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0"/>
  </p:notesMasterIdLst>
  <p:sldIdLst>
    <p:sldId id="256" r:id="rId2"/>
    <p:sldId id="318" r:id="rId3"/>
    <p:sldId id="265" r:id="rId4"/>
    <p:sldId id="276" r:id="rId5"/>
    <p:sldId id="257" r:id="rId6"/>
    <p:sldId id="272" r:id="rId7"/>
    <p:sldId id="275" r:id="rId8"/>
    <p:sldId id="273" r:id="rId9"/>
    <p:sldId id="274" r:id="rId10"/>
    <p:sldId id="326" r:id="rId11"/>
    <p:sldId id="354" r:id="rId12"/>
    <p:sldId id="347" r:id="rId13"/>
    <p:sldId id="355" r:id="rId14"/>
    <p:sldId id="348" r:id="rId15"/>
    <p:sldId id="350" r:id="rId16"/>
    <p:sldId id="356" r:id="rId17"/>
    <p:sldId id="363" r:id="rId18"/>
    <p:sldId id="359" r:id="rId19"/>
    <p:sldId id="360" r:id="rId20"/>
    <p:sldId id="335" r:id="rId21"/>
    <p:sldId id="336" r:id="rId22"/>
    <p:sldId id="337" r:id="rId23"/>
    <p:sldId id="358" r:id="rId24"/>
    <p:sldId id="362" r:id="rId25"/>
    <p:sldId id="352" r:id="rId26"/>
    <p:sldId id="357" r:id="rId27"/>
    <p:sldId id="345" r:id="rId28"/>
    <p:sldId id="341"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40" autoAdjust="0"/>
    <p:restoredTop sz="65876" autoAdjust="0"/>
  </p:normalViewPr>
  <p:slideViewPr>
    <p:cSldViewPr snapToGrid="0">
      <p:cViewPr varScale="1">
        <p:scale>
          <a:sx n="35" d="100"/>
          <a:sy n="35" d="100"/>
        </p:scale>
        <p:origin x="-1426"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503CC-34ED-44D8-A053-35529CE6CA4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2F9E69B-05E2-46C9-80D1-22A3518E38CF}">
      <dgm:prSet phldrT="[Text]"/>
      <dgm:spPr/>
      <dgm:t>
        <a:bodyPr/>
        <a:lstStyle/>
        <a:p>
          <a:r>
            <a:rPr lang="en-US" b="1" dirty="0">
              <a:solidFill>
                <a:schemeClr val="bg1"/>
              </a:solidFill>
            </a:rPr>
            <a:t>Charge from SERO</a:t>
          </a:r>
        </a:p>
      </dgm:t>
    </dgm:pt>
    <dgm:pt modelId="{32219A8E-A73A-4925-A5CE-47E5C84655A8}" type="parTrans" cxnId="{FC3664DA-1FBF-48C7-9350-29EB1EF0CBC4}">
      <dgm:prSet/>
      <dgm:spPr/>
      <dgm:t>
        <a:bodyPr/>
        <a:lstStyle/>
        <a:p>
          <a:endParaRPr lang="en-US"/>
        </a:p>
      </dgm:t>
    </dgm:pt>
    <dgm:pt modelId="{98AF7E4B-3D2D-4807-A600-A65E7586C272}" type="sibTrans" cxnId="{FC3664DA-1FBF-48C7-9350-29EB1EF0CBC4}">
      <dgm:prSet/>
      <dgm:spPr/>
      <dgm:t>
        <a:bodyPr/>
        <a:lstStyle/>
        <a:p>
          <a:endParaRPr lang="en-US"/>
        </a:p>
      </dgm:t>
    </dgm:pt>
    <dgm:pt modelId="{66A7BC0F-E4FA-427E-A14C-DCBB8BF29A3C}">
      <dgm:prSet phldrT="[Text]"/>
      <dgm:spPr/>
      <dgm:t>
        <a:bodyPr/>
        <a:lstStyle/>
        <a:p>
          <a:r>
            <a:rPr lang="en-US" b="1" dirty="0">
              <a:solidFill>
                <a:schemeClr val="bg1"/>
              </a:solidFill>
            </a:rPr>
            <a:t>Partnership </a:t>
          </a:r>
        </a:p>
      </dgm:t>
    </dgm:pt>
    <dgm:pt modelId="{0A5616EF-17CD-4A08-9F21-72118DBDFEE5}" type="parTrans" cxnId="{ECB5D2FB-9C27-44F6-A583-B6C97A830B78}">
      <dgm:prSet/>
      <dgm:spPr/>
      <dgm:t>
        <a:bodyPr/>
        <a:lstStyle/>
        <a:p>
          <a:endParaRPr lang="en-US"/>
        </a:p>
      </dgm:t>
    </dgm:pt>
    <dgm:pt modelId="{CF326CDA-A02F-4EDD-8987-60875291F990}" type="sibTrans" cxnId="{ECB5D2FB-9C27-44F6-A583-B6C97A830B78}">
      <dgm:prSet/>
      <dgm:spPr/>
      <dgm:t>
        <a:bodyPr/>
        <a:lstStyle/>
        <a:p>
          <a:endParaRPr lang="en-US"/>
        </a:p>
      </dgm:t>
    </dgm:pt>
    <dgm:pt modelId="{391D0894-BB7F-46D8-ABB0-62C6BB095447}">
      <dgm:prSet phldrT="[Text]"/>
      <dgm:spPr/>
      <dgm:t>
        <a:bodyPr/>
        <a:lstStyle/>
        <a:p>
          <a:r>
            <a:rPr lang="en-US" b="1" dirty="0">
              <a:solidFill>
                <a:schemeClr val="bg1"/>
              </a:solidFill>
            </a:rPr>
            <a:t>Marketing &amp; Advertising</a:t>
          </a:r>
        </a:p>
      </dgm:t>
    </dgm:pt>
    <dgm:pt modelId="{E7B7F399-DF77-4604-B315-1D59329BDFFA}" type="parTrans" cxnId="{19A02C21-4CA9-4E36-84DF-E0A9EE628862}">
      <dgm:prSet/>
      <dgm:spPr/>
      <dgm:t>
        <a:bodyPr/>
        <a:lstStyle/>
        <a:p>
          <a:endParaRPr lang="en-US"/>
        </a:p>
      </dgm:t>
    </dgm:pt>
    <dgm:pt modelId="{4F9437F5-90AD-4F75-B8AD-6B515787AA22}" type="sibTrans" cxnId="{19A02C21-4CA9-4E36-84DF-E0A9EE628862}">
      <dgm:prSet/>
      <dgm:spPr/>
      <dgm:t>
        <a:bodyPr/>
        <a:lstStyle/>
        <a:p>
          <a:endParaRPr lang="en-US"/>
        </a:p>
      </dgm:t>
    </dgm:pt>
    <dgm:pt modelId="{EC949CD0-4F5B-43EB-B638-DAEB50D0736A}">
      <dgm:prSet phldrT="[Text]"/>
      <dgm:spPr/>
      <dgm:t>
        <a:bodyPr/>
        <a:lstStyle/>
        <a:p>
          <a:r>
            <a:rPr lang="en-US" b="1" dirty="0">
              <a:solidFill>
                <a:schemeClr val="bg1"/>
              </a:solidFill>
            </a:rPr>
            <a:t>Clinic Environment </a:t>
          </a:r>
        </a:p>
      </dgm:t>
    </dgm:pt>
    <dgm:pt modelId="{56BC73F1-7E8E-4FEB-9622-4D4E2B03DEB9}" type="parTrans" cxnId="{636984B9-CD9A-414C-B9CC-629872702C37}">
      <dgm:prSet/>
      <dgm:spPr/>
      <dgm:t>
        <a:bodyPr/>
        <a:lstStyle/>
        <a:p>
          <a:endParaRPr lang="en-US"/>
        </a:p>
      </dgm:t>
    </dgm:pt>
    <dgm:pt modelId="{BB0AAE4F-363A-4D36-8D75-1DA1B5B3217B}" type="sibTrans" cxnId="{636984B9-CD9A-414C-B9CC-629872702C37}">
      <dgm:prSet/>
      <dgm:spPr/>
      <dgm:t>
        <a:bodyPr/>
        <a:lstStyle/>
        <a:p>
          <a:endParaRPr lang="en-US"/>
        </a:p>
      </dgm:t>
    </dgm:pt>
    <dgm:pt modelId="{E338142A-4343-44B5-A9D0-97B4D7D10D91}">
      <dgm:prSet phldrT="[Text]"/>
      <dgm:spPr/>
      <dgm:t>
        <a:bodyPr/>
        <a:lstStyle/>
        <a:p>
          <a:r>
            <a:rPr lang="en-US" b="1" dirty="0">
              <a:solidFill>
                <a:schemeClr val="bg1"/>
              </a:solidFill>
            </a:rPr>
            <a:t>Food Package </a:t>
          </a:r>
        </a:p>
      </dgm:t>
    </dgm:pt>
    <dgm:pt modelId="{9E4CB119-FE7B-4887-9D31-A1E1D5721234}" type="parTrans" cxnId="{2AEF3297-199B-4BF0-9003-9124952B71FB}">
      <dgm:prSet/>
      <dgm:spPr/>
      <dgm:t>
        <a:bodyPr/>
        <a:lstStyle/>
        <a:p>
          <a:endParaRPr lang="en-US"/>
        </a:p>
      </dgm:t>
    </dgm:pt>
    <dgm:pt modelId="{D8862355-5FC8-4DF6-9FC6-B21FB22A2554}" type="sibTrans" cxnId="{2AEF3297-199B-4BF0-9003-9124952B71FB}">
      <dgm:prSet/>
      <dgm:spPr/>
      <dgm:t>
        <a:bodyPr/>
        <a:lstStyle/>
        <a:p>
          <a:endParaRPr lang="en-US"/>
        </a:p>
      </dgm:t>
    </dgm:pt>
    <dgm:pt modelId="{987916CF-9555-4557-AAD5-FF49233EC2A1}">
      <dgm:prSet phldrT="[Text]"/>
      <dgm:spPr/>
      <dgm:t>
        <a:bodyPr/>
        <a:lstStyle/>
        <a:p>
          <a:r>
            <a:rPr lang="en-US" b="1" dirty="0">
              <a:solidFill>
                <a:schemeClr val="bg1"/>
              </a:solidFill>
            </a:rPr>
            <a:t>Effective Strategies for Toolkit</a:t>
          </a:r>
        </a:p>
      </dgm:t>
    </dgm:pt>
    <dgm:pt modelId="{5BA2CCF1-D19A-4E6D-B281-FE24AD76D463}" type="parTrans" cxnId="{61690A40-A3E0-4B1F-A665-8CB3DFBD4597}">
      <dgm:prSet/>
      <dgm:spPr/>
      <dgm:t>
        <a:bodyPr/>
        <a:lstStyle/>
        <a:p>
          <a:endParaRPr lang="en-US"/>
        </a:p>
      </dgm:t>
    </dgm:pt>
    <dgm:pt modelId="{C6AC1085-3189-426E-A5E4-6072E969095C}" type="sibTrans" cxnId="{61690A40-A3E0-4B1F-A665-8CB3DFBD4597}">
      <dgm:prSet/>
      <dgm:spPr/>
      <dgm:t>
        <a:bodyPr/>
        <a:lstStyle/>
        <a:p>
          <a:endParaRPr lang="en-US"/>
        </a:p>
      </dgm:t>
    </dgm:pt>
    <dgm:pt modelId="{EFAE4AD5-528A-4F04-95F8-65403102718C}" type="pres">
      <dgm:prSet presAssocID="{7F2503CC-34ED-44D8-A053-35529CE6CA42}" presName="hierChild1" presStyleCnt="0">
        <dgm:presLayoutVars>
          <dgm:orgChart val="1"/>
          <dgm:chPref val="1"/>
          <dgm:dir/>
          <dgm:animOne val="branch"/>
          <dgm:animLvl val="lvl"/>
          <dgm:resizeHandles/>
        </dgm:presLayoutVars>
      </dgm:prSet>
      <dgm:spPr/>
      <dgm:t>
        <a:bodyPr/>
        <a:lstStyle/>
        <a:p>
          <a:endParaRPr lang="en-US"/>
        </a:p>
      </dgm:t>
    </dgm:pt>
    <dgm:pt modelId="{81A85D38-2DE4-4807-9F59-02AD0D0D0173}" type="pres">
      <dgm:prSet presAssocID="{B2F9E69B-05E2-46C9-80D1-22A3518E38CF}" presName="hierRoot1" presStyleCnt="0">
        <dgm:presLayoutVars>
          <dgm:hierBranch val="init"/>
        </dgm:presLayoutVars>
      </dgm:prSet>
      <dgm:spPr/>
    </dgm:pt>
    <dgm:pt modelId="{FBDE5B42-9DBE-4356-97B8-5D747E352C3F}" type="pres">
      <dgm:prSet presAssocID="{B2F9E69B-05E2-46C9-80D1-22A3518E38CF}" presName="rootComposite1" presStyleCnt="0"/>
      <dgm:spPr/>
    </dgm:pt>
    <dgm:pt modelId="{86319B9A-CD8D-468C-9588-CE5BE2E47B3B}" type="pres">
      <dgm:prSet presAssocID="{B2F9E69B-05E2-46C9-80D1-22A3518E38CF}" presName="rootText1" presStyleLbl="node0" presStyleIdx="0" presStyleCnt="2" custLinFactNeighborX="-1431" custLinFactNeighborY="-78237">
        <dgm:presLayoutVars>
          <dgm:chPref val="3"/>
        </dgm:presLayoutVars>
      </dgm:prSet>
      <dgm:spPr/>
      <dgm:t>
        <a:bodyPr/>
        <a:lstStyle/>
        <a:p>
          <a:endParaRPr lang="en-US"/>
        </a:p>
      </dgm:t>
    </dgm:pt>
    <dgm:pt modelId="{217A488F-9AB0-4CBC-8F26-BCA4CB8FBCAD}" type="pres">
      <dgm:prSet presAssocID="{B2F9E69B-05E2-46C9-80D1-22A3518E38CF}" presName="rootConnector1" presStyleLbl="node1" presStyleIdx="0" presStyleCnt="0"/>
      <dgm:spPr/>
      <dgm:t>
        <a:bodyPr/>
        <a:lstStyle/>
        <a:p>
          <a:endParaRPr lang="en-US"/>
        </a:p>
      </dgm:t>
    </dgm:pt>
    <dgm:pt modelId="{DAE1D897-1C55-4170-81F7-D7B0FEE9EAFE}" type="pres">
      <dgm:prSet presAssocID="{B2F9E69B-05E2-46C9-80D1-22A3518E38CF}" presName="hierChild2" presStyleCnt="0"/>
      <dgm:spPr/>
    </dgm:pt>
    <dgm:pt modelId="{0506DAA8-5257-41FE-9FFD-EB4945176DDD}" type="pres">
      <dgm:prSet presAssocID="{0A5616EF-17CD-4A08-9F21-72118DBDFEE5}" presName="Name37" presStyleLbl="parChTrans1D2" presStyleIdx="0" presStyleCnt="4"/>
      <dgm:spPr/>
      <dgm:t>
        <a:bodyPr/>
        <a:lstStyle/>
        <a:p>
          <a:endParaRPr lang="en-US"/>
        </a:p>
      </dgm:t>
    </dgm:pt>
    <dgm:pt modelId="{EA2951DE-1EBB-40FC-B141-DCA5CCD45B7A}" type="pres">
      <dgm:prSet presAssocID="{66A7BC0F-E4FA-427E-A14C-DCBB8BF29A3C}" presName="hierRoot2" presStyleCnt="0">
        <dgm:presLayoutVars>
          <dgm:hierBranch val="init"/>
        </dgm:presLayoutVars>
      </dgm:prSet>
      <dgm:spPr/>
    </dgm:pt>
    <dgm:pt modelId="{633409CF-69D2-48B7-BEDC-C94FD2B0729F}" type="pres">
      <dgm:prSet presAssocID="{66A7BC0F-E4FA-427E-A14C-DCBB8BF29A3C}" presName="rootComposite" presStyleCnt="0"/>
      <dgm:spPr/>
    </dgm:pt>
    <dgm:pt modelId="{2BEEC270-15D9-4C50-98F7-2F746F8AAB65}" type="pres">
      <dgm:prSet presAssocID="{66A7BC0F-E4FA-427E-A14C-DCBB8BF29A3C}" presName="rootText" presStyleLbl="node2" presStyleIdx="0" presStyleCnt="4" custLinFactNeighborX="-711" custLinFactNeighborY="4266">
        <dgm:presLayoutVars>
          <dgm:chPref val="3"/>
        </dgm:presLayoutVars>
      </dgm:prSet>
      <dgm:spPr/>
      <dgm:t>
        <a:bodyPr/>
        <a:lstStyle/>
        <a:p>
          <a:endParaRPr lang="en-US"/>
        </a:p>
      </dgm:t>
    </dgm:pt>
    <dgm:pt modelId="{11B4DDB2-C534-4388-BA72-B8B0F34AD67C}" type="pres">
      <dgm:prSet presAssocID="{66A7BC0F-E4FA-427E-A14C-DCBB8BF29A3C}" presName="rootConnector" presStyleLbl="node2" presStyleIdx="0" presStyleCnt="4"/>
      <dgm:spPr/>
      <dgm:t>
        <a:bodyPr/>
        <a:lstStyle/>
        <a:p>
          <a:endParaRPr lang="en-US"/>
        </a:p>
      </dgm:t>
    </dgm:pt>
    <dgm:pt modelId="{515B44D8-D802-49EE-BF9F-EFD831F1688B}" type="pres">
      <dgm:prSet presAssocID="{66A7BC0F-E4FA-427E-A14C-DCBB8BF29A3C}" presName="hierChild4" presStyleCnt="0"/>
      <dgm:spPr/>
    </dgm:pt>
    <dgm:pt modelId="{18369408-3664-44D2-A8B7-B85CAEF2353C}" type="pres">
      <dgm:prSet presAssocID="{66A7BC0F-E4FA-427E-A14C-DCBB8BF29A3C}" presName="hierChild5" presStyleCnt="0"/>
      <dgm:spPr/>
    </dgm:pt>
    <dgm:pt modelId="{161A0F81-CD99-43B4-9F9D-D1B008FF4D60}" type="pres">
      <dgm:prSet presAssocID="{E7B7F399-DF77-4604-B315-1D59329BDFFA}" presName="Name37" presStyleLbl="parChTrans1D2" presStyleIdx="1" presStyleCnt="4"/>
      <dgm:spPr/>
      <dgm:t>
        <a:bodyPr/>
        <a:lstStyle/>
        <a:p>
          <a:endParaRPr lang="en-US"/>
        </a:p>
      </dgm:t>
    </dgm:pt>
    <dgm:pt modelId="{9D8C99B0-4461-48A7-97AD-D0012C5AFC4E}" type="pres">
      <dgm:prSet presAssocID="{391D0894-BB7F-46D8-ABB0-62C6BB095447}" presName="hierRoot2" presStyleCnt="0">
        <dgm:presLayoutVars>
          <dgm:hierBranch val="init"/>
        </dgm:presLayoutVars>
      </dgm:prSet>
      <dgm:spPr/>
    </dgm:pt>
    <dgm:pt modelId="{0681525C-7EBA-4BDE-9F12-F77F4AC5D3DC}" type="pres">
      <dgm:prSet presAssocID="{391D0894-BB7F-46D8-ABB0-62C6BB095447}" presName="rootComposite" presStyleCnt="0"/>
      <dgm:spPr/>
    </dgm:pt>
    <dgm:pt modelId="{B7C68ADB-05B3-4C13-8632-33E891A18452}" type="pres">
      <dgm:prSet presAssocID="{391D0894-BB7F-46D8-ABB0-62C6BB095447}" presName="rootText" presStyleLbl="node2" presStyleIdx="1" presStyleCnt="4">
        <dgm:presLayoutVars>
          <dgm:chPref val="3"/>
        </dgm:presLayoutVars>
      </dgm:prSet>
      <dgm:spPr/>
      <dgm:t>
        <a:bodyPr/>
        <a:lstStyle/>
        <a:p>
          <a:endParaRPr lang="en-US"/>
        </a:p>
      </dgm:t>
    </dgm:pt>
    <dgm:pt modelId="{0BBDB0F3-409E-41F3-973E-9310470100EB}" type="pres">
      <dgm:prSet presAssocID="{391D0894-BB7F-46D8-ABB0-62C6BB095447}" presName="rootConnector" presStyleLbl="node2" presStyleIdx="1" presStyleCnt="4"/>
      <dgm:spPr/>
      <dgm:t>
        <a:bodyPr/>
        <a:lstStyle/>
        <a:p>
          <a:endParaRPr lang="en-US"/>
        </a:p>
      </dgm:t>
    </dgm:pt>
    <dgm:pt modelId="{70E6ED78-9D5A-483F-89CF-B26C50C9720F}" type="pres">
      <dgm:prSet presAssocID="{391D0894-BB7F-46D8-ABB0-62C6BB095447}" presName="hierChild4" presStyleCnt="0"/>
      <dgm:spPr/>
    </dgm:pt>
    <dgm:pt modelId="{A5C1702F-F43F-4FE2-8B7C-453BD18BACFB}" type="pres">
      <dgm:prSet presAssocID="{391D0894-BB7F-46D8-ABB0-62C6BB095447}" presName="hierChild5" presStyleCnt="0"/>
      <dgm:spPr/>
    </dgm:pt>
    <dgm:pt modelId="{E0D12062-95F3-4AEA-BF36-C1E25DE794AE}" type="pres">
      <dgm:prSet presAssocID="{56BC73F1-7E8E-4FEB-9622-4D4E2B03DEB9}" presName="Name37" presStyleLbl="parChTrans1D2" presStyleIdx="2" presStyleCnt="4"/>
      <dgm:spPr/>
      <dgm:t>
        <a:bodyPr/>
        <a:lstStyle/>
        <a:p>
          <a:endParaRPr lang="en-US"/>
        </a:p>
      </dgm:t>
    </dgm:pt>
    <dgm:pt modelId="{4DC966A8-2526-4D2D-94E5-1740F1AD3225}" type="pres">
      <dgm:prSet presAssocID="{EC949CD0-4F5B-43EB-B638-DAEB50D0736A}" presName="hierRoot2" presStyleCnt="0">
        <dgm:presLayoutVars>
          <dgm:hierBranch val="init"/>
        </dgm:presLayoutVars>
      </dgm:prSet>
      <dgm:spPr/>
    </dgm:pt>
    <dgm:pt modelId="{06655ED4-DADE-4F91-B208-8CDA8EAB5954}" type="pres">
      <dgm:prSet presAssocID="{EC949CD0-4F5B-43EB-B638-DAEB50D0736A}" presName="rootComposite" presStyleCnt="0"/>
      <dgm:spPr/>
    </dgm:pt>
    <dgm:pt modelId="{5CA08A48-49B8-417E-9124-A36D81ABF803}" type="pres">
      <dgm:prSet presAssocID="{EC949CD0-4F5B-43EB-B638-DAEB50D0736A}" presName="rootText" presStyleLbl="node2" presStyleIdx="2" presStyleCnt="4">
        <dgm:presLayoutVars>
          <dgm:chPref val="3"/>
        </dgm:presLayoutVars>
      </dgm:prSet>
      <dgm:spPr/>
      <dgm:t>
        <a:bodyPr/>
        <a:lstStyle/>
        <a:p>
          <a:endParaRPr lang="en-US"/>
        </a:p>
      </dgm:t>
    </dgm:pt>
    <dgm:pt modelId="{14618738-E844-4B92-B60B-CDA32E6AF902}" type="pres">
      <dgm:prSet presAssocID="{EC949CD0-4F5B-43EB-B638-DAEB50D0736A}" presName="rootConnector" presStyleLbl="node2" presStyleIdx="2" presStyleCnt="4"/>
      <dgm:spPr/>
      <dgm:t>
        <a:bodyPr/>
        <a:lstStyle/>
        <a:p>
          <a:endParaRPr lang="en-US"/>
        </a:p>
      </dgm:t>
    </dgm:pt>
    <dgm:pt modelId="{B0B28ED8-5A9C-4AAD-88EF-ABCC140E1070}" type="pres">
      <dgm:prSet presAssocID="{EC949CD0-4F5B-43EB-B638-DAEB50D0736A}" presName="hierChild4" presStyleCnt="0"/>
      <dgm:spPr/>
    </dgm:pt>
    <dgm:pt modelId="{29B48E85-719B-40A1-9467-2C7288D5D530}" type="pres">
      <dgm:prSet presAssocID="{EC949CD0-4F5B-43EB-B638-DAEB50D0736A}" presName="hierChild5" presStyleCnt="0"/>
      <dgm:spPr/>
    </dgm:pt>
    <dgm:pt modelId="{3B1DCEE5-D48A-4236-917F-BE7D12F652D1}" type="pres">
      <dgm:prSet presAssocID="{9E4CB119-FE7B-4887-9D31-A1E1D5721234}" presName="Name37" presStyleLbl="parChTrans1D2" presStyleIdx="3" presStyleCnt="4"/>
      <dgm:spPr/>
      <dgm:t>
        <a:bodyPr/>
        <a:lstStyle/>
        <a:p>
          <a:endParaRPr lang="en-US"/>
        </a:p>
      </dgm:t>
    </dgm:pt>
    <dgm:pt modelId="{26825325-DDCB-4671-AA53-17DE13A4E2CB}" type="pres">
      <dgm:prSet presAssocID="{E338142A-4343-44B5-A9D0-97B4D7D10D91}" presName="hierRoot2" presStyleCnt="0">
        <dgm:presLayoutVars>
          <dgm:hierBranch val="init"/>
        </dgm:presLayoutVars>
      </dgm:prSet>
      <dgm:spPr/>
    </dgm:pt>
    <dgm:pt modelId="{5F7801B4-CE64-4A4D-AFA0-0D5A724FC434}" type="pres">
      <dgm:prSet presAssocID="{E338142A-4343-44B5-A9D0-97B4D7D10D91}" presName="rootComposite" presStyleCnt="0"/>
      <dgm:spPr/>
    </dgm:pt>
    <dgm:pt modelId="{6B6D58AD-8E4F-43DD-AE15-BD7A6BBB51C2}" type="pres">
      <dgm:prSet presAssocID="{E338142A-4343-44B5-A9D0-97B4D7D10D91}" presName="rootText" presStyleLbl="node2" presStyleIdx="3" presStyleCnt="4">
        <dgm:presLayoutVars>
          <dgm:chPref val="3"/>
        </dgm:presLayoutVars>
      </dgm:prSet>
      <dgm:spPr/>
      <dgm:t>
        <a:bodyPr/>
        <a:lstStyle/>
        <a:p>
          <a:endParaRPr lang="en-US"/>
        </a:p>
      </dgm:t>
    </dgm:pt>
    <dgm:pt modelId="{E8970805-67EF-4BBB-A19C-1972C4577414}" type="pres">
      <dgm:prSet presAssocID="{E338142A-4343-44B5-A9D0-97B4D7D10D91}" presName="rootConnector" presStyleLbl="node2" presStyleIdx="3" presStyleCnt="4"/>
      <dgm:spPr/>
      <dgm:t>
        <a:bodyPr/>
        <a:lstStyle/>
        <a:p>
          <a:endParaRPr lang="en-US"/>
        </a:p>
      </dgm:t>
    </dgm:pt>
    <dgm:pt modelId="{099FDFCF-C668-483C-85B8-DA4F0AFEA0A6}" type="pres">
      <dgm:prSet presAssocID="{E338142A-4343-44B5-A9D0-97B4D7D10D91}" presName="hierChild4" presStyleCnt="0"/>
      <dgm:spPr/>
    </dgm:pt>
    <dgm:pt modelId="{EF8259DE-7B6B-41FD-B6DD-F92E7270A6C6}" type="pres">
      <dgm:prSet presAssocID="{E338142A-4343-44B5-A9D0-97B4D7D10D91}" presName="hierChild5" presStyleCnt="0"/>
      <dgm:spPr/>
    </dgm:pt>
    <dgm:pt modelId="{3075FE39-9316-4E7B-911A-06AA5EDBFC06}" type="pres">
      <dgm:prSet presAssocID="{B2F9E69B-05E2-46C9-80D1-22A3518E38CF}" presName="hierChild3" presStyleCnt="0"/>
      <dgm:spPr/>
    </dgm:pt>
    <dgm:pt modelId="{CFF70813-1144-46B2-950D-F0774C5461AA}" type="pres">
      <dgm:prSet presAssocID="{987916CF-9555-4557-AAD5-FF49233EC2A1}" presName="hierRoot1" presStyleCnt="0">
        <dgm:presLayoutVars>
          <dgm:hierBranch val="init"/>
        </dgm:presLayoutVars>
      </dgm:prSet>
      <dgm:spPr/>
    </dgm:pt>
    <dgm:pt modelId="{0952B36F-C2B5-49BF-AE92-B5860A299641}" type="pres">
      <dgm:prSet presAssocID="{987916CF-9555-4557-AAD5-FF49233EC2A1}" presName="rootComposite1" presStyleCnt="0"/>
      <dgm:spPr/>
    </dgm:pt>
    <dgm:pt modelId="{2CE45AC1-7A2C-4EA1-9150-F7E95D2B2C86}" type="pres">
      <dgm:prSet presAssocID="{987916CF-9555-4557-AAD5-FF49233EC2A1}" presName="rootText1" presStyleLbl="node0" presStyleIdx="1" presStyleCnt="2" custLinFactX="-100000" custLinFactNeighborX="-127266" custLinFactNeighborY="18876">
        <dgm:presLayoutVars>
          <dgm:chPref val="3"/>
        </dgm:presLayoutVars>
      </dgm:prSet>
      <dgm:spPr/>
      <dgm:t>
        <a:bodyPr/>
        <a:lstStyle/>
        <a:p>
          <a:endParaRPr lang="en-US"/>
        </a:p>
      </dgm:t>
    </dgm:pt>
    <dgm:pt modelId="{23D3A70A-6772-4DCF-81E0-EA5F83B206E2}" type="pres">
      <dgm:prSet presAssocID="{987916CF-9555-4557-AAD5-FF49233EC2A1}" presName="rootConnector1" presStyleLbl="node1" presStyleIdx="0" presStyleCnt="0"/>
      <dgm:spPr/>
      <dgm:t>
        <a:bodyPr/>
        <a:lstStyle/>
        <a:p>
          <a:endParaRPr lang="en-US"/>
        </a:p>
      </dgm:t>
    </dgm:pt>
    <dgm:pt modelId="{B89C1539-674C-40DA-A11D-E47D33DB44E4}" type="pres">
      <dgm:prSet presAssocID="{987916CF-9555-4557-AAD5-FF49233EC2A1}" presName="hierChild2" presStyleCnt="0"/>
      <dgm:spPr/>
    </dgm:pt>
    <dgm:pt modelId="{55C8E149-30B4-4807-A389-8FA385D944F1}" type="pres">
      <dgm:prSet presAssocID="{987916CF-9555-4557-AAD5-FF49233EC2A1}" presName="hierChild3" presStyleCnt="0"/>
      <dgm:spPr/>
    </dgm:pt>
  </dgm:ptLst>
  <dgm:cxnLst>
    <dgm:cxn modelId="{19A02C21-4CA9-4E36-84DF-E0A9EE628862}" srcId="{B2F9E69B-05E2-46C9-80D1-22A3518E38CF}" destId="{391D0894-BB7F-46D8-ABB0-62C6BB095447}" srcOrd="1" destOrd="0" parTransId="{E7B7F399-DF77-4604-B315-1D59329BDFFA}" sibTransId="{4F9437F5-90AD-4F75-B8AD-6B515787AA22}"/>
    <dgm:cxn modelId="{816AC498-2125-4E31-8491-CF7390D76091}" type="presOf" srcId="{987916CF-9555-4557-AAD5-FF49233EC2A1}" destId="{23D3A70A-6772-4DCF-81E0-EA5F83B206E2}" srcOrd="1" destOrd="0" presId="urn:microsoft.com/office/officeart/2005/8/layout/orgChart1"/>
    <dgm:cxn modelId="{FC3664DA-1FBF-48C7-9350-29EB1EF0CBC4}" srcId="{7F2503CC-34ED-44D8-A053-35529CE6CA42}" destId="{B2F9E69B-05E2-46C9-80D1-22A3518E38CF}" srcOrd="0" destOrd="0" parTransId="{32219A8E-A73A-4925-A5CE-47E5C84655A8}" sibTransId="{98AF7E4B-3D2D-4807-A600-A65E7586C272}"/>
    <dgm:cxn modelId="{7E533406-DBD8-41F2-A817-16A2DDC1BC07}" type="presOf" srcId="{56BC73F1-7E8E-4FEB-9622-4D4E2B03DEB9}" destId="{E0D12062-95F3-4AEA-BF36-C1E25DE794AE}" srcOrd="0" destOrd="0" presId="urn:microsoft.com/office/officeart/2005/8/layout/orgChart1"/>
    <dgm:cxn modelId="{3CA1BBA6-FD7D-4089-A9A4-63385394EE51}" type="presOf" srcId="{9E4CB119-FE7B-4887-9D31-A1E1D5721234}" destId="{3B1DCEE5-D48A-4236-917F-BE7D12F652D1}" srcOrd="0" destOrd="0" presId="urn:microsoft.com/office/officeart/2005/8/layout/orgChart1"/>
    <dgm:cxn modelId="{EA60185B-4004-4B3A-B530-3BAD896FA2E2}" type="presOf" srcId="{E338142A-4343-44B5-A9D0-97B4D7D10D91}" destId="{E8970805-67EF-4BBB-A19C-1972C4577414}" srcOrd="1" destOrd="0" presId="urn:microsoft.com/office/officeart/2005/8/layout/orgChart1"/>
    <dgm:cxn modelId="{125BF913-35CF-40CB-BCF4-4D1F8898A5FB}" type="presOf" srcId="{66A7BC0F-E4FA-427E-A14C-DCBB8BF29A3C}" destId="{11B4DDB2-C534-4388-BA72-B8B0F34AD67C}" srcOrd="1" destOrd="0" presId="urn:microsoft.com/office/officeart/2005/8/layout/orgChart1"/>
    <dgm:cxn modelId="{D441A0DA-6CC1-44A4-9528-8A1A10EABAA1}" type="presOf" srcId="{B2F9E69B-05E2-46C9-80D1-22A3518E38CF}" destId="{217A488F-9AB0-4CBC-8F26-BCA4CB8FBCAD}" srcOrd="1" destOrd="0" presId="urn:microsoft.com/office/officeart/2005/8/layout/orgChart1"/>
    <dgm:cxn modelId="{636984B9-CD9A-414C-B9CC-629872702C37}" srcId="{B2F9E69B-05E2-46C9-80D1-22A3518E38CF}" destId="{EC949CD0-4F5B-43EB-B638-DAEB50D0736A}" srcOrd="2" destOrd="0" parTransId="{56BC73F1-7E8E-4FEB-9622-4D4E2B03DEB9}" sibTransId="{BB0AAE4F-363A-4D36-8D75-1DA1B5B3217B}"/>
    <dgm:cxn modelId="{B2BA963F-747A-4C67-B07F-6884A23FF5B3}" type="presOf" srcId="{391D0894-BB7F-46D8-ABB0-62C6BB095447}" destId="{B7C68ADB-05B3-4C13-8632-33E891A18452}" srcOrd="0" destOrd="0" presId="urn:microsoft.com/office/officeart/2005/8/layout/orgChart1"/>
    <dgm:cxn modelId="{B31123F9-3C75-4E51-8C94-E5867843CC6C}" type="presOf" srcId="{E7B7F399-DF77-4604-B315-1D59329BDFFA}" destId="{161A0F81-CD99-43B4-9F9D-D1B008FF4D60}" srcOrd="0" destOrd="0" presId="urn:microsoft.com/office/officeart/2005/8/layout/orgChart1"/>
    <dgm:cxn modelId="{52140F0C-16DD-419D-9F6E-217EACE610A9}" type="presOf" srcId="{EC949CD0-4F5B-43EB-B638-DAEB50D0736A}" destId="{5CA08A48-49B8-417E-9124-A36D81ABF803}" srcOrd="0" destOrd="0" presId="urn:microsoft.com/office/officeart/2005/8/layout/orgChart1"/>
    <dgm:cxn modelId="{2ED4668E-98E2-4B9C-9C27-D3522E9093A5}" type="presOf" srcId="{66A7BC0F-E4FA-427E-A14C-DCBB8BF29A3C}" destId="{2BEEC270-15D9-4C50-98F7-2F746F8AAB65}" srcOrd="0" destOrd="0" presId="urn:microsoft.com/office/officeart/2005/8/layout/orgChart1"/>
    <dgm:cxn modelId="{ECB5D2FB-9C27-44F6-A583-B6C97A830B78}" srcId="{B2F9E69B-05E2-46C9-80D1-22A3518E38CF}" destId="{66A7BC0F-E4FA-427E-A14C-DCBB8BF29A3C}" srcOrd="0" destOrd="0" parTransId="{0A5616EF-17CD-4A08-9F21-72118DBDFEE5}" sibTransId="{CF326CDA-A02F-4EDD-8987-60875291F990}"/>
    <dgm:cxn modelId="{B8AECC99-E1CD-4F3A-9AC0-829E14F4F939}" type="presOf" srcId="{987916CF-9555-4557-AAD5-FF49233EC2A1}" destId="{2CE45AC1-7A2C-4EA1-9150-F7E95D2B2C86}" srcOrd="0" destOrd="0" presId="urn:microsoft.com/office/officeart/2005/8/layout/orgChart1"/>
    <dgm:cxn modelId="{FDD80DA8-EE25-4C02-A14C-3CD6CB334BBC}" type="presOf" srcId="{EC949CD0-4F5B-43EB-B638-DAEB50D0736A}" destId="{14618738-E844-4B92-B60B-CDA32E6AF902}" srcOrd="1" destOrd="0" presId="urn:microsoft.com/office/officeart/2005/8/layout/orgChart1"/>
    <dgm:cxn modelId="{2AEF3297-199B-4BF0-9003-9124952B71FB}" srcId="{B2F9E69B-05E2-46C9-80D1-22A3518E38CF}" destId="{E338142A-4343-44B5-A9D0-97B4D7D10D91}" srcOrd="3" destOrd="0" parTransId="{9E4CB119-FE7B-4887-9D31-A1E1D5721234}" sibTransId="{D8862355-5FC8-4DF6-9FC6-B21FB22A2554}"/>
    <dgm:cxn modelId="{A26F4C8B-D26A-4E9A-B162-52586F90366F}" type="presOf" srcId="{0A5616EF-17CD-4A08-9F21-72118DBDFEE5}" destId="{0506DAA8-5257-41FE-9FFD-EB4945176DDD}" srcOrd="0" destOrd="0" presId="urn:microsoft.com/office/officeart/2005/8/layout/orgChart1"/>
    <dgm:cxn modelId="{B8A6815B-FBF0-4FFE-BC51-4EC8BCCC2F5E}" type="presOf" srcId="{7F2503CC-34ED-44D8-A053-35529CE6CA42}" destId="{EFAE4AD5-528A-4F04-95F8-65403102718C}" srcOrd="0" destOrd="0" presId="urn:microsoft.com/office/officeart/2005/8/layout/orgChart1"/>
    <dgm:cxn modelId="{113CABED-AD4D-46D2-AB9B-7F873F5631E5}" type="presOf" srcId="{391D0894-BB7F-46D8-ABB0-62C6BB095447}" destId="{0BBDB0F3-409E-41F3-973E-9310470100EB}" srcOrd="1" destOrd="0" presId="urn:microsoft.com/office/officeart/2005/8/layout/orgChart1"/>
    <dgm:cxn modelId="{61690A40-A3E0-4B1F-A665-8CB3DFBD4597}" srcId="{7F2503CC-34ED-44D8-A053-35529CE6CA42}" destId="{987916CF-9555-4557-AAD5-FF49233EC2A1}" srcOrd="1" destOrd="0" parTransId="{5BA2CCF1-D19A-4E6D-B281-FE24AD76D463}" sibTransId="{C6AC1085-3189-426E-A5E4-6072E969095C}"/>
    <dgm:cxn modelId="{DF7E6248-9DA4-460C-A0FD-12F5851EEE0B}" type="presOf" srcId="{B2F9E69B-05E2-46C9-80D1-22A3518E38CF}" destId="{86319B9A-CD8D-468C-9588-CE5BE2E47B3B}" srcOrd="0" destOrd="0" presId="urn:microsoft.com/office/officeart/2005/8/layout/orgChart1"/>
    <dgm:cxn modelId="{30473BBA-933E-4EBA-BC0B-DFE4BB2CCF4C}" type="presOf" srcId="{E338142A-4343-44B5-A9D0-97B4D7D10D91}" destId="{6B6D58AD-8E4F-43DD-AE15-BD7A6BBB51C2}" srcOrd="0" destOrd="0" presId="urn:microsoft.com/office/officeart/2005/8/layout/orgChart1"/>
    <dgm:cxn modelId="{777AA1D8-2A0A-4EA2-95A9-CD1435F7CD86}" type="presParOf" srcId="{EFAE4AD5-528A-4F04-95F8-65403102718C}" destId="{81A85D38-2DE4-4807-9F59-02AD0D0D0173}" srcOrd="0" destOrd="0" presId="urn:microsoft.com/office/officeart/2005/8/layout/orgChart1"/>
    <dgm:cxn modelId="{FB6E0F74-AB36-467C-A009-51D120E97405}" type="presParOf" srcId="{81A85D38-2DE4-4807-9F59-02AD0D0D0173}" destId="{FBDE5B42-9DBE-4356-97B8-5D747E352C3F}" srcOrd="0" destOrd="0" presId="urn:microsoft.com/office/officeart/2005/8/layout/orgChart1"/>
    <dgm:cxn modelId="{7CCC2AB8-987B-4DE3-B4B5-F8E0AFCEC7F1}" type="presParOf" srcId="{FBDE5B42-9DBE-4356-97B8-5D747E352C3F}" destId="{86319B9A-CD8D-468C-9588-CE5BE2E47B3B}" srcOrd="0" destOrd="0" presId="urn:microsoft.com/office/officeart/2005/8/layout/orgChart1"/>
    <dgm:cxn modelId="{AA09BA5E-DD1A-4214-A574-4E693DDB1584}" type="presParOf" srcId="{FBDE5B42-9DBE-4356-97B8-5D747E352C3F}" destId="{217A488F-9AB0-4CBC-8F26-BCA4CB8FBCAD}" srcOrd="1" destOrd="0" presId="urn:microsoft.com/office/officeart/2005/8/layout/orgChart1"/>
    <dgm:cxn modelId="{870E7232-8665-4E36-A73B-A456DDBEF30E}" type="presParOf" srcId="{81A85D38-2DE4-4807-9F59-02AD0D0D0173}" destId="{DAE1D897-1C55-4170-81F7-D7B0FEE9EAFE}" srcOrd="1" destOrd="0" presId="urn:microsoft.com/office/officeart/2005/8/layout/orgChart1"/>
    <dgm:cxn modelId="{02D48D90-9E37-4DB3-A53F-E9EAC80005F4}" type="presParOf" srcId="{DAE1D897-1C55-4170-81F7-D7B0FEE9EAFE}" destId="{0506DAA8-5257-41FE-9FFD-EB4945176DDD}" srcOrd="0" destOrd="0" presId="urn:microsoft.com/office/officeart/2005/8/layout/orgChart1"/>
    <dgm:cxn modelId="{3B512A26-CABD-4161-AE89-12B1EE6C308D}" type="presParOf" srcId="{DAE1D897-1C55-4170-81F7-D7B0FEE9EAFE}" destId="{EA2951DE-1EBB-40FC-B141-DCA5CCD45B7A}" srcOrd="1" destOrd="0" presId="urn:microsoft.com/office/officeart/2005/8/layout/orgChart1"/>
    <dgm:cxn modelId="{4547035C-95EF-4C77-827A-016B607DAC4F}" type="presParOf" srcId="{EA2951DE-1EBB-40FC-B141-DCA5CCD45B7A}" destId="{633409CF-69D2-48B7-BEDC-C94FD2B0729F}" srcOrd="0" destOrd="0" presId="urn:microsoft.com/office/officeart/2005/8/layout/orgChart1"/>
    <dgm:cxn modelId="{56082DD6-54A4-41EB-AB08-61532FCFBEB2}" type="presParOf" srcId="{633409CF-69D2-48B7-BEDC-C94FD2B0729F}" destId="{2BEEC270-15D9-4C50-98F7-2F746F8AAB65}" srcOrd="0" destOrd="0" presId="urn:microsoft.com/office/officeart/2005/8/layout/orgChart1"/>
    <dgm:cxn modelId="{6094EA71-14FE-4EA2-BFC9-1620C4808A3B}" type="presParOf" srcId="{633409CF-69D2-48B7-BEDC-C94FD2B0729F}" destId="{11B4DDB2-C534-4388-BA72-B8B0F34AD67C}" srcOrd="1" destOrd="0" presId="urn:microsoft.com/office/officeart/2005/8/layout/orgChart1"/>
    <dgm:cxn modelId="{813744DE-E034-4C5F-8BF4-0A276B1087B2}" type="presParOf" srcId="{EA2951DE-1EBB-40FC-B141-DCA5CCD45B7A}" destId="{515B44D8-D802-49EE-BF9F-EFD831F1688B}" srcOrd="1" destOrd="0" presId="urn:microsoft.com/office/officeart/2005/8/layout/orgChart1"/>
    <dgm:cxn modelId="{CAC829B6-E09D-4AA9-B1E1-B3C75D72F22A}" type="presParOf" srcId="{EA2951DE-1EBB-40FC-B141-DCA5CCD45B7A}" destId="{18369408-3664-44D2-A8B7-B85CAEF2353C}" srcOrd="2" destOrd="0" presId="urn:microsoft.com/office/officeart/2005/8/layout/orgChart1"/>
    <dgm:cxn modelId="{D8D43625-936D-462E-AA00-D93AA578CDDB}" type="presParOf" srcId="{DAE1D897-1C55-4170-81F7-D7B0FEE9EAFE}" destId="{161A0F81-CD99-43B4-9F9D-D1B008FF4D60}" srcOrd="2" destOrd="0" presId="urn:microsoft.com/office/officeart/2005/8/layout/orgChart1"/>
    <dgm:cxn modelId="{3FE723CF-9B10-44C4-8C2B-754D29782A79}" type="presParOf" srcId="{DAE1D897-1C55-4170-81F7-D7B0FEE9EAFE}" destId="{9D8C99B0-4461-48A7-97AD-D0012C5AFC4E}" srcOrd="3" destOrd="0" presId="urn:microsoft.com/office/officeart/2005/8/layout/orgChart1"/>
    <dgm:cxn modelId="{8C73FAE4-F958-47FF-B5B3-3D89CFBD83C6}" type="presParOf" srcId="{9D8C99B0-4461-48A7-97AD-D0012C5AFC4E}" destId="{0681525C-7EBA-4BDE-9F12-F77F4AC5D3DC}" srcOrd="0" destOrd="0" presId="urn:microsoft.com/office/officeart/2005/8/layout/orgChart1"/>
    <dgm:cxn modelId="{B7B4CD27-C295-40B8-BB2D-B0D883C17638}" type="presParOf" srcId="{0681525C-7EBA-4BDE-9F12-F77F4AC5D3DC}" destId="{B7C68ADB-05B3-4C13-8632-33E891A18452}" srcOrd="0" destOrd="0" presId="urn:microsoft.com/office/officeart/2005/8/layout/orgChart1"/>
    <dgm:cxn modelId="{D2D5B040-0451-4CE7-8CDB-9C6525C7F43C}" type="presParOf" srcId="{0681525C-7EBA-4BDE-9F12-F77F4AC5D3DC}" destId="{0BBDB0F3-409E-41F3-973E-9310470100EB}" srcOrd="1" destOrd="0" presId="urn:microsoft.com/office/officeart/2005/8/layout/orgChart1"/>
    <dgm:cxn modelId="{6118DE19-90D1-42D9-88FA-D36C9E4429BA}" type="presParOf" srcId="{9D8C99B0-4461-48A7-97AD-D0012C5AFC4E}" destId="{70E6ED78-9D5A-483F-89CF-B26C50C9720F}" srcOrd="1" destOrd="0" presId="urn:microsoft.com/office/officeart/2005/8/layout/orgChart1"/>
    <dgm:cxn modelId="{1326D53F-08CD-4B0F-BB5B-731DBE39C512}" type="presParOf" srcId="{9D8C99B0-4461-48A7-97AD-D0012C5AFC4E}" destId="{A5C1702F-F43F-4FE2-8B7C-453BD18BACFB}" srcOrd="2" destOrd="0" presId="urn:microsoft.com/office/officeart/2005/8/layout/orgChart1"/>
    <dgm:cxn modelId="{720664BD-6109-4E33-90E8-98DC4EC0EF04}" type="presParOf" srcId="{DAE1D897-1C55-4170-81F7-D7B0FEE9EAFE}" destId="{E0D12062-95F3-4AEA-BF36-C1E25DE794AE}" srcOrd="4" destOrd="0" presId="urn:microsoft.com/office/officeart/2005/8/layout/orgChart1"/>
    <dgm:cxn modelId="{5E82B7B8-23AB-455D-BEF1-357DAA34692B}" type="presParOf" srcId="{DAE1D897-1C55-4170-81F7-D7B0FEE9EAFE}" destId="{4DC966A8-2526-4D2D-94E5-1740F1AD3225}" srcOrd="5" destOrd="0" presId="urn:microsoft.com/office/officeart/2005/8/layout/orgChart1"/>
    <dgm:cxn modelId="{5A4678B4-D959-4A1C-A94C-98669AF48E97}" type="presParOf" srcId="{4DC966A8-2526-4D2D-94E5-1740F1AD3225}" destId="{06655ED4-DADE-4F91-B208-8CDA8EAB5954}" srcOrd="0" destOrd="0" presId="urn:microsoft.com/office/officeart/2005/8/layout/orgChart1"/>
    <dgm:cxn modelId="{C92B0840-56C1-46A9-986D-D5BD54F38692}" type="presParOf" srcId="{06655ED4-DADE-4F91-B208-8CDA8EAB5954}" destId="{5CA08A48-49B8-417E-9124-A36D81ABF803}" srcOrd="0" destOrd="0" presId="urn:microsoft.com/office/officeart/2005/8/layout/orgChart1"/>
    <dgm:cxn modelId="{C32056E6-C1DE-4DFB-85CF-EA7B087216CB}" type="presParOf" srcId="{06655ED4-DADE-4F91-B208-8CDA8EAB5954}" destId="{14618738-E844-4B92-B60B-CDA32E6AF902}" srcOrd="1" destOrd="0" presId="urn:microsoft.com/office/officeart/2005/8/layout/orgChart1"/>
    <dgm:cxn modelId="{9A47D4A7-50F2-4E55-8134-AC5B2A683652}" type="presParOf" srcId="{4DC966A8-2526-4D2D-94E5-1740F1AD3225}" destId="{B0B28ED8-5A9C-4AAD-88EF-ABCC140E1070}" srcOrd="1" destOrd="0" presId="urn:microsoft.com/office/officeart/2005/8/layout/orgChart1"/>
    <dgm:cxn modelId="{6EDE3B4D-A366-4EF3-BF2E-C3B18C098451}" type="presParOf" srcId="{4DC966A8-2526-4D2D-94E5-1740F1AD3225}" destId="{29B48E85-719B-40A1-9467-2C7288D5D530}" srcOrd="2" destOrd="0" presId="urn:microsoft.com/office/officeart/2005/8/layout/orgChart1"/>
    <dgm:cxn modelId="{923414C1-05C8-4F0D-8090-9DEF25015011}" type="presParOf" srcId="{DAE1D897-1C55-4170-81F7-D7B0FEE9EAFE}" destId="{3B1DCEE5-D48A-4236-917F-BE7D12F652D1}" srcOrd="6" destOrd="0" presId="urn:microsoft.com/office/officeart/2005/8/layout/orgChart1"/>
    <dgm:cxn modelId="{1B51A885-A08F-46B5-9CA1-162592910C5C}" type="presParOf" srcId="{DAE1D897-1C55-4170-81F7-D7B0FEE9EAFE}" destId="{26825325-DDCB-4671-AA53-17DE13A4E2CB}" srcOrd="7" destOrd="0" presId="urn:microsoft.com/office/officeart/2005/8/layout/orgChart1"/>
    <dgm:cxn modelId="{7868B9AD-2CC7-4282-83CA-BFFBE59A7707}" type="presParOf" srcId="{26825325-DDCB-4671-AA53-17DE13A4E2CB}" destId="{5F7801B4-CE64-4A4D-AFA0-0D5A724FC434}" srcOrd="0" destOrd="0" presId="urn:microsoft.com/office/officeart/2005/8/layout/orgChart1"/>
    <dgm:cxn modelId="{E7D24E60-9395-4A1C-B21D-91F381F5EE0E}" type="presParOf" srcId="{5F7801B4-CE64-4A4D-AFA0-0D5A724FC434}" destId="{6B6D58AD-8E4F-43DD-AE15-BD7A6BBB51C2}" srcOrd="0" destOrd="0" presId="urn:microsoft.com/office/officeart/2005/8/layout/orgChart1"/>
    <dgm:cxn modelId="{E7A2AB65-3E9D-4694-BB19-462C58F39D02}" type="presParOf" srcId="{5F7801B4-CE64-4A4D-AFA0-0D5A724FC434}" destId="{E8970805-67EF-4BBB-A19C-1972C4577414}" srcOrd="1" destOrd="0" presId="urn:microsoft.com/office/officeart/2005/8/layout/orgChart1"/>
    <dgm:cxn modelId="{E6F740AC-8F01-4C9E-8A4D-97B5633B748E}" type="presParOf" srcId="{26825325-DDCB-4671-AA53-17DE13A4E2CB}" destId="{099FDFCF-C668-483C-85B8-DA4F0AFEA0A6}" srcOrd="1" destOrd="0" presId="urn:microsoft.com/office/officeart/2005/8/layout/orgChart1"/>
    <dgm:cxn modelId="{AA8EAE01-B31A-4DC8-AB0A-A7F74204E027}" type="presParOf" srcId="{26825325-DDCB-4671-AA53-17DE13A4E2CB}" destId="{EF8259DE-7B6B-41FD-B6DD-F92E7270A6C6}" srcOrd="2" destOrd="0" presId="urn:microsoft.com/office/officeart/2005/8/layout/orgChart1"/>
    <dgm:cxn modelId="{20CC466C-6F5A-4CC6-B923-41DB6A588839}" type="presParOf" srcId="{81A85D38-2DE4-4807-9F59-02AD0D0D0173}" destId="{3075FE39-9316-4E7B-911A-06AA5EDBFC06}" srcOrd="2" destOrd="0" presId="urn:microsoft.com/office/officeart/2005/8/layout/orgChart1"/>
    <dgm:cxn modelId="{CF94DB37-EB33-4986-8630-4BEB6068BEAE}" type="presParOf" srcId="{EFAE4AD5-528A-4F04-95F8-65403102718C}" destId="{CFF70813-1144-46B2-950D-F0774C5461AA}" srcOrd="1" destOrd="0" presId="urn:microsoft.com/office/officeart/2005/8/layout/orgChart1"/>
    <dgm:cxn modelId="{D17A955C-F1D7-4782-93FF-7CD1DFE3BB63}" type="presParOf" srcId="{CFF70813-1144-46B2-950D-F0774C5461AA}" destId="{0952B36F-C2B5-49BF-AE92-B5860A299641}" srcOrd="0" destOrd="0" presId="urn:microsoft.com/office/officeart/2005/8/layout/orgChart1"/>
    <dgm:cxn modelId="{B0246996-0B7F-4554-99E4-5FFEBDF2796F}" type="presParOf" srcId="{0952B36F-C2B5-49BF-AE92-B5860A299641}" destId="{2CE45AC1-7A2C-4EA1-9150-F7E95D2B2C86}" srcOrd="0" destOrd="0" presId="urn:microsoft.com/office/officeart/2005/8/layout/orgChart1"/>
    <dgm:cxn modelId="{952070F1-9F30-4983-BF15-CA41725216A6}" type="presParOf" srcId="{0952B36F-C2B5-49BF-AE92-B5860A299641}" destId="{23D3A70A-6772-4DCF-81E0-EA5F83B206E2}" srcOrd="1" destOrd="0" presId="urn:microsoft.com/office/officeart/2005/8/layout/orgChart1"/>
    <dgm:cxn modelId="{BC6E458E-7FCD-4814-B925-5A332FAE5E0A}" type="presParOf" srcId="{CFF70813-1144-46B2-950D-F0774C5461AA}" destId="{B89C1539-674C-40DA-A11D-E47D33DB44E4}" srcOrd="1" destOrd="0" presId="urn:microsoft.com/office/officeart/2005/8/layout/orgChart1"/>
    <dgm:cxn modelId="{19C7AD41-0251-485B-A59A-0D87C731562E}" type="presParOf" srcId="{CFF70813-1144-46B2-950D-F0774C5461AA}" destId="{55C8E149-30B4-4807-A389-8FA385D944F1}"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D97E8-8F9C-40D9-AA8E-930C47B150A9}" type="doc">
      <dgm:prSet loTypeId="urn:microsoft.com/office/officeart/2005/8/layout/hChevron3" loCatId="process" qsTypeId="urn:microsoft.com/office/officeart/2005/8/quickstyle/simple1" qsCatId="simple" csTypeId="urn:microsoft.com/office/officeart/2005/8/colors/accent1_2" csCatId="accent1" phldr="1"/>
      <dgm:spPr/>
    </dgm:pt>
    <dgm:pt modelId="{7C7A6FB7-39D0-446E-89DE-6655FBB645A7}">
      <dgm:prSet phldrT="[Text]"/>
      <dgm:spPr/>
      <dgm:t>
        <a:bodyPr/>
        <a:lstStyle/>
        <a:p>
          <a:r>
            <a:rPr lang="en-US" b="1" dirty="0">
              <a:solidFill>
                <a:schemeClr val="bg1"/>
              </a:solidFill>
            </a:rPr>
            <a:t>Research Phase</a:t>
          </a:r>
        </a:p>
      </dgm:t>
    </dgm:pt>
    <dgm:pt modelId="{23B9F09A-E82F-46B0-92CF-E3A2392441A4}" type="parTrans" cxnId="{84DA2F22-1303-448E-8EBD-120B8B9AAB49}">
      <dgm:prSet/>
      <dgm:spPr/>
      <dgm:t>
        <a:bodyPr/>
        <a:lstStyle/>
        <a:p>
          <a:endParaRPr lang="en-US"/>
        </a:p>
      </dgm:t>
    </dgm:pt>
    <dgm:pt modelId="{16E86CC6-0AD9-42B7-8753-340980D12784}" type="sibTrans" cxnId="{84DA2F22-1303-448E-8EBD-120B8B9AAB49}">
      <dgm:prSet/>
      <dgm:spPr/>
      <dgm:t>
        <a:bodyPr/>
        <a:lstStyle/>
        <a:p>
          <a:endParaRPr lang="en-US"/>
        </a:p>
      </dgm:t>
    </dgm:pt>
    <dgm:pt modelId="{BD72068D-6D3B-47F5-B1B4-C19A6FD2F9D8}">
      <dgm:prSet phldrT="[Text]"/>
      <dgm:spPr/>
      <dgm:t>
        <a:bodyPr/>
        <a:lstStyle/>
        <a:p>
          <a:r>
            <a:rPr lang="en-US" b="1" dirty="0">
              <a:solidFill>
                <a:schemeClr val="bg1"/>
              </a:solidFill>
            </a:rPr>
            <a:t>Action Phase</a:t>
          </a:r>
        </a:p>
      </dgm:t>
    </dgm:pt>
    <dgm:pt modelId="{3557A76E-3D5D-49F7-A309-6ED66EF9D139}" type="parTrans" cxnId="{123D4CC0-7571-412A-BEC3-6428A8F8A7B5}">
      <dgm:prSet/>
      <dgm:spPr/>
      <dgm:t>
        <a:bodyPr/>
        <a:lstStyle/>
        <a:p>
          <a:endParaRPr lang="en-US"/>
        </a:p>
      </dgm:t>
    </dgm:pt>
    <dgm:pt modelId="{1C34A100-BE41-4F09-8F33-E0DCA4067B35}" type="sibTrans" cxnId="{123D4CC0-7571-412A-BEC3-6428A8F8A7B5}">
      <dgm:prSet/>
      <dgm:spPr/>
      <dgm:t>
        <a:bodyPr/>
        <a:lstStyle/>
        <a:p>
          <a:endParaRPr lang="en-US"/>
        </a:p>
      </dgm:t>
    </dgm:pt>
    <dgm:pt modelId="{0C7F3E52-0747-4635-B9A2-3532EE3A8190}">
      <dgm:prSet phldrT="[Text]"/>
      <dgm:spPr/>
      <dgm:t>
        <a:bodyPr/>
        <a:lstStyle/>
        <a:p>
          <a:r>
            <a:rPr lang="en-US" b="1" dirty="0">
              <a:solidFill>
                <a:schemeClr val="bg1"/>
              </a:solidFill>
            </a:rPr>
            <a:t>Drafting Phase</a:t>
          </a:r>
        </a:p>
      </dgm:t>
    </dgm:pt>
    <dgm:pt modelId="{A7DCB1B6-9824-435C-9EA6-3DF044832D61}" type="parTrans" cxnId="{408D1520-0810-4483-87F9-74E4E702DFE9}">
      <dgm:prSet/>
      <dgm:spPr/>
      <dgm:t>
        <a:bodyPr/>
        <a:lstStyle/>
        <a:p>
          <a:endParaRPr lang="en-US"/>
        </a:p>
      </dgm:t>
    </dgm:pt>
    <dgm:pt modelId="{E070DF10-0B93-4AEC-8BAB-90B7FECCCD19}" type="sibTrans" cxnId="{408D1520-0810-4483-87F9-74E4E702DFE9}">
      <dgm:prSet/>
      <dgm:spPr/>
      <dgm:t>
        <a:bodyPr/>
        <a:lstStyle/>
        <a:p>
          <a:endParaRPr lang="en-US"/>
        </a:p>
      </dgm:t>
    </dgm:pt>
    <dgm:pt modelId="{35FADD76-5FC1-4337-A699-FAFAAF948615}">
      <dgm:prSet phldrT="[Text]"/>
      <dgm:spPr/>
      <dgm:t>
        <a:bodyPr/>
        <a:lstStyle/>
        <a:p>
          <a:r>
            <a:rPr lang="en-US" b="1" dirty="0">
              <a:solidFill>
                <a:schemeClr val="bg1"/>
              </a:solidFill>
            </a:rPr>
            <a:t>Final Phase</a:t>
          </a:r>
        </a:p>
      </dgm:t>
    </dgm:pt>
    <dgm:pt modelId="{E51B4BB6-2CF6-48A4-AD1B-A38B3CE78D07}" type="parTrans" cxnId="{D62F4C5E-353D-4F90-8220-81104AF134EE}">
      <dgm:prSet/>
      <dgm:spPr/>
      <dgm:t>
        <a:bodyPr/>
        <a:lstStyle/>
        <a:p>
          <a:endParaRPr lang="en-US"/>
        </a:p>
      </dgm:t>
    </dgm:pt>
    <dgm:pt modelId="{91F8B2FD-20F5-40E9-BFAD-76EE81B45FB2}" type="sibTrans" cxnId="{D62F4C5E-353D-4F90-8220-81104AF134EE}">
      <dgm:prSet/>
      <dgm:spPr/>
      <dgm:t>
        <a:bodyPr/>
        <a:lstStyle/>
        <a:p>
          <a:endParaRPr lang="en-US"/>
        </a:p>
      </dgm:t>
    </dgm:pt>
    <dgm:pt modelId="{40F0BD15-05B7-4E0D-8F5A-88DF4AFC2EE5}" type="pres">
      <dgm:prSet presAssocID="{4CAD97E8-8F9C-40D9-AA8E-930C47B150A9}" presName="Name0" presStyleCnt="0">
        <dgm:presLayoutVars>
          <dgm:dir/>
          <dgm:resizeHandles val="exact"/>
        </dgm:presLayoutVars>
      </dgm:prSet>
      <dgm:spPr/>
    </dgm:pt>
    <dgm:pt modelId="{56C2E76F-05FB-4D6D-87A8-1D27F97E8901}" type="pres">
      <dgm:prSet presAssocID="{7C7A6FB7-39D0-446E-89DE-6655FBB645A7}" presName="parTxOnly" presStyleLbl="node1" presStyleIdx="0" presStyleCnt="4" custLinFactNeighborX="-8727">
        <dgm:presLayoutVars>
          <dgm:bulletEnabled val="1"/>
        </dgm:presLayoutVars>
      </dgm:prSet>
      <dgm:spPr/>
      <dgm:t>
        <a:bodyPr/>
        <a:lstStyle/>
        <a:p>
          <a:endParaRPr lang="en-US"/>
        </a:p>
      </dgm:t>
    </dgm:pt>
    <dgm:pt modelId="{1A1B19C5-4569-4D1D-ACEC-4A9910F8EF82}" type="pres">
      <dgm:prSet presAssocID="{16E86CC6-0AD9-42B7-8753-340980D12784}" presName="parSpace" presStyleCnt="0"/>
      <dgm:spPr/>
    </dgm:pt>
    <dgm:pt modelId="{6B60CEC9-A957-4A35-8807-A00A062A069A}" type="pres">
      <dgm:prSet presAssocID="{BD72068D-6D3B-47F5-B1B4-C19A6FD2F9D8}" presName="parTxOnly" presStyleLbl="node1" presStyleIdx="1" presStyleCnt="4">
        <dgm:presLayoutVars>
          <dgm:bulletEnabled val="1"/>
        </dgm:presLayoutVars>
      </dgm:prSet>
      <dgm:spPr/>
      <dgm:t>
        <a:bodyPr/>
        <a:lstStyle/>
        <a:p>
          <a:endParaRPr lang="en-US"/>
        </a:p>
      </dgm:t>
    </dgm:pt>
    <dgm:pt modelId="{5C0183C6-3337-47B6-8A87-42CD0B12472C}" type="pres">
      <dgm:prSet presAssocID="{1C34A100-BE41-4F09-8F33-E0DCA4067B35}" presName="parSpace" presStyleCnt="0"/>
      <dgm:spPr/>
    </dgm:pt>
    <dgm:pt modelId="{72F00B0E-AEEE-4A2E-8A53-6E6FEF3286A8}" type="pres">
      <dgm:prSet presAssocID="{0C7F3E52-0747-4635-B9A2-3532EE3A8190}" presName="parTxOnly" presStyleLbl="node1" presStyleIdx="2" presStyleCnt="4">
        <dgm:presLayoutVars>
          <dgm:bulletEnabled val="1"/>
        </dgm:presLayoutVars>
      </dgm:prSet>
      <dgm:spPr/>
      <dgm:t>
        <a:bodyPr/>
        <a:lstStyle/>
        <a:p>
          <a:endParaRPr lang="en-US"/>
        </a:p>
      </dgm:t>
    </dgm:pt>
    <dgm:pt modelId="{058D0278-13CD-4D4F-B852-A73C29A134D4}" type="pres">
      <dgm:prSet presAssocID="{E070DF10-0B93-4AEC-8BAB-90B7FECCCD19}" presName="parSpace" presStyleCnt="0"/>
      <dgm:spPr/>
    </dgm:pt>
    <dgm:pt modelId="{87728D8F-4E70-4946-A451-E0EA3B5576D0}" type="pres">
      <dgm:prSet presAssocID="{35FADD76-5FC1-4337-A699-FAFAAF948615}" presName="parTxOnly" presStyleLbl="node1" presStyleIdx="3" presStyleCnt="4">
        <dgm:presLayoutVars>
          <dgm:bulletEnabled val="1"/>
        </dgm:presLayoutVars>
      </dgm:prSet>
      <dgm:spPr/>
      <dgm:t>
        <a:bodyPr/>
        <a:lstStyle/>
        <a:p>
          <a:endParaRPr lang="en-US"/>
        </a:p>
      </dgm:t>
    </dgm:pt>
  </dgm:ptLst>
  <dgm:cxnLst>
    <dgm:cxn modelId="{EA2CD2E0-83C0-483F-81C7-799A64E131A5}" type="presOf" srcId="{35FADD76-5FC1-4337-A699-FAFAAF948615}" destId="{87728D8F-4E70-4946-A451-E0EA3B5576D0}" srcOrd="0" destOrd="0" presId="urn:microsoft.com/office/officeart/2005/8/layout/hChevron3"/>
    <dgm:cxn modelId="{58CFCAEF-E02E-4188-99B5-74A17D672915}" type="presOf" srcId="{7C7A6FB7-39D0-446E-89DE-6655FBB645A7}" destId="{56C2E76F-05FB-4D6D-87A8-1D27F97E8901}" srcOrd="0" destOrd="0" presId="urn:microsoft.com/office/officeart/2005/8/layout/hChevron3"/>
    <dgm:cxn modelId="{8E7E9793-651C-40CD-8D22-32FF5F902C77}" type="presOf" srcId="{0C7F3E52-0747-4635-B9A2-3532EE3A8190}" destId="{72F00B0E-AEEE-4A2E-8A53-6E6FEF3286A8}" srcOrd="0" destOrd="0" presId="urn:microsoft.com/office/officeart/2005/8/layout/hChevron3"/>
    <dgm:cxn modelId="{71A1EBE3-EEA3-4CC3-92F0-7AC08C206D18}" type="presOf" srcId="{4CAD97E8-8F9C-40D9-AA8E-930C47B150A9}" destId="{40F0BD15-05B7-4E0D-8F5A-88DF4AFC2EE5}" srcOrd="0" destOrd="0" presId="urn:microsoft.com/office/officeart/2005/8/layout/hChevron3"/>
    <dgm:cxn modelId="{123D4CC0-7571-412A-BEC3-6428A8F8A7B5}" srcId="{4CAD97E8-8F9C-40D9-AA8E-930C47B150A9}" destId="{BD72068D-6D3B-47F5-B1B4-C19A6FD2F9D8}" srcOrd="1" destOrd="0" parTransId="{3557A76E-3D5D-49F7-A309-6ED66EF9D139}" sibTransId="{1C34A100-BE41-4F09-8F33-E0DCA4067B35}"/>
    <dgm:cxn modelId="{408D1520-0810-4483-87F9-74E4E702DFE9}" srcId="{4CAD97E8-8F9C-40D9-AA8E-930C47B150A9}" destId="{0C7F3E52-0747-4635-B9A2-3532EE3A8190}" srcOrd="2" destOrd="0" parTransId="{A7DCB1B6-9824-435C-9EA6-3DF044832D61}" sibTransId="{E070DF10-0B93-4AEC-8BAB-90B7FECCCD19}"/>
    <dgm:cxn modelId="{D62F4C5E-353D-4F90-8220-81104AF134EE}" srcId="{4CAD97E8-8F9C-40D9-AA8E-930C47B150A9}" destId="{35FADD76-5FC1-4337-A699-FAFAAF948615}" srcOrd="3" destOrd="0" parTransId="{E51B4BB6-2CF6-48A4-AD1B-A38B3CE78D07}" sibTransId="{91F8B2FD-20F5-40E9-BFAD-76EE81B45FB2}"/>
    <dgm:cxn modelId="{3B3CF646-FEDD-43FD-B7F2-6EB2A7BB476B}" type="presOf" srcId="{BD72068D-6D3B-47F5-B1B4-C19A6FD2F9D8}" destId="{6B60CEC9-A957-4A35-8807-A00A062A069A}" srcOrd="0" destOrd="0" presId="urn:microsoft.com/office/officeart/2005/8/layout/hChevron3"/>
    <dgm:cxn modelId="{84DA2F22-1303-448E-8EBD-120B8B9AAB49}" srcId="{4CAD97E8-8F9C-40D9-AA8E-930C47B150A9}" destId="{7C7A6FB7-39D0-446E-89DE-6655FBB645A7}" srcOrd="0" destOrd="0" parTransId="{23B9F09A-E82F-46B0-92CF-E3A2392441A4}" sibTransId="{16E86CC6-0AD9-42B7-8753-340980D12784}"/>
    <dgm:cxn modelId="{2A886683-793A-4AAE-A29C-C2307A1098BC}" type="presParOf" srcId="{40F0BD15-05B7-4E0D-8F5A-88DF4AFC2EE5}" destId="{56C2E76F-05FB-4D6D-87A8-1D27F97E8901}" srcOrd="0" destOrd="0" presId="urn:microsoft.com/office/officeart/2005/8/layout/hChevron3"/>
    <dgm:cxn modelId="{FC8BBF91-1F88-4825-83F8-D654F6DAA245}" type="presParOf" srcId="{40F0BD15-05B7-4E0D-8F5A-88DF4AFC2EE5}" destId="{1A1B19C5-4569-4D1D-ACEC-4A9910F8EF82}" srcOrd="1" destOrd="0" presId="urn:microsoft.com/office/officeart/2005/8/layout/hChevron3"/>
    <dgm:cxn modelId="{D25EBC76-052A-40FD-AB57-67D9DAE22E94}" type="presParOf" srcId="{40F0BD15-05B7-4E0D-8F5A-88DF4AFC2EE5}" destId="{6B60CEC9-A957-4A35-8807-A00A062A069A}" srcOrd="2" destOrd="0" presId="urn:microsoft.com/office/officeart/2005/8/layout/hChevron3"/>
    <dgm:cxn modelId="{A0D6C7FA-E019-4C42-8278-C55B03694CFF}" type="presParOf" srcId="{40F0BD15-05B7-4E0D-8F5A-88DF4AFC2EE5}" destId="{5C0183C6-3337-47B6-8A87-42CD0B12472C}" srcOrd="3" destOrd="0" presId="urn:microsoft.com/office/officeart/2005/8/layout/hChevron3"/>
    <dgm:cxn modelId="{A58D2A27-8CF5-419D-B5AA-B0A1180741A7}" type="presParOf" srcId="{40F0BD15-05B7-4E0D-8F5A-88DF4AFC2EE5}" destId="{72F00B0E-AEEE-4A2E-8A53-6E6FEF3286A8}" srcOrd="4" destOrd="0" presId="urn:microsoft.com/office/officeart/2005/8/layout/hChevron3"/>
    <dgm:cxn modelId="{8A16DC85-A4F7-4219-BFC1-BC7468FB93C6}" type="presParOf" srcId="{40F0BD15-05B7-4E0D-8F5A-88DF4AFC2EE5}" destId="{058D0278-13CD-4D4F-B852-A73C29A134D4}" srcOrd="5" destOrd="0" presId="urn:microsoft.com/office/officeart/2005/8/layout/hChevron3"/>
    <dgm:cxn modelId="{BA605BF0-5486-47AA-992F-8CC736949CDA}" type="presParOf" srcId="{40F0BD15-05B7-4E0D-8F5A-88DF4AFC2EE5}" destId="{87728D8F-4E70-4946-A451-E0EA3B5576D0}" srcOrd="6"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DCEE5-D48A-4236-917F-BE7D12F652D1}">
      <dsp:nvSpPr>
        <dsp:cNvPr id="0" name=""/>
        <dsp:cNvSpPr/>
      </dsp:nvSpPr>
      <dsp:spPr>
        <a:xfrm>
          <a:off x="5020100" y="1237395"/>
          <a:ext cx="3987394" cy="1310418"/>
        </a:xfrm>
        <a:custGeom>
          <a:avLst/>
          <a:gdLst/>
          <a:ahLst/>
          <a:cxnLst/>
          <a:rect l="0" t="0" r="0" b="0"/>
          <a:pathLst>
            <a:path>
              <a:moveTo>
                <a:pt x="0" y="0"/>
              </a:moveTo>
              <a:lnTo>
                <a:pt x="0" y="1081547"/>
              </a:lnTo>
              <a:lnTo>
                <a:pt x="3987394" y="1081547"/>
              </a:lnTo>
              <a:lnTo>
                <a:pt x="3987394" y="131041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D12062-95F3-4AEA-BF36-C1E25DE794AE}">
      <dsp:nvSpPr>
        <dsp:cNvPr id="0" name=""/>
        <dsp:cNvSpPr/>
      </dsp:nvSpPr>
      <dsp:spPr>
        <a:xfrm>
          <a:off x="5020100" y="1237395"/>
          <a:ext cx="1349926" cy="1310418"/>
        </a:xfrm>
        <a:custGeom>
          <a:avLst/>
          <a:gdLst/>
          <a:ahLst/>
          <a:cxnLst/>
          <a:rect l="0" t="0" r="0" b="0"/>
          <a:pathLst>
            <a:path>
              <a:moveTo>
                <a:pt x="0" y="0"/>
              </a:moveTo>
              <a:lnTo>
                <a:pt x="0" y="1081547"/>
              </a:lnTo>
              <a:lnTo>
                <a:pt x="1349926" y="1081547"/>
              </a:lnTo>
              <a:lnTo>
                <a:pt x="1349926" y="131041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A0F81-CD99-43B4-9F9D-D1B008FF4D60}">
      <dsp:nvSpPr>
        <dsp:cNvPr id="0" name=""/>
        <dsp:cNvSpPr/>
      </dsp:nvSpPr>
      <dsp:spPr>
        <a:xfrm>
          <a:off x="3732557" y="1237395"/>
          <a:ext cx="1287542" cy="1310418"/>
        </a:xfrm>
        <a:custGeom>
          <a:avLst/>
          <a:gdLst/>
          <a:ahLst/>
          <a:cxnLst/>
          <a:rect l="0" t="0" r="0" b="0"/>
          <a:pathLst>
            <a:path>
              <a:moveTo>
                <a:pt x="1287542" y="0"/>
              </a:moveTo>
              <a:lnTo>
                <a:pt x="1287542" y="1081547"/>
              </a:lnTo>
              <a:lnTo>
                <a:pt x="0" y="1081547"/>
              </a:lnTo>
              <a:lnTo>
                <a:pt x="0" y="131041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6DAA8-5257-41FE-9FFD-EB4945176DDD}">
      <dsp:nvSpPr>
        <dsp:cNvPr id="0" name=""/>
        <dsp:cNvSpPr/>
      </dsp:nvSpPr>
      <dsp:spPr>
        <a:xfrm>
          <a:off x="1089863" y="1237395"/>
          <a:ext cx="3930237" cy="1356912"/>
        </a:xfrm>
        <a:custGeom>
          <a:avLst/>
          <a:gdLst/>
          <a:ahLst/>
          <a:cxnLst/>
          <a:rect l="0" t="0" r="0" b="0"/>
          <a:pathLst>
            <a:path>
              <a:moveTo>
                <a:pt x="3930237" y="0"/>
              </a:moveTo>
              <a:lnTo>
                <a:pt x="3930237" y="1128041"/>
              </a:lnTo>
              <a:lnTo>
                <a:pt x="0" y="1128041"/>
              </a:lnTo>
              <a:lnTo>
                <a:pt x="0" y="13569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319B9A-CD8D-468C-9588-CE5BE2E47B3B}">
      <dsp:nvSpPr>
        <dsp:cNvPr id="0" name=""/>
        <dsp:cNvSpPr/>
      </dsp:nvSpPr>
      <dsp:spPr>
        <a:xfrm>
          <a:off x="3930237" y="147531"/>
          <a:ext cx="2179726" cy="10898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Charge from SERO</a:t>
          </a:r>
        </a:p>
      </dsp:txBody>
      <dsp:txXfrm>
        <a:off x="3930237" y="147531"/>
        <a:ext cx="2179726" cy="1089863"/>
      </dsp:txXfrm>
    </dsp:sp>
    <dsp:sp modelId="{2BEEC270-15D9-4C50-98F7-2F746F8AAB65}">
      <dsp:nvSpPr>
        <dsp:cNvPr id="0" name=""/>
        <dsp:cNvSpPr/>
      </dsp:nvSpPr>
      <dsp:spPr>
        <a:xfrm>
          <a:off x="0" y="2594307"/>
          <a:ext cx="2179726" cy="10898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Partnership </a:t>
          </a:r>
        </a:p>
      </dsp:txBody>
      <dsp:txXfrm>
        <a:off x="0" y="2594307"/>
        <a:ext cx="2179726" cy="1089863"/>
      </dsp:txXfrm>
    </dsp:sp>
    <dsp:sp modelId="{B7C68ADB-05B3-4C13-8632-33E891A18452}">
      <dsp:nvSpPr>
        <dsp:cNvPr id="0" name=""/>
        <dsp:cNvSpPr/>
      </dsp:nvSpPr>
      <dsp:spPr>
        <a:xfrm>
          <a:off x="2642694" y="2547813"/>
          <a:ext cx="2179726" cy="10898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Marketing &amp; Advertising</a:t>
          </a:r>
        </a:p>
      </dsp:txBody>
      <dsp:txXfrm>
        <a:off x="2642694" y="2547813"/>
        <a:ext cx="2179726" cy="1089863"/>
      </dsp:txXfrm>
    </dsp:sp>
    <dsp:sp modelId="{5CA08A48-49B8-417E-9124-A36D81ABF803}">
      <dsp:nvSpPr>
        <dsp:cNvPr id="0" name=""/>
        <dsp:cNvSpPr/>
      </dsp:nvSpPr>
      <dsp:spPr>
        <a:xfrm>
          <a:off x="5280163" y="2547813"/>
          <a:ext cx="2179726" cy="10898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Clinic Environment </a:t>
          </a:r>
        </a:p>
      </dsp:txBody>
      <dsp:txXfrm>
        <a:off x="5280163" y="2547813"/>
        <a:ext cx="2179726" cy="1089863"/>
      </dsp:txXfrm>
    </dsp:sp>
    <dsp:sp modelId="{6B6D58AD-8E4F-43DD-AE15-BD7A6BBB51C2}">
      <dsp:nvSpPr>
        <dsp:cNvPr id="0" name=""/>
        <dsp:cNvSpPr/>
      </dsp:nvSpPr>
      <dsp:spPr>
        <a:xfrm>
          <a:off x="7917631" y="2547813"/>
          <a:ext cx="2179726" cy="10898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Food Package </a:t>
          </a:r>
        </a:p>
      </dsp:txBody>
      <dsp:txXfrm>
        <a:off x="7917631" y="2547813"/>
        <a:ext cx="2179726" cy="1089863"/>
      </dsp:txXfrm>
    </dsp:sp>
    <dsp:sp modelId="{2CE45AC1-7A2C-4EA1-9150-F7E95D2B2C86}">
      <dsp:nvSpPr>
        <dsp:cNvPr id="0" name=""/>
        <dsp:cNvSpPr/>
      </dsp:nvSpPr>
      <dsp:spPr>
        <a:xfrm>
          <a:off x="1645121" y="1205930"/>
          <a:ext cx="2179726" cy="10898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Effective Strategies for Toolkit</a:t>
          </a:r>
        </a:p>
      </dsp:txBody>
      <dsp:txXfrm>
        <a:off x="1645121" y="1205930"/>
        <a:ext cx="2179726" cy="1089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2E76F-05FB-4D6D-87A8-1D27F97E8901}">
      <dsp:nvSpPr>
        <dsp:cNvPr id="0" name=""/>
        <dsp:cNvSpPr/>
      </dsp:nvSpPr>
      <dsp:spPr>
        <a:xfrm>
          <a:off x="0" y="1288198"/>
          <a:ext cx="3274507" cy="130980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bg1"/>
              </a:solidFill>
            </a:rPr>
            <a:t>Research Phase</a:t>
          </a:r>
        </a:p>
      </dsp:txBody>
      <dsp:txXfrm>
        <a:off x="0" y="1288198"/>
        <a:ext cx="2947056" cy="1309803"/>
      </dsp:txXfrm>
    </dsp:sp>
    <dsp:sp modelId="{6B60CEC9-A957-4A35-8807-A00A062A069A}">
      <dsp:nvSpPr>
        <dsp:cNvPr id="0" name=""/>
        <dsp:cNvSpPr/>
      </dsp:nvSpPr>
      <dsp:spPr>
        <a:xfrm>
          <a:off x="2622869" y="1288198"/>
          <a:ext cx="3274507" cy="130980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bg1"/>
              </a:solidFill>
            </a:rPr>
            <a:t>Action Phase</a:t>
          </a:r>
        </a:p>
      </dsp:txBody>
      <dsp:txXfrm>
        <a:off x="3277771" y="1288198"/>
        <a:ext cx="1964704" cy="1309803"/>
      </dsp:txXfrm>
    </dsp:sp>
    <dsp:sp modelId="{72F00B0E-AEEE-4A2E-8A53-6E6FEF3286A8}">
      <dsp:nvSpPr>
        <dsp:cNvPr id="0" name=""/>
        <dsp:cNvSpPr/>
      </dsp:nvSpPr>
      <dsp:spPr>
        <a:xfrm>
          <a:off x="5242475" y="1288198"/>
          <a:ext cx="3274507" cy="130980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bg1"/>
              </a:solidFill>
            </a:rPr>
            <a:t>Drafting Phase</a:t>
          </a:r>
        </a:p>
      </dsp:txBody>
      <dsp:txXfrm>
        <a:off x="5897377" y="1288198"/>
        <a:ext cx="1964704" cy="1309803"/>
      </dsp:txXfrm>
    </dsp:sp>
    <dsp:sp modelId="{87728D8F-4E70-4946-A451-E0EA3B5576D0}">
      <dsp:nvSpPr>
        <dsp:cNvPr id="0" name=""/>
        <dsp:cNvSpPr/>
      </dsp:nvSpPr>
      <dsp:spPr>
        <a:xfrm>
          <a:off x="7862081" y="1288198"/>
          <a:ext cx="3274507" cy="1309803"/>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bg1"/>
              </a:solidFill>
            </a:rPr>
            <a:t>Final Phase</a:t>
          </a:r>
        </a:p>
      </dsp:txBody>
      <dsp:txXfrm>
        <a:off x="8516983" y="1288198"/>
        <a:ext cx="1964704" cy="13098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2CF344D-FB80-47AF-9AF5-44E025DE5F5E}" type="datetimeFigureOut">
              <a:rPr lang="en-US" smtClean="0"/>
              <a:pPr/>
              <a:t>3/29/2019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012D7DA-180E-4A60-90E8-305E731F89C6}" type="slidenum">
              <a:rPr lang="en-US" smtClean="0"/>
              <a:pPr/>
              <a:t>‹#›</a:t>
            </a:fld>
            <a:endParaRPr lang="en-US" dirty="0"/>
          </a:p>
        </p:txBody>
      </p:sp>
    </p:spTree>
    <p:extLst>
      <p:ext uri="{BB962C8B-B14F-4D97-AF65-F5344CB8AC3E}">
        <p14:creationId xmlns:p14="http://schemas.microsoft.com/office/powerpoint/2010/main" xmlns="" val="235941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1</a:t>
            </a:fld>
            <a:endParaRPr lang="en-US" dirty="0"/>
          </a:p>
        </p:txBody>
      </p:sp>
    </p:spTree>
    <p:extLst>
      <p:ext uri="{BB962C8B-B14F-4D97-AF65-F5344CB8AC3E}">
        <p14:creationId xmlns:p14="http://schemas.microsoft.com/office/powerpoint/2010/main" xmlns="" val="924181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(Introduce myself.) </a:t>
            </a:r>
          </a:p>
          <a:p>
            <a:r>
              <a:rPr lang="en-US" baseline="0" dirty="0"/>
              <a:t>The members of the food package committee collectively have many decades of experience working in the WIC program. Over the years we had seen many changes to our program, including some significant changes to the WIC food packages. Throughout our time with WIC, we also had many opportunities to hear from participants – many good things but also a multitude of complaints. As seasoned WIC employees, we had a sense of the reasons why the caseload among older children had been declining, and we felt very strongly that effective strategies applied to this area of concern could make a real difference. </a:t>
            </a:r>
          </a:p>
          <a:p>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10</a:t>
            </a:fld>
            <a:endParaRPr lang="en-US" dirty="0"/>
          </a:p>
        </p:txBody>
      </p:sp>
    </p:spTree>
    <p:extLst>
      <p:ext uri="{BB962C8B-B14F-4D97-AF65-F5344CB8AC3E}">
        <p14:creationId xmlns:p14="http://schemas.microsoft.com/office/powerpoint/2010/main" xmlns="" val="182843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our research, we searched high and low to find any WIC data that pertained to issues and opportunities for our topic. We also determined that our topic ‘food package’ should include any data or study content that addressed ‘shopping’ for WIC foods.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012D7DA-180E-4A60-90E8-305E731F89C6}" type="slidenum">
              <a:rPr lang="en-US" smtClean="0"/>
              <a:pPr/>
              <a:t>11</a:t>
            </a:fld>
            <a:endParaRPr lang="en-US" dirty="0"/>
          </a:p>
        </p:txBody>
      </p:sp>
    </p:spTree>
    <p:extLst>
      <p:ext uri="{BB962C8B-B14F-4D97-AF65-F5344CB8AC3E}">
        <p14:creationId xmlns:p14="http://schemas.microsoft.com/office/powerpoint/2010/main" xmlns="" val="235970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were conducting our research phase,</a:t>
            </a:r>
            <a:r>
              <a:rPr lang="en-US" baseline="0" dirty="0"/>
              <a:t> we developed this hypothesis: “</a:t>
            </a:r>
            <a:r>
              <a:rPr lang="en-US" i="1" baseline="0" dirty="0"/>
              <a:t>The current WIC food packages offered, along with shopping for WIC foods, have various drawbacks that lead to dissatisfaction among participants, resulting in decreased WIC participation, especially among children over the age of one.”  </a:t>
            </a:r>
          </a:p>
          <a:p>
            <a:endParaRPr lang="en-US" i="1" baseline="0" dirty="0"/>
          </a:p>
          <a:p>
            <a:r>
              <a:rPr lang="en-US" i="0" baseline="0" dirty="0"/>
              <a:t>To test our hypothesis and get feedback from WIC participants, our committee traveled to Knoxville, TN to hold a focus group of current WIC families. </a:t>
            </a:r>
            <a:endParaRPr lang="en-US" i="1"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12</a:t>
            </a:fld>
            <a:endParaRPr lang="en-US" dirty="0"/>
          </a:p>
        </p:txBody>
      </p:sp>
    </p:spTree>
    <p:extLst>
      <p:ext uri="{BB962C8B-B14F-4D97-AF65-F5344CB8AC3E}">
        <p14:creationId xmlns:p14="http://schemas.microsoft.com/office/powerpoint/2010/main" xmlns="" val="60097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‘action’ activities involved talking with WIC participants and asking for their feedback about issues related to the WIC food package and their experience when shopping in this local community. </a:t>
            </a:r>
          </a:p>
        </p:txBody>
      </p:sp>
      <p:sp>
        <p:nvSpPr>
          <p:cNvPr id="4" name="Slide Number Placeholder 3"/>
          <p:cNvSpPr>
            <a:spLocks noGrp="1"/>
          </p:cNvSpPr>
          <p:nvPr>
            <p:ph type="sldNum" sz="quarter" idx="5"/>
          </p:nvPr>
        </p:nvSpPr>
        <p:spPr/>
        <p:txBody>
          <a:bodyPr/>
          <a:lstStyle/>
          <a:p>
            <a:fld id="{9012D7DA-180E-4A60-90E8-305E731F89C6}" type="slidenum">
              <a:rPr lang="en-US" smtClean="0"/>
              <a:pPr/>
              <a:t>13</a:t>
            </a:fld>
            <a:endParaRPr lang="en-US" dirty="0"/>
          </a:p>
        </p:txBody>
      </p:sp>
    </p:spTree>
    <p:extLst>
      <p:ext uri="{BB962C8B-B14F-4D97-AF65-F5344CB8AC3E}">
        <p14:creationId xmlns:p14="http://schemas.microsoft.com/office/powerpoint/2010/main" xmlns="" val="212588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April 2017 the committee conducted and filmed interviews in Knoxville, Tennessee. Let’s take a few minutes to hear what the WIC participants had to say about the current WIC food packages. </a:t>
            </a:r>
          </a:p>
        </p:txBody>
      </p:sp>
      <p:sp>
        <p:nvSpPr>
          <p:cNvPr id="4" name="Slide Number Placeholder 3"/>
          <p:cNvSpPr>
            <a:spLocks noGrp="1"/>
          </p:cNvSpPr>
          <p:nvPr>
            <p:ph type="sldNum" sz="quarter" idx="5"/>
          </p:nvPr>
        </p:nvSpPr>
        <p:spPr/>
        <p:txBody>
          <a:bodyPr/>
          <a:lstStyle/>
          <a:p>
            <a:fld id="{9012D7DA-180E-4A60-90E8-305E731F89C6}" type="slidenum">
              <a:rPr lang="en-US" smtClean="0"/>
              <a:pPr/>
              <a:t>14</a:t>
            </a:fld>
            <a:endParaRPr lang="en-US" dirty="0"/>
          </a:p>
        </p:txBody>
      </p:sp>
    </p:spTree>
    <p:extLst>
      <p:ext uri="{BB962C8B-B14F-4D97-AF65-F5344CB8AC3E}">
        <p14:creationId xmlns:p14="http://schemas.microsoft.com/office/powerpoint/2010/main" xmlns="" val="624926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2D7DA-180E-4A60-90E8-305E731F89C6}" type="slidenum">
              <a:rPr lang="en-US" smtClean="0"/>
              <a:pPr/>
              <a:t>15</a:t>
            </a:fld>
            <a:endParaRPr lang="en-US" dirty="0"/>
          </a:p>
        </p:txBody>
      </p:sp>
    </p:spTree>
    <p:extLst>
      <p:ext uri="{BB962C8B-B14F-4D97-AF65-F5344CB8AC3E}">
        <p14:creationId xmlns:p14="http://schemas.microsoft.com/office/powerpoint/2010/main" xmlns="" val="841280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a:t>
            </a:r>
            <a:r>
              <a:rPr lang="en-US" baseline="0" dirty="0"/>
              <a:t>Drafting Phase we began shaping our recommendations along with key strategies that will be included in the toolkit. </a:t>
            </a:r>
          </a:p>
          <a:p>
            <a:endParaRPr lang="en-US" baseline="0" dirty="0"/>
          </a:p>
          <a:p>
            <a:r>
              <a:rPr lang="en-US" baseline="0" dirty="0"/>
              <a:t>It’s important to note that not all sections of the toolkit may include ‘recommendations’, but we felt it was necessary to include these in ours since major decisions regarding ‘WIC food packages’ and even ‘shopping for WIC’ are created from the top down, at levels above the local agency. </a:t>
            </a:r>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16</a:t>
            </a:fld>
            <a:endParaRPr lang="en-US" dirty="0"/>
          </a:p>
        </p:txBody>
      </p:sp>
    </p:spTree>
    <p:extLst>
      <p:ext uri="{BB962C8B-B14F-4D97-AF65-F5344CB8AC3E}">
        <p14:creationId xmlns:p14="http://schemas.microsoft.com/office/powerpoint/2010/main" xmlns="" val="97925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searching</a:t>
            </a:r>
            <a:r>
              <a:rPr lang="en-US" baseline="0" dirty="0"/>
              <a:t> for and reviewing numerous studies, articles, documents, and publications we arrived at the following: the work on behalf of WIC food packages can be broken down into federal, state, and local levels of responsibility. At each of these levels, these are some of our points to consider. In our toolkit, we will also offer a few retention strategies that we believe are nationally applicable. All together these constitute a ‘wish list’ of recommendations to consider on the topic of maximizing retention through foods available on WIC along with improving the WIC shopping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recommendations have not been presented to the National Office or any Regional Office for comments.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17</a:t>
            </a:fld>
            <a:endParaRPr lang="en-US" dirty="0"/>
          </a:p>
        </p:txBody>
      </p:sp>
    </p:spTree>
    <p:extLst>
      <p:ext uri="{BB962C8B-B14F-4D97-AF65-F5344CB8AC3E}">
        <p14:creationId xmlns:p14="http://schemas.microsoft.com/office/powerpoint/2010/main" xmlns="" val="294082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drafting phase, we shared our work up to this point with the other collaborative members during a face-to-face meeting. We then brainstormed about items that should be included in the toolkit – additional key items that were selected are shown here.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18</a:t>
            </a:fld>
            <a:endParaRPr lang="en-US" dirty="0"/>
          </a:p>
        </p:txBody>
      </p:sp>
    </p:spTree>
    <p:extLst>
      <p:ext uri="{BB962C8B-B14F-4D97-AF65-F5344CB8AC3E}">
        <p14:creationId xmlns:p14="http://schemas.microsoft.com/office/powerpoint/2010/main" xmlns="" val="123123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further decided that w</a:t>
            </a:r>
            <a:r>
              <a:rPr lang="en-US" baseline="0" dirty="0"/>
              <a:t>e would include the following items to build our portion of the toolkit:</a:t>
            </a:r>
          </a:p>
          <a:p>
            <a:pPr marL="171450" indent="-171450">
              <a:buFont typeface="Arial" panose="020B0604020202020204" pitchFamily="34" charset="0"/>
              <a:buChar char="•"/>
            </a:pPr>
            <a:r>
              <a:rPr lang="en-US" baseline="0" dirty="0"/>
              <a:t>A letter of support to encourage food package variety and participant choice. We would ask the SERO Regional Administrator for this letter.</a:t>
            </a:r>
          </a:p>
          <a:p>
            <a:pPr marL="171450" indent="-171450">
              <a:buFont typeface="Arial" panose="020B0604020202020204" pitchFamily="34" charset="0"/>
              <a:buChar char="•"/>
            </a:pPr>
            <a:r>
              <a:rPr lang="en-US" baseline="0" dirty="0"/>
              <a:t>The Video shown earlier would also be included as a background resource.</a:t>
            </a:r>
          </a:p>
          <a:p>
            <a:pPr marL="171450" indent="-171450">
              <a:buFont typeface="Arial" panose="020B0604020202020204" pitchFamily="34" charset="0"/>
              <a:buChar char="•"/>
            </a:pPr>
            <a:r>
              <a:rPr lang="en-US" baseline="0" dirty="0"/>
              <a:t>We would include strategies that: 1) improve the WIC shopping experience; 2) promote variety and more options of approved foods; and recommendations for Federal – National and Regional, State, and local level WIC authorities on how to support each strategy.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19</a:t>
            </a:fld>
            <a:endParaRPr lang="en-US" dirty="0"/>
          </a:p>
        </p:txBody>
      </p:sp>
    </p:spTree>
    <p:extLst>
      <p:ext uri="{BB962C8B-B14F-4D97-AF65-F5344CB8AC3E}">
        <p14:creationId xmlns:p14="http://schemas.microsoft.com/office/powerpoint/2010/main" xmlns="" val="245382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presentation of the ‘Way to WIC Collaborative’ project! </a:t>
            </a:r>
          </a:p>
          <a:p>
            <a:r>
              <a:rPr lang="en-US" dirty="0"/>
              <a:t>For more than 40 years the WIC Program has strived to meet its purpose of providing supplemental foods, nutrition education and breastfeeding support to income eligible mothers and their children, but in recent years, there's been a decrease in participation among children between the ages of 2 to 5. One of WIC's purposes is also to serve as an adjunct to good  health during critical periods of growth by coordinating with other health related programs. That's where the Way-to WIC Collaborative fits in</a:t>
            </a:r>
            <a:r>
              <a:rPr lang="en-US" baseline="0" dirty="0"/>
              <a:t>. While local and State WIC agencies were working individually to ensure children had access to these foods, there was very little to no activity being done as a Region collectively. Therefore, the Southeast Regional Office (SERO) of the Food &amp; Nutrition Service made a decision to establish a collaborative workgroup composed of State and local WIC staff to work to identify strategies to increase the retention of children in WIC while also improving access to the Program. From this, the </a:t>
            </a:r>
            <a:r>
              <a:rPr lang="en-US" i="1" baseline="0" dirty="0"/>
              <a:t>Way-to-WIC: A federal, State, and local collaborative </a:t>
            </a:r>
            <a:r>
              <a:rPr lang="en-US" i="0" baseline="0" dirty="0"/>
              <a:t> was formed. </a:t>
            </a:r>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2</a:t>
            </a:fld>
            <a:endParaRPr lang="en-US" dirty="0"/>
          </a:p>
        </p:txBody>
      </p:sp>
    </p:spTree>
    <p:extLst>
      <p:ext uri="{BB962C8B-B14F-4D97-AF65-F5344CB8AC3E}">
        <p14:creationId xmlns:p14="http://schemas.microsoft.com/office/powerpoint/2010/main" xmlns="" val="1523484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consistency within states, the messaging provided to WIC participants</a:t>
            </a:r>
            <a:r>
              <a:rPr lang="en-US" baseline="0" dirty="0"/>
              <a:t> not only should be developed at the state level, but should be developed such that participants do in fact have an optimized experience when shopping for their WIC foods. Information we gathered reflects that participants do look for shelf labeling when they shop, which is confusing for them when it is different from store to store. We also found that from state to state, program materials that provide shopper information varied in ease of understanding from the perspective of the WIC shopper. Also for consistent messaging, although we will identify the grocery store tour as a local agency action item, we believe it should fall to the state agency for initial development. </a:t>
            </a:r>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20</a:t>
            </a:fld>
            <a:endParaRPr lang="en-US" dirty="0"/>
          </a:p>
        </p:txBody>
      </p:sp>
    </p:spTree>
    <p:extLst>
      <p:ext uri="{BB962C8B-B14F-4D97-AF65-F5344CB8AC3E}">
        <p14:creationId xmlns:p14="http://schemas.microsoft.com/office/powerpoint/2010/main" xmlns="" val="219772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agency staff,</a:t>
            </a:r>
            <a:r>
              <a:rPr lang="en-US" baseline="0" dirty="0"/>
              <a:t> charged with the primary responsibilities of program eligibility determination and nutrition education, may benefit from training specifically focused on the retail details of WIC foods and the challenges of shopping for WIC. WIC staff participating in ‘scavenger hunt’ or similar experiences that took place within their community retail locations learned valuable firsthand information that they could then pass along to their participants. WIC staff were also more likely to be able to answer questions and troubleshoot problems when contacted by WIC shoppers having difficulty with particular foods or with certain community retail locations.  </a:t>
            </a:r>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21</a:t>
            </a:fld>
            <a:endParaRPr lang="en-US" dirty="0"/>
          </a:p>
        </p:txBody>
      </p:sp>
    </p:spTree>
    <p:extLst>
      <p:ext uri="{BB962C8B-B14F-4D97-AF65-F5344CB8AC3E}">
        <p14:creationId xmlns:p14="http://schemas.microsoft.com/office/powerpoint/2010/main" xmlns="" val="276561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 me briefly discuss the WIC Shopping Hotline-</a:t>
            </a:r>
            <a:r>
              <a:rPr lang="en-US" baseline="0" dirty="0" err="1"/>
              <a:t>Textline</a:t>
            </a:r>
            <a:r>
              <a:rPr lang="en-US" baseline="0" dirty="0"/>
              <a:t> strategy that will be included in the toolkit. </a:t>
            </a:r>
          </a:p>
          <a:p>
            <a:endParaRPr lang="en-US" dirty="0"/>
          </a:p>
          <a:p>
            <a:r>
              <a:rPr lang="en-US" dirty="0"/>
              <a:t>This strategy is being conducted at Knox County local agency in Knoxville,</a:t>
            </a:r>
            <a:r>
              <a:rPr lang="en-US" baseline="0" dirty="0"/>
              <a:t> Tennessee. Vendor staff and the WIC Director handle the hotline – a smart phone manned continuously during business hours. Calls and texts come in every day from folks who have questions and problems directly related to shopping. When necessary, we ask folks to take a picture of the food or the receipt in question and send it in to us, so we know exactly what we are talking about when we are determining a solution. Tennessee recently transitioned to EBT – we have had more calls than ever since! Don’t be fooled into thinking EBT solves your WIC shopping problems.  </a:t>
            </a:r>
          </a:p>
          <a:p>
            <a:endParaRPr lang="en-US" baseline="0" dirty="0"/>
          </a:p>
          <a:p>
            <a:r>
              <a:rPr lang="en-US" baseline="0" dirty="0"/>
              <a:t>I’ll now turn it back over to Berry Kelly to wrap things up! </a:t>
            </a:r>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22</a:t>
            </a:fld>
            <a:endParaRPr lang="en-US" dirty="0"/>
          </a:p>
        </p:txBody>
      </p:sp>
    </p:spTree>
    <p:extLst>
      <p:ext uri="{BB962C8B-B14F-4D97-AF65-F5344CB8AC3E}">
        <p14:creationId xmlns:p14="http://schemas.microsoft.com/office/powerpoint/2010/main" xmlns="" val="930174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in the Final</a:t>
            </a:r>
            <a:r>
              <a:rPr lang="en-US" baseline="0" dirty="0"/>
              <a:t> Phase of the Way-to-WIC Collaborative. Strategies have been drafted and are being finalized for publishing. The next couple of slides provide a visual of a toolkit strategy and an outline of the toolkit. </a:t>
            </a:r>
          </a:p>
        </p:txBody>
      </p:sp>
      <p:sp>
        <p:nvSpPr>
          <p:cNvPr id="4" name="Slide Number Placeholder 3"/>
          <p:cNvSpPr>
            <a:spLocks noGrp="1"/>
          </p:cNvSpPr>
          <p:nvPr>
            <p:ph type="sldNum" sz="quarter" idx="10"/>
          </p:nvPr>
        </p:nvSpPr>
        <p:spPr/>
        <p:txBody>
          <a:bodyPr/>
          <a:lstStyle/>
          <a:p>
            <a:fld id="{9012D7DA-180E-4A60-90E8-305E731F89C6}" type="slidenum">
              <a:rPr lang="en-US" smtClean="0"/>
              <a:pPr/>
              <a:t>23</a:t>
            </a:fld>
            <a:endParaRPr lang="en-US" dirty="0"/>
          </a:p>
        </p:txBody>
      </p:sp>
    </p:spTree>
    <p:extLst>
      <p:ext uri="{BB962C8B-B14F-4D97-AF65-F5344CB8AC3E}">
        <p14:creationId xmlns:p14="http://schemas.microsoft.com/office/powerpoint/2010/main" xmlns="" val="540273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format of the toolkit will include these items:</a:t>
            </a:r>
          </a:p>
          <a:p>
            <a:r>
              <a:rPr lang="en-US" dirty="0"/>
              <a:t>List of acronyms</a:t>
            </a:r>
          </a:p>
          <a:p>
            <a:r>
              <a:rPr lang="en-US" dirty="0"/>
              <a:t>Glossary</a:t>
            </a:r>
          </a:p>
          <a:p>
            <a:r>
              <a:rPr lang="en-US" dirty="0"/>
              <a:t>Appendices – support content section</a:t>
            </a:r>
          </a:p>
          <a:p>
            <a:r>
              <a:rPr lang="en-US" dirty="0"/>
              <a:t>List of Contacts –</a:t>
            </a:r>
            <a:r>
              <a:rPr lang="en-US" baseline="0" dirty="0"/>
              <a:t> compila</a:t>
            </a:r>
            <a:r>
              <a:rPr lang="en-US" dirty="0"/>
              <a:t>tion of contact persons name/title for each strategy</a:t>
            </a:r>
          </a:p>
          <a:p>
            <a:r>
              <a:rPr lang="en-US" dirty="0"/>
              <a:t>Template tools that</a:t>
            </a:r>
            <a:r>
              <a:rPr lang="en-US" baseline="0" dirty="0"/>
              <a:t> be personalized to fit the needs of the local agency/clinic</a:t>
            </a:r>
            <a:endParaRPr lang="en-US" dirty="0"/>
          </a:p>
          <a:p>
            <a:r>
              <a:rPr lang="en-US" dirty="0"/>
              <a:t>Supporting resources – video, document, surveys, photos,</a:t>
            </a:r>
            <a:r>
              <a:rPr lang="en-US" baseline="0" dirty="0"/>
              <a:t> etc.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24</a:t>
            </a:fld>
            <a:endParaRPr lang="en-US" dirty="0"/>
          </a:p>
        </p:txBody>
      </p:sp>
    </p:spTree>
    <p:extLst>
      <p:ext uri="{BB962C8B-B14F-4D97-AF65-F5344CB8AC3E}">
        <p14:creationId xmlns:p14="http://schemas.microsoft.com/office/powerpoint/2010/main" xmlns="" val="3673436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graphic</a:t>
            </a:r>
            <a:r>
              <a:rPr lang="en-US" baseline="0" dirty="0"/>
              <a:t> is an actual copy of the WIC Shopper Hotline-</a:t>
            </a:r>
            <a:r>
              <a:rPr lang="en-US" baseline="0" dirty="0" err="1"/>
              <a:t>Textline</a:t>
            </a:r>
            <a:r>
              <a:rPr lang="en-US" baseline="0" dirty="0"/>
              <a:t> Strategy. All strategies in the toolkit will have the same format and include some or all of the following components:</a:t>
            </a:r>
          </a:p>
          <a:p>
            <a:pPr marL="171450" indent="-171450">
              <a:buFont typeface="Arial" panose="020B0604020202020204" pitchFamily="34" charset="0"/>
              <a:buChar char="•"/>
            </a:pPr>
            <a:r>
              <a:rPr lang="en-US" baseline="0" dirty="0"/>
              <a:t>Quote: the quote is from someone who has benefited from the service. This could be the WIC participant, WIC vendor, or a WIC staff member.</a:t>
            </a:r>
          </a:p>
          <a:p>
            <a:pPr marL="171450" indent="-171450">
              <a:buFont typeface="Arial" panose="020B0604020202020204" pitchFamily="34" charset="0"/>
              <a:buChar char="•"/>
            </a:pPr>
            <a:r>
              <a:rPr lang="en-US" baseline="0" dirty="0"/>
              <a:t>Introduction/Background/History: The Background tells the story of why this strategy was initially developed. Insight is also provided on how the strategy works. </a:t>
            </a:r>
          </a:p>
          <a:p>
            <a:pPr marL="171450" indent="-171450">
              <a:buFont typeface="Arial" panose="020B0604020202020204" pitchFamily="34" charset="0"/>
              <a:buChar char="•"/>
            </a:pPr>
            <a:r>
              <a:rPr lang="en-US" baseline="0" dirty="0"/>
              <a:t>Materials/Supplies/Staffing Needs: This section, which will be shown on the next page, identifies the needs associated with implementing the strategy, i.e. staff, mobile devices, partnerships, etc.</a:t>
            </a:r>
          </a:p>
          <a:p>
            <a:pPr marL="171450" indent="-171450">
              <a:buFont typeface="Arial" panose="020B0604020202020204" pitchFamily="34" charset="0"/>
              <a:buChar char="•"/>
            </a:pPr>
            <a:r>
              <a:rPr lang="en-US" baseline="0" dirty="0"/>
              <a:t>How to Implement: Instructions on how to implement the strategy are found in this section. </a:t>
            </a:r>
          </a:p>
          <a:p>
            <a:pPr marL="171450" indent="-171450">
              <a:buFont typeface="Arial" panose="020B0604020202020204" pitchFamily="34" charset="0"/>
              <a:buChar char="•"/>
            </a:pPr>
            <a:r>
              <a:rPr lang="en-US" baseline="0" dirty="0"/>
              <a:t>Advantages: We provide advantages as a way to tell how your WIC Program will benefit from implementing the strategy.</a:t>
            </a:r>
          </a:p>
          <a:p>
            <a:pPr marL="171450" indent="-171450">
              <a:buFont typeface="Arial" panose="020B0604020202020204" pitchFamily="34" charset="0"/>
              <a:buChar char="•"/>
            </a:pPr>
            <a:r>
              <a:rPr lang="en-US" baseline="0" dirty="0"/>
              <a:t>Challenges: Of course, the road will not always be easy, so we identify challenges you may experience when trying to implement the strategy.</a:t>
            </a:r>
          </a:p>
          <a:p>
            <a:pPr marL="171450" indent="-171450">
              <a:buFont typeface="Arial" panose="020B0604020202020204" pitchFamily="34" charset="0"/>
              <a:buChar char="•"/>
            </a:pPr>
            <a:r>
              <a:rPr lang="en-US" baseline="0" dirty="0"/>
              <a:t>Resources: This section provides resources available. </a:t>
            </a:r>
          </a:p>
          <a:p>
            <a:pPr marL="171450" indent="-171450">
              <a:buFont typeface="Arial" panose="020B0604020202020204" pitchFamily="34" charset="0"/>
              <a:buChar char="•"/>
            </a:pPr>
            <a:r>
              <a:rPr lang="en-US" baseline="0" dirty="0"/>
              <a:t>Contact Information: The individual listed is the person at the local agency or clinic who developed the strategy. They are available to assist and provide further information.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25</a:t>
            </a:fld>
            <a:endParaRPr lang="en-US" dirty="0"/>
          </a:p>
        </p:txBody>
      </p:sp>
    </p:spTree>
    <p:extLst>
      <p:ext uri="{BB962C8B-B14F-4D97-AF65-F5344CB8AC3E}">
        <p14:creationId xmlns:p14="http://schemas.microsoft.com/office/powerpoint/2010/main" xmlns="" val="987165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view of the entire strategy – plenty of detail if you want to explore considering this for your WIC agency. </a:t>
            </a:r>
          </a:p>
        </p:txBody>
      </p:sp>
      <p:sp>
        <p:nvSpPr>
          <p:cNvPr id="4" name="Slide Number Placeholder 3"/>
          <p:cNvSpPr>
            <a:spLocks noGrp="1"/>
          </p:cNvSpPr>
          <p:nvPr>
            <p:ph type="sldNum" sz="quarter" idx="5"/>
          </p:nvPr>
        </p:nvSpPr>
        <p:spPr/>
        <p:txBody>
          <a:bodyPr/>
          <a:lstStyle/>
          <a:p>
            <a:fld id="{9012D7DA-180E-4A60-90E8-305E731F89C6}" type="slidenum">
              <a:rPr lang="en-US" smtClean="0"/>
              <a:pPr/>
              <a:t>26</a:t>
            </a:fld>
            <a:endParaRPr lang="en-US" dirty="0"/>
          </a:p>
        </p:txBody>
      </p:sp>
    </p:spTree>
    <p:extLst>
      <p:ext uri="{BB962C8B-B14F-4D97-AF65-F5344CB8AC3E}">
        <p14:creationId xmlns:p14="http://schemas.microsoft.com/office/powerpoint/2010/main" xmlns="" val="313178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our presentation of the Way-to-WIC Collaborative</a:t>
            </a:r>
            <a:r>
              <a:rPr lang="en-US" baseline="0" dirty="0"/>
              <a:t> and the work we have done thus far. Please remember that the strategies identified are a small representation of our work. The recommendations mentioned have not been presented or shared with the  USDA - FNS National Office and have not been formally shared with our Regional Office.  We are diligently working to have the toolkit completed this year. </a:t>
            </a:r>
            <a:endParaRPr lang="en-US" dirty="0"/>
          </a:p>
          <a:p>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27</a:t>
            </a:fld>
            <a:endParaRPr lang="en-US" dirty="0"/>
          </a:p>
        </p:txBody>
      </p:sp>
    </p:spTree>
    <p:extLst>
      <p:ext uri="{BB962C8B-B14F-4D97-AF65-F5344CB8AC3E}">
        <p14:creationId xmlns:p14="http://schemas.microsoft.com/office/powerpoint/2010/main" xmlns="" val="2739507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a:t>
            </a:r>
          </a:p>
          <a:p>
            <a:endParaRPr lang="en-US" dirty="0"/>
          </a:p>
          <a:p>
            <a:r>
              <a:rPr lang="en-US" dirty="0"/>
              <a:t>Thank you for your time and attention! </a:t>
            </a:r>
          </a:p>
        </p:txBody>
      </p:sp>
      <p:sp>
        <p:nvSpPr>
          <p:cNvPr id="4" name="Slide Number Placeholder 3"/>
          <p:cNvSpPr>
            <a:spLocks noGrp="1"/>
          </p:cNvSpPr>
          <p:nvPr>
            <p:ph type="sldNum" sz="quarter" idx="10"/>
          </p:nvPr>
        </p:nvSpPr>
        <p:spPr/>
        <p:txBody>
          <a:bodyPr/>
          <a:lstStyle/>
          <a:p>
            <a:fld id="{9012D7DA-180E-4A60-90E8-305E731F89C6}" type="slidenum">
              <a:rPr lang="en-US" smtClean="0"/>
              <a:pPr/>
              <a:t>28</a:t>
            </a:fld>
            <a:endParaRPr lang="en-US" dirty="0"/>
          </a:p>
        </p:txBody>
      </p:sp>
    </p:spTree>
    <p:extLst>
      <p:ext uri="{BB962C8B-B14F-4D97-AF65-F5344CB8AC3E}">
        <p14:creationId xmlns:p14="http://schemas.microsoft.com/office/powerpoint/2010/main" xmlns="" val="3829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Each State Agency was asked to identify a State level WayMaker, or workgroup member, and a local agency WayMaker. This led to 25 Waymakers from Federal, State and local agencies. </a:t>
            </a:r>
            <a:r>
              <a:rPr lang="en-US" sz="1300" dirty="0" err="1"/>
              <a:t>WayMakers</a:t>
            </a:r>
            <a:r>
              <a:rPr lang="en-US" sz="1300" dirty="0"/>
              <a:t> were asked to bring to the effort their expertise on successes, barriers and issues impacting eligible WIC-aged children having access to nutritious foods. Each member was asked to commit 2 – 3 hours per month for conference calls and attend one face-to-face meeting to develop strategies that could be implemented. The first face-to-face meeting was held in July 2016, a follow-up face-to-face meeting was held in July 2017. This presentation represents the efforts of the workgroup.</a:t>
            </a:r>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3</a:t>
            </a:fld>
            <a:endParaRPr lang="en-US" dirty="0"/>
          </a:p>
        </p:txBody>
      </p:sp>
    </p:spTree>
    <p:extLst>
      <p:ext uri="{BB962C8B-B14F-4D97-AF65-F5344CB8AC3E}">
        <p14:creationId xmlns:p14="http://schemas.microsoft.com/office/powerpoint/2010/main" xmlns="" val="224468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SERO led this collaborative effort, and set fundamental expectations at the outset. Participating agencies all agreed to 6 steps: (1) commitment to improve participation by 5%, with a focus on improving customer service, (2) make the WIC prescreening tool more accessible, (3) find a new way to issue benefits to children and their families, (4) identify which components of WIC are valued by families with children, (5) create new messages about WIC, and (6) expand partnerships – make new friends. </a:t>
            </a:r>
          </a:p>
        </p:txBody>
      </p:sp>
      <p:sp>
        <p:nvSpPr>
          <p:cNvPr id="4" name="Slide Number Placeholder 3"/>
          <p:cNvSpPr>
            <a:spLocks noGrp="1"/>
          </p:cNvSpPr>
          <p:nvPr>
            <p:ph type="sldNum" sz="quarter" idx="10"/>
          </p:nvPr>
        </p:nvSpPr>
        <p:spPr/>
        <p:txBody>
          <a:bodyPr/>
          <a:lstStyle/>
          <a:p>
            <a:fld id="{9012D7DA-180E-4A60-90E8-305E731F89C6}" type="slidenum">
              <a:rPr lang="en-US" smtClean="0"/>
              <a:pPr/>
              <a:t>4</a:t>
            </a:fld>
            <a:endParaRPr lang="en-US" dirty="0"/>
          </a:p>
        </p:txBody>
      </p:sp>
    </p:spTree>
    <p:extLst>
      <p:ext uri="{BB962C8B-B14F-4D97-AF65-F5344CB8AC3E}">
        <p14:creationId xmlns:p14="http://schemas.microsoft.com/office/powerpoint/2010/main" xmlns="" val="196645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expected result of the Collaborative’s effort is the identification of viable strategies for reducing food insecurity through increasing the retention of children in WIC while also increasing access to the Program. </a:t>
            </a:r>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5</a:t>
            </a:fld>
            <a:endParaRPr lang="en-US" dirty="0"/>
          </a:p>
        </p:txBody>
      </p:sp>
    </p:spTree>
    <p:extLst>
      <p:ext uri="{BB962C8B-B14F-4D97-AF65-F5344CB8AC3E}">
        <p14:creationId xmlns:p14="http://schemas.microsoft.com/office/powerpoint/2010/main" xmlns="" val="126663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Based upon the charge from SERO, the Waymakers identified key components of the WIC Program that are of the most value to families with children. This brainstorming led us to establish these four committees: Partnership, Marketing &amp; Advertising, Clinic Environment, and Food Package – each of which represents a significant area of opportunity for this project. </a:t>
            </a:r>
          </a:p>
        </p:txBody>
      </p:sp>
      <p:sp>
        <p:nvSpPr>
          <p:cNvPr id="4" name="Slide Number Placeholder 3"/>
          <p:cNvSpPr>
            <a:spLocks noGrp="1"/>
          </p:cNvSpPr>
          <p:nvPr>
            <p:ph type="sldNum" sz="quarter" idx="10"/>
          </p:nvPr>
        </p:nvSpPr>
        <p:spPr/>
        <p:txBody>
          <a:bodyPr/>
          <a:lstStyle/>
          <a:p>
            <a:fld id="{9012D7DA-180E-4A60-90E8-305E731F89C6}" type="slidenum">
              <a:rPr lang="en-US" smtClean="0"/>
              <a:pPr/>
              <a:t>6</a:t>
            </a:fld>
            <a:endParaRPr lang="en-US" dirty="0"/>
          </a:p>
        </p:txBody>
      </p:sp>
    </p:spTree>
    <p:extLst>
      <p:ext uri="{BB962C8B-B14F-4D97-AF65-F5344CB8AC3E}">
        <p14:creationId xmlns:p14="http://schemas.microsoft.com/office/powerpoint/2010/main" xmlns="" val="47314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committees received basic guidelines from SERO with clear expectations of what our outcomes were to be ‘effective strategies for the Way to WIC toolkit’. The final product of this effort was identified early on so we all knew what we were working toward as we began our collaborative teamwork. </a:t>
            </a:r>
          </a:p>
        </p:txBody>
      </p:sp>
      <p:sp>
        <p:nvSpPr>
          <p:cNvPr id="4" name="Slide Number Placeholder 3"/>
          <p:cNvSpPr>
            <a:spLocks noGrp="1"/>
          </p:cNvSpPr>
          <p:nvPr>
            <p:ph type="sldNum" sz="quarter" idx="10"/>
          </p:nvPr>
        </p:nvSpPr>
        <p:spPr/>
        <p:txBody>
          <a:bodyPr/>
          <a:lstStyle/>
          <a:p>
            <a:fld id="{9012D7DA-180E-4A60-90E8-305E731F89C6}" type="slidenum">
              <a:rPr lang="en-US" smtClean="0"/>
              <a:pPr/>
              <a:t>7</a:t>
            </a:fld>
            <a:endParaRPr lang="en-US" dirty="0"/>
          </a:p>
        </p:txBody>
      </p:sp>
    </p:spTree>
    <p:extLst>
      <p:ext uri="{BB962C8B-B14F-4D97-AF65-F5344CB8AC3E}">
        <p14:creationId xmlns:p14="http://schemas.microsoft.com/office/powerpoint/2010/main" xmlns="" val="28260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 spread out to conduct work independently, and report progress to SERO approximately monthly. </a:t>
            </a:r>
          </a:p>
        </p:txBody>
      </p:sp>
      <p:sp>
        <p:nvSpPr>
          <p:cNvPr id="4" name="Slide Number Placeholder 3"/>
          <p:cNvSpPr>
            <a:spLocks noGrp="1"/>
          </p:cNvSpPr>
          <p:nvPr>
            <p:ph type="sldNum" sz="quarter" idx="10"/>
          </p:nvPr>
        </p:nvSpPr>
        <p:spPr/>
        <p:txBody>
          <a:bodyPr/>
          <a:lstStyle/>
          <a:p>
            <a:fld id="{9012D7DA-180E-4A60-90E8-305E731F89C6}" type="slidenum">
              <a:rPr lang="en-US" smtClean="0"/>
              <a:pPr/>
              <a:t>8</a:t>
            </a:fld>
            <a:endParaRPr lang="en-US" dirty="0"/>
          </a:p>
        </p:txBody>
      </p:sp>
    </p:spTree>
    <p:extLst>
      <p:ext uri="{BB962C8B-B14F-4D97-AF65-F5344CB8AC3E}">
        <p14:creationId xmlns:p14="http://schemas.microsoft.com/office/powerpoint/2010/main" xmlns="" val="227648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ensure each committee was on task</a:t>
            </a:r>
            <a:r>
              <a:rPr lang="en-US" baseline="0" dirty="0"/>
              <a:t> and that we moved forward as a group, the Collaborative developed an Action Plan – essentially a work plan – with these four phases. </a:t>
            </a:r>
            <a:r>
              <a:rPr lang="en-US" dirty="0"/>
              <a:t>During</a:t>
            </a:r>
            <a:r>
              <a:rPr lang="en-US" baseline="0" dirty="0"/>
              <a:t> the Research Phase, committees were to research effective strategies currently underway in Southeastern States as well as across the Nation. Based upon this research, committees could consider potential locations to visit to see the strategy in action. Budgetary needs were also determined. Following</a:t>
            </a:r>
            <a:r>
              <a:rPr lang="en-US" dirty="0"/>
              <a:t> the research phase, the</a:t>
            </a:r>
            <a:r>
              <a:rPr lang="en-US" baseline="0" dirty="0"/>
              <a:t> group moved into the Action Phase. This phase included travel, observations and some face-to-face committee meetings.</a:t>
            </a:r>
            <a:r>
              <a:rPr lang="en-US" dirty="0"/>
              <a:t> All</a:t>
            </a:r>
            <a:r>
              <a:rPr lang="en-US" baseline="0" dirty="0"/>
              <a:t> </a:t>
            </a:r>
            <a:r>
              <a:rPr lang="en-US" baseline="0" dirty="0" err="1"/>
              <a:t>WayMakers</a:t>
            </a:r>
            <a:r>
              <a:rPr lang="en-US" baseline="0" dirty="0"/>
              <a:t> came together for another Face-to-Face meeting during the drafting phase. During this phase, each committee presented the strategies they identified as effective and the entire Collaborative decided which ones should be included in the toolkit. The Collaborative also decided on the formatting of the toolkit. We determined each strategy will include the following information: Background, Materials/Supplies/Staffing Needs, Implementation Process, Lessons Learned, and Contact Information for the WIC agency. </a:t>
            </a:r>
            <a:r>
              <a:rPr lang="en-US" dirty="0"/>
              <a:t>The</a:t>
            </a:r>
            <a:r>
              <a:rPr lang="en-US" baseline="0" dirty="0"/>
              <a:t> Way-to WIC Collaborative is now in the Final Phase. Committees are submitting their final strategies for inclusion. This presentation will now identify a couple strategies from one committee that will be included in the final toolkit.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I’ll turn it over to one of the members of the ‘food package’ committee.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012D7DA-180E-4A60-90E8-305E731F89C6}" type="slidenum">
              <a:rPr lang="en-US" smtClean="0"/>
              <a:pPr/>
              <a:t>9</a:t>
            </a:fld>
            <a:endParaRPr lang="en-US" dirty="0"/>
          </a:p>
        </p:txBody>
      </p:sp>
    </p:spTree>
    <p:extLst>
      <p:ext uri="{BB962C8B-B14F-4D97-AF65-F5344CB8AC3E}">
        <p14:creationId xmlns:p14="http://schemas.microsoft.com/office/powerpoint/2010/main" xmlns="" val="1471589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3/29/2019</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9015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pPr/>
              <a:t>3/29/2019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1777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pPr/>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777620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pPr/>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29918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pPr/>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062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pPr/>
              <a:t>3/29/2019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8766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pPr/>
              <a:t>3/29/2019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85169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pPr/>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994081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pPr/>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38968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pPr/>
              <a:t>3/29/2019</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8402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pPr/>
              <a:t>3/29/2019</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5422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pPr/>
              <a:t>3/29/2019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44616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pPr/>
              <a:t>3/29/2019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1741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pPr/>
              <a:t>3/29/2019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02201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pPr/>
              <a:t>3/29/2019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6766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pPr/>
              <a:t>3/29/2019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4742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pPr/>
              <a:t>3/29/2019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34119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pPr/>
              <a:t>3/29/2019</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85498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d9Cjy4oys04"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404028"/>
          </a:xfrm>
        </p:spPr>
        <p:txBody>
          <a:bodyPr/>
          <a:lstStyle/>
          <a:p>
            <a:r>
              <a:rPr lang="en-US" b="1" dirty="0"/>
              <a:t>Way-to-WIC Collaborative</a:t>
            </a:r>
          </a:p>
        </p:txBody>
      </p:sp>
      <p:sp>
        <p:nvSpPr>
          <p:cNvPr id="3" name="Subtitle 2"/>
          <p:cNvSpPr>
            <a:spLocks noGrp="1"/>
          </p:cNvSpPr>
          <p:nvPr>
            <p:ph type="subTitle" idx="1"/>
          </p:nvPr>
        </p:nvSpPr>
        <p:spPr>
          <a:xfrm>
            <a:off x="1529541" y="4664159"/>
            <a:ext cx="9144000" cy="1309255"/>
          </a:xfrm>
        </p:spPr>
        <p:txBody>
          <a:bodyPr>
            <a:normAutofit fontScale="55000" lnSpcReduction="20000"/>
          </a:bodyPr>
          <a:lstStyle/>
          <a:p>
            <a:r>
              <a:rPr lang="en-US" sz="4800" b="1" dirty="0"/>
              <a:t>NWA Education and Training Conference</a:t>
            </a:r>
          </a:p>
          <a:p>
            <a:r>
              <a:rPr lang="en-US" sz="4800" b="1" dirty="0"/>
              <a:t>Baltimore, md</a:t>
            </a:r>
          </a:p>
          <a:p>
            <a:r>
              <a:rPr lang="en-US" sz="4800" b="1" dirty="0"/>
              <a:t>April 7, 2019</a:t>
            </a:r>
          </a:p>
        </p:txBody>
      </p:sp>
    </p:spTree>
    <p:extLst>
      <p:ext uri="{BB962C8B-B14F-4D97-AF65-F5344CB8AC3E}">
        <p14:creationId xmlns:p14="http://schemas.microsoft.com/office/powerpoint/2010/main" xmlns="" val="322998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35" y="1528548"/>
            <a:ext cx="4312394" cy="3667125"/>
          </a:xfrm>
        </p:spPr>
        <p:txBody>
          <a:bodyPr/>
          <a:lstStyle/>
          <a:p>
            <a:pPr algn="ctr"/>
            <a:r>
              <a:rPr lang="en-US" sz="5400" b="1" dirty="0">
                <a:solidFill>
                  <a:schemeClr val="bg1"/>
                </a:solidFill>
              </a:rPr>
              <a:t>Food Package Committee </a:t>
            </a:r>
          </a:p>
        </p:txBody>
      </p:sp>
      <p:pic>
        <p:nvPicPr>
          <p:cNvPr id="5" name="Picture 4" descr="Coupons to buy the things I do,"/>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05757" y="1528548"/>
            <a:ext cx="3518085" cy="4341227"/>
          </a:xfrm>
          <a:prstGeom prst="rect">
            <a:avLst/>
          </a:prstGeom>
        </p:spPr>
      </p:pic>
    </p:spTree>
    <p:extLst>
      <p:ext uri="{BB962C8B-B14F-4D97-AF65-F5344CB8AC3E}">
        <p14:creationId xmlns:p14="http://schemas.microsoft.com/office/powerpoint/2010/main" xmlns="" val="2403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3525"/>
            <a:ext cx="9749607" cy="1819656"/>
          </a:xfrm>
        </p:spPr>
        <p:txBody>
          <a:bodyPr/>
          <a:lstStyle/>
          <a:p>
            <a:pPr algn="ctr"/>
            <a:r>
              <a:rPr lang="en-US" sz="7000" b="1" dirty="0"/>
              <a:t>RESEARCH Phase</a:t>
            </a:r>
          </a:p>
        </p:txBody>
      </p:sp>
    </p:spTree>
    <p:extLst>
      <p:ext uri="{BB962C8B-B14F-4D97-AF65-F5344CB8AC3E}">
        <p14:creationId xmlns:p14="http://schemas.microsoft.com/office/powerpoint/2010/main" xmlns="" val="1610268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251880"/>
            <a:ext cx="9708663" cy="3166281"/>
          </a:xfrm>
        </p:spPr>
        <p:txBody>
          <a:bodyPr/>
          <a:lstStyle/>
          <a:p>
            <a:r>
              <a:rPr lang="en-US" sz="4400" b="1" dirty="0"/>
              <a:t>Hypothesis:</a:t>
            </a:r>
            <a:r>
              <a:rPr lang="en-US" sz="4400" dirty="0"/>
              <a:t/>
            </a:r>
            <a:br>
              <a:rPr lang="en-US" sz="4400" dirty="0"/>
            </a:br>
            <a:r>
              <a:rPr lang="en-US" sz="2400" dirty="0"/>
              <a:t/>
            </a:r>
            <a:br>
              <a:rPr lang="en-US" sz="2400" dirty="0"/>
            </a:br>
            <a:r>
              <a:rPr lang="en-US" sz="3200" dirty="0"/>
              <a:t>“</a:t>
            </a:r>
            <a:r>
              <a:rPr lang="en-US" sz="3200" i="1" dirty="0"/>
              <a:t>The current WIC food packages offered, along with shopping for WIC foods, have various drawbacks that lead to dissatisfaction among participants, resulting in decreased WIC participation, especially among children over the age of one.”</a:t>
            </a:r>
          </a:p>
        </p:txBody>
      </p:sp>
    </p:spTree>
    <p:extLst>
      <p:ext uri="{BB962C8B-B14F-4D97-AF65-F5344CB8AC3E}">
        <p14:creationId xmlns:p14="http://schemas.microsoft.com/office/powerpoint/2010/main" xmlns="" val="361473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3525"/>
            <a:ext cx="9735959" cy="1819656"/>
          </a:xfrm>
        </p:spPr>
        <p:txBody>
          <a:bodyPr/>
          <a:lstStyle/>
          <a:p>
            <a:pPr algn="ctr"/>
            <a:r>
              <a:rPr lang="en-US" sz="7200" b="1" dirty="0"/>
              <a:t>ACTION Phase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561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VIDEO</a:t>
            </a:r>
          </a:p>
        </p:txBody>
      </p:sp>
      <p:sp>
        <p:nvSpPr>
          <p:cNvPr id="3" name="Content Placeholder 2"/>
          <p:cNvSpPr>
            <a:spLocks noGrp="1"/>
          </p:cNvSpPr>
          <p:nvPr>
            <p:ph idx="1"/>
          </p:nvPr>
        </p:nvSpPr>
        <p:spPr>
          <a:xfrm>
            <a:off x="696036" y="2756848"/>
            <a:ext cx="10454186" cy="3262952"/>
          </a:xfrm>
        </p:spPr>
        <p:txBody>
          <a:bodyPr>
            <a:normAutofit/>
          </a:bodyPr>
          <a:lstStyle/>
          <a:p>
            <a:r>
              <a:rPr lang="en-US" sz="3200" i="1" dirty="0"/>
              <a:t>In April 2017 the committee conducted and filmed interviews in Knoxville, TN</a:t>
            </a:r>
          </a:p>
          <a:p>
            <a:r>
              <a:rPr lang="en-US" sz="3200" i="1" dirty="0"/>
              <a:t>Let’s take a few minutes to hear what the WIC participants had to say about the current WIC food packages…</a:t>
            </a:r>
          </a:p>
        </p:txBody>
      </p:sp>
    </p:spTree>
    <p:extLst>
      <p:ext uri="{BB962C8B-B14F-4D97-AF65-F5344CB8AC3E}">
        <p14:creationId xmlns:p14="http://schemas.microsoft.com/office/powerpoint/2010/main" xmlns="" val="1447879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9Cjy4oys04"/>
          <p:cNvPicPr>
            <a:picLocks noGrp="1" noRot="1" noChangeAspect="1"/>
          </p:cNvPicPr>
          <p:nvPr>
            <p:ph idx="1"/>
            <a:videoFile r:link="rId1"/>
          </p:nvPr>
        </p:nvPicPr>
        <p:blipFill>
          <a:blip r:embed="rId4"/>
          <a:stretch>
            <a:fillRect/>
          </a:stretch>
        </p:blipFill>
        <p:spPr>
          <a:xfrm>
            <a:off x="260109" y="266700"/>
            <a:ext cx="11455641" cy="6443797"/>
          </a:xfrm>
          <a:prstGeom prst="rect">
            <a:avLst/>
          </a:prstGeom>
        </p:spPr>
      </p:pic>
    </p:spTree>
    <p:extLst>
      <p:ext uri="{BB962C8B-B14F-4D97-AF65-F5344CB8AC3E}">
        <p14:creationId xmlns:p14="http://schemas.microsoft.com/office/powerpoint/2010/main" xmlns="" val="121943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3525"/>
            <a:ext cx="9613130" cy="1819656"/>
          </a:xfrm>
        </p:spPr>
        <p:txBody>
          <a:bodyPr/>
          <a:lstStyle/>
          <a:p>
            <a:pPr algn="ctr"/>
            <a:r>
              <a:rPr lang="en-US" sz="7200" b="1" dirty="0"/>
              <a:t>DRAFTING Phase</a:t>
            </a:r>
          </a:p>
        </p:txBody>
      </p:sp>
      <p:pic>
        <p:nvPicPr>
          <p:cNvPr id="4" name="Picture 3"/>
          <p:cNvPicPr>
            <a:picLocks noChangeAspect="1"/>
          </p:cNvPicPr>
          <p:nvPr/>
        </p:nvPicPr>
        <p:blipFill>
          <a:blip r:embed="rId3"/>
          <a:stretch>
            <a:fillRect/>
          </a:stretch>
        </p:blipFill>
        <p:spPr>
          <a:xfrm>
            <a:off x="2155371" y="4756544"/>
            <a:ext cx="7523116" cy="1896020"/>
          </a:xfrm>
          <a:prstGeom prst="rect">
            <a:avLst/>
          </a:prstGeom>
        </p:spPr>
      </p:pic>
    </p:spTree>
    <p:extLst>
      <p:ext uri="{BB962C8B-B14F-4D97-AF65-F5344CB8AC3E}">
        <p14:creationId xmlns:p14="http://schemas.microsoft.com/office/powerpoint/2010/main" xmlns="" val="374366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9" y="973669"/>
            <a:ext cx="7560860" cy="706964"/>
          </a:xfrm>
        </p:spPr>
        <p:txBody>
          <a:bodyPr/>
          <a:lstStyle/>
          <a:p>
            <a:pPr algn="ctr"/>
            <a:r>
              <a:rPr lang="en-US" b="1" dirty="0"/>
              <a:t>SOME KEY RECOMMENDATIONS</a:t>
            </a:r>
          </a:p>
        </p:txBody>
      </p:sp>
      <p:sp>
        <p:nvSpPr>
          <p:cNvPr id="3" name="Content Placeholder 2"/>
          <p:cNvSpPr>
            <a:spLocks noGrp="1"/>
          </p:cNvSpPr>
          <p:nvPr>
            <p:ph idx="1"/>
          </p:nvPr>
        </p:nvSpPr>
        <p:spPr>
          <a:xfrm>
            <a:off x="682388" y="2361063"/>
            <a:ext cx="9184943" cy="3807725"/>
          </a:xfrm>
        </p:spPr>
        <p:txBody>
          <a:bodyPr>
            <a:normAutofit/>
          </a:bodyPr>
          <a:lstStyle/>
          <a:p>
            <a:r>
              <a:rPr lang="en-US" sz="2400" i="1" dirty="0"/>
              <a:t>WIC participants appreciate and value being allowed to make their own food choices for their families</a:t>
            </a:r>
          </a:p>
          <a:p>
            <a:r>
              <a:rPr lang="en-US" sz="2400" i="1" dirty="0"/>
              <a:t>The WIC shopping experience should be a focus of improvement for all levels of WIC program responsibility</a:t>
            </a:r>
          </a:p>
          <a:p>
            <a:r>
              <a:rPr lang="en-US" sz="2400" i="1" dirty="0"/>
              <a:t>Improved consistency among states in the SE region for approved foods, including available sizes and types of food, would increase participant satisfaction</a:t>
            </a:r>
          </a:p>
          <a:p>
            <a:r>
              <a:rPr lang="en-US" sz="2400" i="1" dirty="0"/>
              <a:t>Improved vendor training and communications, including shelf signage, would improve participant satisfaction </a:t>
            </a:r>
          </a:p>
          <a:p>
            <a:endParaRPr lang="en-US" sz="2400" dirty="0"/>
          </a:p>
        </p:txBody>
      </p:sp>
      <p:pic>
        <p:nvPicPr>
          <p:cNvPr id="4" name="Picture 3" descr="La maison du futur, toujours plus technologisée, deviendra-t-elle une ..."/>
          <p:cNvPicPr>
            <a:picLocks noChangeAspect="1"/>
          </p:cNvPicPr>
          <p:nvPr/>
        </p:nvPicPr>
        <p:blipFill rotWithShape="1">
          <a:blip r:embed="rId3">
            <a:extLst>
              <a:ext uri="{28A0092B-C50C-407E-A947-70E740481C1C}">
                <a14:useLocalDpi xmlns:a14="http://schemas.microsoft.com/office/drawing/2010/main" xmlns="" val="0"/>
              </a:ext>
            </a:extLst>
          </a:blip>
          <a:srcRect l="8355" t="13927" r="6410" b="9152"/>
          <a:stretch/>
        </p:blipFill>
        <p:spPr>
          <a:xfrm>
            <a:off x="9980612" y="4681181"/>
            <a:ext cx="2056713" cy="1856097"/>
          </a:xfrm>
          <a:prstGeom prst="rect">
            <a:avLst/>
          </a:prstGeom>
        </p:spPr>
      </p:pic>
    </p:spTree>
    <p:extLst>
      <p:ext uri="{BB962C8B-B14F-4D97-AF65-F5344CB8AC3E}">
        <p14:creationId xmlns:p14="http://schemas.microsoft.com/office/powerpoint/2010/main" xmlns="" val="66266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3583" y="941697"/>
            <a:ext cx="8957030" cy="1439554"/>
          </a:xfrm>
        </p:spPr>
        <p:txBody>
          <a:bodyPr>
            <a:noAutofit/>
          </a:bodyPr>
          <a:lstStyle/>
          <a:p>
            <a:r>
              <a:rPr lang="en-US" b="1" dirty="0"/>
              <a:t>MORE RECOMMENDATIONS</a:t>
            </a:r>
            <a:r>
              <a:rPr lang="en-US" sz="4000" b="1" dirty="0"/>
              <a:t/>
            </a:r>
            <a:br>
              <a:rPr lang="en-US" sz="4000" b="1" dirty="0"/>
            </a:br>
            <a:endParaRPr lang="en-US" sz="4000" b="1" dirty="0"/>
          </a:p>
        </p:txBody>
      </p:sp>
      <p:sp>
        <p:nvSpPr>
          <p:cNvPr id="5" name="Content Placeholder 4"/>
          <p:cNvSpPr>
            <a:spLocks noGrp="1"/>
          </p:cNvSpPr>
          <p:nvPr>
            <p:ph idx="1"/>
          </p:nvPr>
        </p:nvSpPr>
        <p:spPr>
          <a:xfrm>
            <a:off x="533400" y="2381250"/>
            <a:ext cx="11087100" cy="4476750"/>
          </a:xfrm>
        </p:spPr>
        <p:txBody>
          <a:bodyPr numCol="2">
            <a:noAutofit/>
          </a:bodyPr>
          <a:lstStyle/>
          <a:p>
            <a:r>
              <a:rPr lang="en-US" dirty="0">
                <a:solidFill>
                  <a:schemeClr val="tx2">
                    <a:lumMod val="75000"/>
                  </a:schemeClr>
                </a:solidFill>
              </a:rPr>
              <a:t>FMNP </a:t>
            </a:r>
          </a:p>
          <a:p>
            <a:r>
              <a:rPr lang="en-US" dirty="0">
                <a:solidFill>
                  <a:schemeClr val="tx2">
                    <a:lumMod val="75000"/>
                  </a:schemeClr>
                </a:solidFill>
              </a:rPr>
              <a:t>Grocery store tour</a:t>
            </a:r>
          </a:p>
          <a:p>
            <a:r>
              <a:rPr lang="en-US" dirty="0">
                <a:solidFill>
                  <a:schemeClr val="tx2">
                    <a:lumMod val="75000"/>
                  </a:schemeClr>
                </a:solidFill>
              </a:rPr>
              <a:t>WIC Shopper App </a:t>
            </a:r>
          </a:p>
          <a:p>
            <a:r>
              <a:rPr lang="en-US" dirty="0">
                <a:solidFill>
                  <a:schemeClr val="tx2">
                    <a:lumMod val="75000"/>
                  </a:schemeClr>
                </a:solidFill>
              </a:rPr>
              <a:t>Universal Shelf labeling</a:t>
            </a:r>
          </a:p>
          <a:p>
            <a:r>
              <a:rPr lang="en-US" dirty="0">
                <a:solidFill>
                  <a:schemeClr val="tx2">
                    <a:lumMod val="75000"/>
                  </a:schemeClr>
                </a:solidFill>
              </a:rPr>
              <a:t>Advocate for states to allow choices for:</a:t>
            </a:r>
          </a:p>
          <a:p>
            <a:pPr lvl="1"/>
            <a:r>
              <a:rPr lang="en-US" sz="1800" dirty="0">
                <a:solidFill>
                  <a:schemeClr val="tx2">
                    <a:lumMod val="75000"/>
                  </a:schemeClr>
                </a:solidFill>
              </a:rPr>
              <a:t>Chocolate/flavored milk</a:t>
            </a:r>
          </a:p>
          <a:p>
            <a:pPr lvl="1"/>
            <a:r>
              <a:rPr lang="en-US" sz="1800" dirty="0">
                <a:solidFill>
                  <a:schemeClr val="tx2">
                    <a:lumMod val="75000"/>
                  </a:schemeClr>
                </a:solidFill>
              </a:rPr>
              <a:t>Flexible whole grain pkg sizes </a:t>
            </a:r>
          </a:p>
          <a:p>
            <a:pPr lvl="1"/>
            <a:r>
              <a:rPr lang="en-US" sz="1800" dirty="0">
                <a:solidFill>
                  <a:schemeClr val="tx2">
                    <a:lumMod val="75000"/>
                  </a:schemeClr>
                </a:solidFill>
              </a:rPr>
              <a:t>Flexible yogurt pkg sizes</a:t>
            </a:r>
          </a:p>
          <a:p>
            <a:pPr lvl="1"/>
            <a:r>
              <a:rPr lang="en-US" sz="1800" dirty="0">
                <a:solidFill>
                  <a:schemeClr val="tx2">
                    <a:lumMod val="75000"/>
                  </a:schemeClr>
                </a:solidFill>
              </a:rPr>
              <a:t>Peanut butter at age 1</a:t>
            </a:r>
          </a:p>
          <a:p>
            <a:pPr lvl="1"/>
            <a:r>
              <a:rPr lang="en-US" sz="1800" dirty="0">
                <a:solidFill>
                  <a:schemeClr val="tx2">
                    <a:lumMod val="75000"/>
                  </a:schemeClr>
                </a:solidFill>
              </a:rPr>
              <a:t>All allowed cheese varieties</a:t>
            </a:r>
          </a:p>
          <a:p>
            <a:pPr marL="457200" lvl="1" indent="0">
              <a:buNone/>
            </a:pPr>
            <a:endParaRPr lang="en-US" sz="1800" dirty="0">
              <a:solidFill>
                <a:schemeClr val="tx2">
                  <a:lumMod val="75000"/>
                </a:schemeClr>
              </a:solidFill>
            </a:endParaRPr>
          </a:p>
          <a:p>
            <a:r>
              <a:rPr lang="en-US" dirty="0">
                <a:solidFill>
                  <a:schemeClr val="tx2">
                    <a:lumMod val="75000"/>
                  </a:schemeClr>
                </a:solidFill>
              </a:rPr>
              <a:t>Local level</a:t>
            </a:r>
          </a:p>
          <a:p>
            <a:pPr lvl="1"/>
            <a:r>
              <a:rPr lang="en-US" sz="1800" dirty="0">
                <a:solidFill>
                  <a:schemeClr val="tx2">
                    <a:lumMod val="75000"/>
                  </a:schemeClr>
                </a:solidFill>
              </a:rPr>
              <a:t>LA offering WIC staff education and training including hands-on learning</a:t>
            </a:r>
          </a:p>
          <a:p>
            <a:pPr lvl="1"/>
            <a:r>
              <a:rPr lang="en-US" sz="1800" dirty="0">
                <a:solidFill>
                  <a:schemeClr val="tx2">
                    <a:lumMod val="75000"/>
                  </a:schemeClr>
                </a:solidFill>
              </a:rPr>
              <a:t>WIC shopping “hotline” for WIC customers having difficulty shopping</a:t>
            </a:r>
          </a:p>
          <a:p>
            <a:pPr lvl="1"/>
            <a:r>
              <a:rPr lang="en-US" sz="1800" dirty="0">
                <a:solidFill>
                  <a:schemeClr val="tx2">
                    <a:lumMod val="75000"/>
                  </a:schemeClr>
                </a:solidFill>
              </a:rPr>
              <a:t>Key vendor staff identified and trained as WIC experts</a:t>
            </a:r>
          </a:p>
          <a:p>
            <a:r>
              <a:rPr lang="en-US" dirty="0">
                <a:solidFill>
                  <a:schemeClr val="tx2">
                    <a:lumMod val="75000"/>
                  </a:schemeClr>
                </a:solidFill>
              </a:rPr>
              <a:t>Advocate for Federal policies to be changed</a:t>
            </a:r>
          </a:p>
          <a:p>
            <a:pPr lvl="1"/>
            <a:r>
              <a:rPr lang="en-US" sz="1800" dirty="0">
                <a:solidFill>
                  <a:schemeClr val="tx2">
                    <a:lumMod val="75000"/>
                  </a:schemeClr>
                </a:solidFill>
              </a:rPr>
              <a:t>Milk (participants select fat content)</a:t>
            </a:r>
          </a:p>
          <a:p>
            <a:pPr lvl="1"/>
            <a:r>
              <a:rPr lang="en-US" sz="1800" dirty="0">
                <a:solidFill>
                  <a:schemeClr val="tx2">
                    <a:lumMod val="75000"/>
                  </a:schemeClr>
                </a:solidFill>
              </a:rPr>
              <a:t>Consistent flexibility with product sizes</a:t>
            </a:r>
          </a:p>
          <a:p>
            <a:pPr lvl="1"/>
            <a:r>
              <a:rPr lang="en-US" sz="1800" dirty="0">
                <a:solidFill>
                  <a:schemeClr val="tx1"/>
                </a:solidFill>
              </a:rPr>
              <a:t>Acknowledge challenges before implementing changes, avoid if possible</a:t>
            </a:r>
          </a:p>
        </p:txBody>
      </p:sp>
    </p:spTree>
    <p:extLst>
      <p:ext uri="{BB962C8B-B14F-4D97-AF65-F5344CB8AC3E}">
        <p14:creationId xmlns:p14="http://schemas.microsoft.com/office/powerpoint/2010/main" xmlns="" val="2686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381250"/>
            <a:ext cx="9436846" cy="4343400"/>
          </a:xfrm>
        </p:spPr>
        <p:txBody>
          <a:bodyPr>
            <a:noAutofit/>
          </a:bodyPr>
          <a:lstStyle/>
          <a:p>
            <a:pPr marL="0" indent="0">
              <a:buNone/>
            </a:pPr>
            <a:r>
              <a:rPr lang="en-US" sz="2400" dirty="0">
                <a:solidFill>
                  <a:schemeClr val="tx2">
                    <a:lumMod val="75000"/>
                  </a:schemeClr>
                </a:solidFill>
              </a:rPr>
              <a:t>Include in Toolkit:</a:t>
            </a:r>
          </a:p>
          <a:p>
            <a:r>
              <a:rPr lang="en-US" sz="2400" dirty="0">
                <a:solidFill>
                  <a:schemeClr val="tx2">
                    <a:lumMod val="75000"/>
                  </a:schemeClr>
                </a:solidFill>
              </a:rPr>
              <a:t>Letter of support to encourage food package variety</a:t>
            </a:r>
          </a:p>
          <a:p>
            <a:r>
              <a:rPr lang="en-US" sz="2400" dirty="0">
                <a:solidFill>
                  <a:schemeClr val="tx2">
                    <a:lumMod val="75000"/>
                  </a:schemeClr>
                </a:solidFill>
              </a:rPr>
              <a:t>Focus Group video</a:t>
            </a:r>
          </a:p>
          <a:p>
            <a:r>
              <a:rPr lang="en-US" sz="2400" dirty="0">
                <a:solidFill>
                  <a:schemeClr val="tx2">
                    <a:lumMod val="75000"/>
                  </a:schemeClr>
                </a:solidFill>
              </a:rPr>
              <a:t>White paper proposing flavored milks</a:t>
            </a:r>
          </a:p>
          <a:p>
            <a:r>
              <a:rPr lang="en-US" sz="2400" dirty="0">
                <a:solidFill>
                  <a:schemeClr val="tx2">
                    <a:lumMod val="75000"/>
                  </a:schemeClr>
                </a:solidFill>
              </a:rPr>
              <a:t>Strategies</a:t>
            </a:r>
          </a:p>
          <a:p>
            <a:pPr marL="742950" lvl="2" indent="-342900">
              <a:buFont typeface="Arial" panose="020B0604020202020204" pitchFamily="34" charset="0"/>
              <a:buChar char="•"/>
            </a:pPr>
            <a:r>
              <a:rPr lang="en-US" sz="1800" dirty="0">
                <a:solidFill>
                  <a:schemeClr val="tx2">
                    <a:lumMod val="75000"/>
                  </a:schemeClr>
                </a:solidFill>
              </a:rPr>
              <a:t>WIC Shopping “Hotline” or “</a:t>
            </a:r>
            <a:r>
              <a:rPr lang="en-US" sz="1800" dirty="0" err="1">
                <a:solidFill>
                  <a:schemeClr val="tx2">
                    <a:lumMod val="75000"/>
                  </a:schemeClr>
                </a:solidFill>
              </a:rPr>
              <a:t>Textline</a:t>
            </a:r>
            <a:r>
              <a:rPr lang="en-US" sz="1800" dirty="0">
                <a:solidFill>
                  <a:schemeClr val="tx2">
                    <a:lumMod val="75000"/>
                  </a:schemeClr>
                </a:solidFill>
              </a:rPr>
              <a:t>” for WIC customers having difficulty shopping</a:t>
            </a:r>
          </a:p>
          <a:p>
            <a:pPr marL="742950" lvl="2" indent="-342900">
              <a:buFont typeface="Arial" panose="020B0604020202020204" pitchFamily="34" charset="0"/>
              <a:buChar char="•"/>
            </a:pPr>
            <a:r>
              <a:rPr lang="en-US" sz="1800" dirty="0">
                <a:solidFill>
                  <a:schemeClr val="tx2">
                    <a:lumMod val="75000"/>
                  </a:schemeClr>
                </a:solidFill>
              </a:rPr>
              <a:t>Grocery Store Tour</a:t>
            </a:r>
          </a:p>
          <a:p>
            <a:pPr marL="742950" lvl="2" indent="-342900">
              <a:buFont typeface="Arial" panose="020B0604020202020204" pitchFamily="34" charset="0"/>
              <a:buChar char="•"/>
            </a:pPr>
            <a:r>
              <a:rPr lang="en-US" sz="1800" dirty="0">
                <a:solidFill>
                  <a:schemeClr val="tx2">
                    <a:lumMod val="75000"/>
                  </a:schemeClr>
                </a:solidFill>
              </a:rPr>
              <a:t>WIC Shopper App </a:t>
            </a:r>
          </a:p>
          <a:p>
            <a:pPr marL="342900" lvl="1" indent="-342900">
              <a:buFont typeface="Arial" panose="020B0604020202020204" pitchFamily="34" charset="0"/>
              <a:buChar char="•"/>
            </a:pPr>
            <a:endParaRPr lang="en-US" sz="2000" dirty="0">
              <a:solidFill>
                <a:schemeClr val="tx2">
                  <a:lumMod val="75000"/>
                </a:schemeClr>
              </a:solidFill>
            </a:endParaRPr>
          </a:p>
          <a:p>
            <a:pPr marL="342900" lvl="1" indent="-342900">
              <a:buFont typeface="Arial" panose="020B0604020202020204" pitchFamily="34" charset="0"/>
              <a:buChar char="•"/>
            </a:pPr>
            <a:endParaRPr lang="en-US" sz="2000" dirty="0">
              <a:solidFill>
                <a:schemeClr val="tx2">
                  <a:lumMod val="75000"/>
                </a:schemeClr>
              </a:solidFill>
            </a:endParaRPr>
          </a:p>
          <a:p>
            <a:endParaRPr lang="en-US" sz="2400" dirty="0">
              <a:solidFill>
                <a:schemeClr val="tx2">
                  <a:lumMod val="75000"/>
                </a:schemeClr>
              </a:solidFill>
            </a:endParaRPr>
          </a:p>
          <a:p>
            <a:endParaRPr lang="en-US" sz="2400" dirty="0">
              <a:solidFill>
                <a:schemeClr val="tx2">
                  <a:lumMod val="75000"/>
                </a:schemeClr>
              </a:solidFill>
            </a:endParaRPr>
          </a:p>
        </p:txBody>
      </p:sp>
      <p:sp>
        <p:nvSpPr>
          <p:cNvPr id="4" name="Title 3"/>
          <p:cNvSpPr>
            <a:spLocks noGrp="1"/>
          </p:cNvSpPr>
          <p:nvPr>
            <p:ph type="title"/>
          </p:nvPr>
        </p:nvSpPr>
        <p:spPr>
          <a:xfrm>
            <a:off x="1154954" y="1310185"/>
            <a:ext cx="8825659" cy="818866"/>
          </a:xfrm>
        </p:spPr>
        <p:txBody>
          <a:bodyPr>
            <a:noAutofit/>
          </a:bodyPr>
          <a:lstStyle/>
          <a:p>
            <a:r>
              <a:rPr lang="en-US" sz="4000" b="1" dirty="0"/>
              <a:t>Food Package Committee</a:t>
            </a:r>
            <a:br>
              <a:rPr lang="en-US" sz="4000" b="1" dirty="0"/>
            </a:br>
            <a:endParaRPr lang="en-US" sz="4000" b="1" dirty="0"/>
          </a:p>
        </p:txBody>
      </p:sp>
    </p:spTree>
    <p:extLst>
      <p:ext uri="{BB962C8B-B14F-4D97-AF65-F5344CB8AC3E}">
        <p14:creationId xmlns:p14="http://schemas.microsoft.com/office/powerpoint/2010/main" xmlns="" val="116654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pic>
        <p:nvPicPr>
          <p:cNvPr id="1026" name="Picture 2" descr="Image result for low-income children"/>
          <p:cNvPicPr>
            <a:picLocks noGrp="1" noChangeAspect="1" noChangeArrowheads="1"/>
          </p:cNvPicPr>
          <p:nvPr>
            <p:ph type="pic" idx="1"/>
          </p:nvPr>
        </p:nvPicPr>
        <p:blipFill>
          <a:blip r:embed="rId3">
            <a:extLst>
              <a:ext uri="{28A0092B-C50C-407E-A947-70E740481C1C}">
                <a14:useLocalDpi xmlns:a14="http://schemas.microsoft.com/office/drawing/2010/main" xmlns="" val="0"/>
              </a:ext>
            </a:extLst>
          </a:blip>
          <a:srcRect l="8836" r="8836"/>
          <a:stretch>
            <a:fillRect/>
          </a:stretch>
        </p:blipFill>
        <p:spPr bwMode="auto">
          <a:xfrm>
            <a:off x="1280160" y="2211495"/>
            <a:ext cx="4782312" cy="30692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half" idx="2"/>
          </p:nvPr>
        </p:nvSpPr>
        <p:spPr>
          <a:xfrm>
            <a:off x="6422136" y="1314450"/>
            <a:ext cx="5506007" cy="5543550"/>
          </a:xfrm>
        </p:spPr>
        <p:txBody>
          <a:bodyPr>
            <a:normAutofit/>
          </a:bodyPr>
          <a:lstStyle/>
          <a:p>
            <a:pPr marL="285750" indent="-285750">
              <a:buFont typeface="Arial" panose="020B0604020202020204" pitchFamily="34" charset="0"/>
              <a:buChar char="•"/>
            </a:pPr>
            <a:r>
              <a:rPr lang="en-US" sz="2400" b="1" i="1" dirty="0">
                <a:solidFill>
                  <a:schemeClr val="tx2">
                    <a:lumMod val="75000"/>
                  </a:schemeClr>
                </a:solidFill>
              </a:rPr>
              <a:t>Provide all Americans access to a safe, nutritious, and secure food supply in a manner that maximizes customer service</a:t>
            </a:r>
          </a:p>
          <a:p>
            <a:endParaRPr lang="en-US" sz="2400" b="1" i="1" dirty="0">
              <a:solidFill>
                <a:schemeClr val="tx2">
                  <a:lumMod val="75000"/>
                </a:schemeClr>
              </a:solidFill>
            </a:endParaRPr>
          </a:p>
          <a:p>
            <a:pPr marL="285750" indent="-285750">
              <a:buFont typeface="Arial" panose="020B0604020202020204" pitchFamily="34" charset="0"/>
              <a:buChar char="•"/>
            </a:pPr>
            <a:r>
              <a:rPr lang="en-US" sz="2400" b="1" i="1" dirty="0">
                <a:solidFill>
                  <a:schemeClr val="tx2">
                    <a:lumMod val="75000"/>
                  </a:schemeClr>
                </a:solidFill>
              </a:rPr>
              <a:t>Eligible children between the ages of 2 and 5 were not accessing nutritious foods for the span of their eligibility</a:t>
            </a:r>
          </a:p>
          <a:p>
            <a:endParaRPr lang="en-US" sz="2400" b="1" i="1" dirty="0">
              <a:solidFill>
                <a:schemeClr val="tx2">
                  <a:lumMod val="75000"/>
                </a:schemeClr>
              </a:solidFill>
            </a:endParaRPr>
          </a:p>
          <a:p>
            <a:pPr marL="285750" indent="-285750">
              <a:buFont typeface="Arial" panose="020B0604020202020204" pitchFamily="34" charset="0"/>
              <a:buChar char="•"/>
            </a:pPr>
            <a:r>
              <a:rPr lang="en-US" sz="2400" b="1" i="1" dirty="0">
                <a:solidFill>
                  <a:schemeClr val="tx2">
                    <a:lumMod val="75000"/>
                  </a:schemeClr>
                </a:solidFill>
              </a:rPr>
              <a:t>Retain children in WIC while also improving access to the Program</a:t>
            </a:r>
          </a:p>
          <a:p>
            <a:pPr marL="285750" indent="-285750">
              <a:buFont typeface="Arial" panose="020B0604020202020204" pitchFamily="34" charset="0"/>
              <a:buChar char="•"/>
            </a:pPr>
            <a:endParaRPr lang="en-US" sz="2000" dirty="0"/>
          </a:p>
          <a:p>
            <a:endParaRPr lang="en-US" sz="2000" dirty="0"/>
          </a:p>
          <a:p>
            <a:endParaRPr lang="en-US" sz="2000" dirty="0"/>
          </a:p>
          <a:p>
            <a:endParaRPr lang="en-US" sz="2000" dirty="0"/>
          </a:p>
        </p:txBody>
      </p:sp>
      <p:sp>
        <p:nvSpPr>
          <p:cNvPr id="3" name="TextBox 2"/>
          <p:cNvSpPr txBox="1"/>
          <p:nvPr/>
        </p:nvSpPr>
        <p:spPr>
          <a:xfrm>
            <a:off x="578961" y="898951"/>
            <a:ext cx="5010150" cy="830997"/>
          </a:xfrm>
          <a:prstGeom prst="rect">
            <a:avLst/>
          </a:prstGeom>
          <a:noFill/>
        </p:spPr>
        <p:txBody>
          <a:bodyPr wrap="square" rtlCol="0">
            <a:spAutoFit/>
          </a:bodyPr>
          <a:lstStyle/>
          <a:p>
            <a:pPr algn="ctr"/>
            <a:r>
              <a:rPr lang="en-US" sz="4800" b="1" dirty="0">
                <a:solidFill>
                  <a:schemeClr val="bg1"/>
                </a:solidFill>
              </a:rPr>
              <a:t>Background</a:t>
            </a:r>
          </a:p>
        </p:txBody>
      </p:sp>
    </p:spTree>
    <p:extLst>
      <p:ext uri="{BB962C8B-B14F-4D97-AF65-F5344CB8AC3E}">
        <p14:creationId xmlns:p14="http://schemas.microsoft.com/office/powerpoint/2010/main" xmlns="" val="1543604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41" y="1453548"/>
            <a:ext cx="3949514" cy="973668"/>
          </a:xfrm>
        </p:spPr>
        <p:txBody>
          <a:bodyPr>
            <a:noAutofit/>
          </a:bodyPr>
          <a:lstStyle/>
          <a:p>
            <a:r>
              <a:rPr lang="en-US" sz="4800" b="1" dirty="0"/>
              <a:t>Strategies | STATE level</a:t>
            </a:r>
          </a:p>
        </p:txBody>
      </p:sp>
      <p:sp>
        <p:nvSpPr>
          <p:cNvPr id="5" name="Text Placeholder 3"/>
          <p:cNvSpPr txBox="1">
            <a:spLocks/>
          </p:cNvSpPr>
          <p:nvPr/>
        </p:nvSpPr>
        <p:spPr>
          <a:xfrm>
            <a:off x="143122" y="2542466"/>
            <a:ext cx="11728175" cy="3810625"/>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pPr marL="285750" indent="-285750">
              <a:buFont typeface="Arial" panose="020B0604020202020204" pitchFamily="34" charset="0"/>
              <a:buChar char="•"/>
            </a:pPr>
            <a:endParaRPr lang="en-US" sz="4000" b="1" dirty="0"/>
          </a:p>
          <a:p>
            <a:endParaRPr lang="en-US" sz="4000" b="1" dirty="0"/>
          </a:p>
          <a:p>
            <a:pPr marL="285750" indent="-285750">
              <a:buFont typeface="Arial" panose="020B0604020202020204" pitchFamily="34" charset="0"/>
              <a:buChar char="•"/>
            </a:pPr>
            <a:endParaRPr lang="en-US" sz="4000" b="1" dirty="0"/>
          </a:p>
        </p:txBody>
      </p:sp>
      <p:sp>
        <p:nvSpPr>
          <p:cNvPr id="4" name="Text Placeholder 3"/>
          <p:cNvSpPr txBox="1">
            <a:spLocks/>
          </p:cNvSpPr>
          <p:nvPr/>
        </p:nvSpPr>
        <p:spPr>
          <a:xfrm>
            <a:off x="6007209" y="1296537"/>
            <a:ext cx="6183086" cy="582742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r>
              <a:rPr lang="en-US" sz="3600" dirty="0">
                <a:solidFill>
                  <a:schemeClr val="tx2">
                    <a:lumMod val="75000"/>
                  </a:schemeClr>
                </a:solidFill>
              </a:rPr>
              <a:t>We recommend State Agencies would:</a:t>
            </a:r>
          </a:p>
          <a:p>
            <a:pPr marL="457200" indent="-457200">
              <a:buFont typeface="Arial" panose="020B0604020202020204" pitchFamily="34" charset="0"/>
              <a:buChar char="•"/>
            </a:pPr>
            <a:r>
              <a:rPr lang="en-US" sz="2400" dirty="0">
                <a:solidFill>
                  <a:schemeClr val="tx2">
                    <a:lumMod val="75000"/>
                  </a:schemeClr>
                </a:solidFill>
              </a:rPr>
              <a:t>Be mindful of and proactive about things pertaining to authorized foods and shopping</a:t>
            </a:r>
          </a:p>
          <a:p>
            <a:pPr marL="457200" indent="-457200">
              <a:buFont typeface="Arial" panose="020B0604020202020204" pitchFamily="34" charset="0"/>
              <a:buChar char="•"/>
            </a:pPr>
            <a:r>
              <a:rPr lang="en-US" sz="2400" dirty="0">
                <a:solidFill>
                  <a:schemeClr val="tx2">
                    <a:lumMod val="75000"/>
                  </a:schemeClr>
                </a:solidFill>
              </a:rPr>
              <a:t>Examples are:</a:t>
            </a:r>
          </a:p>
          <a:p>
            <a:pPr marL="914400" lvl="1" indent="-457200">
              <a:buFont typeface="Arial" panose="020B0604020202020204" pitchFamily="34" charset="0"/>
              <a:buChar char="•"/>
            </a:pPr>
            <a:r>
              <a:rPr lang="en-US" sz="2000" dirty="0">
                <a:solidFill>
                  <a:schemeClr val="tx2">
                    <a:lumMod val="75000"/>
                  </a:schemeClr>
                </a:solidFill>
              </a:rPr>
              <a:t>Create consistent shelf labeling</a:t>
            </a:r>
          </a:p>
          <a:p>
            <a:pPr marL="914400" lvl="1" indent="-457200">
              <a:buFont typeface="Arial" panose="020B0604020202020204" pitchFamily="34" charset="0"/>
              <a:buChar char="•"/>
            </a:pPr>
            <a:r>
              <a:rPr lang="en-US" sz="2000" dirty="0">
                <a:solidFill>
                  <a:schemeClr val="tx2">
                    <a:lumMod val="75000"/>
                  </a:schemeClr>
                </a:solidFill>
              </a:rPr>
              <a:t>Produce understandable shopping guides for WIC foods</a:t>
            </a:r>
          </a:p>
          <a:p>
            <a:pPr marL="914400" lvl="1" indent="-457200">
              <a:buFont typeface="Arial" panose="020B0604020202020204" pitchFamily="34" charset="0"/>
              <a:buChar char="•"/>
            </a:pPr>
            <a:r>
              <a:rPr lang="en-US" sz="2000" dirty="0">
                <a:solidFill>
                  <a:schemeClr val="tx2">
                    <a:lumMod val="75000"/>
                  </a:schemeClr>
                </a:solidFill>
              </a:rPr>
              <a:t>Develop grocery store tour lesson for nutrition education</a:t>
            </a:r>
            <a:endParaRPr lang="en-US" sz="3200" dirty="0">
              <a:solidFill>
                <a:schemeClr val="tx2">
                  <a:lumMod val="75000"/>
                </a:schemeClr>
              </a:solidFill>
            </a:endParaRPr>
          </a:p>
        </p:txBody>
      </p:sp>
      <p:pic>
        <p:nvPicPr>
          <p:cNvPr id="6" name="Picture 4" descr="https://encrypted-tbn1.gstatic.com/images?q=tbn:ANd9GcTC3Pn1ko1mdP1z6qvaJlzZ1f1FJbWWcSYPob4YrQr84n9TpTijV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8315" y="3570051"/>
            <a:ext cx="3135086" cy="234828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233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Strategies | LOCAL level</a:t>
            </a:r>
          </a:p>
        </p:txBody>
      </p:sp>
      <p:sp>
        <p:nvSpPr>
          <p:cNvPr id="5" name="Text Placeholder 3"/>
          <p:cNvSpPr txBox="1">
            <a:spLocks/>
          </p:cNvSpPr>
          <p:nvPr/>
        </p:nvSpPr>
        <p:spPr>
          <a:xfrm>
            <a:off x="143122" y="2542466"/>
            <a:ext cx="11728175" cy="3810625"/>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pPr marL="285750" indent="-285750">
              <a:buFont typeface="Arial" panose="020B0604020202020204" pitchFamily="34" charset="0"/>
              <a:buChar char="•"/>
            </a:pPr>
            <a:endParaRPr lang="en-US" sz="4000" b="1" dirty="0"/>
          </a:p>
          <a:p>
            <a:endParaRPr lang="en-US" sz="4000" b="1" dirty="0"/>
          </a:p>
          <a:p>
            <a:pPr marL="285750" indent="-285750">
              <a:buFont typeface="Arial" panose="020B0604020202020204" pitchFamily="34" charset="0"/>
              <a:buChar char="•"/>
            </a:pPr>
            <a:endParaRPr lang="en-US" sz="4000" b="1" dirty="0"/>
          </a:p>
        </p:txBody>
      </p:sp>
      <p:sp>
        <p:nvSpPr>
          <p:cNvPr id="4" name="Text Placeholder 3"/>
          <p:cNvSpPr txBox="1">
            <a:spLocks/>
          </p:cNvSpPr>
          <p:nvPr/>
        </p:nvSpPr>
        <p:spPr>
          <a:xfrm>
            <a:off x="6095999" y="1351128"/>
            <a:ext cx="6096001" cy="5322804"/>
          </a:xfrm>
          <a:prstGeom prst="rect">
            <a:avLst/>
          </a:prstGeom>
        </p:spPr>
        <p:txBody>
          <a:bodyPr vert="horz" lIns="91440" tIns="45720" rIns="91440" bIns="45720" rtlCol="0">
            <a:normAutofit lnSpcReduction="10000"/>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r>
              <a:rPr lang="en-US" sz="3600" dirty="0">
                <a:solidFill>
                  <a:schemeClr val="tx2">
                    <a:lumMod val="75000"/>
                  </a:schemeClr>
                </a:solidFill>
              </a:rPr>
              <a:t>We recommend Local Agencies would:</a:t>
            </a:r>
          </a:p>
          <a:p>
            <a:pPr marL="457200" indent="-457200">
              <a:buFont typeface="Arial" panose="020B0604020202020204" pitchFamily="34" charset="0"/>
              <a:buChar char="•"/>
            </a:pPr>
            <a:r>
              <a:rPr lang="en-US" sz="2800" dirty="0">
                <a:solidFill>
                  <a:schemeClr val="tx2">
                    <a:lumMod val="75000"/>
                  </a:schemeClr>
                </a:solidFill>
              </a:rPr>
              <a:t>Conduct participant-centered activities at grocery stores such as:</a:t>
            </a:r>
          </a:p>
          <a:p>
            <a:pPr marL="914400" lvl="1" indent="-457200">
              <a:buFont typeface="Arial" panose="020B0604020202020204" pitchFamily="34" charset="0"/>
              <a:buChar char="•"/>
            </a:pPr>
            <a:r>
              <a:rPr lang="en-US" sz="2400" dirty="0">
                <a:solidFill>
                  <a:schemeClr val="tx2">
                    <a:lumMod val="75000"/>
                  </a:schemeClr>
                </a:solidFill>
              </a:rPr>
              <a:t>In-depth WIC staff education and training, including hands-on learning, related to shopping  for WIC foods</a:t>
            </a:r>
          </a:p>
          <a:p>
            <a:pPr marL="914400" lvl="1" indent="-457200">
              <a:buFont typeface="Arial" panose="020B0604020202020204" pitchFamily="34" charset="0"/>
              <a:buChar char="•"/>
            </a:pPr>
            <a:r>
              <a:rPr lang="en-US" sz="2400" dirty="0">
                <a:solidFill>
                  <a:schemeClr val="tx2">
                    <a:lumMod val="75000"/>
                  </a:schemeClr>
                </a:solidFill>
              </a:rPr>
              <a:t>Robust ways of offering shopping education to participants</a:t>
            </a:r>
          </a:p>
          <a:p>
            <a:pPr marL="914400" lvl="1" indent="-457200">
              <a:buFont typeface="Arial" panose="020B0604020202020204" pitchFamily="34" charset="0"/>
              <a:buChar char="•"/>
            </a:pPr>
            <a:r>
              <a:rPr lang="en-US" sz="2400" dirty="0">
                <a:solidFill>
                  <a:schemeClr val="tx2">
                    <a:lumMod val="75000"/>
                  </a:schemeClr>
                </a:solidFill>
              </a:rPr>
              <a:t>A hotline for WIC customers having difficulty with shopping</a:t>
            </a:r>
          </a:p>
          <a:p>
            <a:pPr marL="457200" indent="-457200">
              <a:buFont typeface="Arial" panose="020B0604020202020204" pitchFamily="34" charset="0"/>
              <a:buChar char="•"/>
            </a:pPr>
            <a:endParaRPr lang="en-US" sz="3200" dirty="0">
              <a:solidFill>
                <a:schemeClr val="tx2">
                  <a:lumMod val="75000"/>
                </a:schemeClr>
              </a:solidFill>
            </a:endParaRPr>
          </a:p>
        </p:txBody>
      </p:sp>
    </p:spTree>
    <p:extLst>
      <p:ext uri="{BB962C8B-B14F-4D97-AF65-F5344CB8AC3E}">
        <p14:creationId xmlns:p14="http://schemas.microsoft.com/office/powerpoint/2010/main" xmlns="" val="90680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54" y="699388"/>
            <a:ext cx="9265396" cy="1243712"/>
          </a:xfrm>
        </p:spPr>
        <p:txBody>
          <a:bodyPr/>
          <a:lstStyle/>
          <a:p>
            <a:r>
              <a:rPr lang="en-US" sz="4000" b="1" dirty="0"/>
              <a:t>Food Package Strategy</a:t>
            </a:r>
            <a:br>
              <a:rPr lang="en-US" sz="4000" b="1" dirty="0"/>
            </a:br>
            <a:r>
              <a:rPr lang="en-US" sz="4000" b="1" dirty="0"/>
              <a:t>Shopper Hotline | “WIC Lady SOS”</a:t>
            </a:r>
            <a:endParaRPr lang="en-US" sz="4000" dirty="0"/>
          </a:p>
        </p:txBody>
      </p:sp>
      <p:sp>
        <p:nvSpPr>
          <p:cNvPr id="3" name="Content Placeholder 2"/>
          <p:cNvSpPr>
            <a:spLocks noGrp="1"/>
          </p:cNvSpPr>
          <p:nvPr>
            <p:ph idx="1"/>
          </p:nvPr>
        </p:nvSpPr>
        <p:spPr>
          <a:xfrm>
            <a:off x="4994069" y="2537708"/>
            <a:ext cx="7197931" cy="4320291"/>
          </a:xfrm>
        </p:spPr>
        <p:txBody>
          <a:bodyPr>
            <a:noAutofit/>
          </a:bodyPr>
          <a:lstStyle/>
          <a:p>
            <a:pPr>
              <a:buFont typeface="Arial" panose="020B0604020202020204" pitchFamily="34" charset="0"/>
              <a:buChar char="•"/>
            </a:pPr>
            <a:r>
              <a:rPr lang="en-US" sz="2400" dirty="0">
                <a:solidFill>
                  <a:schemeClr val="tx2">
                    <a:lumMod val="75000"/>
                  </a:schemeClr>
                </a:solidFill>
              </a:rPr>
              <a:t>Local agency staff provide assistance for WIC shoppers within their community</a:t>
            </a:r>
          </a:p>
          <a:p>
            <a:pPr>
              <a:buFont typeface="Arial" panose="020B0604020202020204" pitchFamily="34" charset="0"/>
              <a:buChar char="•"/>
            </a:pPr>
            <a:r>
              <a:rPr lang="en-US" sz="2400" dirty="0">
                <a:solidFill>
                  <a:schemeClr val="tx2">
                    <a:lumMod val="75000"/>
                  </a:schemeClr>
                </a:solidFill>
              </a:rPr>
              <a:t>WIC staff ‘experts’ available to answer questions about WIC foods while shoppers are at the store</a:t>
            </a:r>
          </a:p>
          <a:p>
            <a:pPr>
              <a:buFont typeface="Arial" panose="020B0604020202020204" pitchFamily="34" charset="0"/>
              <a:buChar char="•"/>
            </a:pPr>
            <a:r>
              <a:rPr lang="en-US" sz="2400" dirty="0">
                <a:solidFill>
                  <a:schemeClr val="tx2">
                    <a:lumMod val="75000"/>
                  </a:schemeClr>
                </a:solidFill>
              </a:rPr>
              <a:t>When necessary, staff may arrange to provide personal shopping assistance at any retail location within our region</a:t>
            </a:r>
          </a:p>
          <a:p>
            <a:pPr>
              <a:buFont typeface="Arial" panose="020B0604020202020204" pitchFamily="34" charset="0"/>
              <a:buChar char="•"/>
            </a:pPr>
            <a:r>
              <a:rPr lang="en-US" sz="2400" dirty="0">
                <a:solidFill>
                  <a:schemeClr val="tx2">
                    <a:lumMod val="75000"/>
                  </a:schemeClr>
                </a:solidFill>
              </a:rPr>
              <a:t>Shoppers may call or text, or even send pictures </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xmlns="" val="0"/>
              </a:ext>
            </a:extLst>
          </a:blip>
          <a:srcRect l="8435" t="13860" r="3961" b="13799"/>
          <a:stretch/>
        </p:blipFill>
        <p:spPr>
          <a:xfrm rot="21037614">
            <a:off x="376127" y="2879487"/>
            <a:ext cx="4423059" cy="2755815"/>
          </a:xfrm>
          <a:prstGeom prst="rect">
            <a:avLst/>
          </a:prstGeom>
        </p:spPr>
      </p:pic>
    </p:spTree>
    <p:extLst>
      <p:ext uri="{BB962C8B-B14F-4D97-AF65-F5344CB8AC3E}">
        <p14:creationId xmlns:p14="http://schemas.microsoft.com/office/powerpoint/2010/main" xmlns="" val="1705450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b="1" dirty="0"/>
              <a:t>FINAL phase</a:t>
            </a:r>
          </a:p>
        </p:txBody>
      </p:sp>
    </p:spTree>
    <p:extLst>
      <p:ext uri="{BB962C8B-B14F-4D97-AF65-F5344CB8AC3E}">
        <p14:creationId xmlns:p14="http://schemas.microsoft.com/office/powerpoint/2010/main" xmlns="" val="194939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Toolkit Format</a:t>
            </a:r>
          </a:p>
        </p:txBody>
      </p:sp>
      <p:sp>
        <p:nvSpPr>
          <p:cNvPr id="3" name="Content Placeholder 2"/>
          <p:cNvSpPr>
            <a:spLocks noGrp="1"/>
          </p:cNvSpPr>
          <p:nvPr>
            <p:ph idx="1"/>
          </p:nvPr>
        </p:nvSpPr>
        <p:spPr>
          <a:xfrm>
            <a:off x="762000" y="2152650"/>
            <a:ext cx="9658350" cy="4705350"/>
          </a:xfrm>
        </p:spPr>
        <p:txBody>
          <a:bodyPr>
            <a:normAutofit/>
          </a:bodyPr>
          <a:lstStyle/>
          <a:p>
            <a:endParaRPr lang="en-US" sz="2000" dirty="0"/>
          </a:p>
          <a:p>
            <a:r>
              <a:rPr lang="en-US" sz="2000" dirty="0"/>
              <a:t>List of acronyms</a:t>
            </a:r>
          </a:p>
          <a:p>
            <a:r>
              <a:rPr lang="en-US" sz="2000" dirty="0"/>
              <a:t>Glossary</a:t>
            </a:r>
          </a:p>
          <a:p>
            <a:r>
              <a:rPr lang="en-US" sz="2000" dirty="0"/>
              <a:t>Appendices </a:t>
            </a:r>
          </a:p>
          <a:p>
            <a:r>
              <a:rPr lang="en-US" sz="2000" dirty="0"/>
              <a:t>List of Contacts </a:t>
            </a:r>
          </a:p>
          <a:p>
            <a:r>
              <a:rPr lang="en-US" sz="2000" dirty="0"/>
              <a:t>Customizable template tools </a:t>
            </a:r>
          </a:p>
          <a:p>
            <a:r>
              <a:rPr lang="en-US" sz="2000" dirty="0"/>
              <a:t>Supporting Resources</a:t>
            </a:r>
          </a:p>
          <a:p>
            <a:r>
              <a:rPr lang="en-US" sz="2000" dirty="0"/>
              <a:t>Photo Gallery </a:t>
            </a:r>
          </a:p>
          <a:p>
            <a:endParaRPr lang="en-US" sz="2000" dirty="0"/>
          </a:p>
        </p:txBody>
      </p:sp>
    </p:spTree>
    <p:extLst>
      <p:ext uri="{BB962C8B-B14F-4D97-AF65-F5344CB8AC3E}">
        <p14:creationId xmlns:p14="http://schemas.microsoft.com/office/powerpoint/2010/main" xmlns="" val="203304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83927" y="19887"/>
            <a:ext cx="5195455" cy="6780125"/>
          </a:xfrm>
          <a:prstGeom prst="rect">
            <a:avLst/>
          </a:prstGeom>
        </p:spPr>
      </p:pic>
      <p:sp>
        <p:nvSpPr>
          <p:cNvPr id="6" name="Title 3"/>
          <p:cNvSpPr txBox="1">
            <a:spLocks/>
          </p:cNvSpPr>
          <p:nvPr/>
        </p:nvSpPr>
        <p:spPr bwMode="gray">
          <a:xfrm>
            <a:off x="838200" y="365125"/>
            <a:ext cx="10515600" cy="13255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Strategy Format</a:t>
            </a:r>
          </a:p>
        </p:txBody>
      </p:sp>
      <p:sp>
        <p:nvSpPr>
          <p:cNvPr id="7" name="Content Placeholder 4"/>
          <p:cNvSpPr txBox="1">
            <a:spLocks/>
          </p:cNvSpPr>
          <p:nvPr/>
        </p:nvSpPr>
        <p:spPr>
          <a:xfrm>
            <a:off x="838200" y="2016876"/>
            <a:ext cx="4897582" cy="4552804"/>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lumMod val="75000"/>
                    <a:lumOff val="25000"/>
                  </a:schemeClr>
                </a:solidFill>
                <a:latin typeface="+mn-lt"/>
                <a:ea typeface="+mn-ea"/>
                <a:cs typeface="+mn-cs"/>
              </a:defRPr>
            </a:lvl9pPr>
          </a:lstStyle>
          <a:p>
            <a:pPr algn="l"/>
            <a:r>
              <a:rPr lang="en-US" sz="2800" dirty="0">
                <a:solidFill>
                  <a:schemeClr val="bg1"/>
                </a:solidFill>
              </a:rPr>
              <a:t>Components</a:t>
            </a:r>
          </a:p>
          <a:p>
            <a:pPr marL="342900" indent="-342900" algn="just">
              <a:buFont typeface="Arial" panose="020B0604020202020204" pitchFamily="34" charset="0"/>
              <a:buChar char="•"/>
            </a:pPr>
            <a:r>
              <a:rPr lang="en-US" sz="2000" dirty="0">
                <a:solidFill>
                  <a:schemeClr val="bg1"/>
                </a:solidFill>
              </a:rPr>
              <a:t>Introduction/Background/History</a:t>
            </a:r>
          </a:p>
          <a:p>
            <a:pPr marL="342900" indent="-342900" algn="just">
              <a:buFont typeface="Arial" panose="020B0604020202020204" pitchFamily="34" charset="0"/>
              <a:buChar char="•"/>
            </a:pPr>
            <a:r>
              <a:rPr lang="en-US" sz="2000" dirty="0">
                <a:solidFill>
                  <a:schemeClr val="bg1"/>
                </a:solidFill>
              </a:rPr>
              <a:t>Materials/Supplies/Staffing Needs</a:t>
            </a:r>
          </a:p>
          <a:p>
            <a:pPr marL="342900" indent="-342900" algn="just">
              <a:buFont typeface="Arial" panose="020B0604020202020204" pitchFamily="34" charset="0"/>
              <a:buChar char="•"/>
            </a:pPr>
            <a:r>
              <a:rPr lang="en-US" sz="2000" dirty="0">
                <a:solidFill>
                  <a:schemeClr val="bg1"/>
                </a:solidFill>
              </a:rPr>
              <a:t>How to Implement [Strategy]</a:t>
            </a:r>
          </a:p>
          <a:p>
            <a:pPr marL="342900" indent="-342900" algn="just">
              <a:buFont typeface="Arial" panose="020B0604020202020204" pitchFamily="34" charset="0"/>
              <a:buChar char="•"/>
            </a:pPr>
            <a:r>
              <a:rPr lang="en-US" sz="2000" dirty="0">
                <a:solidFill>
                  <a:schemeClr val="bg1"/>
                </a:solidFill>
              </a:rPr>
              <a:t>Advantages</a:t>
            </a:r>
          </a:p>
          <a:p>
            <a:pPr marL="342900" indent="-342900" algn="just">
              <a:buFont typeface="Arial" panose="020B0604020202020204" pitchFamily="34" charset="0"/>
              <a:buChar char="•"/>
            </a:pPr>
            <a:r>
              <a:rPr lang="en-US" sz="2000" dirty="0">
                <a:solidFill>
                  <a:schemeClr val="bg1"/>
                </a:solidFill>
              </a:rPr>
              <a:t>Challenges </a:t>
            </a:r>
          </a:p>
          <a:p>
            <a:pPr marL="342900" indent="-342900" algn="just">
              <a:buFont typeface="Arial" panose="020B0604020202020204" pitchFamily="34" charset="0"/>
              <a:buChar char="•"/>
            </a:pPr>
            <a:r>
              <a:rPr lang="en-US" sz="2000" dirty="0">
                <a:solidFill>
                  <a:schemeClr val="bg1"/>
                </a:solidFill>
              </a:rPr>
              <a:t>Resources</a:t>
            </a:r>
          </a:p>
          <a:p>
            <a:pPr marL="342900" indent="-342900" algn="just">
              <a:buFont typeface="Arial" panose="020B0604020202020204" pitchFamily="34" charset="0"/>
              <a:buChar char="•"/>
            </a:pPr>
            <a:r>
              <a:rPr lang="en-US" sz="2000" dirty="0">
                <a:solidFill>
                  <a:schemeClr val="bg1"/>
                </a:solidFill>
              </a:rPr>
              <a:t>Contact Information</a:t>
            </a:r>
          </a:p>
        </p:txBody>
      </p:sp>
    </p:spTree>
    <p:extLst>
      <p:ext uri="{BB962C8B-B14F-4D97-AF65-F5344CB8AC3E}">
        <p14:creationId xmlns:p14="http://schemas.microsoft.com/office/powerpoint/2010/main" xmlns="" val="4218101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661" r="1559" b="1685"/>
          <a:stretch/>
        </p:blipFill>
        <p:spPr>
          <a:xfrm>
            <a:off x="438150" y="190500"/>
            <a:ext cx="4972050" cy="6667500"/>
          </a:xfrm>
          <a:prstGeom prst="rect">
            <a:avLst/>
          </a:prstGeom>
        </p:spPr>
      </p:pic>
      <p:pic>
        <p:nvPicPr>
          <p:cNvPr id="9" name="Picture 8"/>
          <p:cNvPicPr>
            <a:picLocks noChangeAspect="1"/>
          </p:cNvPicPr>
          <p:nvPr/>
        </p:nvPicPr>
        <p:blipFill>
          <a:blip r:embed="rId4"/>
          <a:stretch>
            <a:fillRect/>
          </a:stretch>
        </p:blipFill>
        <p:spPr>
          <a:xfrm>
            <a:off x="6262687" y="190500"/>
            <a:ext cx="4972180" cy="6667500"/>
          </a:xfrm>
          <a:prstGeom prst="rect">
            <a:avLst/>
          </a:prstGeom>
        </p:spPr>
      </p:pic>
    </p:spTree>
    <p:extLst>
      <p:ext uri="{BB962C8B-B14F-4D97-AF65-F5344CB8AC3E}">
        <p14:creationId xmlns:p14="http://schemas.microsoft.com/office/powerpoint/2010/main" xmlns="" val="425260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a:t>WayMakers</a:t>
            </a:r>
            <a:endParaRPr lang="en-US" sz="4800" b="1" dirty="0"/>
          </a:p>
        </p:txBody>
      </p:sp>
      <p:sp>
        <p:nvSpPr>
          <p:cNvPr id="4" name="Text Placeholder 3"/>
          <p:cNvSpPr>
            <a:spLocks noGrp="1"/>
          </p:cNvSpPr>
          <p:nvPr>
            <p:ph type="body" sz="half" idx="2"/>
          </p:nvPr>
        </p:nvSpPr>
        <p:spPr>
          <a:xfrm>
            <a:off x="556593" y="3240157"/>
            <a:ext cx="11191460" cy="3776870"/>
          </a:xfrm>
        </p:spPr>
        <p:txBody>
          <a:bodyPr>
            <a:noAutofit/>
          </a:bodyPr>
          <a:lstStyle/>
          <a:p>
            <a:r>
              <a:rPr lang="en-US" b="1" dirty="0">
                <a:solidFill>
                  <a:schemeClr val="tx2">
                    <a:lumMod val="75000"/>
                  </a:schemeClr>
                </a:solidFill>
              </a:rPr>
              <a:t>Mandy Darlington (AL)	</a:t>
            </a:r>
            <a:r>
              <a:rPr lang="en-US" sz="1600" b="1" dirty="0">
                <a:solidFill>
                  <a:schemeClr val="tx2">
                    <a:lumMod val="75000"/>
                  </a:schemeClr>
                </a:solidFill>
              </a:rPr>
              <a:t>		</a:t>
            </a:r>
            <a:r>
              <a:rPr lang="en-US" sz="1400" i="1" dirty="0">
                <a:solidFill>
                  <a:schemeClr val="tx2">
                    <a:lumMod val="75000"/>
                  </a:schemeClr>
                </a:solidFill>
              </a:rPr>
              <a:t>Diane </a:t>
            </a:r>
            <a:r>
              <a:rPr lang="en-US" sz="1400" i="1" dirty="0" err="1">
                <a:solidFill>
                  <a:schemeClr val="tx2">
                    <a:lumMod val="75000"/>
                  </a:schemeClr>
                </a:solidFill>
              </a:rPr>
              <a:t>Lollar</a:t>
            </a:r>
            <a:r>
              <a:rPr lang="en-US" sz="1400" i="1" dirty="0">
                <a:solidFill>
                  <a:schemeClr val="tx2">
                    <a:lumMod val="75000"/>
                  </a:schemeClr>
                </a:solidFill>
              </a:rPr>
              <a:t> (AL)**</a:t>
            </a:r>
            <a:r>
              <a:rPr lang="en-US" sz="1400" b="1" dirty="0">
                <a:solidFill>
                  <a:schemeClr val="tx2">
                    <a:lumMod val="75000"/>
                  </a:schemeClr>
                </a:solidFill>
              </a:rPr>
              <a:t>	</a:t>
            </a:r>
            <a:r>
              <a:rPr lang="en-US" sz="1600" b="1" dirty="0">
                <a:solidFill>
                  <a:schemeClr val="tx2">
                    <a:lumMod val="75000"/>
                  </a:schemeClr>
                </a:solidFill>
              </a:rPr>
              <a:t>			</a:t>
            </a:r>
            <a:r>
              <a:rPr lang="en-US" b="1" dirty="0">
                <a:solidFill>
                  <a:schemeClr val="tx2">
                    <a:lumMod val="75000"/>
                  </a:schemeClr>
                </a:solidFill>
              </a:rPr>
              <a:t>Rhonda Herndon (FL)</a:t>
            </a:r>
          </a:p>
          <a:p>
            <a:r>
              <a:rPr lang="en-US" b="1" dirty="0">
                <a:solidFill>
                  <a:schemeClr val="tx2">
                    <a:lumMod val="75000"/>
                  </a:schemeClr>
                </a:solidFill>
              </a:rPr>
              <a:t>Rebecca Hacker (FL)</a:t>
            </a:r>
            <a:r>
              <a:rPr lang="en-US" sz="1600" b="1" dirty="0">
                <a:solidFill>
                  <a:schemeClr val="tx2">
                    <a:lumMod val="75000"/>
                  </a:schemeClr>
                </a:solidFill>
              </a:rPr>
              <a:t>			</a:t>
            </a:r>
            <a:r>
              <a:rPr lang="en-US" b="1" dirty="0">
                <a:solidFill>
                  <a:schemeClr val="tx2">
                    <a:lumMod val="75000"/>
                  </a:schemeClr>
                </a:solidFill>
              </a:rPr>
              <a:t>Angela Damon (GA)</a:t>
            </a:r>
            <a:r>
              <a:rPr lang="en-US" sz="1600" b="1" dirty="0">
                <a:solidFill>
                  <a:schemeClr val="tx2">
                    <a:lumMod val="75000"/>
                  </a:schemeClr>
                </a:solidFill>
              </a:rPr>
              <a:t>			</a:t>
            </a:r>
            <a:r>
              <a:rPr lang="en-US" b="1" dirty="0">
                <a:solidFill>
                  <a:schemeClr val="tx2">
                    <a:lumMod val="75000"/>
                  </a:schemeClr>
                </a:solidFill>
              </a:rPr>
              <a:t>Brenda Forman (GA)</a:t>
            </a:r>
          </a:p>
          <a:p>
            <a:r>
              <a:rPr lang="en-US" sz="1400" i="1" dirty="0">
                <a:solidFill>
                  <a:schemeClr val="tx2">
                    <a:lumMod val="75000"/>
                  </a:schemeClr>
                </a:solidFill>
              </a:rPr>
              <a:t>Rhonda Goff (KY)**</a:t>
            </a:r>
            <a:r>
              <a:rPr lang="en-US" sz="1600" i="1" dirty="0">
                <a:solidFill>
                  <a:schemeClr val="tx2">
                    <a:lumMod val="75000"/>
                  </a:schemeClr>
                </a:solidFill>
              </a:rPr>
              <a:t>					</a:t>
            </a:r>
            <a:r>
              <a:rPr lang="en-US" sz="1400" i="1" dirty="0">
                <a:solidFill>
                  <a:schemeClr val="tx2">
                    <a:lumMod val="75000"/>
                  </a:schemeClr>
                </a:solidFill>
              </a:rPr>
              <a:t>Rita Hatcher (KY)**</a:t>
            </a:r>
            <a:r>
              <a:rPr lang="en-US" sz="1600" i="1" dirty="0">
                <a:solidFill>
                  <a:schemeClr val="tx2">
                    <a:lumMod val="75000"/>
                  </a:schemeClr>
                </a:solidFill>
              </a:rPr>
              <a:t>				</a:t>
            </a:r>
            <a:r>
              <a:rPr lang="en-US" b="1" dirty="0">
                <a:solidFill>
                  <a:schemeClr val="tx2">
                    <a:lumMod val="75000"/>
                  </a:schemeClr>
                </a:solidFill>
              </a:rPr>
              <a:t>Rebecca Tyree (KY)</a:t>
            </a:r>
          </a:p>
          <a:p>
            <a:r>
              <a:rPr lang="en-US" sz="1400" i="1" dirty="0">
                <a:solidFill>
                  <a:schemeClr val="tx2">
                    <a:lumMod val="75000"/>
                  </a:schemeClr>
                </a:solidFill>
              </a:rPr>
              <a:t>Beth </a:t>
            </a:r>
            <a:r>
              <a:rPr lang="en-US" sz="1400" i="1" dirty="0" err="1">
                <a:solidFill>
                  <a:schemeClr val="tx2">
                    <a:lumMod val="75000"/>
                  </a:schemeClr>
                </a:solidFill>
              </a:rPr>
              <a:t>Crumpton</a:t>
            </a:r>
            <a:r>
              <a:rPr lang="en-US" sz="1400" i="1" dirty="0">
                <a:solidFill>
                  <a:schemeClr val="tx2">
                    <a:lumMod val="75000"/>
                  </a:schemeClr>
                </a:solidFill>
              </a:rPr>
              <a:t> (MS)**</a:t>
            </a:r>
            <a:r>
              <a:rPr lang="en-US" sz="1600" i="1" dirty="0">
                <a:solidFill>
                  <a:schemeClr val="tx2">
                    <a:lumMod val="75000"/>
                  </a:schemeClr>
                </a:solidFill>
              </a:rPr>
              <a:t>				</a:t>
            </a:r>
            <a:r>
              <a:rPr lang="en-US" sz="1400" dirty="0">
                <a:solidFill>
                  <a:schemeClr val="tx2">
                    <a:lumMod val="75000"/>
                  </a:schemeClr>
                </a:solidFill>
              </a:rPr>
              <a:t>Connie Tate (MS)				Amanda </a:t>
            </a:r>
            <a:r>
              <a:rPr lang="en-US" sz="1400" dirty="0" err="1">
                <a:solidFill>
                  <a:schemeClr val="tx2">
                    <a:lumMod val="75000"/>
                  </a:schemeClr>
                </a:solidFill>
              </a:rPr>
              <a:t>Orifitelli</a:t>
            </a:r>
            <a:r>
              <a:rPr lang="en-US" sz="1400" dirty="0">
                <a:solidFill>
                  <a:schemeClr val="tx2">
                    <a:lumMod val="75000"/>
                  </a:schemeClr>
                </a:solidFill>
              </a:rPr>
              <a:t> (NC)</a:t>
            </a:r>
          </a:p>
          <a:p>
            <a:r>
              <a:rPr lang="en-US" b="1" dirty="0">
                <a:solidFill>
                  <a:schemeClr val="tx2">
                    <a:lumMod val="75000"/>
                  </a:schemeClr>
                </a:solidFill>
              </a:rPr>
              <a:t>Julie Byrd (NC)</a:t>
            </a:r>
            <a:r>
              <a:rPr lang="en-US" sz="1600" b="1" dirty="0">
                <a:solidFill>
                  <a:schemeClr val="tx2">
                    <a:lumMod val="75000"/>
                  </a:schemeClr>
                </a:solidFill>
              </a:rPr>
              <a:t>					</a:t>
            </a:r>
            <a:r>
              <a:rPr lang="en-US" b="1" dirty="0">
                <a:solidFill>
                  <a:schemeClr val="tx2">
                    <a:lumMod val="75000"/>
                  </a:schemeClr>
                </a:solidFill>
              </a:rPr>
              <a:t>Berry Kelly (SC)</a:t>
            </a:r>
            <a:r>
              <a:rPr lang="en-US" sz="1600" b="1" dirty="0">
                <a:solidFill>
                  <a:schemeClr val="tx2">
                    <a:lumMod val="75000"/>
                  </a:schemeClr>
                </a:solidFill>
              </a:rPr>
              <a:t>				</a:t>
            </a:r>
            <a:r>
              <a:rPr lang="en-US" b="1" dirty="0">
                <a:solidFill>
                  <a:schemeClr val="tx2">
                    <a:lumMod val="75000"/>
                  </a:schemeClr>
                </a:solidFill>
              </a:rPr>
              <a:t>Jessica McDowell (SC)</a:t>
            </a:r>
            <a:endParaRPr lang="en-US" sz="1600" b="1" dirty="0">
              <a:solidFill>
                <a:schemeClr val="tx2">
                  <a:lumMod val="75000"/>
                </a:schemeClr>
              </a:solidFill>
            </a:endParaRPr>
          </a:p>
          <a:p>
            <a:r>
              <a:rPr lang="en-US" sz="1400" i="1" dirty="0">
                <a:solidFill>
                  <a:schemeClr val="tx2">
                    <a:lumMod val="75000"/>
                  </a:schemeClr>
                </a:solidFill>
              </a:rPr>
              <a:t>Betsy Crick (SC)**	</a:t>
            </a:r>
            <a:r>
              <a:rPr lang="en-US" sz="1600" i="1" dirty="0">
                <a:solidFill>
                  <a:schemeClr val="tx2">
                    <a:lumMod val="75000"/>
                  </a:schemeClr>
                </a:solidFill>
              </a:rPr>
              <a:t>				</a:t>
            </a:r>
            <a:r>
              <a:rPr lang="en-US" sz="1400" i="1" dirty="0">
                <a:solidFill>
                  <a:schemeClr val="tx2">
                    <a:lumMod val="75000"/>
                  </a:schemeClr>
                </a:solidFill>
              </a:rPr>
              <a:t>Sharon Morrow (TN)**			Kailey Lewis (TN)**</a:t>
            </a:r>
            <a:endParaRPr lang="en-US" sz="1600" i="1" dirty="0">
              <a:solidFill>
                <a:schemeClr val="tx2">
                  <a:lumMod val="75000"/>
                </a:schemeClr>
              </a:solidFill>
            </a:endParaRPr>
          </a:p>
          <a:p>
            <a:r>
              <a:rPr lang="en-US" sz="1400" i="1" dirty="0">
                <a:solidFill>
                  <a:schemeClr val="tx2">
                    <a:lumMod val="75000"/>
                  </a:schemeClr>
                </a:solidFill>
              </a:rPr>
              <a:t>Emily Germer (TN)</a:t>
            </a:r>
            <a:r>
              <a:rPr lang="en-US" sz="1400" dirty="0">
                <a:solidFill>
                  <a:schemeClr val="tx2">
                    <a:lumMod val="75000"/>
                  </a:schemeClr>
                </a:solidFill>
              </a:rPr>
              <a:t>**</a:t>
            </a:r>
            <a:r>
              <a:rPr lang="en-US" sz="1400" i="1" dirty="0">
                <a:solidFill>
                  <a:schemeClr val="tx2">
                    <a:lumMod val="75000"/>
                  </a:schemeClr>
                </a:solidFill>
              </a:rPr>
              <a:t>	</a:t>
            </a:r>
            <a:r>
              <a:rPr lang="en-US" sz="1600" b="1" dirty="0">
                <a:solidFill>
                  <a:schemeClr val="tx2">
                    <a:lumMod val="75000"/>
                  </a:schemeClr>
                </a:solidFill>
              </a:rPr>
              <a:t>				</a:t>
            </a:r>
            <a:r>
              <a:rPr lang="en-US" b="1" dirty="0">
                <a:solidFill>
                  <a:schemeClr val="tx2">
                    <a:lumMod val="75000"/>
                  </a:schemeClr>
                </a:solidFill>
              </a:rPr>
              <a:t>Lori Emond (TN)</a:t>
            </a:r>
            <a:r>
              <a:rPr lang="en-US" sz="1600" b="1" dirty="0">
                <a:solidFill>
                  <a:schemeClr val="tx2">
                    <a:lumMod val="75000"/>
                  </a:schemeClr>
                </a:solidFill>
              </a:rPr>
              <a:t>				</a:t>
            </a:r>
            <a:r>
              <a:rPr lang="en-US" sz="1400" i="1" dirty="0">
                <a:solidFill>
                  <a:schemeClr val="tx2">
                    <a:lumMod val="75000"/>
                  </a:schemeClr>
                </a:solidFill>
              </a:rPr>
              <a:t>Deborah Lowery (EBCI)**</a:t>
            </a:r>
            <a:endParaRPr lang="en-US" sz="1600" i="1" dirty="0">
              <a:solidFill>
                <a:schemeClr val="tx2">
                  <a:lumMod val="75000"/>
                </a:schemeClr>
              </a:solidFill>
            </a:endParaRPr>
          </a:p>
          <a:p>
            <a:r>
              <a:rPr lang="en-US" b="1" dirty="0">
                <a:solidFill>
                  <a:schemeClr val="tx2">
                    <a:lumMod val="75000"/>
                  </a:schemeClr>
                </a:solidFill>
              </a:rPr>
              <a:t>Iva Denson (MBCI)</a:t>
            </a:r>
            <a:r>
              <a:rPr lang="en-US" sz="1600" b="1" dirty="0">
                <a:solidFill>
                  <a:schemeClr val="tx2">
                    <a:lumMod val="75000"/>
                  </a:schemeClr>
                </a:solidFill>
              </a:rPr>
              <a:t>				</a:t>
            </a:r>
            <a:r>
              <a:rPr lang="en-US" b="1" dirty="0">
                <a:solidFill>
                  <a:schemeClr val="tx2">
                    <a:lumMod val="75000"/>
                  </a:schemeClr>
                </a:solidFill>
              </a:rPr>
              <a:t>Tihesha </a:t>
            </a:r>
            <a:r>
              <a:rPr lang="en-US" b="1" dirty="0" err="1">
                <a:solidFill>
                  <a:schemeClr val="tx2">
                    <a:lumMod val="75000"/>
                  </a:schemeClr>
                </a:solidFill>
              </a:rPr>
              <a:t>Salley</a:t>
            </a:r>
            <a:r>
              <a:rPr lang="en-US" b="1" dirty="0">
                <a:solidFill>
                  <a:schemeClr val="tx2">
                    <a:lumMod val="75000"/>
                  </a:schemeClr>
                </a:solidFill>
              </a:rPr>
              <a:t> (SERO)</a:t>
            </a:r>
            <a:r>
              <a:rPr lang="en-US" sz="1600" b="1" dirty="0">
                <a:solidFill>
                  <a:schemeClr val="tx2">
                    <a:lumMod val="75000"/>
                  </a:schemeClr>
                </a:solidFill>
              </a:rPr>
              <a:t>		</a:t>
            </a:r>
            <a:r>
              <a:rPr lang="en-US" b="1" dirty="0">
                <a:solidFill>
                  <a:schemeClr val="tx2">
                    <a:lumMod val="75000"/>
                  </a:schemeClr>
                </a:solidFill>
              </a:rPr>
              <a:t>Tamika Hayes (SERO)</a:t>
            </a:r>
            <a:endParaRPr lang="en-US" sz="1600" b="1" dirty="0">
              <a:solidFill>
                <a:schemeClr val="tx2">
                  <a:lumMod val="75000"/>
                </a:schemeClr>
              </a:solidFill>
            </a:endParaRPr>
          </a:p>
          <a:p>
            <a:r>
              <a:rPr lang="en-US" sz="1600" b="1" dirty="0">
                <a:solidFill>
                  <a:schemeClr val="tx2">
                    <a:lumMod val="75000"/>
                  </a:schemeClr>
                </a:solidFill>
              </a:rPr>
              <a:t>		</a:t>
            </a:r>
            <a:r>
              <a:rPr lang="en-US" sz="1600" b="1" i="1" dirty="0">
                <a:solidFill>
                  <a:schemeClr val="tx2">
                    <a:lumMod val="75000"/>
                  </a:schemeClr>
                </a:solidFill>
              </a:rPr>
              <a:t>						</a:t>
            </a:r>
            <a:r>
              <a:rPr lang="en-US" sz="1200" i="1" dirty="0">
                <a:solidFill>
                  <a:schemeClr val="tx2">
                    <a:lumMod val="75000"/>
                  </a:schemeClr>
                </a:solidFill>
              </a:rPr>
              <a:t>**indicates </a:t>
            </a:r>
            <a:r>
              <a:rPr lang="en-US" sz="1200" i="1" dirty="0" err="1">
                <a:solidFill>
                  <a:schemeClr val="tx2">
                    <a:lumMod val="75000"/>
                  </a:schemeClr>
                </a:solidFill>
              </a:rPr>
              <a:t>WayMakers</a:t>
            </a:r>
            <a:r>
              <a:rPr lang="en-US" sz="1200" i="1" dirty="0">
                <a:solidFill>
                  <a:schemeClr val="tx2">
                    <a:lumMod val="75000"/>
                  </a:schemeClr>
                </a:solidFill>
              </a:rPr>
              <a:t> who are no longer working in WIC</a:t>
            </a:r>
            <a:endParaRPr lang="en-US" sz="1200" b="1" dirty="0">
              <a:solidFill>
                <a:schemeClr val="tx2">
                  <a:lumMod val="75000"/>
                </a:schemeClr>
              </a:solidFill>
            </a:endParaRPr>
          </a:p>
        </p:txBody>
      </p:sp>
    </p:spTree>
    <p:extLst>
      <p:ext uri="{BB962C8B-B14F-4D97-AF65-F5344CB8AC3E}">
        <p14:creationId xmlns:p14="http://schemas.microsoft.com/office/powerpoint/2010/main" xmlns="" val="155608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43122" y="2542466"/>
            <a:ext cx="11728175" cy="3810625"/>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pPr marL="285750" indent="-285750">
              <a:buFont typeface="Arial" panose="020B0604020202020204" pitchFamily="34" charset="0"/>
              <a:buChar char="•"/>
            </a:pPr>
            <a:endParaRPr lang="en-US" sz="4000" b="1" dirty="0"/>
          </a:p>
          <a:p>
            <a:endParaRPr lang="en-US" sz="4000" b="1" dirty="0"/>
          </a:p>
          <a:p>
            <a:pPr marL="285750" indent="-285750">
              <a:buFont typeface="Arial" panose="020B0604020202020204" pitchFamily="34" charset="0"/>
              <a:buChar char="•"/>
            </a:pPr>
            <a:endParaRPr lang="en-US" sz="4000" b="1" dirty="0"/>
          </a:p>
        </p:txBody>
      </p:sp>
      <p:sp>
        <p:nvSpPr>
          <p:cNvPr id="4" name="Text Placeholder 3"/>
          <p:cNvSpPr txBox="1">
            <a:spLocks/>
          </p:cNvSpPr>
          <p:nvPr/>
        </p:nvSpPr>
        <p:spPr>
          <a:xfrm>
            <a:off x="295522" y="2694866"/>
            <a:ext cx="11728175" cy="3810625"/>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endParaRPr lang="en-US" sz="4000" b="1" dirty="0"/>
          </a:p>
          <a:p>
            <a:pPr marL="285750" indent="-285750">
              <a:buFont typeface="Arial" panose="020B0604020202020204" pitchFamily="34" charset="0"/>
              <a:buChar char="•"/>
            </a:pPr>
            <a:endParaRPr lang="en-US" sz="4000" b="1" dirty="0"/>
          </a:p>
        </p:txBody>
      </p:sp>
      <p:pic>
        <p:nvPicPr>
          <p:cNvPr id="7" name="Content Placeholder 3" descr="Preguntas y Respuestas- 8 de marzo, 2013 - Jaime, mi dulce guerrero"/>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64299" y="2250991"/>
            <a:ext cx="5887307" cy="4254500"/>
          </a:xfrm>
          <a:prstGeom prst="rect">
            <a:avLst/>
          </a:prstGeom>
          <a:solidFill>
            <a:schemeClr val="tx2">
              <a:lumMod val="60000"/>
              <a:lumOff val="40000"/>
            </a:schemeClr>
          </a:solidFill>
        </p:spPr>
      </p:pic>
    </p:spTree>
    <p:extLst>
      <p:ext uri="{BB962C8B-B14F-4D97-AF65-F5344CB8AC3E}">
        <p14:creationId xmlns:p14="http://schemas.microsoft.com/office/powerpoint/2010/main" xmlns="" val="396092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650" y="2623782"/>
            <a:ext cx="4230807" cy="1610436"/>
          </a:xfrm>
        </p:spPr>
        <p:txBody>
          <a:bodyPr>
            <a:normAutofit/>
          </a:bodyPr>
          <a:lstStyle/>
          <a:p>
            <a:r>
              <a:rPr lang="en-US" sz="4800" b="1" dirty="0"/>
              <a:t>Way-to-WIC Collaborative</a:t>
            </a:r>
          </a:p>
        </p:txBody>
      </p:sp>
      <p:sp>
        <p:nvSpPr>
          <p:cNvPr id="4" name="Text Placeholder 3"/>
          <p:cNvSpPr>
            <a:spLocks noGrp="1"/>
          </p:cNvSpPr>
          <p:nvPr>
            <p:ph type="body" sz="half" idx="2"/>
          </p:nvPr>
        </p:nvSpPr>
        <p:spPr>
          <a:xfrm>
            <a:off x="6223379" y="1296538"/>
            <a:ext cx="5636526" cy="5056554"/>
          </a:xfrm>
        </p:spPr>
        <p:txBody>
          <a:bodyPr>
            <a:noAutofit/>
          </a:bodyPr>
          <a:lstStyle/>
          <a:p>
            <a:pPr marL="285750" indent="-285750">
              <a:buFont typeface="Arial" panose="020B0604020202020204" pitchFamily="34" charset="0"/>
              <a:buChar char="•"/>
            </a:pPr>
            <a:r>
              <a:rPr lang="en-US" sz="2400" b="1" i="1" dirty="0">
                <a:solidFill>
                  <a:schemeClr val="tx2">
                    <a:lumMod val="75000"/>
                  </a:schemeClr>
                </a:solidFill>
              </a:rPr>
              <a:t>Composed of 25 WayMakers from state and local agencies in the Southeast Region and FNS Regional Office staff</a:t>
            </a:r>
          </a:p>
          <a:p>
            <a:endParaRPr lang="en-US" sz="2400" b="1" i="1" dirty="0">
              <a:solidFill>
                <a:schemeClr val="tx2">
                  <a:lumMod val="75000"/>
                </a:schemeClr>
              </a:solidFill>
            </a:endParaRPr>
          </a:p>
          <a:p>
            <a:pPr marL="285750" indent="-285750">
              <a:buFont typeface="Arial" panose="020B0604020202020204" pitchFamily="34" charset="0"/>
              <a:buChar char="•"/>
            </a:pPr>
            <a:r>
              <a:rPr lang="en-US" sz="2400" b="1" i="1" dirty="0">
                <a:solidFill>
                  <a:schemeClr val="tx2">
                    <a:lumMod val="75000"/>
                  </a:schemeClr>
                </a:solidFill>
              </a:rPr>
              <a:t>WayMakers participated in monthly conference calls for guidance from FNS and to learn more about the group's charge</a:t>
            </a:r>
          </a:p>
          <a:p>
            <a:endParaRPr lang="en-US" sz="2400" b="1" i="1" dirty="0">
              <a:solidFill>
                <a:schemeClr val="tx2">
                  <a:lumMod val="75000"/>
                </a:schemeClr>
              </a:solidFill>
            </a:endParaRPr>
          </a:p>
          <a:p>
            <a:pPr marL="285750" indent="-285750">
              <a:buFont typeface="Arial" panose="020B0604020202020204" pitchFamily="34" charset="0"/>
              <a:buChar char="•"/>
            </a:pPr>
            <a:r>
              <a:rPr lang="en-US" sz="2400" b="1" i="1" dirty="0">
                <a:solidFill>
                  <a:schemeClr val="tx2">
                    <a:lumMod val="75000"/>
                  </a:schemeClr>
                </a:solidFill>
              </a:rPr>
              <a:t>First face-to-face meeting held July 14-15, 2016</a:t>
            </a:r>
          </a:p>
          <a:p>
            <a:pPr marL="285750" indent="-285750">
              <a:buFont typeface="Arial" panose="020B0604020202020204" pitchFamily="34" charset="0"/>
              <a:buChar char="•"/>
            </a:pPr>
            <a:endParaRPr lang="en-US" sz="2000" b="1" i="1" dirty="0">
              <a:solidFill>
                <a:schemeClr val="tx2">
                  <a:lumMod val="75000"/>
                </a:schemeClr>
              </a:solidFill>
            </a:endParaRPr>
          </a:p>
          <a:p>
            <a:pPr marL="285750" indent="-285750">
              <a:buFont typeface="Arial" panose="020B0604020202020204" pitchFamily="34" charset="0"/>
              <a:buChar char="•"/>
            </a:pPr>
            <a:endParaRPr lang="en-US" sz="2000" b="1" i="1" dirty="0">
              <a:solidFill>
                <a:schemeClr val="tx2">
                  <a:lumMod val="75000"/>
                </a:schemeClr>
              </a:solidFill>
            </a:endParaRPr>
          </a:p>
        </p:txBody>
      </p:sp>
    </p:spTree>
    <p:extLst>
      <p:ext uri="{BB962C8B-B14F-4D97-AF65-F5344CB8AC3E}">
        <p14:creationId xmlns:p14="http://schemas.microsoft.com/office/powerpoint/2010/main" xmlns="" val="268511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089" y="2362072"/>
            <a:ext cx="3860259" cy="1735668"/>
          </a:xfrm>
        </p:spPr>
        <p:txBody>
          <a:bodyPr>
            <a:normAutofit/>
          </a:bodyPr>
          <a:lstStyle/>
          <a:p>
            <a:r>
              <a:rPr lang="en-US" sz="4800" b="1" dirty="0"/>
              <a:t>The Charge from SERO</a:t>
            </a:r>
          </a:p>
        </p:txBody>
      </p:sp>
      <p:sp>
        <p:nvSpPr>
          <p:cNvPr id="5" name="Text Placeholder 3"/>
          <p:cNvSpPr txBox="1">
            <a:spLocks/>
          </p:cNvSpPr>
          <p:nvPr/>
        </p:nvSpPr>
        <p:spPr>
          <a:xfrm>
            <a:off x="6095999" y="1009935"/>
            <a:ext cx="6096001" cy="5581934"/>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r>
              <a:rPr lang="en-US" sz="4000" i="1" dirty="0">
                <a:solidFill>
                  <a:schemeClr val="tx2">
                    <a:lumMod val="75000"/>
                  </a:schemeClr>
                </a:solidFill>
              </a:rPr>
              <a:t> </a:t>
            </a:r>
            <a:endParaRPr lang="en-US" sz="5900" i="1" dirty="0">
              <a:solidFill>
                <a:schemeClr val="tx2">
                  <a:lumMod val="75000"/>
                </a:schemeClr>
              </a:solidFill>
            </a:endParaRPr>
          </a:p>
          <a:p>
            <a:pPr marL="571500" lvl="0" indent="-571500">
              <a:buFont typeface="Arial" panose="020B0604020202020204" pitchFamily="34" charset="0"/>
              <a:buChar char="•"/>
            </a:pPr>
            <a:r>
              <a:rPr lang="en-US" sz="7400" b="1" i="1" dirty="0">
                <a:solidFill>
                  <a:schemeClr val="tx2">
                    <a:lumMod val="75000"/>
                  </a:schemeClr>
                </a:solidFill>
              </a:rPr>
              <a:t>Make a commitment to improve participation in your clinic, county, district, or state by 5%  - customer service is key</a:t>
            </a:r>
          </a:p>
          <a:p>
            <a:pPr marL="571500" lvl="0" indent="-571500">
              <a:buFont typeface="Arial" panose="020B0604020202020204" pitchFamily="34" charset="0"/>
              <a:buChar char="•"/>
            </a:pPr>
            <a:r>
              <a:rPr lang="en-US" sz="7400" b="1" i="1" dirty="0">
                <a:solidFill>
                  <a:schemeClr val="tx2">
                    <a:lumMod val="75000"/>
                  </a:schemeClr>
                </a:solidFill>
              </a:rPr>
              <a:t>Make the WIC prescreening tool more accessible</a:t>
            </a:r>
          </a:p>
          <a:p>
            <a:pPr marL="571500" lvl="0" indent="-571500">
              <a:buFont typeface="Arial" panose="020B0604020202020204" pitchFamily="34" charset="0"/>
              <a:buChar char="•"/>
            </a:pPr>
            <a:r>
              <a:rPr lang="en-US" sz="7400" b="1" i="1" dirty="0">
                <a:solidFill>
                  <a:schemeClr val="tx2">
                    <a:lumMod val="75000"/>
                  </a:schemeClr>
                </a:solidFill>
              </a:rPr>
              <a:t>Find a new way to issue benefits to children and their families</a:t>
            </a:r>
          </a:p>
          <a:p>
            <a:pPr marL="571500" lvl="0" indent="-571500">
              <a:buFont typeface="Arial" panose="020B0604020202020204" pitchFamily="34" charset="0"/>
              <a:buChar char="•"/>
            </a:pPr>
            <a:r>
              <a:rPr lang="en-US" sz="7400" b="1" i="1" dirty="0">
                <a:solidFill>
                  <a:schemeClr val="tx2">
                    <a:lumMod val="75000"/>
                  </a:schemeClr>
                </a:solidFill>
              </a:rPr>
              <a:t>Identify which valuable components to families with children</a:t>
            </a:r>
          </a:p>
          <a:p>
            <a:pPr marL="571500" lvl="0" indent="-571500">
              <a:buFont typeface="Arial" panose="020B0604020202020204" pitchFamily="34" charset="0"/>
              <a:buChar char="•"/>
            </a:pPr>
            <a:r>
              <a:rPr lang="en-US" sz="7400" b="1" i="1" dirty="0">
                <a:solidFill>
                  <a:schemeClr val="tx2">
                    <a:lumMod val="75000"/>
                  </a:schemeClr>
                </a:solidFill>
              </a:rPr>
              <a:t>Create new messages about WIC</a:t>
            </a:r>
          </a:p>
          <a:p>
            <a:pPr marL="571500" lvl="0" indent="-571500">
              <a:buFont typeface="Arial" panose="020B0604020202020204" pitchFamily="34" charset="0"/>
              <a:buChar char="•"/>
            </a:pPr>
            <a:r>
              <a:rPr lang="en-US" sz="7400" b="1" i="1" dirty="0">
                <a:solidFill>
                  <a:schemeClr val="tx2">
                    <a:lumMod val="75000"/>
                  </a:schemeClr>
                </a:solidFill>
              </a:rPr>
              <a:t>Expand your partnerships – make new friends</a:t>
            </a:r>
          </a:p>
          <a:p>
            <a:pPr marL="285750" indent="-285750">
              <a:buFont typeface="Arial" panose="020B0604020202020204" pitchFamily="34" charset="0"/>
              <a:buChar char="•"/>
            </a:pPr>
            <a:endParaRPr lang="en-US" i="1" dirty="0">
              <a:solidFill>
                <a:schemeClr val="tx2">
                  <a:lumMod val="75000"/>
                </a:schemeClr>
              </a:solidFill>
            </a:endParaRPr>
          </a:p>
        </p:txBody>
      </p:sp>
    </p:spTree>
    <p:extLst>
      <p:ext uri="{BB962C8B-B14F-4D97-AF65-F5344CB8AC3E}">
        <p14:creationId xmlns:p14="http://schemas.microsoft.com/office/powerpoint/2010/main" xmlns="" val="106956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Goal</a:t>
            </a:r>
          </a:p>
        </p:txBody>
      </p:sp>
      <p:sp>
        <p:nvSpPr>
          <p:cNvPr id="7" name="Text Placeholder 3"/>
          <p:cNvSpPr>
            <a:spLocks noGrp="1"/>
          </p:cNvSpPr>
          <p:nvPr>
            <p:ph type="body" sz="half" idx="2"/>
          </p:nvPr>
        </p:nvSpPr>
        <p:spPr>
          <a:xfrm>
            <a:off x="5886450" y="1123949"/>
            <a:ext cx="6305550" cy="2990851"/>
          </a:xfrm>
        </p:spPr>
        <p:txBody>
          <a:bodyPr>
            <a:normAutofit lnSpcReduction="10000"/>
          </a:bodyPr>
          <a:lstStyle/>
          <a:p>
            <a:pPr algn="ctr"/>
            <a:r>
              <a:rPr lang="en-US" sz="4000" b="1" i="1" dirty="0">
                <a:solidFill>
                  <a:schemeClr val="tx2">
                    <a:lumMod val="75000"/>
                  </a:schemeClr>
                </a:solidFill>
              </a:rPr>
              <a:t>Develop a toolkit of effective strategies to retain children in the WIC Program while also improving access</a:t>
            </a:r>
            <a:endParaRPr lang="en-US" b="1" i="1" dirty="0">
              <a:solidFill>
                <a:schemeClr val="tx2">
                  <a:lumMod val="75000"/>
                </a:schemeClr>
              </a:solidFill>
            </a:endParaRPr>
          </a:p>
        </p:txBody>
      </p:sp>
      <p:pic>
        <p:nvPicPr>
          <p:cNvPr id="3" name="Picture 2"/>
          <p:cNvPicPr>
            <a:picLocks noChangeAspect="1"/>
          </p:cNvPicPr>
          <p:nvPr/>
        </p:nvPicPr>
        <p:blipFill>
          <a:blip r:embed="rId3"/>
          <a:stretch>
            <a:fillRect/>
          </a:stretch>
        </p:blipFill>
        <p:spPr>
          <a:xfrm>
            <a:off x="-16193" y="4355785"/>
            <a:ext cx="12208193" cy="1602033"/>
          </a:xfrm>
          <a:prstGeom prst="rect">
            <a:avLst/>
          </a:prstGeom>
        </p:spPr>
      </p:pic>
    </p:spTree>
    <p:extLst>
      <p:ext uri="{BB962C8B-B14F-4D97-AF65-F5344CB8AC3E}">
        <p14:creationId xmlns:p14="http://schemas.microsoft.com/office/powerpoint/2010/main" xmlns="" val="214402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15709"/>
            <a:ext cx="5160975" cy="3129493"/>
          </a:xfrm>
        </p:spPr>
        <p:txBody>
          <a:bodyPr>
            <a:noAutofit/>
          </a:bodyPr>
          <a:lstStyle/>
          <a:p>
            <a:pPr algn="ctr"/>
            <a:r>
              <a:rPr lang="en-US" sz="4400" b="1" dirty="0"/>
              <a:t>Way-to-WIC Components </a:t>
            </a:r>
            <a:br>
              <a:rPr lang="en-US" sz="4400" b="1" dirty="0"/>
            </a:br>
            <a:r>
              <a:rPr lang="en-US" sz="4400" b="1" dirty="0"/>
              <a:t>and </a:t>
            </a:r>
            <a:br>
              <a:rPr lang="en-US" sz="4400" b="1" dirty="0"/>
            </a:br>
            <a:r>
              <a:rPr lang="en-US" sz="4400" b="1" dirty="0"/>
              <a:t>Committees</a:t>
            </a:r>
          </a:p>
        </p:txBody>
      </p:sp>
      <p:sp>
        <p:nvSpPr>
          <p:cNvPr id="5" name="Text Placeholder 3"/>
          <p:cNvSpPr txBox="1">
            <a:spLocks/>
          </p:cNvSpPr>
          <p:nvPr/>
        </p:nvSpPr>
        <p:spPr>
          <a:xfrm>
            <a:off x="6428097" y="955344"/>
            <a:ext cx="5306704" cy="4235698"/>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3600" b="1" dirty="0">
                <a:solidFill>
                  <a:schemeClr val="tx2">
                    <a:lumMod val="75000"/>
                  </a:schemeClr>
                </a:solidFill>
              </a:rPr>
              <a:t>Partnership </a:t>
            </a:r>
          </a:p>
          <a:p>
            <a:pPr marL="285750" indent="-285750">
              <a:buFont typeface="Arial" panose="020B0604020202020204" pitchFamily="34" charset="0"/>
              <a:buChar char="•"/>
            </a:pPr>
            <a:r>
              <a:rPr lang="en-US" sz="3600" b="1" dirty="0">
                <a:solidFill>
                  <a:schemeClr val="tx2">
                    <a:lumMod val="75000"/>
                  </a:schemeClr>
                </a:solidFill>
              </a:rPr>
              <a:t>Marketing &amp; Advertising </a:t>
            </a:r>
          </a:p>
          <a:p>
            <a:pPr marL="285750" indent="-285750">
              <a:buFont typeface="Arial" panose="020B0604020202020204" pitchFamily="34" charset="0"/>
              <a:buChar char="•"/>
            </a:pPr>
            <a:r>
              <a:rPr lang="en-US" sz="3600" b="1" dirty="0">
                <a:solidFill>
                  <a:schemeClr val="tx2">
                    <a:lumMod val="75000"/>
                  </a:schemeClr>
                </a:solidFill>
              </a:rPr>
              <a:t>Clinic Environment </a:t>
            </a:r>
          </a:p>
          <a:p>
            <a:pPr marL="285750" indent="-285750">
              <a:buFont typeface="Arial" panose="020B0604020202020204" pitchFamily="34" charset="0"/>
              <a:buChar char="•"/>
            </a:pPr>
            <a:r>
              <a:rPr lang="en-US" sz="3600" b="1" dirty="0">
                <a:solidFill>
                  <a:schemeClr val="tx2">
                    <a:lumMod val="75000"/>
                  </a:schemeClr>
                </a:solidFill>
              </a:rPr>
              <a:t>Food Package </a:t>
            </a:r>
          </a:p>
          <a:p>
            <a:pPr marL="285750" indent="-285750">
              <a:buFont typeface="Arial" panose="020B0604020202020204" pitchFamily="34" charset="0"/>
              <a:buChar char="•"/>
            </a:pPr>
            <a:endParaRPr lang="en-US" sz="1400" dirty="0">
              <a:solidFill>
                <a:schemeClr val="tx2">
                  <a:lumMod val="75000"/>
                </a:schemeClr>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839201" y="4440688"/>
            <a:ext cx="2895600" cy="203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6288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934" y="139671"/>
            <a:ext cx="4094330" cy="2330574"/>
          </a:xfrm>
        </p:spPr>
        <p:txBody>
          <a:bodyPr>
            <a:normAutofit/>
          </a:bodyPr>
          <a:lstStyle/>
          <a:p>
            <a:r>
              <a:rPr lang="en-US" sz="4400" b="1" dirty="0"/>
              <a:t>Bringing it all together…</a:t>
            </a:r>
          </a:p>
        </p:txBody>
      </p:sp>
      <p:graphicFrame>
        <p:nvGraphicFramePr>
          <p:cNvPr id="6" name="Diagram 5"/>
          <p:cNvGraphicFramePr/>
          <p:nvPr>
            <p:extLst>
              <p:ext uri="{D42A27DB-BD31-4B8C-83A1-F6EECF244321}">
                <p14:modId xmlns:p14="http://schemas.microsoft.com/office/powerpoint/2010/main" xmlns="" val="3111983160"/>
              </p:ext>
            </p:extLst>
          </p:nvPr>
        </p:nvGraphicFramePr>
        <p:xfrm>
          <a:off x="1596100" y="1937982"/>
          <a:ext cx="10102584" cy="463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7629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464" y="2348425"/>
            <a:ext cx="4552949" cy="1735668"/>
          </a:xfrm>
        </p:spPr>
        <p:txBody>
          <a:bodyPr>
            <a:normAutofit/>
          </a:bodyPr>
          <a:lstStyle/>
          <a:p>
            <a:r>
              <a:rPr lang="en-US" sz="4400" b="1" dirty="0"/>
              <a:t>…And so the work began!</a:t>
            </a:r>
          </a:p>
        </p:txBody>
      </p:sp>
      <p:sp>
        <p:nvSpPr>
          <p:cNvPr id="5" name="Text Placeholder 3"/>
          <p:cNvSpPr txBox="1">
            <a:spLocks/>
          </p:cNvSpPr>
          <p:nvPr/>
        </p:nvSpPr>
        <p:spPr>
          <a:xfrm>
            <a:off x="6057900" y="1314450"/>
            <a:ext cx="5813397" cy="5038641"/>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3200" b="1" i="1" dirty="0">
                <a:solidFill>
                  <a:schemeClr val="tx2">
                    <a:lumMod val="75000"/>
                  </a:schemeClr>
                </a:solidFill>
              </a:rPr>
              <a:t>Committees selected chairpersons, and held monthly conference calls or met as often as deemed necessary </a:t>
            </a:r>
          </a:p>
          <a:p>
            <a:pPr marL="285750" indent="-285750">
              <a:buFont typeface="Arial" panose="020B0604020202020204" pitchFamily="34" charset="0"/>
              <a:buChar char="•"/>
            </a:pPr>
            <a:r>
              <a:rPr lang="en-US" sz="3200" b="1" i="1" dirty="0">
                <a:solidFill>
                  <a:schemeClr val="tx2">
                    <a:lumMod val="75000"/>
                  </a:schemeClr>
                </a:solidFill>
              </a:rPr>
              <a:t>Progress was reported to the full group and to FNS during monthly W2W conference calls</a:t>
            </a:r>
          </a:p>
        </p:txBody>
      </p:sp>
    </p:spTree>
    <p:extLst>
      <p:ext uri="{BB962C8B-B14F-4D97-AF65-F5344CB8AC3E}">
        <p14:creationId xmlns:p14="http://schemas.microsoft.com/office/powerpoint/2010/main" xmlns="" val="203861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700" y="1041146"/>
            <a:ext cx="3860259" cy="1735668"/>
          </a:xfrm>
        </p:spPr>
        <p:txBody>
          <a:bodyPr>
            <a:normAutofit/>
          </a:bodyPr>
          <a:lstStyle/>
          <a:p>
            <a:r>
              <a:rPr lang="en-US" sz="4400" b="1" dirty="0"/>
              <a:t>Action Plan</a:t>
            </a:r>
          </a:p>
        </p:txBody>
      </p:sp>
      <p:graphicFrame>
        <p:nvGraphicFramePr>
          <p:cNvPr id="3" name="Diagram 2"/>
          <p:cNvGraphicFramePr/>
          <p:nvPr>
            <p:extLst>
              <p:ext uri="{D42A27DB-BD31-4B8C-83A1-F6EECF244321}">
                <p14:modId xmlns:p14="http://schemas.microsoft.com/office/powerpoint/2010/main" xmlns="" val="1544026008"/>
              </p:ext>
            </p:extLst>
          </p:nvPr>
        </p:nvGraphicFramePr>
        <p:xfrm>
          <a:off x="723899" y="2353734"/>
          <a:ext cx="11139853"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3346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25861</TotalTime>
  <Words>2983</Words>
  <Application>Microsoft Office PowerPoint</Application>
  <PresentationFormat>Custom</PresentationFormat>
  <Paragraphs>232</Paragraphs>
  <Slides>28</Slides>
  <Notes>28</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Ion Boardroom</vt:lpstr>
      <vt:lpstr>Way-to-WIC Collaborative</vt:lpstr>
      <vt:lpstr>BACKGROUND</vt:lpstr>
      <vt:lpstr>Way-to-WIC Collaborative</vt:lpstr>
      <vt:lpstr>The Charge from SERO</vt:lpstr>
      <vt:lpstr>Goal</vt:lpstr>
      <vt:lpstr>Way-to-WIC Components  and  Committees</vt:lpstr>
      <vt:lpstr>Bringing it all together…</vt:lpstr>
      <vt:lpstr>…And so the work began!</vt:lpstr>
      <vt:lpstr>Action Plan</vt:lpstr>
      <vt:lpstr>Food Package Committee </vt:lpstr>
      <vt:lpstr>RESEARCH Phase</vt:lpstr>
      <vt:lpstr>Hypothesis:  “The current WIC food packages offered, along with shopping for WIC foods, have various drawbacks that lead to dissatisfaction among participants, resulting in decreased WIC participation, especially among children over the age of one.”</vt:lpstr>
      <vt:lpstr>ACTION Phase</vt:lpstr>
      <vt:lpstr>VIDEO</vt:lpstr>
      <vt:lpstr>Slide 15</vt:lpstr>
      <vt:lpstr>DRAFTING Phase</vt:lpstr>
      <vt:lpstr>SOME KEY RECOMMENDATIONS</vt:lpstr>
      <vt:lpstr>MORE RECOMMENDATIONS </vt:lpstr>
      <vt:lpstr>Food Package Committee </vt:lpstr>
      <vt:lpstr>Strategies | STATE level</vt:lpstr>
      <vt:lpstr>Strategies | LOCAL level</vt:lpstr>
      <vt:lpstr>Food Package Strategy Shopper Hotline | “WIC Lady SOS”</vt:lpstr>
      <vt:lpstr>FINAL phase</vt:lpstr>
      <vt:lpstr>Toolkit Format</vt:lpstr>
      <vt:lpstr>Slide 25</vt:lpstr>
      <vt:lpstr>Slide 26</vt:lpstr>
      <vt:lpstr>WayMakers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Committee</dc:title>
  <dc:creator>Crick, Elizabeth C.</dc:creator>
  <cp:lastModifiedBy>Kelly, Berry B.</cp:lastModifiedBy>
  <cp:revision>402</cp:revision>
  <cp:lastPrinted>2018-05-24T18:37:05Z</cp:lastPrinted>
  <dcterms:created xsi:type="dcterms:W3CDTF">2017-05-25T16:10:26Z</dcterms:created>
  <dcterms:modified xsi:type="dcterms:W3CDTF">2019-03-29T14:31:52Z</dcterms:modified>
</cp:coreProperties>
</file>