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54"/>
  </p:notesMasterIdLst>
  <p:sldIdLst>
    <p:sldId id="256" r:id="rId3"/>
    <p:sldId id="257" r:id="rId4"/>
    <p:sldId id="258" r:id="rId5"/>
    <p:sldId id="259" r:id="rId6"/>
    <p:sldId id="260" r:id="rId7"/>
    <p:sldId id="306" r:id="rId8"/>
    <p:sldId id="272" r:id="rId9"/>
    <p:sldId id="266" r:id="rId10"/>
    <p:sldId id="267" r:id="rId11"/>
    <p:sldId id="270" r:id="rId12"/>
    <p:sldId id="268" r:id="rId13"/>
    <p:sldId id="269" r:id="rId14"/>
    <p:sldId id="271" r:id="rId15"/>
    <p:sldId id="262" r:id="rId16"/>
    <p:sldId id="275" r:id="rId17"/>
    <p:sldId id="276" r:id="rId18"/>
    <p:sldId id="277" r:id="rId19"/>
    <p:sldId id="278" r:id="rId20"/>
    <p:sldId id="279"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74" r:id="rId44"/>
    <p:sldId id="273" r:id="rId45"/>
    <p:sldId id="303" r:id="rId46"/>
    <p:sldId id="304" r:id="rId47"/>
    <p:sldId id="305" r:id="rId48"/>
    <p:sldId id="307" r:id="rId49"/>
    <p:sldId id="263" r:id="rId50"/>
    <p:sldId id="264" r:id="rId51"/>
    <p:sldId id="265" r:id="rId52"/>
    <p:sldId id="26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Betts" initials="EB" lastIdx="3" clrIdx="0">
    <p:extLst>
      <p:ext uri="{19B8F6BF-5375-455C-9EA6-DF929625EA0E}">
        <p15:presenceInfo xmlns:p15="http://schemas.microsoft.com/office/powerpoint/2012/main" userId="Ellie Betts" providerId="None"/>
      </p:ext>
    </p:extLst>
  </p:cmAuthor>
  <p:cmAuthor id="2" name="Boyd, Brigitte" initials="BB" lastIdx="2" clrIdx="1">
    <p:extLst>
      <p:ext uri="{19B8F6BF-5375-455C-9EA6-DF929625EA0E}">
        <p15:presenceInfo xmlns:p15="http://schemas.microsoft.com/office/powerpoint/2012/main" userId="Boyd, Brigi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77339" autoAdjust="0"/>
  </p:normalViewPr>
  <p:slideViewPr>
    <p:cSldViewPr snapToGrid="0">
      <p:cViewPr varScale="1">
        <p:scale>
          <a:sx n="50" d="100"/>
          <a:sy n="50" d="100"/>
        </p:scale>
        <p:origin x="19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0642F28-0417-43F2-B7B9-843EBE349613}"/>
    <pc:docChg chg="modSld">
      <pc:chgData name="" userId="" providerId="" clId="Web-{30642F28-0417-43F2-B7B9-843EBE349613}" dt="2019-03-22T18:51:23.426" v="57" actId="20577"/>
      <pc:docMkLst>
        <pc:docMk/>
      </pc:docMkLst>
      <pc:sldChg chg="modSp">
        <pc:chgData name="" userId="" providerId="" clId="Web-{30642F28-0417-43F2-B7B9-843EBE349613}" dt="2019-03-22T18:49:51.910" v="28" actId="20577"/>
        <pc:sldMkLst>
          <pc:docMk/>
          <pc:sldMk cId="638864621" sldId="298"/>
        </pc:sldMkLst>
        <pc:spChg chg="mod">
          <ac:chgData name="" userId="" providerId="" clId="Web-{30642F28-0417-43F2-B7B9-843EBE349613}" dt="2019-03-22T18:49:51.910" v="28" actId="20577"/>
          <ac:spMkLst>
            <pc:docMk/>
            <pc:sldMk cId="638864621" sldId="298"/>
            <ac:spMk id="10" creationId="{00000000-0000-0000-0000-000000000000}"/>
          </ac:spMkLst>
        </pc:spChg>
      </pc:sldChg>
      <pc:sldChg chg="modSp">
        <pc:chgData name="" userId="" providerId="" clId="Web-{30642F28-0417-43F2-B7B9-843EBE349613}" dt="2019-03-22T18:50:16.176" v="38" actId="20577"/>
        <pc:sldMkLst>
          <pc:docMk/>
          <pc:sldMk cId="2518555891" sldId="299"/>
        </pc:sldMkLst>
        <pc:spChg chg="mod">
          <ac:chgData name="" userId="" providerId="" clId="Web-{30642F28-0417-43F2-B7B9-843EBE349613}" dt="2019-03-22T18:50:16.176" v="38" actId="20577"/>
          <ac:spMkLst>
            <pc:docMk/>
            <pc:sldMk cId="2518555891" sldId="299"/>
            <ac:spMk id="10" creationId="{00000000-0000-0000-0000-000000000000}"/>
          </ac:spMkLst>
        </pc:spChg>
      </pc:sldChg>
      <pc:sldChg chg="modSp">
        <pc:chgData name="" userId="" providerId="" clId="Web-{30642F28-0417-43F2-B7B9-843EBE349613}" dt="2019-03-22T18:50:37.191" v="45" actId="20577"/>
        <pc:sldMkLst>
          <pc:docMk/>
          <pc:sldMk cId="431659440" sldId="300"/>
        </pc:sldMkLst>
        <pc:spChg chg="mod">
          <ac:chgData name="" userId="" providerId="" clId="Web-{30642F28-0417-43F2-B7B9-843EBE349613}" dt="2019-03-22T18:50:37.191" v="45" actId="20577"/>
          <ac:spMkLst>
            <pc:docMk/>
            <pc:sldMk cId="431659440" sldId="300"/>
            <ac:spMk id="10" creationId="{00000000-0000-0000-0000-000000000000}"/>
          </ac:spMkLst>
        </pc:spChg>
      </pc:sldChg>
      <pc:sldChg chg="modSp">
        <pc:chgData name="" userId="" providerId="" clId="Web-{30642F28-0417-43F2-B7B9-843EBE349613}" dt="2019-03-22T18:50:53.269" v="51" actId="20577"/>
        <pc:sldMkLst>
          <pc:docMk/>
          <pc:sldMk cId="792161898" sldId="301"/>
        </pc:sldMkLst>
        <pc:spChg chg="mod">
          <ac:chgData name="" userId="" providerId="" clId="Web-{30642F28-0417-43F2-B7B9-843EBE349613}" dt="2019-03-22T18:50:53.269" v="51" actId="20577"/>
          <ac:spMkLst>
            <pc:docMk/>
            <pc:sldMk cId="792161898" sldId="301"/>
            <ac:spMk id="10" creationId="{00000000-0000-0000-0000-000000000000}"/>
          </ac:spMkLst>
        </pc:spChg>
      </pc:sldChg>
      <pc:sldChg chg="modSp">
        <pc:chgData name="" userId="" providerId="" clId="Web-{30642F28-0417-43F2-B7B9-843EBE349613}" dt="2019-03-22T18:51:23.426" v="57" actId="20577"/>
        <pc:sldMkLst>
          <pc:docMk/>
          <pc:sldMk cId="1029817894" sldId="302"/>
        </pc:sldMkLst>
        <pc:spChg chg="mod">
          <ac:chgData name="" userId="" providerId="" clId="Web-{30642F28-0417-43F2-B7B9-843EBE349613}" dt="2019-03-22T18:51:23.426" v="57" actId="20577"/>
          <ac:spMkLst>
            <pc:docMk/>
            <pc:sldMk cId="1029817894" sldId="30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FAE9C-27C2-4EC2-8E0A-9F12BC2C0688}" type="datetimeFigureOut">
              <a:rPr lang="en-US" smtClean="0"/>
              <a:t>3/26/2019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9A0AB-7138-4B36-B932-964FBC3F74FB}" type="slidenum">
              <a:rPr lang="en-US" smtClean="0"/>
              <a:t>‹#›</a:t>
            </a:fld>
            <a:endParaRPr lang="en-US"/>
          </a:p>
        </p:txBody>
      </p:sp>
    </p:spTree>
    <p:extLst>
      <p:ext uri="{BB962C8B-B14F-4D97-AF65-F5344CB8AC3E}">
        <p14:creationId xmlns:p14="http://schemas.microsoft.com/office/powerpoint/2010/main" val="164374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Agencies were awarded in the Spring and Fall of 2017. Each agency wrote their own grant, so although the collective goal is to increase recruitment and retention, each agency allocated the funds a little differently. For example, some hired new positions to manage outreach work, and others opened new clinic locations. </a:t>
            </a:r>
            <a:r>
              <a:rPr lang="en-US" sz="120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13 agencies represent agencies all across the state of varying sizes. </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fld id="{9A59A0AB-7138-4B36-B932-964FBC3F74FB}" type="slidenum">
              <a:rPr lang="en-US" smtClean="0"/>
              <a:t>3</a:t>
            </a:fld>
            <a:endParaRPr lang="en-US" dirty="0"/>
          </a:p>
        </p:txBody>
      </p:sp>
    </p:spTree>
    <p:extLst>
      <p:ext uri="{BB962C8B-B14F-4D97-AF65-F5344CB8AC3E}">
        <p14:creationId xmlns:p14="http://schemas.microsoft.com/office/powerpoint/2010/main" val="389349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However, increased referrals</a:t>
            </a:r>
            <a:r>
              <a:rPr lang="en-US" baseline="0" dirty="0"/>
              <a:t> hasn’t led to a marked increased in caseload 8/2017= 4963; 1/2019= 4805). </a:t>
            </a:r>
          </a:p>
          <a:p>
            <a:r>
              <a:rPr lang="en-US" dirty="0"/>
              <a:t>We have adjusted our</a:t>
            </a:r>
            <a:r>
              <a:rPr lang="en-US" baseline="0" dirty="0"/>
              <a:t> measures of success and we’re proud that our caseload has more or less stagnated, given the negative external forces that we cannot control (proposed rule on public charge, refugee resettlement, government shutdown). </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13</a:t>
            </a:fld>
            <a:endParaRPr lang="en-US"/>
          </a:p>
        </p:txBody>
      </p:sp>
    </p:spTree>
    <p:extLst>
      <p:ext uri="{BB962C8B-B14F-4D97-AF65-F5344CB8AC3E}">
        <p14:creationId xmlns:p14="http://schemas.microsoft.com/office/powerpoint/2010/main" val="93501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14</a:t>
            </a:fld>
            <a:endParaRPr lang="en-US"/>
          </a:p>
        </p:txBody>
      </p:sp>
    </p:spTree>
    <p:extLst>
      <p:ext uri="{BB962C8B-B14F-4D97-AF65-F5344CB8AC3E}">
        <p14:creationId xmlns:p14="http://schemas.microsoft.com/office/powerpoint/2010/main" val="160741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Denver Health was founded as a city hospital in 1890. Denver Health is a comprehensive integrated organization that provides care regardless of ability to pay. Denver Health is Colorado’s primary safety-net institution. </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Denver County WIC has offices located in the Eastside Family Health Clinic, Westside Family Health Clinic, </a:t>
            </a:r>
            <a:r>
              <a:rPr lang="en-US" sz="1200" b="0" i="0" u="none" strike="noStrike" kern="1200" dirty="0" err="1">
                <a:solidFill>
                  <a:schemeClr val="tx1"/>
                </a:solidFill>
                <a:effectLst/>
                <a:latin typeface="+mn-lt"/>
                <a:ea typeface="+mn-ea"/>
                <a:cs typeface="+mn-cs"/>
              </a:rPr>
              <a:t>Montbello</a:t>
            </a:r>
            <a:r>
              <a:rPr lang="en-US" sz="1200" b="0" i="0" u="none" strike="noStrike" kern="1200" dirty="0">
                <a:solidFill>
                  <a:schemeClr val="tx1"/>
                </a:solidFill>
                <a:effectLst/>
                <a:latin typeface="+mn-lt"/>
                <a:ea typeface="+mn-ea"/>
                <a:cs typeface="+mn-cs"/>
              </a:rPr>
              <a:t> Family Health Clinic, Lowry Family Health Clinic and Southwest Family Health Clinic (as demonstrated with red circles)</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Much like other counties in CO, Denver has seen a steady decrease in participation and benefitted PPTs on the WIC program over the past 5 years</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24</a:t>
            </a:fld>
            <a:endParaRPr lang="en-US"/>
          </a:p>
        </p:txBody>
      </p:sp>
    </p:spTree>
    <p:extLst>
      <p:ext uri="{BB962C8B-B14F-4D97-AF65-F5344CB8AC3E}">
        <p14:creationId xmlns:p14="http://schemas.microsoft.com/office/powerpoint/2010/main" val="165134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two year grant goals identified above.</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25</a:t>
            </a:fld>
            <a:endParaRPr lang="en-US"/>
          </a:p>
        </p:txBody>
      </p:sp>
    </p:spTree>
    <p:extLst>
      <p:ext uri="{BB962C8B-B14F-4D97-AF65-F5344CB8AC3E}">
        <p14:creationId xmlns:p14="http://schemas.microsoft.com/office/powerpoint/2010/main" val="429285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Denver WIC is in a unique position to partner with other Denver Health sites. Prior to receiving grant funds to complete appointments, staff was providing breastfeeding support to mom’s who recently delivered their babies. Currently WIC has the capacity to complete Add baby appointments on site in the hospital rooms and provide early breastfeeding support.</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WIC staff participate in rounds each morning with clinical staff including nurses, MDs, NPs, PAs, and social work to discuss patient needs and identify potential WIC eligible clients. </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Satisfaction survey implemented to identify PPT experience with completing appointment at hospital as compared to clinic. Outstanding positive response. When asked “How satisfied are you with completing your add baby appointment in the hospital compared to at the clinic” 62 out of 68 had the highest rating of “very satisfied”</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26</a:t>
            </a:fld>
            <a:endParaRPr lang="en-US"/>
          </a:p>
        </p:txBody>
      </p:sp>
    </p:spTree>
    <p:extLst>
      <p:ext uri="{BB962C8B-B14F-4D97-AF65-F5344CB8AC3E}">
        <p14:creationId xmlns:p14="http://schemas.microsoft.com/office/powerpoint/2010/main" val="84253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Started with outreach once a week in the main lobby to determine interest and traffic. Provided a space by DHS once a week to complete WIC appointments. Office is off to the side and not visible to those sitting in the lobby. Sign was provided by DHS to direct interested applicants. WIC staff given permission to walk around lobby and approach those waiting to provide information on WIC and encourage eligible PPT to apply or complete WIC appointment. </a:t>
            </a:r>
            <a:r>
              <a:rPr lang="en-US" sz="1200" b="1" i="0" u="none" strike="noStrike" kern="1200" dirty="0">
                <a:solidFill>
                  <a:schemeClr val="tx1"/>
                </a:solidFill>
                <a:effectLst/>
                <a:latin typeface="+mn-lt"/>
                <a:ea typeface="+mn-ea"/>
                <a:cs typeface="+mn-cs"/>
              </a:rPr>
              <a:t>Challenges:</a:t>
            </a:r>
            <a:r>
              <a:rPr lang="en-US" sz="1200" b="0" i="0" u="none" strike="noStrike" kern="1200" dirty="0">
                <a:solidFill>
                  <a:schemeClr val="tx1"/>
                </a:solidFill>
                <a:effectLst/>
                <a:latin typeface="+mn-lt"/>
                <a:ea typeface="+mn-ea"/>
                <a:cs typeface="+mn-cs"/>
              </a:rPr>
              <a:t> only approach those with young children (could be missing a large amount of eligible people)</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27</a:t>
            </a:fld>
            <a:endParaRPr lang="en-US"/>
          </a:p>
        </p:txBody>
      </p:sp>
    </p:spTree>
    <p:extLst>
      <p:ext uri="{BB962C8B-B14F-4D97-AF65-F5344CB8AC3E}">
        <p14:creationId xmlns:p14="http://schemas.microsoft.com/office/powerpoint/2010/main" val="394806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WIC utilizes space at the High Risk Women’s Care clinic. Communication with MAs to obtain clinic schedule and warm handoffs given to WIC when potentially eligible participants are identified. </a:t>
            </a:r>
            <a:r>
              <a:rPr lang="en-US" sz="1200" b="0" i="0" u="none" strike="noStrike" kern="1200" dirty="0" err="1">
                <a:solidFill>
                  <a:schemeClr val="tx1"/>
                </a:solidFill>
                <a:effectLst/>
                <a:latin typeface="+mn-lt"/>
                <a:ea typeface="+mn-ea"/>
                <a:cs typeface="+mn-cs"/>
              </a:rPr>
              <a:t>Anthros</a:t>
            </a:r>
            <a:r>
              <a:rPr lang="en-US" sz="1200" b="0" i="0" u="none" strike="noStrike" kern="1200" dirty="0">
                <a:solidFill>
                  <a:schemeClr val="tx1"/>
                </a:solidFill>
                <a:effectLst/>
                <a:latin typeface="+mn-lt"/>
                <a:ea typeface="+mn-ea"/>
                <a:cs typeface="+mn-cs"/>
              </a:rPr>
              <a:t> are often already completed and available in EPIC charting system</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28</a:t>
            </a:fld>
            <a:endParaRPr lang="en-US"/>
          </a:p>
        </p:txBody>
      </p:sp>
    </p:spTree>
    <p:extLst>
      <p:ext uri="{BB962C8B-B14F-4D97-AF65-F5344CB8AC3E}">
        <p14:creationId xmlns:p14="http://schemas.microsoft.com/office/powerpoint/2010/main" val="2005168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WIC given space in one of the pediatricians offices to provide WIC services. Clinic provides space and resources to complete WT/HTs and </a:t>
            </a:r>
            <a:r>
              <a:rPr lang="en-US" sz="1200" b="0" i="0" u="none" strike="noStrike" kern="1200" dirty="0" err="1">
                <a:solidFill>
                  <a:schemeClr val="tx1"/>
                </a:solidFill>
                <a:effectLst/>
                <a:latin typeface="+mn-lt"/>
                <a:ea typeface="+mn-ea"/>
                <a:cs typeface="+mn-cs"/>
              </a:rPr>
              <a:t>Hgb</a:t>
            </a:r>
            <a:r>
              <a:rPr lang="en-US" sz="1200" b="0" i="0" u="none" strike="noStrike" kern="1200" dirty="0">
                <a:solidFill>
                  <a:schemeClr val="tx1"/>
                </a:solidFill>
                <a:effectLst/>
                <a:latin typeface="+mn-lt"/>
                <a:ea typeface="+mn-ea"/>
                <a:cs typeface="+mn-cs"/>
              </a:rPr>
              <a:t> check. Working on MOU to allow WIS staff access to clinic charting system and shared schedule where Inner City staff can schedule appointments for WIC ahead of time</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29</a:t>
            </a:fld>
            <a:endParaRPr lang="en-US"/>
          </a:p>
        </p:txBody>
      </p:sp>
    </p:spTree>
    <p:extLst>
      <p:ext uri="{BB962C8B-B14F-4D97-AF65-F5344CB8AC3E}">
        <p14:creationId xmlns:p14="http://schemas.microsoft.com/office/powerpoint/2010/main" val="161365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Metro Caring</a:t>
            </a:r>
            <a:r>
              <a:rPr lang="en-US" sz="1200" b="0" i="0" u="none" strike="noStrike" kern="1200" dirty="0">
                <a:solidFill>
                  <a:schemeClr val="tx1"/>
                </a:solidFill>
                <a:effectLst/>
                <a:latin typeface="+mn-lt"/>
                <a:ea typeface="+mn-ea"/>
                <a:cs typeface="+mn-cs"/>
              </a:rPr>
              <a:t> is a health focused organization that provides healthy groceries, and comprehensive wrap-around anti-hunger programming to break the cycle of poverty. They provide access to many resources including food pantry, cooking classes, health resources, community garden, diabetes classes, kids in the kitchen. WIC sets up a table in their waiting room once a week on Tuesday evenings to provide outreach services.</a:t>
            </a:r>
            <a:endParaRPr lang="en-US" b="0" dirty="0">
              <a:effectLst/>
            </a:endParaRPr>
          </a:p>
          <a:p>
            <a:pPr rtl="0"/>
            <a:r>
              <a:rPr lang="en-US" b="0" dirty="0">
                <a:effectLst/>
              </a:rPr>
              <a:t/>
            </a:r>
            <a:br>
              <a:rPr lang="en-US" b="0" dirty="0">
                <a:effectLst/>
              </a:rPr>
            </a:br>
            <a:r>
              <a:rPr lang="en-US" sz="1200" b="1" i="0" u="none" strike="noStrike" kern="1200" dirty="0">
                <a:solidFill>
                  <a:schemeClr val="tx1"/>
                </a:solidFill>
                <a:effectLst/>
                <a:latin typeface="+mn-lt"/>
                <a:ea typeface="+mn-ea"/>
                <a:cs typeface="+mn-cs"/>
              </a:rPr>
              <a:t>Jewish Family Services- </a:t>
            </a:r>
            <a:r>
              <a:rPr lang="en-US" sz="1200" b="0" i="0" u="none" strike="noStrike" kern="1200" dirty="0">
                <a:solidFill>
                  <a:schemeClr val="tx1"/>
                </a:solidFill>
                <a:effectLst/>
                <a:latin typeface="+mn-lt"/>
                <a:ea typeface="+mn-ea"/>
                <a:cs typeface="+mn-cs"/>
              </a:rPr>
              <a:t>Identified partnership in one of our target communities, southeast Denver. JFS provides innovative and professionally delivered services that empower participants to overcome difficult challenges and live fuller, more meaningful </a:t>
            </a:r>
            <a:r>
              <a:rPr lang="en-US" sz="1200" b="0" i="0" u="none" strike="noStrike" kern="1200" dirty="0" err="1">
                <a:solidFill>
                  <a:schemeClr val="tx1"/>
                </a:solidFill>
                <a:effectLst/>
                <a:latin typeface="+mn-lt"/>
                <a:ea typeface="+mn-ea"/>
                <a:cs typeface="+mn-cs"/>
              </a:rPr>
              <a:t>lives.WIC</a:t>
            </a:r>
            <a:r>
              <a:rPr lang="en-US" sz="1200" b="0" i="0" u="none" strike="noStrike" kern="1200" dirty="0">
                <a:solidFill>
                  <a:schemeClr val="tx1"/>
                </a:solidFill>
                <a:effectLst/>
                <a:latin typeface="+mn-lt"/>
                <a:ea typeface="+mn-ea"/>
                <a:cs typeface="+mn-cs"/>
              </a:rPr>
              <a:t> provides outreach during pantry hours on Fridays 10am-1pm</a:t>
            </a:r>
            <a:endParaRPr lang="en-US" b="0" dirty="0">
              <a:effectLst/>
            </a:endParaRPr>
          </a:p>
          <a:p>
            <a:pPr rtl="0"/>
            <a:r>
              <a:rPr lang="en-US" b="0" dirty="0">
                <a:effectLst/>
              </a:rPr>
              <a:t/>
            </a:r>
            <a:br>
              <a:rPr lang="en-US" b="0" dirty="0">
                <a:effectLst/>
              </a:rPr>
            </a:br>
            <a:r>
              <a:rPr lang="en-US" sz="1200" b="1" i="0" u="none" strike="noStrike" kern="1200" dirty="0">
                <a:solidFill>
                  <a:schemeClr val="tx1"/>
                </a:solidFill>
                <a:effectLst/>
                <a:latin typeface="+mn-lt"/>
                <a:ea typeface="+mn-ea"/>
                <a:cs typeface="+mn-cs"/>
              </a:rPr>
              <a:t>Rocky Mountain Early Learning Center </a:t>
            </a:r>
            <a:r>
              <a:rPr lang="en-US" sz="1200" b="0" i="0" u="none" strike="noStrike" kern="1200" dirty="0">
                <a:solidFill>
                  <a:schemeClr val="tx1"/>
                </a:solidFill>
                <a:effectLst/>
                <a:latin typeface="+mn-lt"/>
                <a:ea typeface="+mn-ea"/>
                <a:cs typeface="+mn-cs"/>
              </a:rPr>
              <a:t>is a federally funded program for low income families with preschool aged children. RMSER’s culturally sensitive Head Start Programs educate over 2,200 children yearly who are enrolled throughout the State of Colorado. RMSER’s Head Start program also offers qualifying participants support services such as nutrition, health, childcare, clothing, transportation and temporary shelter. WIC has collaborated with RMSER to provide services to our overlapping population. Outreach and information to staff on how to refer to WIC and vice a versa</a:t>
            </a:r>
            <a:endParaRPr lang="en-US" b="0" dirty="0">
              <a:effectLst/>
            </a:endParaRPr>
          </a:p>
          <a:p>
            <a:r>
              <a:rPr lang="en-US" dirty="0"/>
              <a:t/>
            </a:r>
            <a:br>
              <a:rPr lang="en-US" dirty="0"/>
            </a:br>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30</a:t>
            </a:fld>
            <a:endParaRPr lang="en-US"/>
          </a:p>
        </p:txBody>
      </p:sp>
    </p:spTree>
    <p:extLst>
      <p:ext uri="{BB962C8B-B14F-4D97-AF65-F5344CB8AC3E}">
        <p14:creationId xmlns:p14="http://schemas.microsoft.com/office/powerpoint/2010/main" val="15011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Focus Group: </a:t>
            </a:r>
            <a:r>
              <a:rPr lang="en-US" sz="1200" b="0" i="0" u="none" strike="noStrike" kern="1200" dirty="0">
                <a:solidFill>
                  <a:schemeClr val="tx1"/>
                </a:solidFill>
                <a:effectLst/>
                <a:latin typeface="+mn-lt"/>
                <a:ea typeface="+mn-ea"/>
                <a:cs typeface="+mn-cs"/>
              </a:rPr>
              <a:t>One of our grant goals was to conduct focus groups to better understand the needs of our population to improve and  increase participation and retention on the program. We were approached by Kaiser who wanted to conduct a focus group in Denver so instead of duplicating efforts, we teamed with Kaiser to conduct outreach and secure a space for the focus group at WS clinic. We have not received any data related to the results of the FG</a:t>
            </a:r>
            <a:endParaRPr lang="en-US" b="0" dirty="0">
              <a:effectLst/>
            </a:endParaRPr>
          </a:p>
          <a:p>
            <a:pPr rtl="0"/>
            <a:r>
              <a:rPr lang="en-US" b="0" dirty="0">
                <a:effectLst/>
              </a:rPr>
              <a:t/>
            </a:r>
            <a:br>
              <a:rPr lang="en-US" b="0" dirty="0">
                <a:effectLst/>
              </a:rPr>
            </a:br>
            <a:r>
              <a:rPr lang="en-US" sz="1200" b="1" i="0" u="none" strike="noStrike" kern="1200" dirty="0">
                <a:solidFill>
                  <a:schemeClr val="tx1"/>
                </a:solidFill>
                <a:effectLst/>
                <a:latin typeface="+mn-lt"/>
                <a:ea typeface="+mn-ea"/>
                <a:cs typeface="+mn-cs"/>
              </a:rPr>
              <a:t>Handouts: </a:t>
            </a:r>
            <a:r>
              <a:rPr lang="en-US" sz="1200" b="0" i="0" u="none" strike="noStrike" kern="1200" dirty="0">
                <a:solidFill>
                  <a:schemeClr val="tx1"/>
                </a:solidFill>
                <a:effectLst/>
                <a:latin typeface="+mn-lt"/>
                <a:ea typeface="+mn-ea"/>
                <a:cs typeface="+mn-cs"/>
              </a:rPr>
              <a:t>We identified early on in our outreach efforts that we did not have adequate materials to exchange with organizations and many of our resources were out of date with inaccurate information. Created income guideline tear off pads in English and Spanish to give to organizations to better understand program eligibility as well as cards with our phone # and referral website</a:t>
            </a:r>
            <a:endParaRPr lang="en-US" b="0" dirty="0">
              <a:effectLst/>
            </a:endParaRPr>
          </a:p>
          <a:p>
            <a:pPr rtl="0"/>
            <a:r>
              <a:rPr lang="en-US" b="0" dirty="0">
                <a:effectLst/>
              </a:rPr>
              <a:t/>
            </a:r>
            <a:br>
              <a:rPr lang="en-US" b="0" dirty="0">
                <a:effectLst/>
              </a:rPr>
            </a:br>
            <a:r>
              <a:rPr lang="en-US" sz="1200" b="1" i="0" u="none" strike="noStrike" kern="1200" dirty="0">
                <a:solidFill>
                  <a:schemeClr val="tx1"/>
                </a:solidFill>
                <a:effectLst/>
                <a:latin typeface="+mn-lt"/>
                <a:ea typeface="+mn-ea"/>
                <a:cs typeface="+mn-cs"/>
              </a:rPr>
              <a:t>Facebook</a:t>
            </a:r>
            <a:r>
              <a:rPr lang="en-US" sz="1200" b="0" i="0" u="none" strike="noStrike" kern="1200" dirty="0">
                <a:solidFill>
                  <a:schemeClr val="tx1"/>
                </a:solidFill>
                <a:effectLst/>
                <a:latin typeface="+mn-lt"/>
                <a:ea typeface="+mn-ea"/>
                <a:cs typeface="+mn-cs"/>
              </a:rPr>
              <a:t>: Worked with DH marketing to create a Facebook page to connect with the community on a social media platform. Post 3 times a week, use NWA post, shared posts from other organizations and promote Denver WIC activities. Traffic low</a:t>
            </a:r>
            <a:endParaRPr lang="en-US" b="0" dirty="0">
              <a:effectLst/>
            </a:endParaRPr>
          </a:p>
          <a:p>
            <a:pPr rtl="0"/>
            <a:r>
              <a:rPr lang="en-US" b="0" dirty="0">
                <a:effectLst/>
              </a:rPr>
              <a:t/>
            </a:r>
            <a:br>
              <a:rPr lang="en-US" b="0" dirty="0">
                <a:effectLst/>
              </a:rPr>
            </a:br>
            <a:r>
              <a:rPr lang="en-US" b="0" dirty="0">
                <a:effectLst/>
              </a:rPr>
              <a:t/>
            </a:r>
            <a:br>
              <a:rPr lang="en-US" b="0" dirty="0">
                <a:effectLst/>
              </a:rPr>
            </a:br>
            <a:r>
              <a:rPr lang="en-US" sz="1200" b="1" i="0" u="none" strike="noStrike" kern="1200" dirty="0">
                <a:solidFill>
                  <a:schemeClr val="tx1"/>
                </a:solidFill>
                <a:effectLst/>
                <a:latin typeface="+mn-lt"/>
                <a:ea typeface="+mn-ea"/>
                <a:cs typeface="+mn-cs"/>
              </a:rPr>
              <a:t>Provider outreach: </a:t>
            </a:r>
            <a:r>
              <a:rPr lang="en-US" sz="1200" b="0" i="0" u="none" strike="noStrike" kern="1200" dirty="0">
                <a:solidFill>
                  <a:schemeClr val="tx1"/>
                </a:solidFill>
                <a:effectLst/>
                <a:latin typeface="+mn-lt"/>
                <a:ea typeface="+mn-ea"/>
                <a:cs typeface="+mn-cs"/>
              </a:rPr>
              <a:t>20 contacts with other organizations/ 7 unresponsive (Email/VM with no response). Includes: Health clinic outside of Denver Health, Head Starts, community organizations, health fairs/events</a:t>
            </a:r>
            <a:endParaRPr lang="en-US" b="0" dirty="0">
              <a:effectLst/>
            </a:endParaRPr>
          </a:p>
          <a:p>
            <a:r>
              <a:rPr lang="en-US" dirty="0"/>
              <a:t/>
            </a:r>
            <a:br>
              <a:rPr lang="en-US" dirty="0"/>
            </a:br>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31</a:t>
            </a:fld>
            <a:endParaRPr lang="en-US"/>
          </a:p>
        </p:txBody>
      </p:sp>
    </p:spTree>
    <p:extLst>
      <p:ext uri="{BB962C8B-B14F-4D97-AF65-F5344CB8AC3E}">
        <p14:creationId xmlns:p14="http://schemas.microsoft.com/office/powerpoint/2010/main" val="16420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most recent 2015 data, the Mountain Plains Region had the lowest coverage rate overall, with an average of 43.5%</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What is important to note is that coverage drops precipitously after age 1, and coverage in pregnancy is much lower than after they deliver, so we’re not getting Moms nutrition education and support as soon as we’d like</a:t>
            </a:r>
            <a:r>
              <a:rPr lang="en-US" sz="1200" kern="1200" baseline="30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and they are not getting the benefits we know exist for participating on WIC early in pregnancy, like better birth outcomes for mom and baby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Race coverage varies for each county, as</a:t>
            </a:r>
            <a:r>
              <a:rPr lang="en-US" sz="1200" kern="1200" baseline="0" dirty="0">
                <a:solidFill>
                  <a:schemeClr val="tx1"/>
                </a:solidFill>
                <a:effectLst/>
                <a:latin typeface="+mn-lt"/>
                <a:ea typeface="+mn-ea"/>
                <a:cs typeface="+mn-cs"/>
              </a:rPr>
              <a:t> do </a:t>
            </a:r>
            <a:r>
              <a:rPr lang="en-US" sz="1200" kern="1200" dirty="0">
                <a:solidFill>
                  <a:schemeClr val="tx1"/>
                </a:solidFill>
                <a:effectLst/>
                <a:latin typeface="+mn-lt"/>
                <a:ea typeface="+mn-ea"/>
                <a:cs typeface="+mn-cs"/>
              </a:rPr>
              <a:t>immigrant and refugee resettlement rates, which have been declining in CO</a:t>
            </a:r>
            <a:r>
              <a:rPr lang="en-US" sz="12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⁴</a:t>
            </a:r>
            <a:r>
              <a:rPr lang="en-US" sz="1200" kern="1200" dirty="0">
                <a:solidFill>
                  <a:schemeClr val="tx1"/>
                </a:solidFill>
                <a:effectLst/>
                <a:latin typeface="+mn-lt"/>
                <a:ea typeface="+mn-ea"/>
                <a:cs typeface="+mn-cs"/>
              </a:rPr>
              <a:t>, affect this</a:t>
            </a:r>
            <a:r>
              <a:rPr lang="en-US" sz="1200" kern="1200" baseline="0" dirty="0">
                <a:solidFill>
                  <a:schemeClr val="tx1"/>
                </a:solidFill>
                <a:effectLst/>
                <a:latin typeface="+mn-lt"/>
                <a:ea typeface="+mn-ea"/>
                <a:cs typeface="+mn-cs"/>
              </a:rPr>
              <a:t> as well.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a:t>
            </a:fld>
            <a:endParaRPr lang="en-US" dirty="0"/>
          </a:p>
        </p:txBody>
      </p:sp>
    </p:spTree>
    <p:extLst>
      <p:ext uri="{BB962C8B-B14F-4D97-AF65-F5344CB8AC3E}">
        <p14:creationId xmlns:p14="http://schemas.microsoft.com/office/powerpoint/2010/main" val="185022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Southeast Denver- JFS</a:t>
            </a:r>
            <a:endParaRPr lang="en-US" b="0" dirty="0">
              <a:effectLst/>
            </a:endParaRPr>
          </a:p>
          <a:p>
            <a:pPr rtl="0"/>
            <a:r>
              <a:rPr lang="en-US" sz="1200" b="0" i="0" u="none" strike="noStrike" kern="1200" dirty="0">
                <a:solidFill>
                  <a:schemeClr val="tx1"/>
                </a:solidFill>
                <a:effectLst/>
                <a:latin typeface="+mn-lt"/>
                <a:ea typeface="+mn-ea"/>
                <a:cs typeface="+mn-cs"/>
              </a:rPr>
              <a:t>Northeast- limited response for outreach, tried libraries (Green Valley Ranch, </a:t>
            </a:r>
            <a:r>
              <a:rPr lang="en-US" sz="1200" b="0" i="0" u="none" strike="noStrike" kern="1200" dirty="0" err="1">
                <a:solidFill>
                  <a:schemeClr val="tx1"/>
                </a:solidFill>
                <a:effectLst/>
                <a:latin typeface="+mn-lt"/>
                <a:ea typeface="+mn-ea"/>
                <a:cs typeface="+mn-cs"/>
              </a:rPr>
              <a:t>Globeville</a:t>
            </a:r>
            <a:r>
              <a:rPr lang="en-US" sz="1200" b="0" i="0" u="none" strike="noStrike" kern="1200" dirty="0">
                <a:solidFill>
                  <a:schemeClr val="tx1"/>
                </a:solidFill>
                <a:effectLst/>
                <a:latin typeface="+mn-lt"/>
                <a:ea typeface="+mn-ea"/>
                <a:cs typeface="+mn-cs"/>
              </a:rPr>
              <a:t>) not great response</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Co-Locate- 2 within DH</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Increase enrollment- have not seen an increase in enrollment, but we have seen an improvement. Decrease of 1.9% compared to the year before of 6.4%</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32</a:t>
            </a:fld>
            <a:endParaRPr lang="en-US"/>
          </a:p>
        </p:txBody>
      </p:sp>
    </p:spTree>
    <p:extLst>
      <p:ext uri="{BB962C8B-B14F-4D97-AF65-F5344CB8AC3E}">
        <p14:creationId xmlns:p14="http://schemas.microsoft.com/office/powerpoint/2010/main" val="150385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33</a:t>
            </a:fld>
            <a:endParaRPr lang="en-US"/>
          </a:p>
        </p:txBody>
      </p:sp>
    </p:spTree>
    <p:extLst>
      <p:ext uri="{BB962C8B-B14F-4D97-AF65-F5344CB8AC3E}">
        <p14:creationId xmlns:p14="http://schemas.microsoft.com/office/powerpoint/2010/main" val="428421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35</a:t>
            </a:fld>
            <a:endParaRPr lang="en-US"/>
          </a:p>
        </p:txBody>
      </p:sp>
    </p:spTree>
    <p:extLst>
      <p:ext uri="{BB962C8B-B14F-4D97-AF65-F5344CB8AC3E}">
        <p14:creationId xmlns:p14="http://schemas.microsoft.com/office/powerpoint/2010/main" val="3580965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36</a:t>
            </a:fld>
            <a:endParaRPr lang="en-US" dirty="0"/>
          </a:p>
        </p:txBody>
      </p:sp>
    </p:spTree>
    <p:extLst>
      <p:ext uri="{BB962C8B-B14F-4D97-AF65-F5344CB8AC3E}">
        <p14:creationId xmlns:p14="http://schemas.microsoft.com/office/powerpoint/2010/main" val="389664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37</a:t>
            </a:fld>
            <a:endParaRPr lang="en-US" dirty="0"/>
          </a:p>
        </p:txBody>
      </p:sp>
    </p:spTree>
    <p:extLst>
      <p:ext uri="{BB962C8B-B14F-4D97-AF65-F5344CB8AC3E}">
        <p14:creationId xmlns:p14="http://schemas.microsoft.com/office/powerpoint/2010/main" val="1605977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1,185 likes as of March 7</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for </a:t>
            </a:r>
            <a:r>
              <a:rPr lang="en-US" sz="1200" b="0" i="0" u="none" strike="noStrike" kern="1200" dirty="0" err="1">
                <a:solidFill>
                  <a:schemeClr val="tx1"/>
                </a:solidFill>
                <a:effectLst/>
                <a:latin typeface="+mn-lt"/>
                <a:ea typeface="+mn-ea"/>
                <a:cs typeface="+mn-cs"/>
              </a:rPr>
              <a:t>facebook</a:t>
            </a:r>
            <a:r>
              <a:rPr lang="en-US" sz="1200" b="0" i="0" u="none" strike="noStrike" kern="1200" dirty="0">
                <a:solidFill>
                  <a:schemeClr val="tx1"/>
                </a:solidFill>
                <a:effectLst/>
                <a:latin typeface="+mn-lt"/>
                <a:ea typeface="+mn-ea"/>
                <a:cs typeface="+mn-cs"/>
              </a:rPr>
              <a:t> and 277 followers on Instagram</a:t>
            </a:r>
            <a:endParaRPr lang="en-US" b="0" dirty="0">
              <a:effectLst/>
            </a:endParaRPr>
          </a:p>
          <a:p>
            <a:pPr rtl="0"/>
            <a:r>
              <a:rPr lang="en-US" sz="1200" b="0" i="0" u="none" strike="noStrike" kern="1200" dirty="0">
                <a:solidFill>
                  <a:schemeClr val="tx1"/>
                </a:solidFill>
                <a:effectLst/>
                <a:latin typeface="+mn-lt"/>
                <a:ea typeface="+mn-ea"/>
                <a:cs typeface="+mn-cs"/>
              </a:rPr>
              <a:t>In the last 60 days we have ran 4 adds for $40.00 total and reach 3,286 people, 20 clicks, 274 post engagements- all targeted to our specific audience</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38</a:t>
            </a:fld>
            <a:endParaRPr lang="en-US" dirty="0"/>
          </a:p>
        </p:txBody>
      </p:sp>
    </p:spTree>
    <p:extLst>
      <p:ext uri="{BB962C8B-B14F-4D97-AF65-F5344CB8AC3E}">
        <p14:creationId xmlns:p14="http://schemas.microsoft.com/office/powerpoint/2010/main" val="27699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39</a:t>
            </a:fld>
            <a:endParaRPr lang="en-US" dirty="0"/>
          </a:p>
        </p:txBody>
      </p:sp>
    </p:spTree>
    <p:extLst>
      <p:ext uri="{BB962C8B-B14F-4D97-AF65-F5344CB8AC3E}">
        <p14:creationId xmlns:p14="http://schemas.microsoft.com/office/powerpoint/2010/main" val="3687801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Time Spent vs Time Scheduled: most successful with PCHC- average time schedule is ----/280 min there</a:t>
            </a:r>
            <a:endParaRPr lang="en-US" b="0" dirty="0">
              <a:effectLst/>
            </a:endParaRPr>
          </a:p>
          <a:p>
            <a:pPr rtl="0"/>
            <a:r>
              <a:rPr lang="en-US" sz="1200" b="0" i="0" u="none" strike="noStrike" kern="1200" dirty="0">
                <a:solidFill>
                  <a:schemeClr val="tx1"/>
                </a:solidFill>
                <a:effectLst/>
                <a:latin typeface="+mn-lt"/>
                <a:ea typeface="+mn-ea"/>
                <a:cs typeface="+mn-cs"/>
              </a:rPr>
              <a:t>We have seen some success with an average caseload increase an average of 182 highest being 4,325</a:t>
            </a:r>
            <a:endParaRPr lang="en-US" b="0" dirty="0">
              <a:effectLst/>
            </a:endParaRPr>
          </a:p>
          <a:p>
            <a:pPr rtl="0"/>
            <a:r>
              <a:rPr lang="en-US" sz="1200" b="0" i="0" u="none" strike="noStrike" kern="1200" dirty="0">
                <a:solidFill>
                  <a:schemeClr val="tx1"/>
                </a:solidFill>
                <a:effectLst/>
                <a:latin typeface="+mn-lt"/>
                <a:ea typeface="+mn-ea"/>
                <a:cs typeface="+mn-cs"/>
              </a:rPr>
              <a:t>Have seen a recent decrease- government </a:t>
            </a:r>
            <a:r>
              <a:rPr lang="en-US" sz="1200" b="0" i="0" u="none" strike="noStrike" kern="1200" dirty="0" err="1">
                <a:solidFill>
                  <a:schemeClr val="tx1"/>
                </a:solidFill>
                <a:effectLst/>
                <a:latin typeface="+mn-lt"/>
                <a:ea typeface="+mn-ea"/>
                <a:cs typeface="+mn-cs"/>
              </a:rPr>
              <a:t>shutTime</a:t>
            </a:r>
            <a:r>
              <a:rPr lang="en-US" sz="1200" b="0" i="0" u="none" strike="noStrike" kern="1200" dirty="0">
                <a:solidFill>
                  <a:schemeClr val="tx1"/>
                </a:solidFill>
                <a:effectLst/>
                <a:latin typeface="+mn-lt"/>
                <a:ea typeface="+mn-ea"/>
                <a:cs typeface="+mn-cs"/>
              </a:rPr>
              <a:t> Spent vs Time Scheduled: most successful with</a:t>
            </a:r>
            <a:endParaRPr lang="en-US" b="0" dirty="0">
              <a:effectLst/>
            </a:endParaRPr>
          </a:p>
          <a:p>
            <a:pPr rtl="0"/>
            <a:r>
              <a:rPr lang="en-US" sz="1200" b="0" i="0" u="none" strike="noStrike" kern="1200" dirty="0">
                <a:solidFill>
                  <a:schemeClr val="tx1"/>
                </a:solidFill>
                <a:effectLst/>
                <a:latin typeface="+mn-lt"/>
                <a:ea typeface="+mn-ea"/>
                <a:cs typeface="+mn-cs"/>
              </a:rPr>
              <a:t>We have seen some success with an average caseload increase an average of 182 highest being 4,325</a:t>
            </a:r>
            <a:endParaRPr lang="en-US" b="0" dirty="0">
              <a:effectLst/>
            </a:endParaRPr>
          </a:p>
          <a:p>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40</a:t>
            </a:fld>
            <a:endParaRPr lang="en-US" dirty="0"/>
          </a:p>
        </p:txBody>
      </p:sp>
    </p:spTree>
    <p:extLst>
      <p:ext uri="{BB962C8B-B14F-4D97-AF65-F5344CB8AC3E}">
        <p14:creationId xmlns:p14="http://schemas.microsoft.com/office/powerpoint/2010/main" val="1892541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Organized providers bios to focus on who is most passionate about what…</a:t>
            </a:r>
            <a:endParaRPr lang="en-US" b="0" dirty="0">
              <a:effectLst/>
            </a:endParaRPr>
          </a:p>
          <a:p>
            <a:pPr rtl="0"/>
            <a:r>
              <a:rPr lang="en-US" sz="1200" b="0" i="0" u="none" strike="noStrike" kern="1200" dirty="0">
                <a:solidFill>
                  <a:schemeClr val="tx1"/>
                </a:solidFill>
                <a:effectLst/>
                <a:latin typeface="+mn-lt"/>
                <a:ea typeface="+mn-ea"/>
                <a:cs typeface="+mn-cs"/>
              </a:rPr>
              <a:t>This not only allows for you to strengthen community bonds but the MD/ clinics get more out of the lunch and learn</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41</a:t>
            </a:fld>
            <a:endParaRPr lang="en-US" dirty="0"/>
          </a:p>
        </p:txBody>
      </p:sp>
    </p:spTree>
    <p:extLst>
      <p:ext uri="{BB962C8B-B14F-4D97-AF65-F5344CB8AC3E}">
        <p14:creationId xmlns:p14="http://schemas.microsoft.com/office/powerpoint/2010/main" val="2106147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42</a:t>
            </a:fld>
            <a:endParaRPr lang="en-US" dirty="0"/>
          </a:p>
        </p:txBody>
      </p:sp>
    </p:spTree>
    <p:extLst>
      <p:ext uri="{BB962C8B-B14F-4D97-AF65-F5344CB8AC3E}">
        <p14:creationId xmlns:p14="http://schemas.microsoft.com/office/powerpoint/2010/main" val="284599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Colorado Blueprint to End Hunger is a multi-year plan to end hunger for all Coloradans. It was developed by individuals and organizations from across the state who are working on or experiencing hunger in their own homes and communities</a:t>
            </a:r>
            <a:r>
              <a:rPr lang="en-US" baseline="30000" dirty="0"/>
              <a:t>3</a:t>
            </a:r>
            <a:r>
              <a:rPr lang="en-US" sz="1200" kern="1200" dirty="0">
                <a:solidFill>
                  <a:schemeClr val="tx1"/>
                </a:solidFill>
                <a:effectLst/>
                <a:latin typeface="+mn-lt"/>
                <a:ea typeface="+mn-ea"/>
                <a:cs typeface="+mn-cs"/>
              </a:rPr>
              <a:t>. Key elements of the plan include efforts to maximize the use of SNAP, WIC, and Federal Child Nutrition programs, as well as increasing access to community-based organizations</a:t>
            </a:r>
            <a:r>
              <a:rPr lang="en-US" baseline="30000" dirty="0"/>
              <a:t>3</a:t>
            </a:r>
            <a:r>
              <a:rPr lang="en-US" sz="1200" kern="1200" dirty="0">
                <a:solidFill>
                  <a:schemeClr val="tx1"/>
                </a:solidFill>
                <a:effectLst/>
                <a:latin typeface="+mn-lt"/>
                <a:ea typeface="+mn-ea"/>
                <a:cs typeface="+mn-cs"/>
              </a:rPr>
              <a:t>. The goal-based</a:t>
            </a:r>
            <a:r>
              <a:rPr lang="en-US" sz="1200" kern="1200" baseline="0" dirty="0">
                <a:solidFill>
                  <a:schemeClr val="tx1"/>
                </a:solidFill>
                <a:effectLst/>
                <a:latin typeface="+mn-lt"/>
                <a:ea typeface="+mn-ea"/>
                <a:cs typeface="+mn-cs"/>
              </a:rPr>
              <a:t> work groups meet periodically and report out. CO WIC State office staff sit on relevant workgroups</a:t>
            </a:r>
            <a:r>
              <a:rPr lang="en-US" sz="12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59A0AB-7138-4B36-B932-964FBC3F74FB}" type="slidenum">
              <a:rPr lang="en-US" smtClean="0"/>
              <a:t>5</a:t>
            </a:fld>
            <a:endParaRPr lang="en-US" dirty="0"/>
          </a:p>
        </p:txBody>
      </p:sp>
    </p:spTree>
    <p:extLst>
      <p:ext uri="{BB962C8B-B14F-4D97-AF65-F5344CB8AC3E}">
        <p14:creationId xmlns:p14="http://schemas.microsoft.com/office/powerpoint/2010/main" val="1504325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43</a:t>
            </a:fld>
            <a:endParaRPr lang="en-US"/>
          </a:p>
        </p:txBody>
      </p:sp>
    </p:spTree>
    <p:extLst>
      <p:ext uri="{BB962C8B-B14F-4D97-AF65-F5344CB8AC3E}">
        <p14:creationId xmlns:p14="http://schemas.microsoft.com/office/powerpoint/2010/main" val="2776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Organized providers bios to focus on who is most passionate about what…</a:t>
            </a:r>
            <a:endParaRPr lang="en-US" b="0" dirty="0">
              <a:effectLst/>
            </a:endParaRPr>
          </a:p>
          <a:p>
            <a:pPr rtl="0"/>
            <a:r>
              <a:rPr lang="en-US" sz="1200" b="0" i="0" u="none" strike="noStrike" kern="1200" dirty="0">
                <a:solidFill>
                  <a:schemeClr val="tx1"/>
                </a:solidFill>
                <a:effectLst/>
                <a:latin typeface="+mn-lt"/>
                <a:ea typeface="+mn-ea"/>
                <a:cs typeface="+mn-cs"/>
              </a:rPr>
              <a:t>This not only allows for you to strengthen community bonds but the MD/ clinics get more out of the lunch and learn</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44</a:t>
            </a:fld>
            <a:endParaRPr lang="en-US" dirty="0"/>
          </a:p>
        </p:txBody>
      </p:sp>
    </p:spTree>
    <p:extLst>
      <p:ext uri="{BB962C8B-B14F-4D97-AF65-F5344CB8AC3E}">
        <p14:creationId xmlns:p14="http://schemas.microsoft.com/office/powerpoint/2010/main" val="1512760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Organized providers bios to focus on who is most passionate about what…</a:t>
            </a:r>
            <a:endParaRPr lang="en-US" b="0" dirty="0">
              <a:effectLst/>
            </a:endParaRPr>
          </a:p>
          <a:p>
            <a:pPr rtl="0"/>
            <a:r>
              <a:rPr lang="en-US" sz="1200" b="0" i="0" u="none" strike="noStrike" kern="1200" dirty="0">
                <a:solidFill>
                  <a:schemeClr val="tx1"/>
                </a:solidFill>
                <a:effectLst/>
                <a:latin typeface="+mn-lt"/>
                <a:ea typeface="+mn-ea"/>
                <a:cs typeface="+mn-cs"/>
              </a:rPr>
              <a:t>This not only allows for you to strengthen community bonds but the MD/ clinics get more out of the lunch and learn</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45</a:t>
            </a:fld>
            <a:endParaRPr lang="en-US" dirty="0"/>
          </a:p>
        </p:txBody>
      </p:sp>
    </p:spTree>
    <p:extLst>
      <p:ext uri="{BB962C8B-B14F-4D97-AF65-F5344CB8AC3E}">
        <p14:creationId xmlns:p14="http://schemas.microsoft.com/office/powerpoint/2010/main" val="4178302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Organized providers bios to focus on who is most passionate about what…</a:t>
            </a:r>
            <a:endParaRPr lang="en-US" b="0" dirty="0">
              <a:effectLst/>
            </a:endParaRPr>
          </a:p>
          <a:p>
            <a:pPr rtl="0"/>
            <a:r>
              <a:rPr lang="en-US" sz="1200" b="0" i="0" u="none" strike="noStrike" kern="1200" dirty="0">
                <a:solidFill>
                  <a:schemeClr val="tx1"/>
                </a:solidFill>
                <a:effectLst/>
                <a:latin typeface="+mn-lt"/>
                <a:ea typeface="+mn-ea"/>
                <a:cs typeface="+mn-cs"/>
              </a:rPr>
              <a:t>This not only allows for you to strengthen community bonds but the MD/ clinics get more out of the lunch and learn</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46</a:t>
            </a:fld>
            <a:endParaRPr lang="en-US" dirty="0"/>
          </a:p>
        </p:txBody>
      </p:sp>
    </p:spTree>
    <p:extLst>
      <p:ext uri="{BB962C8B-B14F-4D97-AF65-F5344CB8AC3E}">
        <p14:creationId xmlns:p14="http://schemas.microsoft.com/office/powerpoint/2010/main" val="3377525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47</a:t>
            </a:fld>
            <a:endParaRPr lang="en-US" dirty="0"/>
          </a:p>
        </p:txBody>
      </p:sp>
    </p:spTree>
    <p:extLst>
      <p:ext uri="{BB962C8B-B14F-4D97-AF65-F5344CB8AC3E}">
        <p14:creationId xmlns:p14="http://schemas.microsoft.com/office/powerpoint/2010/main" val="148179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a:t>
            </a:r>
            <a:r>
              <a:rPr lang="en-US" baseline="0" dirty="0"/>
              <a:t> use Basecamp to ask questions, make announcements, have discussions, and share documents. If one agency makes something, for example a flyer, they can upload it to Basecamp for other agencies to use and modify for their needs. </a:t>
            </a:r>
          </a:p>
          <a:p>
            <a:r>
              <a:rPr lang="en-US" baseline="0" dirty="0"/>
              <a:t>We have technical assistance calls with State office staff to check in and troubleshoot on any issues if needed. In 2018, State office staff organized quarterly learning webinars on topics of interest related to the grantees. In 2019, we have begun monthly sharing webinars where 2 agencies give an update on their work and share successes and challenges, followed by a group discussion. Once per year, we have a 2-day meeting where all grantees, State office, Covering Kids and Families, and </a:t>
            </a:r>
            <a:r>
              <a:rPr lang="en-US" baseline="0" dirty="0" err="1"/>
              <a:t>Kasier</a:t>
            </a:r>
            <a:r>
              <a:rPr lang="en-US" baseline="0" dirty="0"/>
              <a:t> get together to check-in, share, and learn. </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48</a:t>
            </a:fld>
            <a:endParaRPr lang="en-US"/>
          </a:p>
        </p:txBody>
      </p:sp>
    </p:spTree>
    <p:extLst>
      <p:ext uri="{BB962C8B-B14F-4D97-AF65-F5344CB8AC3E}">
        <p14:creationId xmlns:p14="http://schemas.microsoft.com/office/powerpoint/2010/main" val="885448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Many of us wrote in caseload specific measures</a:t>
            </a:r>
            <a:r>
              <a:rPr lang="en-US" baseline="0" dirty="0"/>
              <a:t> of success, which we have had to adjust throughout the grant period. We know that although our work may not have a measurable effect on caseload numbers, the work we are doing with the WIC Innovation grant has positively impacted our agencies in myriad ways. </a:t>
            </a:r>
            <a:endParaRPr lang="en-US" dirty="0"/>
          </a:p>
          <a:p>
            <a:r>
              <a:rPr lang="en-US" dirty="0"/>
              <a:t>Since each agency</a:t>
            </a:r>
            <a:r>
              <a:rPr lang="en-US" baseline="0" dirty="0"/>
              <a:t> carried out their grant work differently, each sustainability plan looks different.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49</a:t>
            </a:fld>
            <a:endParaRPr lang="en-US"/>
          </a:p>
        </p:txBody>
      </p:sp>
    </p:spTree>
    <p:extLst>
      <p:ext uri="{BB962C8B-B14F-4D97-AF65-F5344CB8AC3E}">
        <p14:creationId xmlns:p14="http://schemas.microsoft.com/office/powerpoint/2010/main" val="39559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Colorado Blueprint to End Hunger is a multi-year plan to end hunger for all Coloradans. It was developed by individuals and organizations from across the state who are working on or experiencing hunger in their own homes and communities</a:t>
            </a:r>
            <a:r>
              <a:rPr lang="en-US" baseline="30000" dirty="0"/>
              <a:t>3</a:t>
            </a:r>
            <a:r>
              <a:rPr lang="en-US" sz="1200" kern="1200" dirty="0">
                <a:solidFill>
                  <a:schemeClr val="tx1"/>
                </a:solidFill>
                <a:effectLst/>
                <a:latin typeface="+mn-lt"/>
                <a:ea typeface="+mn-ea"/>
                <a:cs typeface="+mn-cs"/>
              </a:rPr>
              <a:t>. Key elements of the plan include efforts to maximize the use of SNAP, WIC, and Federal Child Nutrition programs, as well as increasing access to community-based organizations</a:t>
            </a:r>
            <a:r>
              <a:rPr lang="en-US" baseline="30000" dirty="0"/>
              <a:t>3</a:t>
            </a:r>
            <a:r>
              <a:rPr lang="en-US" sz="1200" kern="1200" dirty="0">
                <a:solidFill>
                  <a:schemeClr val="tx1"/>
                </a:solidFill>
                <a:effectLst/>
                <a:latin typeface="+mn-lt"/>
                <a:ea typeface="+mn-ea"/>
                <a:cs typeface="+mn-cs"/>
              </a:rPr>
              <a:t>. The goal-based</a:t>
            </a:r>
            <a:r>
              <a:rPr lang="en-US" sz="1200" kern="1200" baseline="0" dirty="0">
                <a:solidFill>
                  <a:schemeClr val="tx1"/>
                </a:solidFill>
                <a:effectLst/>
                <a:latin typeface="+mn-lt"/>
                <a:ea typeface="+mn-ea"/>
                <a:cs typeface="+mn-cs"/>
              </a:rPr>
              <a:t> work groups meet periodically and report out. CO WIC State office staff sit on relevant workgroups</a:t>
            </a:r>
            <a:r>
              <a:rPr lang="en-US" sz="12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endParaRPr lang="en-US" sz="1200" kern="1200" baseline="0" dirty="0">
              <a:solidFill>
                <a:schemeClr val="tx1"/>
              </a:solidFill>
              <a:effectLst/>
              <a:latin typeface="Verdana" panose="020B0604030504040204" pitchFamily="34" charset="0"/>
              <a:ea typeface="Verdana" panose="020B0604030504040204" pitchFamily="34" charset="0"/>
              <a:cs typeface="+mn-cs"/>
            </a:endParaRPr>
          </a:p>
          <a:p>
            <a:r>
              <a:rPr lang="en-US" sz="1200" dirty="0"/>
              <a:t>Data will be monitored and evaluated. Quarterly referral reports will be provided to statewide partners with info on the number of referrals submitted by each partner and number that were certified onto the program.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59A0AB-7138-4B36-B932-964FBC3F74FB}" type="slidenum">
              <a:rPr lang="en-US" smtClean="0"/>
              <a:t>6</a:t>
            </a:fld>
            <a:endParaRPr lang="en-US" dirty="0"/>
          </a:p>
        </p:txBody>
      </p:sp>
    </p:spTree>
    <p:extLst>
      <p:ext uri="{BB962C8B-B14F-4D97-AF65-F5344CB8AC3E}">
        <p14:creationId xmlns:p14="http://schemas.microsoft.com/office/powerpoint/2010/main" val="413956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Hired outreach</a:t>
            </a:r>
            <a:r>
              <a:rPr lang="en-US" baseline="0" dirty="0"/>
              <a:t> coordinator in August 2017. </a:t>
            </a:r>
          </a:p>
          <a:p>
            <a:r>
              <a:rPr lang="en-US" baseline="0" dirty="0"/>
              <a:t>Outreach materials include: mobile clinic supplies (laptop, scale). </a:t>
            </a:r>
          </a:p>
          <a:p>
            <a:r>
              <a:rPr lang="en-US" baseline="0" dirty="0"/>
              <a:t>Data collection: We had great State and National data that informed us of what we might expect to find, but wanted local data to confirm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8</a:t>
            </a:fld>
            <a:endParaRPr lang="en-US" dirty="0"/>
          </a:p>
        </p:txBody>
      </p:sp>
    </p:spTree>
    <p:extLst>
      <p:ext uri="{BB962C8B-B14F-4D97-AF65-F5344CB8AC3E}">
        <p14:creationId xmlns:p14="http://schemas.microsoft.com/office/powerpoint/2010/main" val="306820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Focus groups were poorly</a:t>
            </a:r>
            <a:r>
              <a:rPr lang="en-US" baseline="0" dirty="0"/>
              <a:t> attended. As an alternative, we created a survey and we had better response rates. Both were offered in English and Spanish, and the goal was to learn about what people found most valuable about the WIC program and what they would improve. 105 surveys were administered in-person and online.</a:t>
            </a:r>
          </a:p>
          <a:p>
            <a:r>
              <a:rPr lang="en-US" baseline="0" dirty="0"/>
              <a:t>Sunrise community health: Clinic radios, walk-ins, EHR referrals, Centering Pregnancy. </a:t>
            </a:r>
          </a:p>
          <a:p>
            <a:r>
              <a:rPr lang="en-US" baseline="0" dirty="0"/>
              <a:t>Most of the grantee have tried similar outreach campaigns using NWA branding, and as we all know, there is little to no data available on these strategies and whether they truly “work” (</a:t>
            </a:r>
            <a:r>
              <a:rPr lang="en-US" baseline="0" dirty="0" err="1"/>
              <a:t>ie</a:t>
            </a:r>
            <a:r>
              <a:rPr lang="en-US" baseline="0" dirty="0"/>
              <a:t>, increase caseload). Examples: 1</a:t>
            </a:r>
            <a:r>
              <a:rPr lang="en-US" baseline="30000" dirty="0"/>
              <a:t>st</a:t>
            </a:r>
            <a:r>
              <a:rPr lang="en-US" baseline="0" dirty="0"/>
              <a:t> birthday postcards, 9 month </a:t>
            </a:r>
            <a:r>
              <a:rPr lang="en-US" baseline="0" dirty="0" err="1"/>
              <a:t>appt</a:t>
            </a:r>
            <a:r>
              <a:rPr lang="en-US" baseline="0" dirty="0"/>
              <a:t> bookmarks, provider baskets, refer-a-friend incentives, social media engagement incentives…</a:t>
            </a:r>
          </a:p>
          <a:p>
            <a:r>
              <a:rPr lang="en-US" baseline="0" dirty="0"/>
              <a:t>We are very proud of the progress we’ve made in improving and building upon our inter-agency partnerships throughout the County. I’ll delve into this more on the next slide. </a:t>
            </a:r>
          </a:p>
          <a:p>
            <a:r>
              <a:rPr lang="en-US" baseline="0" dirty="0"/>
              <a:t>We have carried out a lot of little projects, but these are our main areas of focus in the high level overview I’m providing. </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9</a:t>
            </a:fld>
            <a:endParaRPr lang="en-US"/>
          </a:p>
        </p:txBody>
      </p:sp>
    </p:spTree>
    <p:extLst>
      <p:ext uri="{BB962C8B-B14F-4D97-AF65-F5344CB8AC3E}">
        <p14:creationId xmlns:p14="http://schemas.microsoft.com/office/powerpoint/2010/main" val="310267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Call,</a:t>
            </a:r>
            <a:r>
              <a:rPr lang="en-US" baseline="0" dirty="0"/>
              <a:t>  e-mail, stop by repeat. A lot times community agencies are understaffed and overwhelmed, but they want to work with you. </a:t>
            </a:r>
          </a:p>
          <a:p>
            <a:r>
              <a:rPr lang="en-US" dirty="0"/>
              <a:t>Even</a:t>
            </a:r>
            <a:r>
              <a:rPr lang="en-US" baseline="0" dirty="0"/>
              <a:t> if you have a good relationship with an agency, it is worth revisiting and refining </a:t>
            </a:r>
          </a:p>
          <a:p>
            <a:r>
              <a:rPr lang="en-US" baseline="0" dirty="0"/>
              <a:t>I have given countless WIC 101 presentations and I am always surprised at how much people don’t know about WIC. Especially our breastfeeding services. A lot of times they confuse WIC and SNAP. Giving that presentation at staff meetings or in-services has been invaluable in gaining WIC champions and increasing referrals. </a:t>
            </a:r>
          </a:p>
          <a:p>
            <a:r>
              <a:rPr lang="en-US" baseline="0" dirty="0"/>
              <a:t>Attend community meetings to achieve higher visibility and build rapport in the community. Sit on relevant coalitions, councils, workgroups. Make sure WIC priorities are addressed- they’re often in line with other agencies’ existing work. Attend community events and table with WIC info and an activity for the same reasons!</a:t>
            </a:r>
          </a:p>
          <a:p>
            <a:r>
              <a:rPr lang="en-US" baseline="0" dirty="0"/>
              <a:t>The Outreach Coordinator position is 40 hours per week and has enabled us to achieve deeper partnerships and creative collaboration that we did not have the capacity to achieve previously </a:t>
            </a:r>
          </a:p>
          <a:p>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10</a:t>
            </a:fld>
            <a:endParaRPr lang="en-US"/>
          </a:p>
        </p:txBody>
      </p:sp>
    </p:spTree>
    <p:extLst>
      <p:ext uri="{BB962C8B-B14F-4D97-AF65-F5344CB8AC3E}">
        <p14:creationId xmlns:p14="http://schemas.microsoft.com/office/powerpoint/2010/main" val="279104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a:t>
            </a:r>
            <a:r>
              <a:rPr lang="en-US" baseline="0" dirty="0"/>
              <a:t> attend over 20 events per year to educate the community about WIC and enroll new participants. </a:t>
            </a:r>
          </a:p>
          <a:p>
            <a:r>
              <a:rPr lang="en-US" baseline="0" dirty="0"/>
              <a:t>Examples of events include: farmers markets, North Colorado Children’s Festival, community wellness events </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11</a:t>
            </a:fld>
            <a:endParaRPr lang="en-US"/>
          </a:p>
        </p:txBody>
      </p:sp>
    </p:spTree>
    <p:extLst>
      <p:ext uri="{BB962C8B-B14F-4D97-AF65-F5344CB8AC3E}">
        <p14:creationId xmlns:p14="http://schemas.microsoft.com/office/powerpoint/2010/main" val="384214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In celebration of National Community Health Center  hosted a diaper drive in 2017 and 2018 and amassed over 7500 diapers each year to share with families in need. </a:t>
            </a:r>
          </a:p>
          <a:p>
            <a:r>
              <a:rPr lang="en-US" baseline="0" dirty="0"/>
              <a:t>In August of 2018, we hosted the Big Latch On Northern Colorado in celebration of world breastfeeding week. This event promotes and normalizes breastfeeding. We had 52 mothers participate, most of them WIC. </a:t>
            </a:r>
            <a:endParaRPr lang="en-US" dirty="0"/>
          </a:p>
        </p:txBody>
      </p:sp>
      <p:sp>
        <p:nvSpPr>
          <p:cNvPr id="4" name="Slide Number Placeholder 3"/>
          <p:cNvSpPr>
            <a:spLocks noGrp="1"/>
          </p:cNvSpPr>
          <p:nvPr>
            <p:ph type="sldNum" sz="quarter" idx="10"/>
          </p:nvPr>
        </p:nvSpPr>
        <p:spPr/>
        <p:txBody>
          <a:bodyPr/>
          <a:lstStyle/>
          <a:p>
            <a:fld id="{9A59A0AB-7138-4B36-B932-964FBC3F74FB}" type="slidenum">
              <a:rPr lang="en-US" smtClean="0"/>
              <a:t>12</a:t>
            </a:fld>
            <a:endParaRPr lang="en-US"/>
          </a:p>
        </p:txBody>
      </p:sp>
    </p:spTree>
    <p:extLst>
      <p:ext uri="{BB962C8B-B14F-4D97-AF65-F5344CB8AC3E}">
        <p14:creationId xmlns:p14="http://schemas.microsoft.com/office/powerpoint/2010/main" val="34936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7"/>
            <a:ext cx="7715250" cy="1470049"/>
          </a:xfrm>
          <a:prstGeom prst="rect">
            <a:avLst/>
          </a:prstGeom>
        </p:spPr>
        <p:txBody>
          <a:bodyPr anchor="b"/>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4375" y="3391050"/>
            <a:ext cx="7715250" cy="1752451"/>
          </a:xfrm>
          <a:prstGeom prst="rect">
            <a:avLst/>
          </a:prstGeom>
        </p:spPr>
        <p:txBody>
          <a:bodyPr vert="horz" anchor="t"/>
          <a:lstStyle>
            <a:lvl1pPr marL="0" indent="0" algn="ctr">
              <a:buNone/>
              <a:defRPr>
                <a:solidFill>
                  <a:srgbClr val="53585F"/>
                </a:solidFill>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endParaRPr lang="en-US" dirty="0"/>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1688">
                <a:solidFill>
                  <a:schemeClr val="bg2"/>
                </a:solidFill>
              </a:defRPr>
            </a:lvl1pPr>
          </a:lstStyle>
          <a:p>
            <a:pPr lvl="0"/>
            <a:r>
              <a:rPr lang="en-US" dirty="0"/>
              <a:t>SECTION 1</a:t>
            </a:r>
          </a:p>
        </p:txBody>
      </p:sp>
    </p:spTree>
    <p:extLst>
      <p:ext uri="{BB962C8B-B14F-4D97-AF65-F5344CB8AC3E}">
        <p14:creationId xmlns:p14="http://schemas.microsoft.com/office/powerpoint/2010/main" val="62527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4375" y="1783707"/>
            <a:ext cx="771525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714375" y="3391050"/>
            <a:ext cx="7715250" cy="1752451"/>
          </a:xfrm>
          <a:prstGeom prst="rect">
            <a:avLst/>
          </a:prstGeom>
        </p:spPr>
        <p:txBody>
          <a:bodyPr vert="horz" anchor="t"/>
          <a:lstStyle>
            <a:lvl1pPr marL="0" indent="0" algn="ctr">
              <a:buNone/>
              <a:defRPr>
                <a:solidFill>
                  <a:srgbClr val="53585F"/>
                </a:solidFill>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1688">
                <a:solidFill>
                  <a:schemeClr val="bg2"/>
                </a:solidFill>
              </a:defRPr>
            </a:lvl1pPr>
          </a:lstStyle>
          <a:p>
            <a:pPr lvl="0"/>
            <a:r>
              <a:rPr lang="en-US" dirty="0"/>
              <a:t>SECTION 1</a:t>
            </a:r>
          </a:p>
        </p:txBody>
      </p:sp>
      <p:pic>
        <p:nvPicPr>
          <p:cNvPr id="2" name="Picture 1"/>
          <p:cNvPicPr>
            <a:picLocks noChangeAspect="1"/>
          </p:cNvPicPr>
          <p:nvPr/>
        </p:nvPicPr>
        <p:blipFill>
          <a:blip r:embed="rId2"/>
          <a:stretch>
            <a:fillRect/>
          </a:stretch>
        </p:blipFill>
        <p:spPr>
          <a:xfrm>
            <a:off x="8268891" y="6343573"/>
            <a:ext cx="707293" cy="492962"/>
          </a:xfrm>
          <a:prstGeom prst="rect">
            <a:avLst/>
          </a:prstGeom>
        </p:spPr>
      </p:pic>
    </p:spTree>
    <p:extLst>
      <p:ext uri="{BB962C8B-B14F-4D97-AF65-F5344CB8AC3E}">
        <p14:creationId xmlns:p14="http://schemas.microsoft.com/office/powerpoint/2010/main" val="345673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6485" y="1017984"/>
            <a:ext cx="7715250" cy="1607344"/>
          </a:xfrm>
          <a:prstGeom prst="rect">
            <a:avLst/>
          </a:prstGeom>
        </p:spPr>
        <p:txBody>
          <a:bodyPr anchor="b"/>
          <a:lstStyle>
            <a:lvl1pPr algn="l">
              <a:defRPr sz="3164"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457646" y="2732484"/>
            <a:ext cx="7715250" cy="3214688"/>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pic>
        <p:nvPicPr>
          <p:cNvPr id="2" name="Picture 1"/>
          <p:cNvPicPr>
            <a:picLocks noChangeAspect="1"/>
          </p:cNvPicPr>
          <p:nvPr/>
        </p:nvPicPr>
        <p:blipFill>
          <a:blip r:embed="rId2"/>
          <a:stretch>
            <a:fillRect/>
          </a:stretch>
        </p:blipFill>
        <p:spPr>
          <a:xfrm>
            <a:off x="8186634" y="6352674"/>
            <a:ext cx="707293" cy="492962"/>
          </a:xfrm>
          <a:prstGeom prst="rect">
            <a:avLst/>
          </a:prstGeom>
        </p:spPr>
      </p:pic>
    </p:spTree>
    <p:extLst>
      <p:ext uri="{BB962C8B-B14F-4D97-AF65-F5344CB8AC3E}">
        <p14:creationId xmlns:p14="http://schemas.microsoft.com/office/powerpoint/2010/main" val="187969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p:nvPicPr>
        <p:blipFill>
          <a:blip r:embed="rId2"/>
          <a:stretch>
            <a:fillRect/>
          </a:stretch>
        </p:blipFill>
        <p:spPr>
          <a:xfrm>
            <a:off x="8268891" y="6348553"/>
            <a:ext cx="707293" cy="492962"/>
          </a:xfrm>
          <a:prstGeom prst="rect">
            <a:avLst/>
          </a:prstGeom>
        </p:spPr>
      </p:pic>
    </p:spTree>
    <p:extLst>
      <p:ext uri="{BB962C8B-B14F-4D97-AF65-F5344CB8AC3E}">
        <p14:creationId xmlns:p14="http://schemas.microsoft.com/office/powerpoint/2010/main" val="302459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68891" y="6322220"/>
            <a:ext cx="707293" cy="523417"/>
          </a:xfrm>
          <a:prstGeom prst="rect">
            <a:avLst/>
          </a:prstGeom>
        </p:spPr>
      </p:pic>
    </p:spTree>
    <p:extLst>
      <p:ext uri="{BB962C8B-B14F-4D97-AF65-F5344CB8AC3E}">
        <p14:creationId xmlns:p14="http://schemas.microsoft.com/office/powerpoint/2010/main" val="3498531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2469" y="6344431"/>
            <a:ext cx="707293" cy="492962"/>
          </a:xfrm>
          <a:prstGeom prst="rect">
            <a:avLst/>
          </a:prstGeom>
        </p:spPr>
      </p:pic>
    </p:spTree>
    <p:extLst>
      <p:ext uri="{BB962C8B-B14F-4D97-AF65-F5344CB8AC3E}">
        <p14:creationId xmlns:p14="http://schemas.microsoft.com/office/powerpoint/2010/main" val="280272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rgbClr val="5C3F95"/>
              </a:buClr>
              <a:defRPr>
                <a:latin typeface="Verdana" panose="020B0604030504040204" pitchFamily="34" charset="0"/>
                <a:ea typeface="Verdana" panose="020B0604030504040204" pitchFamily="34" charset="0"/>
                <a:cs typeface="Verdana" panose="020B0604030504040204" pitchFamily="34" charset="0"/>
              </a:defRPr>
            </a:lvl1pPr>
            <a:lvl2pPr>
              <a:buClr>
                <a:srgbClr val="5C3F95"/>
              </a:buClr>
              <a:defRPr>
                <a:latin typeface="Verdana" panose="020B0604030504040204" pitchFamily="34" charset="0"/>
                <a:ea typeface="Verdana" panose="020B0604030504040204" pitchFamily="34" charset="0"/>
                <a:cs typeface="Verdana" panose="020B0604030504040204" pitchFamily="34" charset="0"/>
              </a:defRPr>
            </a:lvl2pPr>
            <a:lvl3pPr>
              <a:buClr>
                <a:srgbClr val="5C3F95"/>
              </a:buClr>
              <a:defRPr>
                <a:latin typeface="Verdana" panose="020B0604030504040204" pitchFamily="34" charset="0"/>
                <a:ea typeface="Verdana" panose="020B0604030504040204" pitchFamily="34" charset="0"/>
                <a:cs typeface="Verdana" panose="020B0604030504040204" pitchFamily="34" charset="0"/>
              </a:defRPr>
            </a:lvl3pPr>
            <a:lvl4pPr>
              <a:buClr>
                <a:srgbClr val="5C3F95"/>
              </a:buClr>
              <a:defRPr>
                <a:latin typeface="Verdana" panose="020B0604030504040204" pitchFamily="34" charset="0"/>
                <a:ea typeface="Verdana" panose="020B0604030504040204" pitchFamily="34" charset="0"/>
                <a:cs typeface="Verdana" panose="020B0604030504040204" pitchFamily="34" charset="0"/>
              </a:defRPr>
            </a:lvl4pPr>
            <a:lvl5pPr>
              <a:buClr>
                <a:srgbClr val="5C3F95"/>
              </a:buCl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rgbClr val="5C3F95"/>
              </a:buClr>
              <a:defRPr>
                <a:latin typeface="Verdana" panose="020B0604030504040204" pitchFamily="34" charset="0"/>
                <a:ea typeface="Verdana" panose="020B0604030504040204" pitchFamily="34" charset="0"/>
                <a:cs typeface="Verdana" panose="020B0604030504040204" pitchFamily="34" charset="0"/>
              </a:defRPr>
            </a:lvl1pPr>
            <a:lvl2pPr>
              <a:buClr>
                <a:srgbClr val="5C3F95"/>
              </a:buClr>
              <a:defRPr>
                <a:latin typeface="Verdana" panose="020B0604030504040204" pitchFamily="34" charset="0"/>
                <a:ea typeface="Verdana" panose="020B0604030504040204" pitchFamily="34" charset="0"/>
                <a:cs typeface="Verdana" panose="020B0604030504040204" pitchFamily="34" charset="0"/>
              </a:defRPr>
            </a:lvl2pPr>
            <a:lvl3pPr>
              <a:buClr>
                <a:srgbClr val="5C3F95"/>
              </a:buClr>
              <a:defRPr>
                <a:latin typeface="Verdana" panose="020B0604030504040204" pitchFamily="34" charset="0"/>
                <a:ea typeface="Verdana" panose="020B0604030504040204" pitchFamily="34" charset="0"/>
                <a:cs typeface="Verdana" panose="020B0604030504040204" pitchFamily="34" charset="0"/>
              </a:defRPr>
            </a:lvl3pPr>
            <a:lvl4pPr>
              <a:buClr>
                <a:srgbClr val="5C3F95"/>
              </a:buClr>
              <a:defRPr>
                <a:latin typeface="Verdana" panose="020B0604030504040204" pitchFamily="34" charset="0"/>
                <a:ea typeface="Verdana" panose="020B0604030504040204" pitchFamily="34" charset="0"/>
                <a:cs typeface="Verdana" panose="020B0604030504040204" pitchFamily="34" charset="0"/>
              </a:defRPr>
            </a:lvl4pPr>
            <a:lvl5pPr>
              <a:buClr>
                <a:srgbClr val="5C3F95"/>
              </a:buCl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1611AE-5F93-4CA6-AD4E-3AF930093385}"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C7237-3010-4536-8554-E8648D6937F4}" type="slidenum">
              <a:rPr lang="en-US" smtClean="0"/>
              <a:t>‹#›</a:t>
            </a:fld>
            <a:endParaRPr lang="en-US"/>
          </a:p>
        </p:txBody>
      </p:sp>
    </p:spTree>
    <p:extLst>
      <p:ext uri="{BB962C8B-B14F-4D97-AF65-F5344CB8AC3E}">
        <p14:creationId xmlns:p14="http://schemas.microsoft.com/office/powerpoint/2010/main" val="8852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8"/>
            <a:ext cx="6858000" cy="2387576"/>
          </a:xfrm>
          <a:prstGeom prst="rect">
            <a:avLst/>
          </a:prstGeom>
        </p:spPr>
        <p:txBody>
          <a:bodyPr anchor="b"/>
          <a:lstStyle>
            <a:lvl1pPr algn="ctr">
              <a:defRPr sz="3164"/>
            </a:lvl1pPr>
          </a:lstStyle>
          <a:p>
            <a:r>
              <a:rPr lang="en-US"/>
              <a:t>Click to edit Master title style</a:t>
            </a:r>
          </a:p>
        </p:txBody>
      </p:sp>
      <p:sp>
        <p:nvSpPr>
          <p:cNvPr id="3" name="Subtitle 2"/>
          <p:cNvSpPr>
            <a:spLocks noGrp="1"/>
          </p:cNvSpPr>
          <p:nvPr>
            <p:ph type="subTitle" idx="1"/>
          </p:nvPr>
        </p:nvSpPr>
        <p:spPr>
          <a:xfrm>
            <a:off x="1143000" y="3602013"/>
            <a:ext cx="6858000" cy="1655340"/>
          </a:xfrm>
          <a:prstGeom prst="rect">
            <a:avLst/>
          </a:prstGeom>
        </p:spPr>
        <p:txBody>
          <a:bodyPr/>
          <a:lstStyle>
            <a:lvl1pPr marL="0" indent="0" algn="ctr">
              <a:buNone/>
              <a:defRPr sz="1265"/>
            </a:lvl1pPr>
            <a:lvl2pPr marL="241093" indent="0" algn="ctr">
              <a:buNone/>
              <a:defRPr sz="1055"/>
            </a:lvl2pPr>
            <a:lvl3pPr marL="482186" indent="0" algn="ctr">
              <a:buNone/>
              <a:defRPr sz="949"/>
            </a:lvl3pPr>
            <a:lvl4pPr marL="723279" indent="0" algn="ctr">
              <a:buNone/>
              <a:defRPr sz="844"/>
            </a:lvl4pPr>
            <a:lvl5pPr marL="964372" indent="0" algn="ctr">
              <a:buNone/>
              <a:defRPr sz="844"/>
            </a:lvl5pPr>
            <a:lvl6pPr marL="1205465" indent="0" algn="ctr">
              <a:buNone/>
              <a:defRPr sz="844"/>
            </a:lvl6pPr>
            <a:lvl7pPr marL="1446558" indent="0" algn="ctr">
              <a:buNone/>
              <a:defRPr sz="844"/>
            </a:lvl7pPr>
            <a:lvl8pPr marL="1687651" indent="0" algn="ctr">
              <a:buNone/>
              <a:defRPr sz="844"/>
            </a:lvl8pPr>
            <a:lvl9pPr marL="1928744" indent="0" algn="ctr">
              <a:buNone/>
              <a:defRPr sz="844"/>
            </a:lvl9pPr>
          </a:lstStyle>
          <a:p>
            <a:r>
              <a:rPr lang="en-US"/>
              <a:t>Click to edit Master subtitle style</a:t>
            </a:r>
          </a:p>
        </p:txBody>
      </p:sp>
      <p:sp>
        <p:nvSpPr>
          <p:cNvPr id="4" name="Date Placeholder 3"/>
          <p:cNvSpPr>
            <a:spLocks noGrp="1"/>
          </p:cNvSpPr>
          <p:nvPr>
            <p:ph type="dt" sz="half" idx="10"/>
          </p:nvPr>
        </p:nvSpPr>
        <p:spPr>
          <a:xfrm>
            <a:off x="628427" y="6356822"/>
            <a:ext cx="2057177" cy="365001"/>
          </a:xfrm>
          <a:prstGeom prst="rect">
            <a:avLst/>
          </a:prstGeom>
        </p:spPr>
        <p:txBody>
          <a:bodyPr/>
          <a:lstStyle/>
          <a:p>
            <a:fld id="{616B35B2-CE0D-4E17-8C30-78F186E042F5}" type="datetimeFigureOut">
              <a:rPr lang="en-US" smtClean="0"/>
              <a:t>3/26/2019</a:t>
            </a:fld>
            <a:endParaRPr lang="en-US"/>
          </a:p>
        </p:txBody>
      </p:sp>
      <p:sp>
        <p:nvSpPr>
          <p:cNvPr id="5" name="Footer Placeholder 4"/>
          <p:cNvSpPr>
            <a:spLocks noGrp="1"/>
          </p:cNvSpPr>
          <p:nvPr>
            <p:ph type="ftr" sz="quarter" idx="11"/>
          </p:nvPr>
        </p:nvSpPr>
        <p:spPr>
          <a:xfrm>
            <a:off x="3029397" y="6356822"/>
            <a:ext cx="3085207" cy="365001"/>
          </a:xfrm>
          <a:prstGeom prst="rect">
            <a:avLst/>
          </a:prstGeom>
        </p:spPr>
        <p:txBody>
          <a:bodyPr/>
          <a:lstStyle/>
          <a:p>
            <a:endParaRPr lang="en-US"/>
          </a:p>
        </p:txBody>
      </p:sp>
      <p:sp>
        <p:nvSpPr>
          <p:cNvPr id="6" name="Slide Number Placeholder 5"/>
          <p:cNvSpPr>
            <a:spLocks noGrp="1"/>
          </p:cNvSpPr>
          <p:nvPr>
            <p:ph type="sldNum" sz="quarter" idx="12"/>
          </p:nvPr>
        </p:nvSpPr>
        <p:spPr>
          <a:xfrm>
            <a:off x="6458398" y="6356822"/>
            <a:ext cx="2057177" cy="365001"/>
          </a:xfrm>
          <a:prstGeom prst="rect">
            <a:avLst/>
          </a:prstGeom>
        </p:spPr>
        <p:txBody>
          <a:bodyPr/>
          <a:lstStyle/>
          <a:p>
            <a:fld id="{5DA48029-495E-44D2-87EF-C4D623DF42E0}" type="slidenum">
              <a:rPr lang="en-US" smtClean="0"/>
              <a:t>‹#›</a:t>
            </a:fld>
            <a:endParaRPr lang="en-US"/>
          </a:p>
        </p:txBody>
      </p:sp>
      <p:pic>
        <p:nvPicPr>
          <p:cNvPr id="7" name="Picture 6"/>
          <p:cNvPicPr>
            <a:picLocks noChangeAspect="1"/>
          </p:cNvPicPr>
          <p:nvPr userDrawn="1"/>
        </p:nvPicPr>
        <p:blipFill>
          <a:blip r:embed="rId2"/>
          <a:stretch>
            <a:fillRect/>
          </a:stretch>
        </p:blipFill>
        <p:spPr>
          <a:xfrm>
            <a:off x="8268891" y="6292841"/>
            <a:ext cx="707293" cy="492962"/>
          </a:xfrm>
          <a:prstGeom prst="rect">
            <a:avLst/>
          </a:prstGeom>
        </p:spPr>
      </p:pic>
    </p:spTree>
    <p:extLst>
      <p:ext uri="{BB962C8B-B14F-4D97-AF65-F5344CB8AC3E}">
        <p14:creationId xmlns:p14="http://schemas.microsoft.com/office/powerpoint/2010/main" val="297007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428" y="365002"/>
            <a:ext cx="7887146"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428" y="1826122"/>
            <a:ext cx="7887146" cy="435099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427" y="6356822"/>
            <a:ext cx="2057177" cy="365001"/>
          </a:xfrm>
          <a:prstGeom prst="rect">
            <a:avLst/>
          </a:prstGeom>
        </p:spPr>
        <p:txBody>
          <a:bodyPr/>
          <a:lstStyle/>
          <a:p>
            <a:fld id="{616B35B2-CE0D-4E17-8C30-78F186E042F5}" type="datetimeFigureOut">
              <a:rPr lang="en-US" smtClean="0"/>
              <a:t>3/26/2019</a:t>
            </a:fld>
            <a:endParaRPr lang="en-US"/>
          </a:p>
        </p:txBody>
      </p:sp>
      <p:sp>
        <p:nvSpPr>
          <p:cNvPr id="5" name="Footer Placeholder 4"/>
          <p:cNvSpPr>
            <a:spLocks noGrp="1"/>
          </p:cNvSpPr>
          <p:nvPr>
            <p:ph type="ftr" sz="quarter" idx="11"/>
          </p:nvPr>
        </p:nvSpPr>
        <p:spPr>
          <a:xfrm>
            <a:off x="3029397" y="6356822"/>
            <a:ext cx="3085207" cy="365001"/>
          </a:xfrm>
          <a:prstGeom prst="rect">
            <a:avLst/>
          </a:prstGeom>
        </p:spPr>
        <p:txBody>
          <a:bodyPr/>
          <a:lstStyle/>
          <a:p>
            <a:endParaRPr lang="en-US"/>
          </a:p>
        </p:txBody>
      </p:sp>
      <p:sp>
        <p:nvSpPr>
          <p:cNvPr id="6" name="Slide Number Placeholder 5"/>
          <p:cNvSpPr>
            <a:spLocks noGrp="1"/>
          </p:cNvSpPr>
          <p:nvPr>
            <p:ph type="sldNum" sz="quarter" idx="12"/>
          </p:nvPr>
        </p:nvSpPr>
        <p:spPr>
          <a:xfrm>
            <a:off x="6458398" y="6356822"/>
            <a:ext cx="2057177" cy="365001"/>
          </a:xfrm>
          <a:prstGeom prst="rect">
            <a:avLst/>
          </a:prstGeom>
        </p:spPr>
        <p:txBody>
          <a:bodyPr/>
          <a:lstStyle/>
          <a:p>
            <a:fld id="{5DA48029-495E-44D2-87EF-C4D623DF42E0}" type="slidenum">
              <a:rPr lang="en-US" smtClean="0"/>
              <a:t>‹#›</a:t>
            </a:fld>
            <a:endParaRPr lang="en-US"/>
          </a:p>
        </p:txBody>
      </p:sp>
    </p:spTree>
    <p:extLst>
      <p:ext uri="{BB962C8B-B14F-4D97-AF65-F5344CB8AC3E}">
        <p14:creationId xmlns:p14="http://schemas.microsoft.com/office/powerpoint/2010/main" val="156471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427" y="6356822"/>
            <a:ext cx="2057177" cy="365001"/>
          </a:xfrm>
          <a:prstGeom prst="rect">
            <a:avLst/>
          </a:prstGeom>
        </p:spPr>
        <p:txBody>
          <a:bodyPr/>
          <a:lstStyle/>
          <a:p>
            <a:fld id="{616B35B2-CE0D-4E17-8C30-78F186E042F5}" type="datetimeFigureOut">
              <a:rPr lang="en-US" smtClean="0"/>
              <a:t>3/26/2019</a:t>
            </a:fld>
            <a:endParaRPr lang="en-US"/>
          </a:p>
        </p:txBody>
      </p:sp>
      <p:sp>
        <p:nvSpPr>
          <p:cNvPr id="3" name="Footer Placeholder 2"/>
          <p:cNvSpPr>
            <a:spLocks noGrp="1"/>
          </p:cNvSpPr>
          <p:nvPr>
            <p:ph type="ftr" sz="quarter" idx="11"/>
          </p:nvPr>
        </p:nvSpPr>
        <p:spPr>
          <a:xfrm>
            <a:off x="3029397" y="6356822"/>
            <a:ext cx="3085207" cy="365001"/>
          </a:xfrm>
          <a:prstGeom prst="rect">
            <a:avLst/>
          </a:prstGeom>
        </p:spPr>
        <p:txBody>
          <a:bodyPr/>
          <a:lstStyle/>
          <a:p>
            <a:endParaRPr lang="en-US"/>
          </a:p>
        </p:txBody>
      </p:sp>
      <p:sp>
        <p:nvSpPr>
          <p:cNvPr id="4" name="Slide Number Placeholder 3"/>
          <p:cNvSpPr>
            <a:spLocks noGrp="1"/>
          </p:cNvSpPr>
          <p:nvPr>
            <p:ph type="sldNum" sz="quarter" idx="12"/>
          </p:nvPr>
        </p:nvSpPr>
        <p:spPr>
          <a:xfrm>
            <a:off x="6458398" y="6356822"/>
            <a:ext cx="2057177" cy="365001"/>
          </a:xfrm>
          <a:prstGeom prst="rect">
            <a:avLst/>
          </a:prstGeom>
        </p:spPr>
        <p:txBody>
          <a:bodyPr/>
          <a:lstStyle/>
          <a:p>
            <a:fld id="{5DA48029-495E-44D2-87EF-C4D623DF42E0}" type="slidenum">
              <a:rPr lang="en-US" smtClean="0"/>
              <a:t>‹#›</a:t>
            </a:fld>
            <a:endParaRPr lang="en-US"/>
          </a:p>
        </p:txBody>
      </p:sp>
    </p:spTree>
    <p:extLst>
      <p:ext uri="{BB962C8B-B14F-4D97-AF65-F5344CB8AC3E}">
        <p14:creationId xmlns:p14="http://schemas.microsoft.com/office/powerpoint/2010/main" val="298000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6485" y="1017984"/>
            <a:ext cx="7715250" cy="1607344"/>
          </a:xfrm>
          <a:prstGeom prst="rect">
            <a:avLst/>
          </a:prstGeom>
        </p:spPr>
        <p:txBody>
          <a:bodyPr anchor="b"/>
          <a:lstStyle>
            <a:lvl1pPr algn="l">
              <a:defRPr sz="3164" b="0"/>
            </a:lvl1pPr>
          </a:lstStyle>
          <a:p>
            <a:r>
              <a:rPr lang="en-US" dirty="0"/>
              <a:t>Click to Edit Master Title Style</a:t>
            </a:r>
          </a:p>
        </p:txBody>
      </p:sp>
      <p:sp>
        <p:nvSpPr>
          <p:cNvPr id="7" name="Content Placeholder 2"/>
          <p:cNvSpPr>
            <a:spLocks noGrp="1"/>
          </p:cNvSpPr>
          <p:nvPr>
            <p:ph idx="1" hasCustomPrompt="1"/>
          </p:nvPr>
        </p:nvSpPr>
        <p:spPr>
          <a:xfrm>
            <a:off x="457646" y="2732484"/>
            <a:ext cx="7715250" cy="3214688"/>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237150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16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354" y="2494733"/>
            <a:ext cx="7773293" cy="1470049"/>
          </a:xfrm>
          <a:prstGeom prst="rect">
            <a:avLst/>
          </a:prstGeom>
        </p:spPr>
        <p:txBody>
          <a:bodyPr anchor="b"/>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71824" y="4071938"/>
            <a:ext cx="6400354" cy="1567160"/>
          </a:xfrm>
          <a:prstGeom prst="rect">
            <a:avLst/>
          </a:prstGeom>
        </p:spPr>
        <p:txBody>
          <a:bodyPr vert="horz" anchor="t"/>
          <a:lstStyle>
            <a:lvl1pPr marL="0" indent="0" algn="ctr">
              <a:buNone/>
              <a:defRPr>
                <a:solidFill>
                  <a:srgbClr val="FFFFFF"/>
                </a:solidFill>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endParaRPr lang="en-US" dirty="0"/>
          </a:p>
        </p:txBody>
      </p:sp>
      <p:sp>
        <p:nvSpPr>
          <p:cNvPr id="4" name="Rectangle 3"/>
          <p:cNvSpPr/>
          <p:nvPr/>
        </p:nvSpPr>
        <p:spPr bwMode="auto">
          <a:xfrm>
            <a:off x="8268890" y="6322220"/>
            <a:ext cx="696516" cy="482203"/>
          </a:xfrm>
          <a:prstGeom prst="rect">
            <a:avLst/>
          </a:prstGeom>
          <a:solidFill>
            <a:schemeClr val="accent2"/>
          </a:solidFill>
          <a:ln w="12700" cap="flat" cmpd="sng" algn="ctr">
            <a:solidFill>
              <a:schemeClr val="accent2"/>
            </a:solidFill>
            <a:prstDash val="solid"/>
            <a:miter lim="0"/>
            <a:headEnd type="none" w="med" len="med"/>
            <a:tailEnd type="none" w="med" len="med"/>
          </a:ln>
          <a:effectLst/>
        </p:spPr>
        <p:txBody>
          <a:bodyPr vert="horz" wrap="square" lIns="26789" tIns="26789" rIns="26789" bIns="26789" numCol="1" rtlCol="0" anchor="ctr" anchorCtr="0" compatLnSpc="1">
            <a:prstTxWarp prst="textNoShape">
              <a:avLst/>
            </a:prstTxWarp>
          </a:bodyPr>
          <a:lstStyle/>
          <a:p>
            <a:pPr marL="120547" marR="0" indent="0" algn="l" defTabSz="308063" rtl="0" eaLnBrk="1" fontAlgn="base" latinLnBrk="0" hangingPunct="0">
              <a:lnSpc>
                <a:spcPct val="100000"/>
              </a:lnSpc>
              <a:spcBef>
                <a:spcPct val="0"/>
              </a:spcBef>
              <a:spcAft>
                <a:spcPct val="0"/>
              </a:spcAft>
              <a:buClrTx/>
              <a:buSzTx/>
              <a:buFontTx/>
              <a:buNone/>
              <a:tabLst/>
            </a:pPr>
            <a:endParaRPr kumimoji="0" lang="en-US" sz="949"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61677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7"/>
            <a:ext cx="7715250" cy="1470049"/>
          </a:xfrm>
          <a:prstGeom prst="rect">
            <a:avLst/>
          </a:prstGeom>
        </p:spPr>
        <p:txBody>
          <a:bodyPr/>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4375" y="3391050"/>
            <a:ext cx="7715250" cy="1752451"/>
          </a:xfrm>
          <a:prstGeom prst="rect">
            <a:avLst/>
          </a:prstGeom>
        </p:spPr>
        <p:txBody>
          <a:bodyPr vert="horz"/>
          <a:lstStyle>
            <a:lvl1pPr marL="0" indent="0" algn="ctr">
              <a:buNone/>
              <a:defRPr>
                <a:solidFill>
                  <a:schemeClr val="bg1"/>
                </a:solidFill>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endParaRPr lang="en-US" dirty="0"/>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1688">
                <a:solidFill>
                  <a:schemeClr val="bg1"/>
                </a:solidFill>
              </a:defRPr>
            </a:lvl1pPr>
          </a:lstStyle>
          <a:p>
            <a:pPr lvl="0"/>
            <a:r>
              <a:rPr lang="en-US" dirty="0"/>
              <a:t>SECTION 1</a:t>
            </a:r>
          </a:p>
        </p:txBody>
      </p:sp>
      <p:pic>
        <p:nvPicPr>
          <p:cNvPr id="4" name="Picture 3"/>
          <p:cNvPicPr>
            <a:picLocks noChangeAspect="1"/>
          </p:cNvPicPr>
          <p:nvPr/>
        </p:nvPicPr>
        <p:blipFill>
          <a:blip r:embed="rId2"/>
          <a:stretch>
            <a:fillRect/>
          </a:stretch>
        </p:blipFill>
        <p:spPr>
          <a:xfrm>
            <a:off x="8268891" y="6318845"/>
            <a:ext cx="707293" cy="492962"/>
          </a:xfrm>
          <a:prstGeom prst="rect">
            <a:avLst/>
          </a:prstGeom>
        </p:spPr>
      </p:pic>
    </p:spTree>
    <p:extLst>
      <p:ext uri="{BB962C8B-B14F-4D97-AF65-F5344CB8AC3E}">
        <p14:creationId xmlns:p14="http://schemas.microsoft.com/office/powerpoint/2010/main" val="160082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7"/>
            <a:ext cx="7715250" cy="1470049"/>
          </a:xfrm>
          <a:prstGeom prst="rect">
            <a:avLst/>
          </a:prstGeom>
        </p:spPr>
        <p:txBody>
          <a:bodyPr/>
          <a:lstStyle>
            <a:lvl1pPr algn="ctr">
              <a:defRPr/>
            </a:lvl1pPr>
          </a:lstStyle>
          <a:p>
            <a:r>
              <a:rPr lang="en-US" dirty="0"/>
              <a:t>Click to Edit </a:t>
            </a:r>
            <a:br>
              <a:rPr lang="en-US" dirty="0"/>
            </a:br>
            <a:r>
              <a:rPr lang="en-US" dirty="0"/>
              <a:t>Master Title Style</a:t>
            </a:r>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1688">
                <a:solidFill>
                  <a:schemeClr val="bg1"/>
                </a:solidFill>
              </a:defRPr>
            </a:lvl1pPr>
          </a:lstStyle>
          <a:p>
            <a:pPr lvl="0"/>
            <a:r>
              <a:rPr lang="en-US" dirty="0"/>
              <a:t>SECTION 1</a:t>
            </a:r>
          </a:p>
        </p:txBody>
      </p:sp>
      <p:pic>
        <p:nvPicPr>
          <p:cNvPr id="2" name="Picture 1"/>
          <p:cNvPicPr>
            <a:picLocks noChangeAspect="1"/>
          </p:cNvPicPr>
          <p:nvPr/>
        </p:nvPicPr>
        <p:blipFill>
          <a:blip r:embed="rId2"/>
          <a:stretch>
            <a:fillRect/>
          </a:stretch>
        </p:blipFill>
        <p:spPr>
          <a:xfrm>
            <a:off x="8215313" y="6322219"/>
            <a:ext cx="707293" cy="492962"/>
          </a:xfrm>
          <a:prstGeom prst="rect">
            <a:avLst/>
          </a:prstGeom>
        </p:spPr>
      </p:pic>
    </p:spTree>
    <p:extLst>
      <p:ext uri="{BB962C8B-B14F-4D97-AF65-F5344CB8AC3E}">
        <p14:creationId xmlns:p14="http://schemas.microsoft.com/office/powerpoint/2010/main" val="323478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7"/>
            <a:ext cx="771525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714375" y="3391050"/>
            <a:ext cx="7715250" cy="1752451"/>
          </a:xfrm>
          <a:prstGeom prst="rect">
            <a:avLst/>
          </a:prstGeom>
        </p:spPr>
        <p:txBody>
          <a:bodyPr vert="horz" anchor="t"/>
          <a:lstStyle>
            <a:lvl1pPr marL="0" indent="0" algn="ctr">
              <a:buNone/>
              <a:defRPr>
                <a:solidFill>
                  <a:srgbClr val="53585F"/>
                </a:solidFill>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endParaRPr lang="en-US" dirty="0"/>
          </a:p>
        </p:txBody>
      </p:sp>
      <p:sp>
        <p:nvSpPr>
          <p:cNvPr id="7"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1688">
                <a:solidFill>
                  <a:schemeClr val="bg2"/>
                </a:solidFill>
              </a:defRPr>
            </a:lvl1pPr>
          </a:lstStyle>
          <a:p>
            <a:pPr lvl="0"/>
            <a:r>
              <a:rPr lang="en-US" dirty="0"/>
              <a:t>SECTION 1</a:t>
            </a:r>
          </a:p>
        </p:txBody>
      </p:sp>
      <p:pic>
        <p:nvPicPr>
          <p:cNvPr id="2" name="Picture 1"/>
          <p:cNvPicPr>
            <a:picLocks noChangeAspect="1"/>
          </p:cNvPicPr>
          <p:nvPr/>
        </p:nvPicPr>
        <p:blipFill>
          <a:blip r:embed="rId2"/>
          <a:stretch>
            <a:fillRect/>
          </a:stretch>
        </p:blipFill>
        <p:spPr>
          <a:xfrm>
            <a:off x="8161735" y="6318845"/>
            <a:ext cx="707293" cy="492962"/>
          </a:xfrm>
          <a:prstGeom prst="rect">
            <a:avLst/>
          </a:prstGeom>
        </p:spPr>
      </p:pic>
    </p:spTree>
    <p:extLst>
      <p:ext uri="{BB962C8B-B14F-4D97-AF65-F5344CB8AC3E}">
        <p14:creationId xmlns:p14="http://schemas.microsoft.com/office/powerpoint/2010/main" val="190898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6485" y="1017984"/>
            <a:ext cx="7715250" cy="1607344"/>
          </a:xfrm>
          <a:prstGeom prst="rect">
            <a:avLst/>
          </a:prstGeom>
        </p:spPr>
        <p:txBody>
          <a:bodyPr anchor="b"/>
          <a:lstStyle>
            <a:lvl1pPr algn="l">
              <a:defRPr sz="3164"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2732484"/>
            <a:ext cx="7715250" cy="3214688"/>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pic>
        <p:nvPicPr>
          <p:cNvPr id="2" name="Picture 1"/>
          <p:cNvPicPr>
            <a:picLocks noChangeAspect="1"/>
          </p:cNvPicPr>
          <p:nvPr/>
        </p:nvPicPr>
        <p:blipFill>
          <a:blip r:embed="rId2"/>
          <a:stretch>
            <a:fillRect/>
          </a:stretch>
        </p:blipFill>
        <p:spPr>
          <a:xfrm>
            <a:off x="8215313" y="6322219"/>
            <a:ext cx="707293" cy="492962"/>
          </a:xfrm>
          <a:prstGeom prst="rect">
            <a:avLst/>
          </a:prstGeom>
        </p:spPr>
      </p:pic>
    </p:spTree>
    <p:extLst>
      <p:ext uri="{BB962C8B-B14F-4D97-AF65-F5344CB8AC3E}">
        <p14:creationId xmlns:p14="http://schemas.microsoft.com/office/powerpoint/2010/main" val="23586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p:nvPicPr>
        <p:blipFill>
          <a:blip r:embed="rId2"/>
          <a:stretch>
            <a:fillRect/>
          </a:stretch>
        </p:blipFill>
        <p:spPr>
          <a:xfrm>
            <a:off x="8182514" y="6348553"/>
            <a:ext cx="707293" cy="492962"/>
          </a:xfrm>
          <a:prstGeom prst="rect">
            <a:avLst/>
          </a:prstGeom>
        </p:spPr>
      </p:pic>
    </p:spTree>
    <p:extLst>
      <p:ext uri="{BB962C8B-B14F-4D97-AF65-F5344CB8AC3E}">
        <p14:creationId xmlns:p14="http://schemas.microsoft.com/office/powerpoint/2010/main" val="191447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6268642"/>
            <a:ext cx="9161860"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C54A3"/>
          </a:solidFill>
          <a:ln w="12700" cap="flat" cmpd="sng">
            <a:noFill/>
            <a:prstDash val="solid"/>
            <a:miter lim="0"/>
            <a:headEnd/>
            <a:tailEnd/>
          </a:ln>
          <a:effectLst/>
        </p:spPr>
        <p:txBody>
          <a:bodyPr lIns="26789" tIns="26789" rIns="26789" bIns="26789" anchor="ctr">
            <a:prstTxWarp prst="textNoShape">
              <a:avLst/>
            </a:prstTxWarp>
          </a:bodyPr>
          <a:lstStyle/>
          <a:p>
            <a:pPr>
              <a:defRPr/>
            </a:pPr>
            <a:endParaRPr lang="en-US" sz="1160">
              <a:solidFill>
                <a:srgbClr val="53C1DD"/>
              </a:solidFill>
            </a:endParaRPr>
          </a:p>
        </p:txBody>
      </p:sp>
      <p:pic>
        <p:nvPicPr>
          <p:cNvPr id="3" name="Picture 2"/>
          <p:cNvPicPr>
            <a:picLocks noChangeAspect="1"/>
          </p:cNvPicPr>
          <p:nvPr/>
        </p:nvPicPr>
        <p:blipFill rotWithShape="1">
          <a:blip r:embed="rId17" cstate="print">
            <a:extLst>
              <a:ext uri="{28A0092B-C50C-407E-A947-70E740481C1C}">
                <a14:useLocalDpi xmlns:a14="http://schemas.microsoft.com/office/drawing/2010/main" val="0"/>
              </a:ext>
            </a:extLst>
          </a:blip>
          <a:srcRect t="919" b="-1747"/>
          <a:stretch/>
        </p:blipFill>
        <p:spPr>
          <a:xfrm rot="10800000">
            <a:off x="-533" y="3642412"/>
            <a:ext cx="4924911" cy="3234780"/>
          </a:xfrm>
          <a:prstGeom prst="rect">
            <a:avLst/>
          </a:prstGeom>
        </p:spPr>
      </p:pic>
      <p:pic>
        <p:nvPicPr>
          <p:cNvPr id="5" name="Picture 4" descr="WIC_logo_white_cmyk.png"/>
          <p:cNvPicPr>
            <a:picLocks noChangeAspect="1"/>
          </p:cNvPicPr>
          <p:nvPr/>
        </p:nvPicPr>
        <p:blipFill>
          <a:blip r:embed="rId18"/>
          <a:stretch>
            <a:fillRect/>
          </a:stretch>
        </p:blipFill>
        <p:spPr>
          <a:xfrm>
            <a:off x="339328" y="6348529"/>
            <a:ext cx="910829" cy="438746"/>
          </a:xfrm>
          <a:prstGeom prst="rect">
            <a:avLst/>
          </a:prstGeom>
        </p:spPr>
      </p:pic>
      <p:pic>
        <p:nvPicPr>
          <p:cNvPr id="6" name="Picture 5" descr="State triangle alone.png"/>
          <p:cNvPicPr>
            <a:picLocks noChangeAspect="1"/>
          </p:cNvPicPr>
          <p:nvPr/>
        </p:nvPicPr>
        <p:blipFill>
          <a:blip r:embed="rId19"/>
          <a:stretch>
            <a:fillRect/>
          </a:stretch>
        </p:blipFill>
        <p:spPr>
          <a:xfrm>
            <a:off x="8358340" y="6343868"/>
            <a:ext cx="553489" cy="406977"/>
          </a:xfrm>
          <a:prstGeom prst="rect">
            <a:avLst/>
          </a:prstGeom>
        </p:spPr>
      </p:pic>
    </p:spTree>
    <p:extLst>
      <p:ext uri="{BB962C8B-B14F-4D97-AF65-F5344CB8AC3E}">
        <p14:creationId xmlns:p14="http://schemas.microsoft.com/office/powerpoint/2010/main" val="4196176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308063" rtl="0" eaLnBrk="1" fontAlgn="base" hangingPunct="1">
        <a:spcBef>
          <a:spcPct val="0"/>
        </a:spcBef>
        <a:spcAft>
          <a:spcPct val="0"/>
        </a:spcAft>
        <a:defRPr sz="3480" b="1" i="1">
          <a:solidFill>
            <a:schemeClr val="bg2"/>
          </a:solidFill>
          <a:latin typeface="+mj-lt"/>
          <a:ea typeface="+mj-ea"/>
          <a:cs typeface="+mj-cs"/>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180820" indent="-180820"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1pPr>
      <a:lvl2pPr marL="120547" indent="120547"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2pPr>
      <a:lvl3pPr marL="241093" indent="241093"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3pPr>
      <a:lvl4pPr marL="361640" indent="361640"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4pPr>
      <a:lvl5pPr marL="482186" indent="482186"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5pPr>
      <a:lvl6pPr marL="723279"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6pPr>
      <a:lvl7pPr marL="964372"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7pPr>
      <a:lvl8pPr marL="1205465"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8pPr>
      <a:lvl9pPr marL="1446558" algn="l" defTabSz="308063" rtl="0" eaLnBrk="1" fontAlgn="base" hangingPunct="1">
        <a:spcBef>
          <a:spcPts val="2215"/>
        </a:spcBef>
        <a:spcAft>
          <a:spcPct val="0"/>
        </a:spcAft>
        <a:defRPr sz="1582">
          <a:solidFill>
            <a:srgbClr val="5C6670"/>
          </a:solidFill>
          <a:latin typeface="+mn-lt"/>
          <a:ea typeface="+mn-ea"/>
          <a:cs typeface="+mn-cs"/>
          <a:sym typeface="Trebuchet MS" pitchFamily="-100" charset="0"/>
        </a:defRPr>
      </a:lvl9pPr>
    </p:bodyStyle>
    <p:otherStyle>
      <a:defPPr>
        <a:defRPr lang="en-US"/>
      </a:defPPr>
      <a:lvl1pPr marL="0" algn="l" defTabSz="241093" rtl="0" eaLnBrk="1" latinLnBrk="0" hangingPunct="1">
        <a:defRPr sz="949" kern="1200">
          <a:solidFill>
            <a:schemeClr val="tx1"/>
          </a:solidFill>
          <a:latin typeface="+mn-lt"/>
          <a:ea typeface="+mn-ea"/>
          <a:cs typeface="+mn-cs"/>
        </a:defRPr>
      </a:lvl1pPr>
      <a:lvl2pPr marL="241093" algn="l" defTabSz="241093" rtl="0" eaLnBrk="1" latinLnBrk="0" hangingPunct="1">
        <a:defRPr sz="949" kern="1200">
          <a:solidFill>
            <a:schemeClr val="tx1"/>
          </a:solidFill>
          <a:latin typeface="+mn-lt"/>
          <a:ea typeface="+mn-ea"/>
          <a:cs typeface="+mn-cs"/>
        </a:defRPr>
      </a:lvl2pPr>
      <a:lvl3pPr marL="482186" algn="l" defTabSz="241093" rtl="0" eaLnBrk="1" latinLnBrk="0" hangingPunct="1">
        <a:defRPr sz="949" kern="1200">
          <a:solidFill>
            <a:schemeClr val="tx1"/>
          </a:solidFill>
          <a:latin typeface="+mn-lt"/>
          <a:ea typeface="+mn-ea"/>
          <a:cs typeface="+mn-cs"/>
        </a:defRPr>
      </a:lvl3pPr>
      <a:lvl4pPr marL="723279" algn="l" defTabSz="241093" rtl="0" eaLnBrk="1" latinLnBrk="0" hangingPunct="1">
        <a:defRPr sz="949" kern="1200">
          <a:solidFill>
            <a:schemeClr val="tx1"/>
          </a:solidFill>
          <a:latin typeface="+mn-lt"/>
          <a:ea typeface="+mn-ea"/>
          <a:cs typeface="+mn-cs"/>
        </a:defRPr>
      </a:lvl4pPr>
      <a:lvl5pPr marL="964372" algn="l" defTabSz="241093" rtl="0" eaLnBrk="1" latinLnBrk="0" hangingPunct="1">
        <a:defRPr sz="949" kern="1200">
          <a:solidFill>
            <a:schemeClr val="tx1"/>
          </a:solidFill>
          <a:latin typeface="+mn-lt"/>
          <a:ea typeface="+mn-ea"/>
          <a:cs typeface="+mn-cs"/>
        </a:defRPr>
      </a:lvl5pPr>
      <a:lvl6pPr marL="1205465" algn="l" defTabSz="241093" rtl="0" eaLnBrk="1" latinLnBrk="0" hangingPunct="1">
        <a:defRPr sz="949" kern="1200">
          <a:solidFill>
            <a:schemeClr val="tx1"/>
          </a:solidFill>
          <a:latin typeface="+mn-lt"/>
          <a:ea typeface="+mn-ea"/>
          <a:cs typeface="+mn-cs"/>
        </a:defRPr>
      </a:lvl6pPr>
      <a:lvl7pPr marL="1446558" algn="l" defTabSz="241093" rtl="0" eaLnBrk="1" latinLnBrk="0" hangingPunct="1">
        <a:defRPr sz="949" kern="1200">
          <a:solidFill>
            <a:schemeClr val="tx1"/>
          </a:solidFill>
          <a:latin typeface="+mn-lt"/>
          <a:ea typeface="+mn-ea"/>
          <a:cs typeface="+mn-cs"/>
        </a:defRPr>
      </a:lvl7pPr>
      <a:lvl8pPr marL="1687651" algn="l" defTabSz="241093" rtl="0" eaLnBrk="1" latinLnBrk="0" hangingPunct="1">
        <a:defRPr sz="949" kern="1200">
          <a:solidFill>
            <a:schemeClr val="tx1"/>
          </a:solidFill>
          <a:latin typeface="+mn-lt"/>
          <a:ea typeface="+mn-ea"/>
          <a:cs typeface="+mn-cs"/>
        </a:defRPr>
      </a:lvl8pPr>
      <a:lvl9pPr marL="1928744" algn="l" defTabSz="241093" rtl="0" eaLnBrk="1" latinLnBrk="0" hangingPunct="1">
        <a:defRPr sz="9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AutoShape 3"/>
          <p:cNvSpPr>
            <a:spLocks/>
          </p:cNvSpPr>
          <p:nvPr/>
        </p:nvSpPr>
        <p:spPr bwMode="auto">
          <a:xfrm>
            <a:off x="0" y="6268642"/>
            <a:ext cx="9161860"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C54A3"/>
          </a:solidFill>
          <a:ln w="12700" cap="flat" cmpd="sng">
            <a:noFill/>
            <a:prstDash val="solid"/>
            <a:miter lim="0"/>
            <a:headEnd/>
            <a:tailEnd/>
          </a:ln>
          <a:effectLst/>
        </p:spPr>
        <p:txBody>
          <a:bodyPr lIns="26789" tIns="26789" rIns="26789" bIns="26789" anchor="ctr">
            <a:prstTxWarp prst="textNoShape">
              <a:avLst/>
            </a:prstTxWarp>
          </a:bodyPr>
          <a:lstStyle/>
          <a:p>
            <a:pPr>
              <a:defRPr/>
            </a:pPr>
            <a:endParaRPr lang="en-US" sz="1160">
              <a:solidFill>
                <a:srgbClr val="53C1DD"/>
              </a:solidFill>
            </a:endParaRPr>
          </a:p>
        </p:txBody>
      </p:sp>
      <p:pic>
        <p:nvPicPr>
          <p:cNvPr id="8" name="Picture 7" descr="WIC_logo_white_cmyk.png"/>
          <p:cNvPicPr>
            <a:picLocks noChangeAspect="1"/>
          </p:cNvPicPr>
          <p:nvPr/>
        </p:nvPicPr>
        <p:blipFill>
          <a:blip r:embed="rId5"/>
          <a:stretch>
            <a:fillRect/>
          </a:stretch>
        </p:blipFill>
        <p:spPr>
          <a:xfrm>
            <a:off x="339328" y="6348529"/>
            <a:ext cx="910829" cy="438746"/>
          </a:xfrm>
          <a:prstGeom prst="rect">
            <a:avLst/>
          </a:prstGeom>
        </p:spPr>
      </p:pic>
      <p:pic>
        <p:nvPicPr>
          <p:cNvPr id="9" name="Picture 8" descr="State triangle alone.png"/>
          <p:cNvPicPr>
            <a:picLocks noChangeAspect="1"/>
          </p:cNvPicPr>
          <p:nvPr/>
        </p:nvPicPr>
        <p:blipFill>
          <a:blip r:embed="rId6"/>
          <a:stretch>
            <a:fillRect/>
          </a:stretch>
        </p:blipFill>
        <p:spPr>
          <a:xfrm>
            <a:off x="8358340" y="6343868"/>
            <a:ext cx="553489" cy="406977"/>
          </a:xfrm>
          <a:prstGeom prst="rect">
            <a:avLst/>
          </a:prstGeom>
        </p:spPr>
      </p:pic>
      <p:pic>
        <p:nvPicPr>
          <p:cNvPr id="2" name="Picture 1"/>
          <p:cNvPicPr>
            <a:picLocks noChangeAspect="1"/>
          </p:cNvPicPr>
          <p:nvPr/>
        </p:nvPicPr>
        <p:blipFill>
          <a:blip r:embed="rId7"/>
          <a:stretch>
            <a:fillRect/>
          </a:stretch>
        </p:blipFill>
        <p:spPr>
          <a:xfrm>
            <a:off x="8204536" y="6269585"/>
            <a:ext cx="707293" cy="492962"/>
          </a:xfrm>
          <a:prstGeom prst="rect">
            <a:avLst/>
          </a:prstGeom>
        </p:spPr>
      </p:pic>
    </p:spTree>
    <p:extLst>
      <p:ext uri="{BB962C8B-B14F-4D97-AF65-F5344CB8AC3E}">
        <p14:creationId xmlns:p14="http://schemas.microsoft.com/office/powerpoint/2010/main" val="31649408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482186" rtl="0" eaLnBrk="1" latinLnBrk="0" hangingPunct="1">
        <a:lnSpc>
          <a:spcPct val="90000"/>
        </a:lnSpc>
        <a:spcBef>
          <a:spcPct val="0"/>
        </a:spcBef>
        <a:buNone/>
        <a:defRPr sz="2321" kern="1200">
          <a:solidFill>
            <a:schemeClr val="tx1"/>
          </a:solidFill>
          <a:latin typeface="+mj-lt"/>
          <a:ea typeface="+mj-ea"/>
          <a:cs typeface="+mj-cs"/>
        </a:defRPr>
      </a:lvl1pPr>
    </p:titleStyle>
    <p:bodyStyle>
      <a:lvl1pPr marL="120547" indent="-120547" algn="l" defTabSz="482186" rtl="0" eaLnBrk="1" latinLnBrk="0" hangingPunct="1">
        <a:lnSpc>
          <a:spcPct val="90000"/>
        </a:lnSpc>
        <a:spcBef>
          <a:spcPts val="527"/>
        </a:spcBef>
        <a:buFont typeface="Arial" panose="020B0604020202020204" pitchFamily="34" charset="0"/>
        <a:buChar char="•"/>
        <a:defRPr sz="1477" kern="1200">
          <a:solidFill>
            <a:schemeClr val="tx1"/>
          </a:solidFill>
          <a:latin typeface="+mn-lt"/>
          <a:ea typeface="+mn-ea"/>
          <a:cs typeface="+mn-cs"/>
        </a:defRPr>
      </a:lvl1pPr>
      <a:lvl2pPr marL="361640" indent="-120547" algn="l" defTabSz="482186" rtl="0" eaLnBrk="1" latinLnBrk="0" hangingPunct="1">
        <a:lnSpc>
          <a:spcPct val="90000"/>
        </a:lnSpc>
        <a:spcBef>
          <a:spcPts val="264"/>
        </a:spcBef>
        <a:buFont typeface="Arial" panose="020B0604020202020204" pitchFamily="34" charset="0"/>
        <a:buChar char="•"/>
        <a:defRPr sz="1265" kern="1200">
          <a:solidFill>
            <a:schemeClr val="tx1"/>
          </a:solidFill>
          <a:latin typeface="+mn-lt"/>
          <a:ea typeface="+mn-ea"/>
          <a:cs typeface="+mn-cs"/>
        </a:defRPr>
      </a:lvl2pPr>
      <a:lvl3pPr marL="602732" indent="-120547" algn="l" defTabSz="482186" rtl="0" eaLnBrk="1" latinLnBrk="0" hangingPunct="1">
        <a:lnSpc>
          <a:spcPct val="90000"/>
        </a:lnSpc>
        <a:spcBef>
          <a:spcPts val="264"/>
        </a:spcBef>
        <a:buFont typeface="Arial" panose="020B0604020202020204" pitchFamily="34" charset="0"/>
        <a:buChar char="•"/>
        <a:defRPr sz="1055" kern="1200">
          <a:solidFill>
            <a:schemeClr val="tx1"/>
          </a:solidFill>
          <a:latin typeface="+mn-lt"/>
          <a:ea typeface="+mn-ea"/>
          <a:cs typeface="+mn-cs"/>
        </a:defRPr>
      </a:lvl3pPr>
      <a:lvl4pPr marL="843826"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4pPr>
      <a:lvl5pPr marL="1084919"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5pPr>
      <a:lvl6pPr marL="1326011"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6pPr>
      <a:lvl7pPr marL="1567105"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7pPr>
      <a:lvl8pPr marL="1808198"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8pPr>
      <a:lvl9pPr marL="2049290" indent="-120547" algn="l" defTabSz="482186"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9pPr>
    </p:bodyStyle>
    <p:otherStyle>
      <a:defPPr>
        <a:defRPr lang="en-US"/>
      </a:defPPr>
      <a:lvl1pPr marL="0" algn="l" defTabSz="482186" rtl="0" eaLnBrk="1" latinLnBrk="0" hangingPunct="1">
        <a:defRPr sz="949" kern="1200">
          <a:solidFill>
            <a:schemeClr val="tx1"/>
          </a:solidFill>
          <a:latin typeface="+mn-lt"/>
          <a:ea typeface="+mn-ea"/>
          <a:cs typeface="+mn-cs"/>
        </a:defRPr>
      </a:lvl1pPr>
      <a:lvl2pPr marL="241093" algn="l" defTabSz="482186" rtl="0" eaLnBrk="1" latinLnBrk="0" hangingPunct="1">
        <a:defRPr sz="949" kern="1200">
          <a:solidFill>
            <a:schemeClr val="tx1"/>
          </a:solidFill>
          <a:latin typeface="+mn-lt"/>
          <a:ea typeface="+mn-ea"/>
          <a:cs typeface="+mn-cs"/>
        </a:defRPr>
      </a:lvl2pPr>
      <a:lvl3pPr marL="482186" algn="l" defTabSz="482186" rtl="0" eaLnBrk="1" latinLnBrk="0" hangingPunct="1">
        <a:defRPr sz="949" kern="1200">
          <a:solidFill>
            <a:schemeClr val="tx1"/>
          </a:solidFill>
          <a:latin typeface="+mn-lt"/>
          <a:ea typeface="+mn-ea"/>
          <a:cs typeface="+mn-cs"/>
        </a:defRPr>
      </a:lvl3pPr>
      <a:lvl4pPr marL="723279" algn="l" defTabSz="482186" rtl="0" eaLnBrk="1" latinLnBrk="0" hangingPunct="1">
        <a:defRPr sz="949" kern="1200">
          <a:solidFill>
            <a:schemeClr val="tx1"/>
          </a:solidFill>
          <a:latin typeface="+mn-lt"/>
          <a:ea typeface="+mn-ea"/>
          <a:cs typeface="+mn-cs"/>
        </a:defRPr>
      </a:lvl4pPr>
      <a:lvl5pPr marL="964372" algn="l" defTabSz="482186" rtl="0" eaLnBrk="1" latinLnBrk="0" hangingPunct="1">
        <a:defRPr sz="949" kern="1200">
          <a:solidFill>
            <a:schemeClr val="tx1"/>
          </a:solidFill>
          <a:latin typeface="+mn-lt"/>
          <a:ea typeface="+mn-ea"/>
          <a:cs typeface="+mn-cs"/>
        </a:defRPr>
      </a:lvl5pPr>
      <a:lvl6pPr marL="1205465" algn="l" defTabSz="482186" rtl="0" eaLnBrk="1" latinLnBrk="0" hangingPunct="1">
        <a:defRPr sz="949" kern="1200">
          <a:solidFill>
            <a:schemeClr val="tx1"/>
          </a:solidFill>
          <a:latin typeface="+mn-lt"/>
          <a:ea typeface="+mn-ea"/>
          <a:cs typeface="+mn-cs"/>
        </a:defRPr>
      </a:lvl6pPr>
      <a:lvl7pPr marL="1446558" algn="l" defTabSz="482186" rtl="0" eaLnBrk="1" latinLnBrk="0" hangingPunct="1">
        <a:defRPr sz="949" kern="1200">
          <a:solidFill>
            <a:schemeClr val="tx1"/>
          </a:solidFill>
          <a:latin typeface="+mn-lt"/>
          <a:ea typeface="+mn-ea"/>
          <a:cs typeface="+mn-cs"/>
        </a:defRPr>
      </a:lvl7pPr>
      <a:lvl8pPr marL="1687651" algn="l" defTabSz="482186" rtl="0" eaLnBrk="1" latinLnBrk="0" hangingPunct="1">
        <a:defRPr sz="949" kern="1200">
          <a:solidFill>
            <a:schemeClr val="tx1"/>
          </a:solidFill>
          <a:latin typeface="+mn-lt"/>
          <a:ea typeface="+mn-ea"/>
          <a:cs typeface="+mn-cs"/>
        </a:defRPr>
      </a:lvl8pPr>
      <a:lvl9pPr marL="1928744" algn="l" defTabSz="482186"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mailto:Samantha.Volk@dhha.org"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mailto:cawrsen@pueblocounty.us" TargetMode="External"/><Relationship Id="rId5" Type="http://schemas.openxmlformats.org/officeDocument/2006/relationships/hyperlink" Target="mailto:mmorrison@tchd.org" TargetMode="External"/><Relationship Id="rId4" Type="http://schemas.openxmlformats.org/officeDocument/2006/relationships/hyperlink" Target="mailto:kkading.sunrise@nocoha.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coloradowicsignup.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0614" y="2144305"/>
            <a:ext cx="8478906" cy="961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80614" y="1463040"/>
            <a:ext cx="8478906" cy="1137920"/>
          </a:xfrm>
        </p:spPr>
        <p:txBody>
          <a:bodyPr>
            <a:normAutofit fontScale="90000"/>
          </a:bodyPr>
          <a:lstStyle/>
          <a:p>
            <a:r>
              <a:rPr lang="en-US" dirty="0"/>
              <a:t> </a:t>
            </a:r>
            <a:r>
              <a:rPr lang="en-US" sz="3300" dirty="0"/>
              <a:t/>
            </a:r>
            <a:br>
              <a:rPr lang="en-US" sz="3300" dirty="0"/>
            </a:br>
            <a:r>
              <a:rPr lang="en-US" sz="3600" i="0" dirty="0">
                <a:solidFill>
                  <a:schemeClr val="accent1"/>
                </a:solidFill>
              </a:rPr>
              <a:t>Innovative Approaches to Increasing Recruitment &amp; Retention in Colorado WIC</a:t>
            </a:r>
            <a:r>
              <a:rPr lang="en-US" dirty="0"/>
              <a:t/>
            </a:r>
            <a:br>
              <a:rPr lang="en-US" dirty="0"/>
            </a:br>
            <a:endParaRPr lang="en-US" dirty="0"/>
          </a:p>
        </p:txBody>
      </p:sp>
      <p:sp>
        <p:nvSpPr>
          <p:cNvPr id="6" name="TextBox 5"/>
          <p:cNvSpPr txBox="1"/>
          <p:nvPr/>
        </p:nvSpPr>
        <p:spPr>
          <a:xfrm>
            <a:off x="380614" y="2600960"/>
            <a:ext cx="8478906" cy="2800767"/>
          </a:xfrm>
          <a:prstGeom prst="rect">
            <a:avLst/>
          </a:prstGeom>
          <a:solidFill>
            <a:srgbClr val="FFFFFF">
              <a:alpha val="38000"/>
            </a:srgbClr>
          </a:solidFill>
        </p:spPr>
        <p:txBody>
          <a:bodyPr wrap="square" rtlCol="0">
            <a:spAutoFit/>
          </a:bodyPr>
          <a:lstStyle/>
          <a:p>
            <a:pPr algn="ctr"/>
            <a:r>
              <a:rPr lang="en-US" sz="2200" dirty="0">
                <a:solidFill>
                  <a:schemeClr val="tx2">
                    <a:lumMod val="50000"/>
                  </a:schemeClr>
                </a:solidFill>
              </a:rPr>
              <a:t>Kelly Kading, Weld County WIC</a:t>
            </a:r>
          </a:p>
          <a:p>
            <a:pPr algn="ctr"/>
            <a:endParaRPr lang="en-US" sz="2200" dirty="0">
              <a:solidFill>
                <a:schemeClr val="tx2">
                  <a:lumMod val="50000"/>
                </a:schemeClr>
              </a:solidFill>
            </a:endParaRPr>
          </a:p>
          <a:p>
            <a:pPr algn="ctr"/>
            <a:r>
              <a:rPr lang="en-US" sz="2200" dirty="0">
                <a:solidFill>
                  <a:schemeClr val="tx2">
                    <a:lumMod val="50000"/>
                  </a:schemeClr>
                </a:solidFill>
              </a:rPr>
              <a:t>Melanie Morrison, Tri-County Health Department WIC</a:t>
            </a:r>
          </a:p>
          <a:p>
            <a:pPr algn="ctr"/>
            <a:endParaRPr lang="en-US" sz="2200" dirty="0">
              <a:solidFill>
                <a:schemeClr val="tx2">
                  <a:lumMod val="50000"/>
                </a:schemeClr>
              </a:solidFill>
            </a:endParaRPr>
          </a:p>
          <a:p>
            <a:pPr algn="ctr"/>
            <a:r>
              <a:rPr lang="en-US" sz="2200" dirty="0">
                <a:solidFill>
                  <a:schemeClr val="tx2">
                    <a:lumMod val="50000"/>
                  </a:schemeClr>
                </a:solidFill>
              </a:rPr>
              <a:t>Samantha Volk Jennings, Denver County WIC</a:t>
            </a:r>
          </a:p>
          <a:p>
            <a:pPr algn="ctr"/>
            <a:endParaRPr lang="en-US" sz="2200" dirty="0">
              <a:solidFill>
                <a:schemeClr val="tx2">
                  <a:lumMod val="50000"/>
                </a:schemeClr>
              </a:solidFill>
            </a:endParaRPr>
          </a:p>
          <a:p>
            <a:pPr algn="ctr"/>
            <a:r>
              <a:rPr lang="en-US" sz="2200" dirty="0">
                <a:solidFill>
                  <a:schemeClr val="tx2">
                    <a:lumMod val="50000"/>
                  </a:schemeClr>
                </a:solidFill>
              </a:rPr>
              <a:t>Nicole Cawrse, Pueblo Department of Public Health and Environment WIC </a:t>
            </a:r>
          </a:p>
        </p:txBody>
      </p:sp>
    </p:spTree>
    <p:extLst>
      <p:ext uri="{BB962C8B-B14F-4D97-AF65-F5344CB8AC3E}">
        <p14:creationId xmlns:p14="http://schemas.microsoft.com/office/powerpoint/2010/main" val="271470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b="0" dirty="0">
              <a:solidFill>
                <a:schemeClr val="bg2">
                  <a:lumMod val="50000"/>
                </a:schemeClr>
              </a:solidFill>
            </a:endParaRPr>
          </a:p>
        </p:txBody>
      </p:sp>
      <p:sp>
        <p:nvSpPr>
          <p:cNvPr id="3" name="Content Placeholder 2"/>
          <p:cNvSpPr>
            <a:spLocks noGrp="1"/>
          </p:cNvSpPr>
          <p:nvPr>
            <p:ph sz="half" idx="1"/>
          </p:nvPr>
        </p:nvSpPr>
        <p:spPr>
          <a:xfrm>
            <a:off x="182880" y="1300481"/>
            <a:ext cx="8332470" cy="1910079"/>
          </a:xfrm>
        </p:spPr>
        <p:txBody>
          <a:bodyPr/>
          <a:lstStyle/>
          <a:p>
            <a:pPr marL="285750" indent="-285750">
              <a:buClr>
                <a:schemeClr val="accent6"/>
              </a:buClr>
              <a:buFont typeface="Wingdings" panose="05000000000000000000" pitchFamily="2" charset="2"/>
              <a:buChar char="§"/>
            </a:pPr>
            <a:r>
              <a:rPr lang="en-US" sz="2000" dirty="0"/>
              <a:t>We partner on some level with over 10 community agencies</a:t>
            </a:r>
          </a:p>
          <a:p>
            <a:pPr marL="285750" indent="-285750">
              <a:buClr>
                <a:schemeClr val="accent6"/>
              </a:buClr>
              <a:buFont typeface="Wingdings" panose="05000000000000000000" pitchFamily="2" charset="2"/>
              <a:buChar char="§"/>
            </a:pPr>
            <a:r>
              <a:rPr lang="en-US" sz="2000" dirty="0"/>
              <a:t>How? </a:t>
            </a:r>
          </a:p>
          <a:p>
            <a:pPr marL="406297" lvl="1" indent="-285750">
              <a:buClr>
                <a:schemeClr val="accent6"/>
              </a:buClr>
              <a:buFont typeface="Wingdings" panose="05000000000000000000" pitchFamily="2" charset="2"/>
              <a:buChar char="§"/>
            </a:pPr>
            <a:r>
              <a:rPr lang="en-US" sz="2000" dirty="0"/>
              <a:t>Contact any and all agencies that might work with WIC families</a:t>
            </a:r>
          </a:p>
        </p:txBody>
      </p:sp>
      <p:sp>
        <p:nvSpPr>
          <p:cNvPr id="5" name="TextBox 4"/>
          <p:cNvSpPr txBox="1"/>
          <p:nvPr/>
        </p:nvSpPr>
        <p:spPr>
          <a:xfrm>
            <a:off x="182880" y="3210560"/>
            <a:ext cx="8332470" cy="2554545"/>
          </a:xfrm>
          <a:prstGeom prst="rect">
            <a:avLst/>
          </a:prstGeom>
          <a:solidFill>
            <a:srgbClr val="FFFFFF">
              <a:alpha val="38000"/>
            </a:srgbClr>
          </a:solidFill>
        </p:spPr>
        <p:txBody>
          <a:bodyPr wrap="square" rtlCol="0">
            <a:spAutoFit/>
          </a:bodyPr>
          <a:lstStyle/>
          <a:p>
            <a:pPr marL="406297" lvl="1" indent="-285750">
              <a:buClr>
                <a:schemeClr val="accent6"/>
              </a:buClr>
              <a:buFont typeface="Wingdings" panose="05000000000000000000" pitchFamily="2" charset="2"/>
              <a:buChar char="§"/>
            </a:pPr>
            <a:r>
              <a:rPr lang="en-US" sz="2000" dirty="0">
                <a:solidFill>
                  <a:schemeClr val="bg2">
                    <a:lumMod val="50000"/>
                  </a:schemeClr>
                </a:solidFill>
              </a:rPr>
              <a:t>Revisit current/old partnerships</a:t>
            </a:r>
          </a:p>
          <a:p>
            <a:pPr marL="120547" lvl="1">
              <a:buClr>
                <a:schemeClr val="accent6"/>
              </a:buClr>
            </a:pPr>
            <a:endParaRPr lang="en-US" sz="2000" dirty="0">
              <a:solidFill>
                <a:schemeClr val="bg2">
                  <a:lumMod val="50000"/>
                </a:schemeClr>
              </a:solidFill>
            </a:endParaRPr>
          </a:p>
          <a:p>
            <a:pPr marL="406297" lvl="1" indent="-285750">
              <a:buClr>
                <a:schemeClr val="accent6"/>
              </a:buClr>
              <a:buFont typeface="Wingdings" panose="05000000000000000000" pitchFamily="2" charset="2"/>
              <a:buChar char="§"/>
            </a:pPr>
            <a:r>
              <a:rPr lang="en-US" sz="2000" dirty="0">
                <a:solidFill>
                  <a:schemeClr val="bg2">
                    <a:lumMod val="50000"/>
                  </a:schemeClr>
                </a:solidFill>
              </a:rPr>
              <a:t>Educate the community about WIC: don’t assume they are experts </a:t>
            </a:r>
          </a:p>
          <a:p>
            <a:pPr marL="120547" lvl="1">
              <a:buClr>
                <a:schemeClr val="accent6"/>
              </a:buClr>
            </a:pPr>
            <a:endParaRPr lang="en-US" sz="2000" dirty="0">
              <a:solidFill>
                <a:schemeClr val="bg2">
                  <a:lumMod val="50000"/>
                </a:schemeClr>
              </a:solidFill>
            </a:endParaRPr>
          </a:p>
          <a:p>
            <a:pPr marL="406297" lvl="1" indent="-285750">
              <a:buClr>
                <a:schemeClr val="accent6"/>
              </a:buClr>
              <a:buFont typeface="Wingdings" panose="05000000000000000000" pitchFamily="2" charset="2"/>
              <a:buChar char="§"/>
            </a:pPr>
            <a:r>
              <a:rPr lang="en-US" sz="2000" dirty="0">
                <a:solidFill>
                  <a:schemeClr val="bg2">
                    <a:lumMod val="50000"/>
                  </a:schemeClr>
                </a:solidFill>
              </a:rPr>
              <a:t>Attend any and all community meetings </a:t>
            </a:r>
          </a:p>
          <a:p>
            <a:pPr marL="120547" lvl="1">
              <a:buClr>
                <a:schemeClr val="accent6"/>
              </a:buClr>
            </a:pPr>
            <a:endParaRPr lang="en-US" sz="2000" dirty="0">
              <a:solidFill>
                <a:schemeClr val="bg2">
                  <a:lumMod val="50000"/>
                </a:schemeClr>
              </a:solidFill>
            </a:endParaRPr>
          </a:p>
          <a:p>
            <a:pPr marL="406297" lvl="1" indent="-285750">
              <a:buClr>
                <a:schemeClr val="accent6"/>
              </a:buClr>
              <a:buFont typeface="Wingdings" panose="05000000000000000000" pitchFamily="2" charset="2"/>
              <a:buChar char="§"/>
            </a:pPr>
            <a:r>
              <a:rPr lang="en-US" sz="2000" dirty="0">
                <a:solidFill>
                  <a:schemeClr val="bg2">
                    <a:lumMod val="50000"/>
                  </a:schemeClr>
                </a:solidFill>
              </a:rPr>
              <a:t>Outreach Coordinator position enables us to do this  </a:t>
            </a:r>
          </a:p>
        </p:txBody>
      </p:sp>
      <p:sp>
        <p:nvSpPr>
          <p:cNvPr id="6" name="Title 1"/>
          <p:cNvSpPr txBox="1">
            <a:spLocks/>
          </p:cNvSpPr>
          <p:nvPr/>
        </p:nvSpPr>
        <p:spPr>
          <a:xfrm>
            <a:off x="182879" y="243840"/>
            <a:ext cx="8470053" cy="789093"/>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Community Partnerships </a:t>
            </a:r>
            <a:r>
              <a:rPr lang="en-US" kern="0" dirty="0">
                <a:solidFill>
                  <a:schemeClr val="bg2">
                    <a:lumMod val="50000"/>
                  </a:schemeClr>
                </a:solidFill>
              </a:rPr>
              <a:t>	</a:t>
            </a:r>
          </a:p>
        </p:txBody>
      </p:sp>
    </p:spTree>
    <p:extLst>
      <p:ext uri="{BB962C8B-B14F-4D97-AF65-F5344CB8AC3E}">
        <p14:creationId xmlns:p14="http://schemas.microsoft.com/office/powerpoint/2010/main" val="319799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11" y="1453915"/>
            <a:ext cx="3061492" cy="4081988"/>
          </a:xfrm>
          <a:prstGeom prst="rect">
            <a:avLst/>
          </a:prstGeom>
        </p:spPr>
      </p:pic>
      <p:sp>
        <p:nvSpPr>
          <p:cNvPr id="2" name="Title 1"/>
          <p:cNvSpPr>
            <a:spLocks noGrp="1"/>
          </p:cNvSpPr>
          <p:nvPr>
            <p:ph type="title"/>
          </p:nvPr>
        </p:nvSpPr>
        <p:spPr/>
        <p:txBody>
          <a:bodyPr/>
          <a:lstStyle/>
          <a:p>
            <a:r>
              <a:rPr lang="en-US" dirty="0"/>
              <a:t/>
            </a:r>
            <a:br>
              <a:rPr lang="en-US" dirty="0"/>
            </a:br>
            <a:r>
              <a:rPr lang="en-US" b="0" dirty="0">
                <a:solidFill>
                  <a:schemeClr val="bg2">
                    <a:lumMod val="50000"/>
                  </a:schemeClr>
                </a:solidFill>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3556" y="1453915"/>
            <a:ext cx="2503406" cy="40819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615" y="1496273"/>
            <a:ext cx="3029186" cy="4039630"/>
          </a:xfrm>
          <a:prstGeom prst="rect">
            <a:avLst/>
          </a:prstGeom>
        </p:spPr>
      </p:pic>
      <p:sp>
        <p:nvSpPr>
          <p:cNvPr id="6" name="Title 1"/>
          <p:cNvSpPr txBox="1">
            <a:spLocks/>
          </p:cNvSpPr>
          <p:nvPr/>
        </p:nvSpPr>
        <p:spPr>
          <a:xfrm>
            <a:off x="217411" y="243840"/>
            <a:ext cx="7955485"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Outreach Events </a:t>
            </a:r>
            <a:r>
              <a:rPr lang="en-US" kern="0" dirty="0">
                <a:solidFill>
                  <a:schemeClr val="bg2">
                    <a:lumMod val="50000"/>
                  </a:schemeClr>
                </a:solidFill>
              </a:rPr>
              <a:t>	</a:t>
            </a:r>
          </a:p>
        </p:txBody>
      </p:sp>
    </p:spTree>
    <p:extLst>
      <p:ext uri="{BB962C8B-B14F-4D97-AF65-F5344CB8AC3E}">
        <p14:creationId xmlns:p14="http://schemas.microsoft.com/office/powerpoint/2010/main" val="206359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b="0" dirty="0">
              <a:solidFill>
                <a:schemeClr val="bg2">
                  <a:lumMod val="50000"/>
                </a:schemeClr>
              </a:solidFill>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76297" y="1930104"/>
            <a:ext cx="2504250" cy="1878353"/>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5466" y="2184152"/>
            <a:ext cx="4798622" cy="359896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603" y="3983635"/>
            <a:ext cx="3652490" cy="273936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4603" y="1069088"/>
            <a:ext cx="3652490" cy="2739369"/>
          </a:xfrm>
          <a:prstGeom prst="rect">
            <a:avLst/>
          </a:prstGeom>
        </p:spPr>
      </p:pic>
      <p:sp>
        <p:nvSpPr>
          <p:cNvPr id="11" name="Title 1"/>
          <p:cNvSpPr txBox="1">
            <a:spLocks/>
          </p:cNvSpPr>
          <p:nvPr/>
        </p:nvSpPr>
        <p:spPr>
          <a:xfrm>
            <a:off x="217411" y="243840"/>
            <a:ext cx="7955485"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Outreach Events </a:t>
            </a:r>
            <a:r>
              <a:rPr lang="en-US" kern="0" dirty="0">
                <a:solidFill>
                  <a:schemeClr val="bg2">
                    <a:lumMod val="50000"/>
                  </a:schemeClr>
                </a:solidFill>
              </a:rPr>
              <a:t>	</a:t>
            </a:r>
          </a:p>
        </p:txBody>
      </p:sp>
    </p:spTree>
    <p:extLst>
      <p:ext uri="{BB962C8B-B14F-4D97-AF65-F5344CB8AC3E}">
        <p14:creationId xmlns:p14="http://schemas.microsoft.com/office/powerpoint/2010/main" val="319351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b="0" dirty="0">
              <a:solidFill>
                <a:schemeClr val="bg2">
                  <a:lumMod val="50000"/>
                </a:schemeClr>
              </a:solidFill>
            </a:endParaRPr>
          </a:p>
        </p:txBody>
      </p:sp>
      <p:sp>
        <p:nvSpPr>
          <p:cNvPr id="3" name="Content Placeholder 2"/>
          <p:cNvSpPr>
            <a:spLocks noGrp="1"/>
          </p:cNvSpPr>
          <p:nvPr>
            <p:ph sz="half" idx="1"/>
          </p:nvPr>
        </p:nvSpPr>
        <p:spPr>
          <a:xfrm>
            <a:off x="365760" y="1381760"/>
            <a:ext cx="8046720" cy="4108213"/>
          </a:xfrm>
        </p:spPr>
        <p:txBody>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We know that we have markedly increased referrals and visibility in the community </a:t>
            </a:r>
          </a:p>
          <a:p>
            <a:pPr marL="285750" indent="-285750">
              <a:buClr>
                <a:schemeClr val="accent6"/>
              </a:buClr>
              <a:buFont typeface="Wingdings" panose="05000000000000000000" pitchFamily="2" charset="2"/>
              <a:buChar char="§"/>
            </a:pPr>
            <a:r>
              <a:rPr lang="en-US" sz="2200" dirty="0">
                <a:solidFill>
                  <a:schemeClr val="bg2">
                    <a:lumMod val="50000"/>
                  </a:schemeClr>
                </a:solidFill>
              </a:rPr>
              <a:t>Net change in caseload since grant began: -3% (original goal= +12%) </a:t>
            </a:r>
          </a:p>
          <a:p>
            <a:pPr marL="285750" indent="-285750">
              <a:buClr>
                <a:schemeClr val="accent6"/>
              </a:buClr>
              <a:buFont typeface="Wingdings" panose="05000000000000000000" pitchFamily="2" charset="2"/>
              <a:buChar char="§"/>
            </a:pPr>
            <a:r>
              <a:rPr lang="en-US" sz="2200" dirty="0">
                <a:solidFill>
                  <a:schemeClr val="bg2">
                    <a:lumMod val="50000"/>
                  </a:schemeClr>
                </a:solidFill>
              </a:rPr>
              <a:t>Overall, the grant has positively impacted our agency and we have adjusted our metrics for success </a:t>
            </a:r>
          </a:p>
        </p:txBody>
      </p:sp>
      <p:sp>
        <p:nvSpPr>
          <p:cNvPr id="4" name="Title 1"/>
          <p:cNvSpPr txBox="1">
            <a:spLocks/>
          </p:cNvSpPr>
          <p:nvPr/>
        </p:nvSpPr>
        <p:spPr>
          <a:xfrm>
            <a:off x="203201" y="243840"/>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Impact On Caseload(?) </a:t>
            </a:r>
            <a:r>
              <a:rPr lang="en-US" kern="0" dirty="0">
                <a:solidFill>
                  <a:schemeClr val="bg2">
                    <a:lumMod val="50000"/>
                  </a:schemeClr>
                </a:solidFill>
              </a:rPr>
              <a:t>	</a:t>
            </a:r>
          </a:p>
        </p:txBody>
      </p:sp>
    </p:spTree>
    <p:extLst>
      <p:ext uri="{BB962C8B-B14F-4D97-AF65-F5344CB8AC3E}">
        <p14:creationId xmlns:p14="http://schemas.microsoft.com/office/powerpoint/2010/main" val="58917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
            </a:r>
            <a:br>
              <a:rPr lang="en-US" dirty="0"/>
            </a:br>
            <a:r>
              <a:rPr lang="en-US" dirty="0"/>
              <a:t/>
            </a:r>
            <a:br>
              <a:rPr lang="en-US" dirty="0"/>
            </a:br>
            <a:r>
              <a:rPr lang="en-US" b="0" dirty="0">
                <a:solidFill>
                  <a:schemeClr val="bg2">
                    <a:lumMod val="50000"/>
                  </a:schemeClr>
                </a:solidFill>
              </a:rPr>
              <a:t>	</a:t>
            </a:r>
            <a:r>
              <a:rPr lang="en-US" dirty="0"/>
              <a:t/>
            </a:r>
            <a:br>
              <a:rPr lang="en-US" dirty="0"/>
            </a:br>
            <a:r>
              <a:rPr lang="en-US" i="0" dirty="0">
                <a:solidFill>
                  <a:schemeClr val="accent1"/>
                </a:solidFill>
              </a:rPr>
              <a:t>						</a:t>
            </a:r>
            <a:br>
              <a:rPr lang="en-US" i="0" dirty="0">
                <a:solidFill>
                  <a:schemeClr val="accent1"/>
                </a:solidFill>
              </a:rPr>
            </a:br>
            <a:r>
              <a:rPr lang="en-US" i="0" dirty="0">
                <a:solidFill>
                  <a:schemeClr val="accent1"/>
                </a:solidFill>
              </a:rPr>
              <a:t>			</a:t>
            </a:r>
            <a:endParaRPr lang="en-US" sz="4500" i="0" dirty="0">
              <a:solidFill>
                <a:schemeClr val="accent1"/>
              </a:solidFill>
            </a:endParaRPr>
          </a:p>
        </p:txBody>
      </p:sp>
      <p:sp>
        <p:nvSpPr>
          <p:cNvPr id="8" name="TextBox 7"/>
          <p:cNvSpPr txBox="1"/>
          <p:nvPr/>
        </p:nvSpPr>
        <p:spPr>
          <a:xfrm>
            <a:off x="772160" y="2540000"/>
            <a:ext cx="7823200" cy="1477328"/>
          </a:xfrm>
          <a:prstGeom prst="rect">
            <a:avLst/>
          </a:prstGeom>
          <a:noFill/>
        </p:spPr>
        <p:txBody>
          <a:bodyPr wrap="square" rtlCol="0">
            <a:spAutoFit/>
          </a:bodyPr>
          <a:lstStyle/>
          <a:p>
            <a:pPr algn="ctr"/>
            <a:r>
              <a:rPr lang="en-US" sz="4500" b="1" dirty="0">
                <a:solidFill>
                  <a:schemeClr val="accent1"/>
                </a:solidFill>
              </a:rPr>
              <a:t>Tri-County Health Department WIC </a:t>
            </a:r>
          </a:p>
        </p:txBody>
      </p:sp>
    </p:spTree>
    <p:extLst>
      <p:ext uri="{BB962C8B-B14F-4D97-AF65-F5344CB8AC3E}">
        <p14:creationId xmlns:p14="http://schemas.microsoft.com/office/powerpoint/2010/main" val="139783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sz="half" idx="1"/>
          </p:nvPr>
        </p:nvSpPr>
        <p:spPr>
          <a:xfrm>
            <a:off x="184151" y="1063625"/>
            <a:ext cx="5902324" cy="2593975"/>
          </a:xfrm>
          <a:noFill/>
        </p:spPr>
        <p:txBody>
          <a:bodyPr/>
          <a:lstStyle/>
          <a:p>
            <a:pPr marL="285750" indent="-285750">
              <a:buClr>
                <a:schemeClr val="accent6"/>
              </a:buClr>
              <a:buFont typeface="Wingdings" panose="05000000000000000000" pitchFamily="2" charset="2"/>
              <a:buChar char="§"/>
            </a:pPr>
            <a:r>
              <a:rPr lang="en-US" sz="1600" dirty="0">
                <a:solidFill>
                  <a:schemeClr val="bg2">
                    <a:lumMod val="50000"/>
                  </a:schemeClr>
                </a:solidFill>
              </a:rPr>
              <a:t>Largest WIC agency in Colorado</a:t>
            </a:r>
          </a:p>
          <a:p>
            <a:pPr marL="1009029" lvl="5" indent="-285750">
              <a:buClr>
                <a:schemeClr val="accent6"/>
              </a:buClr>
              <a:buFont typeface="Wingdings" panose="05000000000000000000" pitchFamily="2" charset="2"/>
              <a:buChar char="§"/>
            </a:pPr>
            <a:r>
              <a:rPr lang="en-US" sz="1600" dirty="0">
                <a:solidFill>
                  <a:schemeClr val="bg2">
                    <a:lumMod val="50000"/>
                  </a:schemeClr>
                </a:solidFill>
              </a:rPr>
              <a:t>Over 21,000 participants </a:t>
            </a:r>
          </a:p>
          <a:p>
            <a:pPr marL="1009029" lvl="5" indent="-285750">
              <a:buClr>
                <a:schemeClr val="accent6"/>
              </a:buClr>
              <a:buFont typeface="Wingdings" panose="05000000000000000000" pitchFamily="2" charset="2"/>
              <a:buChar char="§"/>
            </a:pPr>
            <a:r>
              <a:rPr lang="en-US" sz="1600" dirty="0">
                <a:solidFill>
                  <a:schemeClr val="bg2">
                    <a:lumMod val="50000"/>
                  </a:schemeClr>
                </a:solidFill>
              </a:rPr>
              <a:t>11 offices</a:t>
            </a:r>
          </a:p>
          <a:p>
            <a:pPr marL="1009029" lvl="5" indent="-285750">
              <a:buClr>
                <a:schemeClr val="accent6"/>
              </a:buClr>
              <a:buFont typeface="Wingdings" panose="05000000000000000000" pitchFamily="2" charset="2"/>
              <a:buChar char="§"/>
            </a:pPr>
            <a:r>
              <a:rPr lang="en-US" sz="1600" dirty="0">
                <a:solidFill>
                  <a:schemeClr val="bg2">
                    <a:lumMod val="50000"/>
                  </a:schemeClr>
                </a:solidFill>
              </a:rPr>
              <a:t>Three counties surrounding Denver </a:t>
            </a:r>
          </a:p>
          <a:p>
            <a:pPr marL="1069302" lvl="6" indent="-285750">
              <a:buClr>
                <a:schemeClr val="accent6"/>
              </a:buClr>
              <a:buFont typeface="Wingdings" panose="05000000000000000000" pitchFamily="2" charset="2"/>
              <a:buChar char="§"/>
            </a:pPr>
            <a:r>
              <a:rPr lang="en-US" sz="1600" dirty="0">
                <a:solidFill>
                  <a:schemeClr val="bg2">
                    <a:lumMod val="50000"/>
                  </a:schemeClr>
                </a:solidFill>
              </a:rPr>
              <a:t>Grant focus on Douglas and Arapahoe</a:t>
            </a:r>
          </a:p>
        </p:txBody>
      </p:sp>
      <p:pic>
        <p:nvPicPr>
          <p:cNvPr id="1026" name="Picture 2" descr="https://lh3.googleusercontent.com/PUMBGIaBiLtEEZaWvJQW74hinRZ8aROglNAoB1iQsQhKeJaqKlTtJyX95nItga3LVLzj47e03vRS6-_TloU1AKaK6YCT_SBdsq16G3J2781kPyPzCmsc9GvvTRdu2TOV8fe8AUI5W0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6475" y="1444625"/>
            <a:ext cx="2752128"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Agency Overview and Goals</a:t>
            </a:r>
            <a:r>
              <a:rPr lang="en-US" kern="0" dirty="0">
                <a:solidFill>
                  <a:schemeClr val="bg2">
                    <a:lumMod val="50000"/>
                  </a:schemeClr>
                </a:solidFill>
              </a:rPr>
              <a:t>	</a:t>
            </a:r>
          </a:p>
        </p:txBody>
      </p:sp>
      <p:sp>
        <p:nvSpPr>
          <p:cNvPr id="11" name="TextBox 10"/>
          <p:cNvSpPr txBox="1"/>
          <p:nvPr/>
        </p:nvSpPr>
        <p:spPr>
          <a:xfrm>
            <a:off x="184151" y="3620294"/>
            <a:ext cx="5902324" cy="2585323"/>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r>
              <a:rPr lang="en-US" sz="1600" dirty="0">
                <a:solidFill>
                  <a:schemeClr val="bg2">
                    <a:lumMod val="50000"/>
                  </a:schemeClr>
                </a:solidFill>
              </a:rPr>
              <a:t>Objectives:</a:t>
            </a:r>
          </a:p>
          <a:p>
            <a:pPr>
              <a:buClr>
                <a:schemeClr val="accent6"/>
              </a:buClr>
            </a:pPr>
            <a:endParaRPr lang="en-US" sz="1600" dirty="0">
              <a:solidFill>
                <a:schemeClr val="bg2">
                  <a:lumMod val="50000"/>
                </a:schemeClr>
              </a:solidFill>
            </a:endParaRPr>
          </a:p>
          <a:p>
            <a:pPr marL="863497" lvl="2" indent="-285750">
              <a:buClr>
                <a:schemeClr val="accent6"/>
              </a:buClr>
              <a:buFont typeface="Wingdings" panose="05000000000000000000" pitchFamily="2" charset="2"/>
              <a:buChar char="§"/>
            </a:pPr>
            <a:r>
              <a:rPr lang="en-US" sz="1600" dirty="0">
                <a:solidFill>
                  <a:schemeClr val="bg2">
                    <a:lumMod val="50000"/>
                  </a:schemeClr>
                </a:solidFill>
              </a:rPr>
              <a:t>Increase prevalence of food insecurity screening</a:t>
            </a:r>
          </a:p>
          <a:p>
            <a:pPr marL="577747" lvl="2">
              <a:buClr>
                <a:schemeClr val="accent6"/>
              </a:buClr>
            </a:pPr>
            <a:endParaRPr lang="en-US" sz="1600" dirty="0">
              <a:solidFill>
                <a:schemeClr val="bg2">
                  <a:lumMod val="50000"/>
                </a:schemeClr>
              </a:solidFill>
            </a:endParaRPr>
          </a:p>
          <a:p>
            <a:pPr marL="863497" lvl="2" indent="-285750">
              <a:buClr>
                <a:schemeClr val="accent6"/>
              </a:buClr>
              <a:buFont typeface="Wingdings" panose="05000000000000000000" pitchFamily="2" charset="2"/>
              <a:buChar char="§"/>
            </a:pPr>
            <a:r>
              <a:rPr lang="en-US" sz="1600" dirty="0">
                <a:solidFill>
                  <a:schemeClr val="bg2">
                    <a:lumMod val="50000"/>
                  </a:schemeClr>
                </a:solidFill>
              </a:rPr>
              <a:t>Internal and external marketing</a:t>
            </a:r>
          </a:p>
          <a:p>
            <a:pPr marL="577747" lvl="2">
              <a:buClr>
                <a:schemeClr val="accent6"/>
              </a:buClr>
            </a:pPr>
            <a:endParaRPr lang="en-US" sz="1600" dirty="0">
              <a:solidFill>
                <a:schemeClr val="bg2">
                  <a:lumMod val="50000"/>
                </a:schemeClr>
              </a:solidFill>
            </a:endParaRPr>
          </a:p>
          <a:p>
            <a:pPr marL="863497" lvl="2" indent="-285750">
              <a:buClr>
                <a:schemeClr val="accent6"/>
              </a:buClr>
              <a:buFont typeface="Wingdings" panose="05000000000000000000" pitchFamily="2" charset="2"/>
              <a:buChar char="§"/>
            </a:pPr>
            <a:r>
              <a:rPr lang="en-US" sz="1600" dirty="0">
                <a:solidFill>
                  <a:schemeClr val="bg2">
                    <a:lumMod val="50000"/>
                  </a:schemeClr>
                </a:solidFill>
              </a:rPr>
              <a:t>Partner and community outreach</a:t>
            </a:r>
          </a:p>
          <a:p>
            <a:pPr marL="120547" lvl="1">
              <a:buClr>
                <a:schemeClr val="accent6"/>
              </a:buClr>
            </a:pPr>
            <a:endParaRPr lang="en-US" sz="1600" dirty="0">
              <a:solidFill>
                <a:schemeClr val="bg2">
                  <a:lumMod val="50000"/>
                </a:schemeClr>
              </a:solidFill>
            </a:endParaRPr>
          </a:p>
          <a:p>
            <a:endParaRPr lang="en-US" dirty="0">
              <a:solidFill>
                <a:schemeClr val="bg2">
                  <a:lumMod val="50000"/>
                </a:schemeClr>
              </a:solidFill>
            </a:endParaRPr>
          </a:p>
        </p:txBody>
      </p:sp>
    </p:spTree>
    <p:extLst>
      <p:ext uri="{BB962C8B-B14F-4D97-AF65-F5344CB8AC3E}">
        <p14:creationId xmlns:p14="http://schemas.microsoft.com/office/powerpoint/2010/main" val="251771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sz="half" idx="1"/>
          </p:nvPr>
        </p:nvSpPr>
        <p:spPr>
          <a:xfrm>
            <a:off x="184150" y="1063625"/>
            <a:ext cx="6445249" cy="2593975"/>
          </a:xfrm>
          <a:noFill/>
        </p:spPr>
        <p:txBody>
          <a:bodyPr/>
          <a:lstStyle/>
          <a:p>
            <a:pPr marL="285750" indent="-285750">
              <a:buClr>
                <a:schemeClr val="accent6"/>
              </a:buClr>
              <a:buFont typeface="Wingdings" panose="05000000000000000000" pitchFamily="2" charset="2"/>
              <a:buChar char="§"/>
            </a:pPr>
            <a:r>
              <a:rPr lang="en-US" dirty="0"/>
              <a:t>Food Insecurity Screening Sub Grants for Providers</a:t>
            </a:r>
            <a:endParaRPr lang="en-US" sz="1600" dirty="0"/>
          </a:p>
          <a:p>
            <a:pPr marL="828209" lvl="5" indent="-285750">
              <a:buClr>
                <a:schemeClr val="accent6"/>
              </a:buClr>
              <a:buFont typeface="Wingdings" panose="05000000000000000000" pitchFamily="2" charset="2"/>
              <a:buChar char="§"/>
            </a:pPr>
            <a:r>
              <a:rPr lang="en-US" dirty="0"/>
              <a:t>$1,000 sub grants </a:t>
            </a:r>
          </a:p>
          <a:p>
            <a:pPr marL="828209" lvl="5" indent="-285750">
              <a:buClr>
                <a:schemeClr val="accent6"/>
              </a:buClr>
              <a:buFont typeface="Wingdings" panose="05000000000000000000" pitchFamily="2" charset="2"/>
              <a:buChar char="§"/>
            </a:pPr>
            <a:r>
              <a:rPr lang="en-US" dirty="0"/>
              <a:t>Add Hunger Vital Sign to Electronic Health Record</a:t>
            </a:r>
          </a:p>
          <a:p>
            <a:pPr marL="828209" lvl="5" indent="-285750">
              <a:buClr>
                <a:schemeClr val="accent6"/>
              </a:buClr>
              <a:buFont typeface="Wingdings" panose="05000000000000000000" pitchFamily="2" charset="2"/>
              <a:buChar char="§"/>
            </a:pPr>
            <a:r>
              <a:rPr lang="en-US" dirty="0"/>
              <a:t>Refer to Hunger Free Colorado</a:t>
            </a:r>
          </a:p>
          <a:p>
            <a:pPr marL="285750" indent="-285750">
              <a:buClr>
                <a:schemeClr val="accent6"/>
              </a:buClr>
              <a:buFont typeface="Wingdings" panose="05000000000000000000" pitchFamily="2" charset="2"/>
              <a:buChar char="§"/>
            </a:pPr>
            <a:r>
              <a:rPr lang="en-US" dirty="0"/>
              <a:t>Hunger Vital Sign™</a:t>
            </a:r>
            <a:endParaRPr lang="en-US" sz="1600" dirty="0"/>
          </a:p>
          <a:p>
            <a:endParaRPr lang="en-US" sz="1600" dirty="0">
              <a:solidFill>
                <a:schemeClr val="bg2">
                  <a:lumMod val="50000"/>
                </a:schemeClr>
              </a:solidFill>
            </a:endParaRPr>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Food Insecurity Screening</a:t>
            </a:r>
            <a:r>
              <a:rPr lang="en-US" kern="0" dirty="0">
                <a:solidFill>
                  <a:schemeClr val="bg2">
                    <a:lumMod val="50000"/>
                  </a:schemeClr>
                </a:solidFill>
              </a:rPr>
              <a:t>	</a:t>
            </a:r>
          </a:p>
        </p:txBody>
      </p:sp>
      <p:sp>
        <p:nvSpPr>
          <p:cNvPr id="11" name="TextBox 10"/>
          <p:cNvSpPr txBox="1"/>
          <p:nvPr/>
        </p:nvSpPr>
        <p:spPr>
          <a:xfrm>
            <a:off x="184150" y="3657600"/>
            <a:ext cx="6616699" cy="2616101"/>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endParaRPr lang="en-US" sz="1600" dirty="0">
              <a:solidFill>
                <a:schemeClr val="bg2">
                  <a:lumMod val="50000"/>
                </a:schemeClr>
              </a:solidFill>
            </a:endParaRPr>
          </a:p>
          <a:p>
            <a:pPr marL="285750" indent="-285750">
              <a:buClr>
                <a:schemeClr val="accent6"/>
              </a:buClr>
              <a:buFont typeface="Wingdings" panose="05000000000000000000" pitchFamily="2" charset="2"/>
              <a:buChar char="§"/>
            </a:pPr>
            <a:r>
              <a:rPr lang="en-US" sz="1600" dirty="0">
                <a:solidFill>
                  <a:schemeClr val="bg2">
                    <a:lumMod val="50000"/>
                  </a:schemeClr>
                </a:solidFill>
              </a:rPr>
              <a:t>Are the following statements is ‘often true’ or ‘sometimes true’  or ‘never true?”</a:t>
            </a:r>
          </a:p>
          <a:p>
            <a:pPr lvl="1">
              <a:buClr>
                <a:schemeClr val="accent6"/>
              </a:buClr>
            </a:pPr>
            <a:endParaRPr lang="en-US" dirty="0">
              <a:solidFill>
                <a:schemeClr val="bg2">
                  <a:lumMod val="50000"/>
                </a:schemeClr>
              </a:solidFill>
            </a:endParaRPr>
          </a:p>
          <a:p>
            <a:pPr marL="742950" lvl="1" indent="-285750">
              <a:buClr>
                <a:schemeClr val="accent6"/>
              </a:buClr>
              <a:buFont typeface="Wingdings" panose="05000000000000000000" pitchFamily="2" charset="2"/>
              <a:buChar char="§"/>
            </a:pPr>
            <a:r>
              <a:rPr lang="en-US" sz="1600" dirty="0">
                <a:solidFill>
                  <a:schemeClr val="bg2">
                    <a:lumMod val="50000"/>
                  </a:schemeClr>
                </a:solidFill>
              </a:rPr>
              <a:t>“ Within the past 12 months we worried whether our food would run out before we got money to buy more.”</a:t>
            </a:r>
          </a:p>
          <a:p>
            <a:pPr lvl="1">
              <a:buClr>
                <a:schemeClr val="accent6"/>
              </a:buClr>
            </a:pPr>
            <a:endParaRPr lang="en-US" sz="1600" dirty="0">
              <a:solidFill>
                <a:schemeClr val="bg2">
                  <a:lumMod val="50000"/>
                </a:schemeClr>
              </a:solidFill>
            </a:endParaRPr>
          </a:p>
          <a:p>
            <a:pPr marL="742950" lvl="1" indent="-285750">
              <a:buClr>
                <a:schemeClr val="accent6"/>
              </a:buClr>
              <a:buFont typeface="Wingdings" panose="05000000000000000000" pitchFamily="2" charset="2"/>
              <a:buChar char="§"/>
            </a:pPr>
            <a:r>
              <a:rPr lang="en-US" sz="1600" dirty="0">
                <a:solidFill>
                  <a:schemeClr val="bg2">
                    <a:lumMod val="50000"/>
                  </a:schemeClr>
                </a:solidFill>
              </a:rPr>
              <a:t>“ Within the past 12 months the food we bought just didn’t last and we didn’t have money to get more.”</a:t>
            </a:r>
          </a:p>
          <a:p>
            <a:pPr marL="285750" indent="-285750">
              <a:buClr>
                <a:schemeClr val="accent6"/>
              </a:buClr>
              <a:buFont typeface="Wingdings" panose="05000000000000000000" pitchFamily="2" charset="2"/>
              <a:buChar char="§"/>
            </a:pPr>
            <a:endParaRPr lang="en-US" dirty="0">
              <a:solidFill>
                <a:schemeClr val="bg2">
                  <a:lumMod val="50000"/>
                </a:schemeClr>
              </a:solidFill>
            </a:endParaRPr>
          </a:p>
        </p:txBody>
      </p:sp>
      <p:pic>
        <p:nvPicPr>
          <p:cNvPr id="2050" name="Picture 2" descr="https://lh6.googleusercontent.com/DMazbMQ-QjQnyyrHJaSy2on74VlIA920QGl3RSG19_lzrN8OANy78zdiMsiWNv4J1NLvaY_-Pds6x0KeuExXqPs5xIW5uc7vKg-XPuo-gu9KSndGoawhPslidsKFqzcReOtwOPfBKg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49095"/>
            <a:ext cx="2117723" cy="270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9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sz="half" idx="1"/>
          </p:nvPr>
        </p:nvSpPr>
        <p:spPr>
          <a:xfrm>
            <a:off x="184150" y="1063625"/>
            <a:ext cx="6445249" cy="2593975"/>
          </a:xfrm>
          <a:noFill/>
        </p:spPr>
        <p:txBody>
          <a:bodyPr/>
          <a:lstStyle/>
          <a:p>
            <a:pPr marL="285750" indent="-285750">
              <a:buClr>
                <a:schemeClr val="accent6"/>
              </a:buClr>
              <a:buFont typeface="Wingdings" panose="05000000000000000000" pitchFamily="2" charset="2"/>
              <a:buChar char="§"/>
            </a:pPr>
            <a:r>
              <a:rPr lang="en-US" dirty="0">
                <a:solidFill>
                  <a:schemeClr val="bg2">
                    <a:lumMod val="50000"/>
                  </a:schemeClr>
                </a:solidFill>
              </a:rPr>
              <a:t>Outreach to providers</a:t>
            </a:r>
          </a:p>
          <a:p>
            <a:pPr marL="828209" lvl="5" indent="-285750">
              <a:buClr>
                <a:schemeClr val="accent6"/>
              </a:buClr>
              <a:buFont typeface="Wingdings" panose="05000000000000000000" pitchFamily="2" charset="2"/>
              <a:buChar char="§"/>
            </a:pPr>
            <a:r>
              <a:rPr lang="en-US" dirty="0">
                <a:solidFill>
                  <a:schemeClr val="bg2">
                    <a:lumMod val="50000"/>
                  </a:schemeClr>
                </a:solidFill>
              </a:rPr>
              <a:t>Practice Transformation Organizations</a:t>
            </a:r>
          </a:p>
          <a:p>
            <a:pPr marL="828209" lvl="5" indent="-285750">
              <a:buClr>
                <a:schemeClr val="accent6"/>
              </a:buClr>
              <a:buFont typeface="Wingdings" panose="05000000000000000000" pitchFamily="2" charset="2"/>
              <a:buChar char="§"/>
            </a:pPr>
            <a:r>
              <a:rPr lang="en-US" dirty="0">
                <a:solidFill>
                  <a:schemeClr val="bg2">
                    <a:lumMod val="50000"/>
                  </a:schemeClr>
                </a:solidFill>
              </a:rPr>
              <a:t>Provider Baskets</a:t>
            </a:r>
          </a:p>
          <a:p>
            <a:pPr marL="828209" lvl="5" indent="-285750">
              <a:buClr>
                <a:schemeClr val="accent6"/>
              </a:buClr>
              <a:buFont typeface="Wingdings" panose="05000000000000000000" pitchFamily="2" charset="2"/>
              <a:buChar char="§"/>
            </a:pPr>
            <a:r>
              <a:rPr lang="en-US" dirty="0">
                <a:solidFill>
                  <a:schemeClr val="bg2">
                    <a:lumMod val="50000"/>
                  </a:schemeClr>
                </a:solidFill>
              </a:rPr>
              <a:t>WIC 101s</a:t>
            </a:r>
          </a:p>
          <a:p>
            <a:pPr marL="828209" lvl="5" indent="-285750">
              <a:buClr>
                <a:schemeClr val="accent6"/>
              </a:buClr>
              <a:buFont typeface="Wingdings" panose="05000000000000000000" pitchFamily="2" charset="2"/>
              <a:buChar char="§"/>
            </a:pPr>
            <a:r>
              <a:rPr lang="en-US" dirty="0">
                <a:solidFill>
                  <a:schemeClr val="bg2">
                    <a:lumMod val="50000"/>
                  </a:schemeClr>
                </a:solidFill>
              </a:rPr>
              <a:t>Professional Organizations</a:t>
            </a:r>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Food Insecurity Screening</a:t>
            </a:r>
            <a:r>
              <a:rPr lang="en-US" kern="0" dirty="0">
                <a:solidFill>
                  <a:schemeClr val="bg2">
                    <a:lumMod val="50000"/>
                  </a:schemeClr>
                </a:solidFill>
              </a:rPr>
              <a:t>	</a:t>
            </a:r>
          </a:p>
        </p:txBody>
      </p:sp>
      <p:sp>
        <p:nvSpPr>
          <p:cNvPr id="11" name="TextBox 10"/>
          <p:cNvSpPr txBox="1"/>
          <p:nvPr/>
        </p:nvSpPr>
        <p:spPr>
          <a:xfrm>
            <a:off x="319617" y="3880280"/>
            <a:ext cx="6616699" cy="2092881"/>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r>
              <a:rPr lang="en-US" sz="1600" dirty="0">
                <a:solidFill>
                  <a:schemeClr val="bg2">
                    <a:lumMod val="50000"/>
                  </a:schemeClr>
                </a:solidFill>
              </a:rPr>
              <a:t>Results</a:t>
            </a:r>
          </a:p>
          <a:p>
            <a:pPr>
              <a:buClr>
                <a:schemeClr val="accent6"/>
              </a:buClr>
            </a:pPr>
            <a:endParaRPr lang="en-US" sz="1600" dirty="0">
              <a:solidFill>
                <a:schemeClr val="bg2">
                  <a:lumMod val="50000"/>
                </a:schemeClr>
              </a:solidFill>
            </a:endParaRPr>
          </a:p>
          <a:p>
            <a:pPr marL="742950" lvl="1" indent="-285750">
              <a:buClr>
                <a:schemeClr val="accent6"/>
              </a:buClr>
              <a:buFont typeface="Wingdings" panose="05000000000000000000" pitchFamily="2" charset="2"/>
              <a:buChar char="§"/>
            </a:pPr>
            <a:r>
              <a:rPr lang="en-US" sz="1600" dirty="0">
                <a:solidFill>
                  <a:schemeClr val="bg2">
                    <a:lumMod val="50000"/>
                  </a:schemeClr>
                </a:solidFill>
              </a:rPr>
              <a:t>Two small practices received sub grants </a:t>
            </a:r>
          </a:p>
          <a:p>
            <a:pPr lvl="1">
              <a:buClr>
                <a:schemeClr val="accent6"/>
              </a:buClr>
            </a:pPr>
            <a:endParaRPr lang="en-US" sz="1600" dirty="0">
              <a:solidFill>
                <a:schemeClr val="bg2">
                  <a:lumMod val="50000"/>
                </a:schemeClr>
              </a:solidFill>
            </a:endParaRPr>
          </a:p>
          <a:p>
            <a:pPr marL="742950" lvl="1" indent="-285750">
              <a:buClr>
                <a:schemeClr val="accent6"/>
              </a:buClr>
              <a:buFont typeface="Wingdings" panose="05000000000000000000" pitchFamily="2" charset="2"/>
              <a:buChar char="§"/>
            </a:pPr>
            <a:r>
              <a:rPr lang="en-US" sz="1600" dirty="0">
                <a:solidFill>
                  <a:schemeClr val="bg2">
                    <a:lumMod val="50000"/>
                  </a:schemeClr>
                </a:solidFill>
              </a:rPr>
              <a:t>Sub grant was needed to cover the time/costs associated</a:t>
            </a:r>
          </a:p>
          <a:p>
            <a:pPr>
              <a:buClr>
                <a:schemeClr val="accent6"/>
              </a:buClr>
            </a:pPr>
            <a:r>
              <a:rPr lang="en-US" sz="1600" dirty="0">
                <a:solidFill>
                  <a:schemeClr val="bg2">
                    <a:lumMod val="50000"/>
                  </a:schemeClr>
                </a:solidFill>
              </a:rPr>
              <a:t> </a:t>
            </a:r>
            <a:endParaRPr lang="en-US" dirty="0">
              <a:solidFill>
                <a:schemeClr val="bg2">
                  <a:lumMod val="50000"/>
                </a:schemeClr>
              </a:solidFill>
            </a:endParaRPr>
          </a:p>
          <a:p>
            <a:pPr marL="285750" indent="-285750">
              <a:buClr>
                <a:schemeClr val="accent6"/>
              </a:buClr>
              <a:buFont typeface="Wingdings" panose="05000000000000000000" pitchFamily="2" charset="2"/>
              <a:buChar char="§"/>
            </a:pPr>
            <a:endParaRPr lang="en-US" dirty="0">
              <a:solidFill>
                <a:schemeClr val="bg2">
                  <a:lumMod val="50000"/>
                </a:schemeClr>
              </a:solidFill>
            </a:endParaRPr>
          </a:p>
        </p:txBody>
      </p:sp>
      <p:pic>
        <p:nvPicPr>
          <p:cNvPr id="3076" name="Picture 4" descr="https://lh3.googleusercontent.com/vkxu5XeuxgQP3i3kSFPoqy2cxuctq_gy2KEEW-fmAuipW4dERByxi0kBpw6XMWvV_w1v1bcy13FuzgHOzinnF4VrXoDmmct4H732CUvzHWOPOBOqslUwG2DbaE65FmORYe8whFlg1h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853" y="903817"/>
            <a:ext cx="2769147" cy="369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Retention Campaign</a:t>
            </a:r>
            <a:r>
              <a:rPr lang="en-US" kern="0" dirty="0">
                <a:solidFill>
                  <a:schemeClr val="bg2">
                    <a:lumMod val="50000"/>
                  </a:schemeClr>
                </a:solidFill>
              </a:rPr>
              <a:t>	</a:t>
            </a:r>
          </a:p>
        </p:txBody>
      </p:sp>
      <p:pic>
        <p:nvPicPr>
          <p:cNvPr id="4098" name="Picture 2" descr="https://lh4.googleusercontent.com/AA_AJxfENqa2YTF_V43b3PVM6Y-8dnAaiqpnchSSwwfz4LYxnYbpPW7Y-AHIGjLN_og0Fsb9lPg-_OifytT9Wa7vHdiqXSb9rO2MwRbL_DzIqB32qTKxMLIZB527yCvz8qIt-BVAP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1" y="1063625"/>
            <a:ext cx="1625320" cy="48529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VGj-rmFE-MYaET-lCCIck1Mn_TMbk5W-mRWhCc5W4b2kd-cSq69s774xNd4hQ9u7aVPStZq4RkTxqNaYpG7Q08YgEAvnzfcvxJtsMpf_x5u6kqpuvrFuyL9I4H9fb-VzA__vVRHN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471" y="1589881"/>
            <a:ext cx="6191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NzxNLKunEz64gHHJ7huZmOjUsNwa1DEAqzbRW3mgetKLLs8Rbi5iNAIqsBrpBRnHlEcBeRatmPy4dbZCo2jPLJnR2LNnIh3jH4Np4zZ-_lwElvGTlUY_kp6b5yB3heaJF49XE1Nt4V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810" y="2180431"/>
            <a:ext cx="23145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3.googleusercontent.com/1PSUpVlfNOpU50hclfg22pgPr7vct9VI1cAItvbxr2BNkBCYFohuE3ZwG1F42RIcYUEj0uNIa9XnPw1mRz1M_ngV749DGdz6fbsrjvNvuZ6FkJebKM38VerTtobNzfbnkbKupMEl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99" y="2180431"/>
            <a:ext cx="3962400" cy="23431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73006" y="1145955"/>
            <a:ext cx="2995993" cy="369332"/>
          </a:xfrm>
          <a:prstGeom prst="rect">
            <a:avLst/>
          </a:prstGeom>
          <a:noFill/>
        </p:spPr>
        <p:txBody>
          <a:bodyPr wrap="square" rtlCol="0">
            <a:spAutoFit/>
          </a:bodyPr>
          <a:lstStyle/>
          <a:p>
            <a:pPr algn="ctr"/>
            <a:r>
              <a:rPr lang="en-US" dirty="0">
                <a:solidFill>
                  <a:schemeClr val="bg2">
                    <a:lumMod val="50000"/>
                  </a:schemeClr>
                </a:solidFill>
              </a:rPr>
              <a:t>Clinic Incentives</a:t>
            </a:r>
          </a:p>
        </p:txBody>
      </p:sp>
      <p:sp>
        <p:nvSpPr>
          <p:cNvPr id="14" name="TextBox 13"/>
          <p:cNvSpPr txBox="1"/>
          <p:nvPr/>
        </p:nvSpPr>
        <p:spPr>
          <a:xfrm>
            <a:off x="5664802" y="1234549"/>
            <a:ext cx="2995993" cy="369332"/>
          </a:xfrm>
          <a:prstGeom prst="rect">
            <a:avLst/>
          </a:prstGeom>
          <a:noFill/>
        </p:spPr>
        <p:txBody>
          <a:bodyPr wrap="square" rtlCol="0">
            <a:spAutoFit/>
          </a:bodyPr>
          <a:lstStyle/>
          <a:p>
            <a:pPr algn="ctr"/>
            <a:r>
              <a:rPr lang="en-US" dirty="0">
                <a:solidFill>
                  <a:schemeClr val="bg2">
                    <a:lumMod val="50000"/>
                  </a:schemeClr>
                </a:solidFill>
              </a:rPr>
              <a:t>Bulletin Board</a:t>
            </a:r>
          </a:p>
        </p:txBody>
      </p:sp>
    </p:spTree>
    <p:extLst>
      <p:ext uri="{BB962C8B-B14F-4D97-AF65-F5344CB8AC3E}">
        <p14:creationId xmlns:p14="http://schemas.microsoft.com/office/powerpoint/2010/main" val="66632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Retention Campaign</a:t>
            </a:r>
            <a:r>
              <a:rPr lang="en-US" kern="0" dirty="0">
                <a:solidFill>
                  <a:schemeClr val="bg2">
                    <a:lumMod val="50000"/>
                  </a:schemeClr>
                </a:solidFill>
              </a:rPr>
              <a:t>	</a:t>
            </a:r>
          </a:p>
        </p:txBody>
      </p:sp>
      <p:sp>
        <p:nvSpPr>
          <p:cNvPr id="6" name="TextBox 5"/>
          <p:cNvSpPr txBox="1"/>
          <p:nvPr/>
        </p:nvSpPr>
        <p:spPr>
          <a:xfrm>
            <a:off x="184151" y="1603881"/>
            <a:ext cx="2995993" cy="369332"/>
          </a:xfrm>
          <a:prstGeom prst="rect">
            <a:avLst/>
          </a:prstGeom>
          <a:noFill/>
        </p:spPr>
        <p:txBody>
          <a:bodyPr wrap="square" rtlCol="0">
            <a:spAutoFit/>
          </a:bodyPr>
          <a:lstStyle/>
          <a:p>
            <a:pPr algn="ctr"/>
            <a:r>
              <a:rPr lang="en-US" dirty="0">
                <a:solidFill>
                  <a:schemeClr val="bg2">
                    <a:lumMod val="50000"/>
                  </a:schemeClr>
                </a:solidFill>
              </a:rPr>
              <a:t>Staff T-Shirts</a:t>
            </a:r>
          </a:p>
        </p:txBody>
      </p:sp>
      <p:sp>
        <p:nvSpPr>
          <p:cNvPr id="14" name="TextBox 13"/>
          <p:cNvSpPr txBox="1"/>
          <p:nvPr/>
        </p:nvSpPr>
        <p:spPr>
          <a:xfrm>
            <a:off x="3291115" y="1603881"/>
            <a:ext cx="2995993" cy="369332"/>
          </a:xfrm>
          <a:prstGeom prst="rect">
            <a:avLst/>
          </a:prstGeom>
          <a:noFill/>
        </p:spPr>
        <p:txBody>
          <a:bodyPr wrap="square" rtlCol="0">
            <a:spAutoFit/>
          </a:bodyPr>
          <a:lstStyle/>
          <a:p>
            <a:pPr algn="ctr"/>
            <a:r>
              <a:rPr lang="en-US" dirty="0">
                <a:solidFill>
                  <a:schemeClr val="bg2">
                    <a:lumMod val="50000"/>
                  </a:schemeClr>
                </a:solidFill>
              </a:rPr>
              <a:t>Social Media</a:t>
            </a:r>
          </a:p>
        </p:txBody>
      </p:sp>
      <p:pic>
        <p:nvPicPr>
          <p:cNvPr id="5122" name="Picture 2" descr="https://lh5.googleusercontent.com/FKNov2RIYGsOXkNQT3c4bxX_Ho4PXCVoGn5JSUQIiRqXGebuY8Lil3JbueSwEKUGXb5hpSlroAYZnYbJirMYeh9WNXlXWDNfJTDubcaCXwRvFyunt9z_VSjca8pd9gb3YqU3bqmYu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4067"/>
            <a:ext cx="351472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3.googleusercontent.com/I4IGZj3pNmDHpezxCulY5wm4nsv_jAnQfM4QJUjIhJdQTMAYzjKunpyqr3fskSUbSxDk0PJhXvOgfLU-sfr_8g-8mjb-1iB-116r1cuJ43grG6zLCioeuuSKKeLAUeOe-zn3mUN9G3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544" y="2066146"/>
            <a:ext cx="2059137" cy="23170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5.googleusercontent.com/3_bGN7b-NVolSCSblwyqwBOIdRarHvHpA48nFjNssnnC0QP0lqJvBPAqANlZgjjCYsWzCR1-uYELVdPqXLtRcrwY2OB0CxXXIqNnBW8W2652KmlCsHZ0ZLmuwtlWEaCLSC_EPrOtG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3500" y="2234067"/>
            <a:ext cx="2969236" cy="19812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50121" y="1650348"/>
            <a:ext cx="2995993" cy="369332"/>
          </a:xfrm>
          <a:prstGeom prst="rect">
            <a:avLst/>
          </a:prstGeom>
          <a:noFill/>
        </p:spPr>
        <p:txBody>
          <a:bodyPr wrap="square" rtlCol="0">
            <a:spAutoFit/>
          </a:bodyPr>
          <a:lstStyle/>
          <a:p>
            <a:pPr algn="ctr"/>
            <a:r>
              <a:rPr lang="en-US" dirty="0">
                <a:solidFill>
                  <a:schemeClr val="bg2">
                    <a:lumMod val="50000"/>
                  </a:schemeClr>
                </a:solidFill>
              </a:rPr>
              <a:t>Birthday Postcard</a:t>
            </a:r>
          </a:p>
        </p:txBody>
      </p:sp>
    </p:spTree>
    <p:extLst>
      <p:ext uri="{BB962C8B-B14F-4D97-AF65-F5344CB8AC3E}">
        <p14:creationId xmlns:p14="http://schemas.microsoft.com/office/powerpoint/2010/main" val="375318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6" y="243840"/>
            <a:ext cx="7715250" cy="796528"/>
          </a:xfrm>
        </p:spPr>
        <p:txBody>
          <a:bodyPr/>
          <a:lstStyle/>
          <a:p>
            <a:r>
              <a:rPr lang="en-US" sz="3480" dirty="0">
                <a:solidFill>
                  <a:schemeClr val="bg2">
                    <a:lumMod val="50000"/>
                  </a:schemeClr>
                </a:solidFill>
              </a:rPr>
              <a:t>Overview	</a:t>
            </a:r>
          </a:p>
        </p:txBody>
      </p:sp>
      <p:sp>
        <p:nvSpPr>
          <p:cNvPr id="3" name="Content Placeholder 2"/>
          <p:cNvSpPr>
            <a:spLocks noGrp="1"/>
          </p:cNvSpPr>
          <p:nvPr>
            <p:ph idx="1"/>
          </p:nvPr>
        </p:nvSpPr>
        <p:spPr>
          <a:xfrm>
            <a:off x="457646" y="1280160"/>
            <a:ext cx="7715250" cy="3840480"/>
          </a:xfrm>
        </p:spPr>
        <p:txBody>
          <a:bodyPr/>
          <a:lstStyle/>
          <a:p>
            <a:pPr marL="457200" indent="-457200">
              <a:buClr>
                <a:schemeClr val="accent6"/>
              </a:buClr>
              <a:buFont typeface="Wingdings" panose="05000000000000000000" pitchFamily="2" charset="2"/>
              <a:buChar char="§"/>
            </a:pPr>
            <a:r>
              <a:rPr lang="en-US" sz="3000" dirty="0">
                <a:solidFill>
                  <a:schemeClr val="bg2">
                    <a:lumMod val="50000"/>
                  </a:schemeClr>
                </a:solidFill>
              </a:rPr>
              <a:t>WIC Innovation grant background </a:t>
            </a:r>
          </a:p>
          <a:p>
            <a:pPr marL="457200" indent="-457200">
              <a:buClr>
                <a:schemeClr val="accent6"/>
              </a:buClr>
              <a:buFont typeface="Wingdings" panose="05000000000000000000" pitchFamily="2" charset="2"/>
              <a:buChar char="§"/>
            </a:pPr>
            <a:r>
              <a:rPr lang="en-US" sz="3000" dirty="0">
                <a:solidFill>
                  <a:schemeClr val="bg2">
                    <a:lumMod val="50000"/>
                  </a:schemeClr>
                </a:solidFill>
              </a:rPr>
              <a:t>Local agency projects and highlights </a:t>
            </a:r>
          </a:p>
          <a:p>
            <a:pPr marL="457200" indent="-457200">
              <a:buClr>
                <a:schemeClr val="accent6"/>
              </a:buClr>
              <a:buFont typeface="Wingdings" panose="05000000000000000000" pitchFamily="2" charset="2"/>
              <a:buChar char="§"/>
            </a:pPr>
            <a:r>
              <a:rPr lang="en-US" sz="3000" dirty="0">
                <a:solidFill>
                  <a:schemeClr val="bg2">
                    <a:lumMod val="50000"/>
                  </a:schemeClr>
                </a:solidFill>
              </a:rPr>
              <a:t>Interagency collaboration </a:t>
            </a:r>
          </a:p>
          <a:p>
            <a:pPr marL="457200" indent="-457200">
              <a:buClr>
                <a:schemeClr val="accent6"/>
              </a:buClr>
              <a:buFont typeface="Wingdings" panose="05000000000000000000" pitchFamily="2" charset="2"/>
              <a:buChar char="§"/>
            </a:pPr>
            <a:r>
              <a:rPr lang="en-US" sz="3000" dirty="0" smtClean="0">
                <a:solidFill>
                  <a:schemeClr val="bg2">
                    <a:lumMod val="50000"/>
                  </a:schemeClr>
                </a:solidFill>
              </a:rPr>
              <a:t>Questions </a:t>
            </a:r>
            <a:endParaRPr lang="en-US" sz="3000" dirty="0">
              <a:solidFill>
                <a:schemeClr val="bg2">
                  <a:lumMod val="50000"/>
                </a:schemeClr>
              </a:solidFill>
            </a:endParaRPr>
          </a:p>
          <a:p>
            <a:endParaRPr lang="en-US" dirty="0"/>
          </a:p>
        </p:txBody>
      </p:sp>
    </p:spTree>
    <p:extLst>
      <p:ext uri="{BB962C8B-B14F-4D97-AF65-F5344CB8AC3E}">
        <p14:creationId xmlns:p14="http://schemas.microsoft.com/office/powerpoint/2010/main" val="171576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E-mail Results</a:t>
            </a:r>
            <a:r>
              <a:rPr lang="en-US" kern="0" dirty="0">
                <a:solidFill>
                  <a:schemeClr val="bg2">
                    <a:lumMod val="50000"/>
                  </a:schemeClr>
                </a:solidFill>
              </a:rPr>
              <a:t>	</a:t>
            </a:r>
          </a:p>
        </p:txBody>
      </p:sp>
      <p:pic>
        <p:nvPicPr>
          <p:cNvPr id="6146" name="Picture 2" descr="https://lh4.googleusercontent.com/dmqKGWPxfg00pnabPcptG7yyzoMqO21n6WhjdQrJRrJ0jPOJKqUp46LM_WS-QxX0Sp1sbani-XaT3krL42uwZKzN63QwZCC5ZlAOeeSgSkyQzd5na6eBOHcg1VAnicouMsYUsO8I5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59" y="1063625"/>
            <a:ext cx="4057109" cy="51676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739715162"/>
              </p:ext>
            </p:extLst>
          </p:nvPr>
        </p:nvGraphicFramePr>
        <p:xfrm>
          <a:off x="4669276" y="2028925"/>
          <a:ext cx="4223712" cy="1896271"/>
        </p:xfrm>
        <a:graphic>
          <a:graphicData uri="http://schemas.openxmlformats.org/drawingml/2006/table">
            <a:tbl>
              <a:tblPr/>
              <a:tblGrid>
                <a:gridCol w="1856864">
                  <a:extLst>
                    <a:ext uri="{9D8B030D-6E8A-4147-A177-3AD203B41FA5}">
                      <a16:colId xmlns:a16="http://schemas.microsoft.com/office/drawing/2014/main" val="1248854975"/>
                    </a:ext>
                  </a:extLst>
                </a:gridCol>
                <a:gridCol w="2366848">
                  <a:extLst>
                    <a:ext uri="{9D8B030D-6E8A-4147-A177-3AD203B41FA5}">
                      <a16:colId xmlns:a16="http://schemas.microsoft.com/office/drawing/2014/main" val="1743154405"/>
                    </a:ext>
                  </a:extLst>
                </a:gridCol>
              </a:tblGrid>
              <a:tr h="622151">
                <a:tc>
                  <a:txBody>
                    <a:bodyPr/>
                    <a:lstStyle/>
                    <a:p>
                      <a:pPr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Open Rate</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37% English</a:t>
                      </a:r>
                      <a:endParaRPr lang="en-US" sz="2000" dirty="0">
                        <a:effectLst/>
                      </a:endParaRPr>
                    </a:p>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41% Spanish</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206090"/>
                  </a:ext>
                </a:extLst>
              </a:tr>
              <a:tr h="1096171">
                <a:tc>
                  <a:txBody>
                    <a:bodyPr/>
                    <a:lstStyle/>
                    <a:p>
                      <a:pPr marR="88900" algn="ctr" rtl="0" fontAlgn="t">
                        <a:spcBef>
                          <a:spcPts val="0"/>
                        </a:spcBef>
                        <a:spcAft>
                          <a:spcPts val="0"/>
                        </a:spcAft>
                      </a:pPr>
                      <a:r>
                        <a:rPr lang="en-US" sz="2000" b="0" i="0" u="none" strike="noStrike">
                          <a:solidFill>
                            <a:srgbClr val="000000"/>
                          </a:solidFill>
                          <a:effectLst/>
                          <a:latin typeface="Arial" panose="020B0604020202020204" pitchFamily="34" charset="0"/>
                        </a:rPr>
                        <a:t>Click Rate</a:t>
                      </a:r>
                      <a:endParaRPr lang="en-US" sz="200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15% English</a:t>
                      </a:r>
                      <a:endParaRPr lang="en-US" sz="2000" dirty="0">
                        <a:effectLst/>
                      </a:endParaRPr>
                    </a:p>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14% Spanish</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801986"/>
                  </a:ext>
                </a:extLst>
              </a:tr>
            </a:tbl>
          </a:graphicData>
        </a:graphic>
      </p:graphicFrame>
      <p:sp>
        <p:nvSpPr>
          <p:cNvPr id="4" name="Rectangle 3"/>
          <p:cNvSpPr>
            <a:spLocks noChangeArrowheads="1"/>
          </p:cNvSpPr>
          <p:nvPr/>
        </p:nvSpPr>
        <p:spPr bwMode="auto">
          <a:xfrm>
            <a:off x="4455269" y="1688256"/>
            <a:ext cx="12894720" cy="68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0879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E-mail Results</a:t>
            </a:r>
            <a:r>
              <a:rPr lang="en-US" kern="0" dirty="0">
                <a:solidFill>
                  <a:schemeClr val="bg2">
                    <a:lumMod val="50000"/>
                  </a:schemeClr>
                </a:solidFill>
              </a:rPr>
              <a:t>	</a:t>
            </a:r>
          </a:p>
        </p:txBody>
      </p:sp>
      <p:sp>
        <p:nvSpPr>
          <p:cNvPr id="4" name="Rectangle 3"/>
          <p:cNvSpPr>
            <a:spLocks noChangeArrowheads="1"/>
          </p:cNvSpPr>
          <p:nvPr/>
        </p:nvSpPr>
        <p:spPr bwMode="auto">
          <a:xfrm>
            <a:off x="4455269" y="1688256"/>
            <a:ext cx="12894720" cy="68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70" name="Picture 2" descr="https://lh4.googleusercontent.com/2ii3fJO2CRJRTcYSP9Hg_oFCLDsv3d5xC8cb23y0yxTt_qwWPaD9rk6-otW_ZXa2Ma_2S47qNW1wjaqHA62n6_iwPiGxwa2GTeTH_eqbJQJgkxkjdcExx591yVf4urCG3HxfVskGn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1" y="758757"/>
            <a:ext cx="4173783" cy="5252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160457852"/>
              </p:ext>
            </p:extLst>
          </p:nvPr>
        </p:nvGraphicFramePr>
        <p:xfrm>
          <a:off x="4357934" y="1458424"/>
          <a:ext cx="4786066" cy="1770546"/>
        </p:xfrm>
        <a:graphic>
          <a:graphicData uri="http://schemas.openxmlformats.org/drawingml/2006/table">
            <a:tbl>
              <a:tblPr/>
              <a:tblGrid>
                <a:gridCol w="2195806">
                  <a:extLst>
                    <a:ext uri="{9D8B030D-6E8A-4147-A177-3AD203B41FA5}">
                      <a16:colId xmlns:a16="http://schemas.microsoft.com/office/drawing/2014/main" val="881730587"/>
                    </a:ext>
                  </a:extLst>
                </a:gridCol>
                <a:gridCol w="2590260">
                  <a:extLst>
                    <a:ext uri="{9D8B030D-6E8A-4147-A177-3AD203B41FA5}">
                      <a16:colId xmlns:a16="http://schemas.microsoft.com/office/drawing/2014/main" val="2466468147"/>
                    </a:ext>
                  </a:extLst>
                </a:gridCol>
              </a:tblGrid>
              <a:tr h="885273">
                <a:tc>
                  <a:txBody>
                    <a:bodyPr/>
                    <a:lstStyle/>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Open Rate</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30% English</a:t>
                      </a:r>
                      <a:endParaRPr lang="en-US" sz="2000" dirty="0">
                        <a:effectLst/>
                      </a:endParaRPr>
                    </a:p>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36% Spanish</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771995"/>
                  </a:ext>
                </a:extLst>
              </a:tr>
              <a:tr h="885273">
                <a:tc>
                  <a:txBody>
                    <a:bodyPr/>
                    <a:lstStyle/>
                    <a:p>
                      <a:pPr marL="88900" marR="88900" algn="ctr" rtl="0" fontAlgn="t">
                        <a:spcBef>
                          <a:spcPts val="0"/>
                        </a:spcBef>
                        <a:spcAft>
                          <a:spcPts val="0"/>
                        </a:spcAft>
                      </a:pPr>
                      <a:r>
                        <a:rPr lang="en-US" sz="2000" b="0" i="0" u="none" strike="noStrike">
                          <a:solidFill>
                            <a:srgbClr val="000000"/>
                          </a:solidFill>
                          <a:effectLst/>
                          <a:latin typeface="Arial" panose="020B0604020202020204" pitchFamily="34" charset="0"/>
                        </a:rPr>
                        <a:t>Click Rate</a:t>
                      </a:r>
                      <a:endParaRPr lang="en-US" sz="200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9%  English</a:t>
                      </a:r>
                      <a:endParaRPr lang="en-US" sz="2000" dirty="0">
                        <a:effectLst/>
                      </a:endParaRPr>
                    </a:p>
                    <a:p>
                      <a:pPr marL="88900" marR="88900" algn="ctr" rtl="0" fontAlgn="t">
                        <a:spcBef>
                          <a:spcPts val="0"/>
                        </a:spcBef>
                        <a:spcAft>
                          <a:spcPts val="0"/>
                        </a:spcAft>
                      </a:pPr>
                      <a:r>
                        <a:rPr lang="en-US" sz="2000" b="0" i="0" u="none" strike="noStrike" dirty="0">
                          <a:solidFill>
                            <a:srgbClr val="000000"/>
                          </a:solidFill>
                          <a:effectLst/>
                          <a:latin typeface="Arial" panose="020B0604020202020204" pitchFamily="34" charset="0"/>
                        </a:rPr>
                        <a:t>13% Spanish</a:t>
                      </a:r>
                      <a:endParaRPr lang="en-US" sz="2000" dirty="0">
                        <a:effectLst/>
                      </a:endParaRPr>
                    </a:p>
                  </a:txBody>
                  <a:tcPr marL="66675" marR="66675" marT="95250" marB="9525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434405"/>
                  </a:ext>
                </a:extLst>
              </a:tr>
            </a:tbl>
          </a:graphicData>
        </a:graphic>
      </p:graphicFrame>
      <p:sp>
        <p:nvSpPr>
          <p:cNvPr id="6" name="Rectangle 3"/>
          <p:cNvSpPr>
            <a:spLocks noChangeArrowheads="1"/>
          </p:cNvSpPr>
          <p:nvPr/>
        </p:nvSpPr>
        <p:spPr bwMode="auto">
          <a:xfrm>
            <a:off x="4455268" y="1836464"/>
            <a:ext cx="11493603" cy="76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94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Learning and Outcomes</a:t>
            </a:r>
            <a:r>
              <a:rPr lang="en-US" kern="0" dirty="0">
                <a:solidFill>
                  <a:schemeClr val="bg2">
                    <a:lumMod val="50000"/>
                  </a:schemeClr>
                </a:solidFill>
              </a:rPr>
              <a:t>	</a:t>
            </a:r>
          </a:p>
        </p:txBody>
      </p:sp>
      <p:sp>
        <p:nvSpPr>
          <p:cNvPr id="4" name="Rectangle 3"/>
          <p:cNvSpPr>
            <a:spLocks noChangeArrowheads="1"/>
          </p:cNvSpPr>
          <p:nvPr/>
        </p:nvSpPr>
        <p:spPr bwMode="auto">
          <a:xfrm>
            <a:off x="4455269" y="1847594"/>
            <a:ext cx="1289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6" name="Rectangle 3"/>
          <p:cNvSpPr>
            <a:spLocks noChangeArrowheads="1"/>
          </p:cNvSpPr>
          <p:nvPr/>
        </p:nvSpPr>
        <p:spPr bwMode="auto">
          <a:xfrm>
            <a:off x="4455268" y="1836464"/>
            <a:ext cx="11493603" cy="76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184153" y="2359878"/>
            <a:ext cx="4271116" cy="3785652"/>
          </a:xfrm>
          <a:prstGeom prst="rect">
            <a:avLst/>
          </a:prstGeom>
          <a:solidFill>
            <a:schemeClr val="tx1">
              <a:alpha val="35000"/>
            </a:schemeClr>
          </a:solidFill>
        </p:spPr>
        <p:txBody>
          <a:bodyPr wrap="square" rtlCol="0">
            <a:spAutoFit/>
          </a:bodyPr>
          <a:lstStyle/>
          <a:p>
            <a:pPr>
              <a:buClr>
                <a:schemeClr val="accent6"/>
              </a:buClr>
            </a:pPr>
            <a:r>
              <a:rPr lang="en-US" sz="2000" dirty="0">
                <a:solidFill>
                  <a:schemeClr val="bg2">
                    <a:lumMod val="50000"/>
                  </a:schemeClr>
                </a:solidFill>
              </a:rPr>
              <a:t>Most successful:</a:t>
            </a:r>
          </a:p>
          <a:p>
            <a:pPr>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WIC 101s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Co-located clinics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Online referrals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Emails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Retention Campaign</a:t>
            </a:r>
          </a:p>
          <a:p>
            <a:pPr marL="285750" indent="-285750" fontAlgn="base">
              <a:buClr>
                <a:schemeClr val="accent6"/>
              </a:buClr>
              <a:buFont typeface="Wingdings" panose="05000000000000000000" pitchFamily="2" charset="2"/>
              <a:buChar char="§"/>
            </a:pPr>
            <a:endParaRPr lang="en-US" sz="2000" dirty="0">
              <a:solidFill>
                <a:schemeClr val="bg2">
                  <a:lumMod val="50000"/>
                </a:schemeClr>
              </a:solidFill>
            </a:endParaRPr>
          </a:p>
        </p:txBody>
      </p:sp>
      <p:sp>
        <p:nvSpPr>
          <p:cNvPr id="5" name="TextBox 4"/>
          <p:cNvSpPr txBox="1"/>
          <p:nvPr/>
        </p:nvSpPr>
        <p:spPr>
          <a:xfrm>
            <a:off x="184150" y="1016597"/>
            <a:ext cx="8045450" cy="1015663"/>
          </a:xfrm>
          <a:prstGeom prst="rect">
            <a:avLst/>
          </a:prstGeom>
          <a:noFill/>
        </p:spPr>
        <p:txBody>
          <a:bodyPr wrap="square" rtlCol="0">
            <a:spAutoFit/>
          </a:bodyPr>
          <a:lstStyle/>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Douglas County caseload increased by 15%</a:t>
            </a:r>
          </a:p>
          <a:p>
            <a:pPr fontAlgn="base">
              <a:buClr>
                <a:schemeClr val="accent6"/>
              </a:buClr>
            </a:pPr>
            <a:r>
              <a:rPr lang="en-US" sz="2000" dirty="0">
                <a:solidFill>
                  <a:schemeClr val="bg2">
                    <a:lumMod val="50000"/>
                  </a:schemeClr>
                </a:solidFill>
              </a:rPr>
              <a:t> </a:t>
            </a: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Overall caseload has decreased by 7% </a:t>
            </a:r>
          </a:p>
        </p:txBody>
      </p:sp>
      <p:sp>
        <p:nvSpPr>
          <p:cNvPr id="9" name="TextBox 8"/>
          <p:cNvSpPr txBox="1"/>
          <p:nvPr/>
        </p:nvSpPr>
        <p:spPr>
          <a:xfrm>
            <a:off x="4455271" y="2323606"/>
            <a:ext cx="4271116" cy="3416320"/>
          </a:xfrm>
          <a:prstGeom prst="rect">
            <a:avLst/>
          </a:prstGeom>
          <a:solidFill>
            <a:schemeClr val="tx1">
              <a:alpha val="35000"/>
            </a:schemeClr>
          </a:solidFill>
        </p:spPr>
        <p:txBody>
          <a:bodyPr wrap="square" rtlCol="0">
            <a:spAutoFit/>
          </a:bodyPr>
          <a:lstStyle/>
          <a:p>
            <a:pPr>
              <a:buClr>
                <a:schemeClr val="accent6"/>
              </a:buClr>
            </a:pPr>
            <a:r>
              <a:rPr lang="en-US" sz="2000" dirty="0">
                <a:solidFill>
                  <a:schemeClr val="bg2">
                    <a:lumMod val="50000"/>
                  </a:schemeClr>
                </a:solidFill>
              </a:rPr>
              <a:t>Least successful or needs more time:</a:t>
            </a:r>
          </a:p>
          <a:p>
            <a:pPr>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Outreach events: 50% show rate</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Mobile clinics </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Mailers</a:t>
            </a:r>
          </a:p>
          <a:p>
            <a:pPr>
              <a:buClr>
                <a:schemeClr val="accent6"/>
              </a:buClr>
            </a:pPr>
            <a:r>
              <a:rPr lang="en-US" dirty="0">
                <a:solidFill>
                  <a:schemeClr val="bg2">
                    <a:lumMod val="50000"/>
                  </a:schemeClr>
                </a:solidFill>
              </a:rPr>
              <a:t/>
            </a:r>
            <a:br>
              <a:rPr lang="en-US" dirty="0">
                <a:solidFill>
                  <a:schemeClr val="bg2">
                    <a:lumMod val="50000"/>
                  </a:schemeClr>
                </a:solidFill>
              </a:rPr>
            </a:br>
            <a:endParaRPr lang="en-US" dirty="0">
              <a:solidFill>
                <a:schemeClr val="bg2">
                  <a:lumMod val="50000"/>
                </a:schemeClr>
              </a:solidFill>
            </a:endParaRPr>
          </a:p>
        </p:txBody>
      </p:sp>
    </p:spTree>
    <p:extLst>
      <p:ext uri="{BB962C8B-B14F-4D97-AF65-F5344CB8AC3E}">
        <p14:creationId xmlns:p14="http://schemas.microsoft.com/office/powerpoint/2010/main" val="186570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 y="2472214"/>
            <a:ext cx="8459470" cy="994172"/>
          </a:xfrm>
        </p:spPr>
        <p:txBody>
          <a:bodyPr>
            <a:normAutofit/>
          </a:bodyPr>
          <a:lstStyle/>
          <a:p>
            <a:pPr algn="ctr"/>
            <a:r>
              <a:rPr lang="en-US" sz="4500" i="0" dirty="0">
                <a:solidFill>
                  <a:schemeClr val="accent1"/>
                </a:solidFill>
              </a:rPr>
              <a:t>Denver County WIC </a:t>
            </a:r>
          </a:p>
        </p:txBody>
      </p:sp>
    </p:spTree>
    <p:extLst>
      <p:ext uri="{BB962C8B-B14F-4D97-AF65-F5344CB8AC3E}">
        <p14:creationId xmlns:p14="http://schemas.microsoft.com/office/powerpoint/2010/main" val="166683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sz="half" idx="1"/>
          </p:nvPr>
        </p:nvSpPr>
        <p:spPr>
          <a:xfrm>
            <a:off x="66673" y="1063625"/>
            <a:ext cx="9077327" cy="2593975"/>
          </a:xfrm>
          <a:noFill/>
        </p:spPr>
        <p:txBody>
          <a:bodyPr/>
          <a:lstStyle/>
          <a:p>
            <a:pPr marL="285750" indent="-285750">
              <a:buClr>
                <a:schemeClr val="accent6"/>
              </a:buClr>
              <a:buFont typeface="Wingdings" panose="05000000000000000000" pitchFamily="2" charset="2"/>
              <a:buChar char="§"/>
            </a:pPr>
            <a:r>
              <a:rPr lang="en-US" sz="1850" dirty="0"/>
              <a:t>Provides services in Denver County</a:t>
            </a:r>
          </a:p>
          <a:p>
            <a:pPr marL="285750" indent="-285750">
              <a:buClr>
                <a:schemeClr val="accent6"/>
              </a:buClr>
              <a:buFont typeface="Wingdings" panose="05000000000000000000" pitchFamily="2" charset="2"/>
              <a:buChar char="§"/>
            </a:pPr>
            <a:r>
              <a:rPr lang="en-US" sz="1850" dirty="0"/>
              <a:t>Over 13,400 enrolled</a:t>
            </a:r>
          </a:p>
          <a:p>
            <a:pPr marL="285750" indent="-285750">
              <a:buClr>
                <a:schemeClr val="accent6"/>
              </a:buClr>
              <a:buFont typeface="Wingdings" panose="05000000000000000000" pitchFamily="2" charset="2"/>
              <a:buChar char="§"/>
            </a:pPr>
            <a:r>
              <a:rPr lang="en-US" sz="1850" dirty="0"/>
              <a:t>WIC offices located in five of Denver Health’s Community Health Clinics</a:t>
            </a:r>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Agency Overview: Denver County</a:t>
            </a:r>
            <a:r>
              <a:rPr lang="en-US" kern="0" dirty="0">
                <a:solidFill>
                  <a:schemeClr val="bg2">
                    <a:lumMod val="50000"/>
                  </a:schemeClr>
                </a:solidFill>
              </a:rPr>
              <a:t>	</a:t>
            </a:r>
          </a:p>
        </p:txBody>
      </p:sp>
      <p:pic>
        <p:nvPicPr>
          <p:cNvPr id="9218" name="Picture 2" descr="https://lh6.googleusercontent.com/UQdopEgoundXouRkdShxH02mj9SqELun8pRU57pQd5l1V0GDqmqkmCg2PVy-6fV3GheqaLFyIFg5TpgyfHcFO6mLLRVm2_Mf8dBjWGl5-pPe059xQdAswbgadezNDPVWsW_ob2Ci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524" y="785414"/>
            <a:ext cx="3581400" cy="7905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5.googleusercontent.com/Fif1-kyAMURnN3teWzvkYubIYJEaK-4XSjk_sG9JAUL5KawsOSsSRLzobTKPssHA9C_bDpoqvbaIvyvWohbTmw-8hY4xlu5k5p8WigIi7KYIslCtWVasGjjKLkK5iRK9JUw7LZqpBq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3" y="2878931"/>
            <a:ext cx="4695825" cy="26955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lh5.googleusercontent.com/lzOZz5oLYU7ixxOkP-Y4lFfeo99w9fqnmarmqQbgjMPM-bzQONzvFwsuuJ8pdxVV_J06ZxOXR8kdSZIUmwDvVRprEZziy3yjlElkUgepvFiZnGYxerOfO5i9NJM557xmXvM74sPqa7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455" y="3049444"/>
            <a:ext cx="4255923" cy="23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5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sz="half" idx="1"/>
          </p:nvPr>
        </p:nvSpPr>
        <p:spPr>
          <a:xfrm>
            <a:off x="66673" y="1063625"/>
            <a:ext cx="9077327" cy="2593975"/>
          </a:xfrm>
          <a:solidFill>
            <a:schemeClr val="bg1"/>
          </a:solidFill>
        </p:spPr>
        <p:txBody>
          <a:bodyPr/>
          <a:lstStyle/>
          <a:p>
            <a:pPr marL="285750" indent="-285750">
              <a:buClr>
                <a:schemeClr val="accent6"/>
              </a:buClr>
              <a:buFont typeface="Wingdings" panose="05000000000000000000" pitchFamily="2" charset="2"/>
              <a:buChar char="§"/>
            </a:pPr>
            <a:r>
              <a:rPr lang="en-US" sz="2500" dirty="0">
                <a:solidFill>
                  <a:schemeClr val="bg2">
                    <a:lumMod val="50000"/>
                  </a:schemeClr>
                </a:solidFill>
              </a:rPr>
              <a:t>Create outreach and enrollment work plan and tracking database</a:t>
            </a:r>
          </a:p>
          <a:p>
            <a:pPr marL="285750" indent="-285750">
              <a:buClr>
                <a:schemeClr val="accent6"/>
              </a:buClr>
              <a:buFont typeface="Wingdings" panose="05000000000000000000" pitchFamily="2" charset="2"/>
              <a:buChar char="§"/>
            </a:pPr>
            <a:r>
              <a:rPr lang="en-US" sz="2500" dirty="0">
                <a:solidFill>
                  <a:schemeClr val="bg2">
                    <a:lumMod val="50000"/>
                  </a:schemeClr>
                </a:solidFill>
              </a:rPr>
              <a:t>Identify underserved areas for future co-location and enrollment efforts</a:t>
            </a:r>
          </a:p>
        </p:txBody>
      </p:sp>
      <p:sp>
        <p:nvSpPr>
          <p:cNvPr id="10" name="Title 1"/>
          <p:cNvSpPr txBox="1">
            <a:spLocks/>
          </p:cNvSpPr>
          <p:nvPr/>
        </p:nvSpPr>
        <p:spPr>
          <a:xfrm>
            <a:off x="184151" y="267097"/>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a:solidFill>
                  <a:schemeClr val="bg2">
                    <a:lumMod val="50000"/>
                  </a:schemeClr>
                </a:solidFill>
              </a:rPr>
              <a:t>Grant </a:t>
            </a:r>
            <a:r>
              <a:rPr lang="en-US" b="0" dirty="0">
                <a:solidFill>
                  <a:schemeClr val="bg2">
                    <a:lumMod val="50000"/>
                  </a:schemeClr>
                </a:solidFill>
              </a:rPr>
              <a:t>Goals </a:t>
            </a:r>
            <a:r>
              <a:rPr lang="en-US" kern="0" dirty="0">
                <a:solidFill>
                  <a:schemeClr val="bg2">
                    <a:lumMod val="50000"/>
                  </a:schemeClr>
                </a:solidFill>
              </a:rPr>
              <a:t>	</a:t>
            </a:r>
          </a:p>
        </p:txBody>
      </p:sp>
      <p:sp>
        <p:nvSpPr>
          <p:cNvPr id="4" name="TextBox 3"/>
          <p:cNvSpPr txBox="1"/>
          <p:nvPr/>
        </p:nvSpPr>
        <p:spPr>
          <a:xfrm>
            <a:off x="0" y="3035030"/>
            <a:ext cx="8531832" cy="3170099"/>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sz="2500" dirty="0">
                <a:solidFill>
                  <a:schemeClr val="bg2">
                    <a:lumMod val="50000"/>
                  </a:schemeClr>
                </a:solidFill>
              </a:rPr>
              <a:t>Design, recruit for, and conduct interviews, focus groups, questionnaires to identify activities to improve WIC program retention</a:t>
            </a:r>
          </a:p>
          <a:p>
            <a:pPr>
              <a:buClr>
                <a:schemeClr val="accent6"/>
              </a:buClr>
            </a:pPr>
            <a:endParaRPr lang="en-US" sz="2500" dirty="0">
              <a:solidFill>
                <a:schemeClr val="bg2">
                  <a:lumMod val="50000"/>
                </a:schemeClr>
              </a:solidFill>
            </a:endParaRPr>
          </a:p>
          <a:p>
            <a:pPr marL="285750" indent="-285750">
              <a:buClr>
                <a:schemeClr val="accent6"/>
              </a:buClr>
              <a:buFont typeface="Wingdings" panose="05000000000000000000" pitchFamily="2" charset="2"/>
              <a:buChar char="§"/>
            </a:pPr>
            <a:r>
              <a:rPr lang="en-US" sz="2500" dirty="0">
                <a:solidFill>
                  <a:schemeClr val="bg2">
                    <a:lumMod val="50000"/>
                  </a:schemeClr>
                </a:solidFill>
              </a:rPr>
              <a:t>Co-locate WIC services at four Denver Health clinic sites</a:t>
            </a:r>
          </a:p>
          <a:p>
            <a:pPr>
              <a:buClr>
                <a:schemeClr val="accent6"/>
              </a:buClr>
            </a:pPr>
            <a:endParaRPr lang="en-US" sz="2500" dirty="0">
              <a:solidFill>
                <a:schemeClr val="bg2">
                  <a:lumMod val="50000"/>
                </a:schemeClr>
              </a:solidFill>
            </a:endParaRPr>
          </a:p>
          <a:p>
            <a:pPr marL="285750" indent="-285750">
              <a:buClr>
                <a:schemeClr val="accent6"/>
              </a:buClr>
              <a:buFont typeface="Wingdings" panose="05000000000000000000" pitchFamily="2" charset="2"/>
              <a:buChar char="§"/>
            </a:pPr>
            <a:r>
              <a:rPr lang="en-US" sz="2500" dirty="0">
                <a:solidFill>
                  <a:schemeClr val="bg2">
                    <a:lumMod val="50000"/>
                  </a:schemeClr>
                </a:solidFill>
              </a:rPr>
              <a:t>Increase enrollment by two percent annually </a:t>
            </a:r>
          </a:p>
        </p:txBody>
      </p:sp>
    </p:spTree>
    <p:extLst>
      <p:ext uri="{BB962C8B-B14F-4D97-AF65-F5344CB8AC3E}">
        <p14:creationId xmlns:p14="http://schemas.microsoft.com/office/powerpoint/2010/main" val="25497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000" b="0" dirty="0">
                <a:solidFill>
                  <a:schemeClr val="bg2">
                    <a:lumMod val="50000"/>
                  </a:schemeClr>
                </a:solidFill>
              </a:rPr>
              <a:t>Overview of Grant Project: Co-Location Sites</a:t>
            </a:r>
            <a:r>
              <a:rPr lang="en-US" sz="3000" kern="0" dirty="0">
                <a:solidFill>
                  <a:schemeClr val="bg2">
                    <a:lumMod val="50000"/>
                  </a:schemeClr>
                </a:solidFill>
              </a:rPr>
              <a:t>	</a:t>
            </a:r>
          </a:p>
        </p:txBody>
      </p:sp>
      <p:sp>
        <p:nvSpPr>
          <p:cNvPr id="4" name="TextBox 3"/>
          <p:cNvSpPr txBox="1"/>
          <p:nvPr/>
        </p:nvSpPr>
        <p:spPr>
          <a:xfrm>
            <a:off x="184152" y="1063625"/>
            <a:ext cx="5146606" cy="5016758"/>
          </a:xfrm>
          <a:prstGeom prst="rect">
            <a:avLst/>
          </a:prstGeom>
          <a:solidFill>
            <a:srgbClr val="FFFFFF">
              <a:alpha val="35000"/>
            </a:srgbClr>
          </a:solidFill>
        </p:spPr>
        <p:txBody>
          <a:bodyPr wrap="square" rtlCol="0">
            <a:spAutoFit/>
          </a:bodyPr>
          <a:lstStyle/>
          <a:p>
            <a:pPr>
              <a:buClr>
                <a:schemeClr val="accent6"/>
              </a:buClr>
            </a:pPr>
            <a:r>
              <a:rPr lang="en-US" sz="2000" b="1" dirty="0">
                <a:solidFill>
                  <a:schemeClr val="bg2">
                    <a:lumMod val="50000"/>
                  </a:schemeClr>
                </a:solidFill>
              </a:rPr>
              <a:t>Mom/Baby (Denver Health)</a:t>
            </a:r>
          </a:p>
          <a:p>
            <a:pPr>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Over 300 families served since Feb 2018</a:t>
            </a:r>
          </a:p>
          <a:p>
            <a:pPr fontAlgn="base">
              <a:buClr>
                <a:schemeClr val="accent6"/>
              </a:buClr>
            </a:pPr>
            <a:endParaRPr lang="en-US" sz="2000" dirty="0">
              <a:solidFill>
                <a:schemeClr val="bg2">
                  <a:lumMod val="50000"/>
                </a:schemeClr>
              </a:solidFill>
            </a:endParaRPr>
          </a:p>
          <a:p>
            <a:pPr marL="742950" lvl="1" indent="-285750" fontAlgn="base">
              <a:buClr>
                <a:schemeClr val="accent6"/>
              </a:buClr>
              <a:buFont typeface="Wingdings" panose="05000000000000000000" pitchFamily="2" charset="2"/>
              <a:buChar char="§"/>
            </a:pPr>
            <a:r>
              <a:rPr lang="en-US" sz="2000" dirty="0">
                <a:solidFill>
                  <a:schemeClr val="bg2">
                    <a:lumMod val="50000"/>
                  </a:schemeClr>
                </a:solidFill>
              </a:rPr>
              <a:t>Does not include BF consultations/support</a:t>
            </a:r>
          </a:p>
          <a:p>
            <a:pPr lvl="1"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Staff on site 2 days a week</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Satisfaction survey</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118 BFPC referrals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Created database to track participants seen</a:t>
            </a:r>
          </a:p>
        </p:txBody>
      </p:sp>
      <p:pic>
        <p:nvPicPr>
          <p:cNvPr id="11266" name="Picture 2" descr="https://lh3.googleusercontent.com/-3jN_XF8RWRz8p2Ic8E7nqVLYYc8ohPcFRfoFe2it7l7hl4dW_ojBcC67IRtztcDPUfybsv7OLybqfrelaOWF2xg-3vJu4zAGgSdelfOhFo91S0UsXjldtGxlRukvT77FJtruUr8Z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67" y="1063625"/>
            <a:ext cx="3229582" cy="443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65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000" b="0" dirty="0">
                <a:solidFill>
                  <a:schemeClr val="bg2">
                    <a:lumMod val="50000"/>
                  </a:schemeClr>
                </a:solidFill>
              </a:rPr>
              <a:t>Overview of Grant Project: Co-Location Sites</a:t>
            </a:r>
            <a:r>
              <a:rPr lang="en-US" sz="3000" kern="0" dirty="0">
                <a:solidFill>
                  <a:schemeClr val="bg2">
                    <a:lumMod val="50000"/>
                  </a:schemeClr>
                </a:solidFill>
              </a:rPr>
              <a:t>	</a:t>
            </a:r>
          </a:p>
        </p:txBody>
      </p:sp>
      <p:sp>
        <p:nvSpPr>
          <p:cNvPr id="4" name="TextBox 3"/>
          <p:cNvSpPr txBox="1"/>
          <p:nvPr/>
        </p:nvSpPr>
        <p:spPr>
          <a:xfrm>
            <a:off x="184152" y="1063625"/>
            <a:ext cx="5146606" cy="5016758"/>
          </a:xfrm>
          <a:prstGeom prst="rect">
            <a:avLst/>
          </a:prstGeom>
          <a:solidFill>
            <a:srgbClr val="FFFFFF">
              <a:alpha val="35000"/>
            </a:srgbClr>
          </a:solidFill>
        </p:spPr>
        <p:txBody>
          <a:bodyPr wrap="square" rtlCol="0">
            <a:spAutoFit/>
          </a:bodyPr>
          <a:lstStyle/>
          <a:p>
            <a:pPr>
              <a:buClr>
                <a:schemeClr val="accent6"/>
              </a:buClr>
            </a:pPr>
            <a:r>
              <a:rPr lang="en-US" sz="2000" b="1" dirty="0">
                <a:solidFill>
                  <a:schemeClr val="bg2">
                    <a:lumMod val="50000"/>
                  </a:schemeClr>
                </a:solidFill>
              </a:rPr>
              <a:t>Denver Human Services (DHS)</a:t>
            </a:r>
          </a:p>
          <a:p>
            <a:pPr>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Provide WIC services to clients who are at Denver Human Services applying for other services</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Once a week since June 2018</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168 PPT served</a:t>
            </a:r>
          </a:p>
          <a:p>
            <a:pPr fontAlgn="base">
              <a:buClr>
                <a:schemeClr val="accent6"/>
              </a:buClr>
            </a:pPr>
            <a:endParaRPr lang="en-US" sz="2000" dirty="0">
              <a:solidFill>
                <a:schemeClr val="bg2">
                  <a:lumMod val="50000"/>
                </a:schemeClr>
              </a:solidFill>
            </a:endParaRPr>
          </a:p>
          <a:p>
            <a:pPr marL="742950" lvl="1" indent="-285750" fontAlgn="base">
              <a:buClr>
                <a:schemeClr val="accent6"/>
              </a:buClr>
              <a:buFont typeface="Wingdings" panose="05000000000000000000" pitchFamily="2" charset="2"/>
              <a:buChar char="§"/>
            </a:pPr>
            <a:r>
              <a:rPr lang="en-US" sz="2000" dirty="0">
                <a:solidFill>
                  <a:schemeClr val="bg2">
                    <a:lumMod val="50000"/>
                  </a:schemeClr>
                </a:solidFill>
              </a:rPr>
              <a:t>Walk-ins</a:t>
            </a:r>
          </a:p>
          <a:p>
            <a:pPr lvl="1" fontAlgn="base">
              <a:buClr>
                <a:schemeClr val="accent6"/>
              </a:buClr>
            </a:pPr>
            <a:endParaRPr lang="en-US" sz="2000" dirty="0">
              <a:solidFill>
                <a:schemeClr val="bg2">
                  <a:lumMod val="50000"/>
                </a:schemeClr>
              </a:solidFill>
            </a:endParaRPr>
          </a:p>
          <a:p>
            <a:pPr marL="742950" lvl="1" indent="-285750" fontAlgn="base">
              <a:buClr>
                <a:schemeClr val="accent6"/>
              </a:buClr>
              <a:buFont typeface="Wingdings" panose="05000000000000000000" pitchFamily="2" charset="2"/>
              <a:buChar char="§"/>
            </a:pPr>
            <a:r>
              <a:rPr lang="en-US" sz="2000" dirty="0">
                <a:solidFill>
                  <a:schemeClr val="bg2">
                    <a:lumMod val="50000"/>
                  </a:schemeClr>
                </a:solidFill>
              </a:rPr>
              <a:t>Schedule appointments</a:t>
            </a:r>
          </a:p>
          <a:p>
            <a:pPr lvl="1"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Created database to track participants seen</a:t>
            </a:r>
          </a:p>
        </p:txBody>
      </p:sp>
      <p:pic>
        <p:nvPicPr>
          <p:cNvPr id="13314" name="Picture 2" descr="https://lh4.googleusercontent.com/ZLG0FbcM1t0mZM79OxhXdNL4IFoTbit6JMWs7AOSI-y0BvZ1z4nQijIt3pMWNR4cFKyHgLrK143dXcOteEJbk4mBSfAjjEIfWIhdzEEaWa9U6_06gec-6opPaQbAbugkLK_YHC4vg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459" y="767752"/>
            <a:ext cx="2135872" cy="285041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lh3.googleusercontent.com/gIH4hK7EE2gtUE5jheLwXthCsfdmus7-9wnZrYM1YI_WrB0hoWEcq62wfL6EB2FeTLsZBuq0hFvXnfV64rqjfbiVhbDEPneZcC65EqrfcKJ79nuqRuY93oyYF2SRGfli8Nvp_Pu2v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758" y="3658116"/>
            <a:ext cx="3343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6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000" b="0" dirty="0">
                <a:solidFill>
                  <a:schemeClr val="bg2">
                    <a:lumMod val="50000"/>
                  </a:schemeClr>
                </a:solidFill>
              </a:rPr>
              <a:t>Overview of Grant Project: Co-Location Sites</a:t>
            </a:r>
            <a:r>
              <a:rPr lang="en-US" sz="3000" kern="0" dirty="0">
                <a:solidFill>
                  <a:schemeClr val="bg2">
                    <a:lumMod val="50000"/>
                  </a:schemeClr>
                </a:solidFill>
              </a:rPr>
              <a:t>	</a:t>
            </a:r>
          </a:p>
        </p:txBody>
      </p:sp>
      <p:sp>
        <p:nvSpPr>
          <p:cNvPr id="4" name="TextBox 3"/>
          <p:cNvSpPr txBox="1"/>
          <p:nvPr/>
        </p:nvSpPr>
        <p:spPr>
          <a:xfrm>
            <a:off x="184152" y="1063625"/>
            <a:ext cx="5146606" cy="5109091"/>
          </a:xfrm>
          <a:prstGeom prst="rect">
            <a:avLst/>
          </a:prstGeom>
          <a:solidFill>
            <a:srgbClr val="FFFFFF">
              <a:alpha val="35000"/>
            </a:srgbClr>
          </a:solidFill>
        </p:spPr>
        <p:txBody>
          <a:bodyPr wrap="square" rtlCol="0">
            <a:spAutoFit/>
          </a:bodyPr>
          <a:lstStyle/>
          <a:p>
            <a:pPr>
              <a:buClr>
                <a:schemeClr val="accent6"/>
              </a:buClr>
            </a:pPr>
            <a:r>
              <a:rPr lang="en-US" sz="2200" b="1" dirty="0">
                <a:solidFill>
                  <a:schemeClr val="bg2">
                    <a:lumMod val="50000"/>
                  </a:schemeClr>
                </a:solidFill>
              </a:rPr>
              <a:t>Pavilion C – HR Women’s Clinic</a:t>
            </a:r>
          </a:p>
          <a:p>
            <a:pPr>
              <a:buClr>
                <a:schemeClr val="accent6"/>
              </a:buClr>
            </a:pPr>
            <a:endParaRPr lang="en-US" sz="2200"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sz="2200" dirty="0">
                <a:solidFill>
                  <a:schemeClr val="bg2">
                    <a:lumMod val="50000"/>
                  </a:schemeClr>
                </a:solidFill>
              </a:rPr>
              <a:t>Hospital staff see roughly 200 women daily, many who are eligible for WIC</a:t>
            </a:r>
          </a:p>
          <a:p>
            <a:pPr fontAlgn="base">
              <a:buClr>
                <a:schemeClr val="accent6"/>
              </a:buClr>
            </a:pPr>
            <a:endParaRPr lang="en-US" sz="2200"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sz="2200" dirty="0">
                <a:solidFill>
                  <a:schemeClr val="bg2">
                    <a:lumMod val="50000"/>
                  </a:schemeClr>
                </a:solidFill>
              </a:rPr>
              <a:t>On site once a week</a:t>
            </a:r>
          </a:p>
          <a:p>
            <a:pPr fontAlgn="base">
              <a:buClr>
                <a:schemeClr val="accent6"/>
              </a:buClr>
            </a:pPr>
            <a:endParaRPr lang="en-US" sz="2200"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sz="2200" dirty="0">
                <a:solidFill>
                  <a:schemeClr val="bg2">
                    <a:lumMod val="50000"/>
                  </a:schemeClr>
                </a:solidFill>
              </a:rPr>
              <a:t>58 PPTs served since September 2018</a:t>
            </a:r>
          </a:p>
          <a:p>
            <a:pPr fontAlgn="base">
              <a:buClr>
                <a:schemeClr val="accent6"/>
              </a:buClr>
            </a:pPr>
            <a:endParaRPr lang="en-US" sz="2200"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sz="2200" dirty="0">
                <a:solidFill>
                  <a:schemeClr val="bg2">
                    <a:lumMod val="50000"/>
                  </a:schemeClr>
                </a:solidFill>
              </a:rPr>
              <a:t>Created database to track participants seen</a:t>
            </a:r>
          </a:p>
          <a:p>
            <a:r>
              <a:rPr lang="en-US" sz="2000" dirty="0">
                <a:solidFill>
                  <a:schemeClr val="bg2">
                    <a:lumMod val="50000"/>
                  </a:schemeClr>
                </a:solidFill>
              </a:rPr>
              <a:t/>
            </a:r>
            <a:br>
              <a:rPr lang="en-US" sz="2000" dirty="0">
                <a:solidFill>
                  <a:schemeClr val="bg2">
                    <a:lumMod val="50000"/>
                  </a:schemeClr>
                </a:solidFill>
              </a:rPr>
            </a:br>
            <a:endParaRPr lang="en-US" sz="2000" dirty="0">
              <a:solidFill>
                <a:schemeClr val="bg2">
                  <a:lumMod val="50000"/>
                </a:schemeClr>
              </a:solidFill>
            </a:endParaRPr>
          </a:p>
        </p:txBody>
      </p:sp>
      <p:pic>
        <p:nvPicPr>
          <p:cNvPr id="14338" name="Picture 2" descr="https://lh3.googleusercontent.com/S5-5zWLuzMVqWLheMkP4PX-ifilGvmMuSZCJH4J2frFXlwEjSfcY7GCwTNmhw9SK6fvnCkdtv7VhvN1Am_WSIpkhwdN07DPAD6V41eiFNbGi_3FpBUyqPWf6FDm4j-Mi71SqYi_d2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49" y="1358921"/>
            <a:ext cx="3388873" cy="451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87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000" b="0" dirty="0">
                <a:solidFill>
                  <a:schemeClr val="bg2">
                    <a:lumMod val="50000"/>
                  </a:schemeClr>
                </a:solidFill>
              </a:rPr>
              <a:t>Overview of Grant Project: Co-Location Sites</a:t>
            </a:r>
            <a:r>
              <a:rPr lang="en-US" sz="3000" kern="0" dirty="0">
                <a:solidFill>
                  <a:schemeClr val="bg2">
                    <a:lumMod val="50000"/>
                  </a:schemeClr>
                </a:solidFill>
              </a:rPr>
              <a:t>	</a:t>
            </a:r>
          </a:p>
        </p:txBody>
      </p:sp>
      <p:sp>
        <p:nvSpPr>
          <p:cNvPr id="4" name="TextBox 3"/>
          <p:cNvSpPr txBox="1"/>
          <p:nvPr/>
        </p:nvSpPr>
        <p:spPr>
          <a:xfrm>
            <a:off x="184152" y="1063625"/>
            <a:ext cx="5911848" cy="5078313"/>
          </a:xfrm>
          <a:prstGeom prst="rect">
            <a:avLst/>
          </a:prstGeom>
          <a:solidFill>
            <a:srgbClr val="FFFFFF">
              <a:alpha val="35000"/>
            </a:srgbClr>
          </a:solidFill>
        </p:spPr>
        <p:txBody>
          <a:bodyPr wrap="square" rtlCol="0">
            <a:spAutoFit/>
          </a:bodyPr>
          <a:lstStyle/>
          <a:p>
            <a:pPr>
              <a:buClr>
                <a:schemeClr val="accent6"/>
              </a:buClr>
            </a:pPr>
            <a:r>
              <a:rPr lang="en-US" b="1" dirty="0">
                <a:solidFill>
                  <a:schemeClr val="bg2">
                    <a:lumMod val="50000"/>
                  </a:schemeClr>
                </a:solidFill>
              </a:rPr>
              <a:t>Inner City Health</a:t>
            </a:r>
          </a:p>
          <a:p>
            <a:pPr>
              <a:buClr>
                <a:schemeClr val="accent6"/>
              </a:buClr>
            </a:pPr>
            <a:endParaRPr lang="en-US" b="1"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Serves uninsured and underinsured families in Colorado</a:t>
            </a:r>
          </a:p>
          <a:p>
            <a:pPr marL="285750" indent="-285750">
              <a:buClr>
                <a:schemeClr val="accent6"/>
              </a:buClr>
              <a:buFont typeface="Wingdings" panose="05000000000000000000" pitchFamily="2" charset="2"/>
              <a:buChar cha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Many of the providers and staff are volunteers</a:t>
            </a:r>
          </a:p>
          <a:p>
            <a:pPr marL="285750" indent="-285750">
              <a:buClr>
                <a:schemeClr val="accent6"/>
              </a:buClr>
              <a:buFont typeface="Wingdings" panose="05000000000000000000" pitchFamily="2" charset="2"/>
              <a:buChar cha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Large Spanish speaking population</a:t>
            </a:r>
          </a:p>
          <a:p>
            <a:pPr lvl="1" fontAlgn="base">
              <a:buClr>
                <a:schemeClr val="accent6"/>
              </a:buClr>
            </a:pPr>
            <a:endParaRPr lang="en-US"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dirty="0">
                <a:solidFill>
                  <a:schemeClr val="bg2">
                    <a:lumMod val="50000"/>
                  </a:schemeClr>
                </a:solidFill>
              </a:rPr>
              <a:t>Once a week</a:t>
            </a:r>
          </a:p>
          <a:p>
            <a:pPr fontAlgn="base">
              <a:buClr>
                <a:schemeClr val="accent6"/>
              </a:buClr>
            </a:pPr>
            <a:endParaRPr lang="en-US"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dirty="0">
                <a:solidFill>
                  <a:schemeClr val="bg2">
                    <a:lumMod val="50000"/>
                  </a:schemeClr>
                </a:solidFill>
              </a:rPr>
              <a:t>Walk-ins/warm handoffs</a:t>
            </a:r>
          </a:p>
          <a:p>
            <a:pPr fontAlgn="base">
              <a:buClr>
                <a:schemeClr val="accent6"/>
              </a:buClr>
            </a:pPr>
            <a:endParaRPr lang="en-US"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dirty="0">
                <a:solidFill>
                  <a:schemeClr val="bg2">
                    <a:lumMod val="50000"/>
                  </a:schemeClr>
                </a:solidFill>
              </a:rPr>
              <a:t>Newest site</a:t>
            </a:r>
          </a:p>
          <a:p>
            <a:pPr fontAlgn="base">
              <a:buClr>
                <a:schemeClr val="accent6"/>
              </a:buClr>
            </a:pPr>
            <a:endParaRPr lang="en-US" dirty="0">
              <a:solidFill>
                <a:schemeClr val="bg2">
                  <a:lumMod val="50000"/>
                </a:schemeClr>
              </a:solidFill>
            </a:endParaRPr>
          </a:p>
          <a:p>
            <a:pPr marL="800100" lvl="1" indent="-342900" fontAlgn="base">
              <a:buClr>
                <a:schemeClr val="accent6"/>
              </a:buClr>
              <a:buFont typeface="Wingdings" panose="05000000000000000000" pitchFamily="2" charset="2"/>
              <a:buChar char="§"/>
            </a:pPr>
            <a:r>
              <a:rPr lang="en-US" dirty="0">
                <a:solidFill>
                  <a:schemeClr val="bg2">
                    <a:lumMod val="50000"/>
                  </a:schemeClr>
                </a:solidFill>
              </a:rPr>
              <a:t>9 families served</a:t>
            </a:r>
          </a:p>
          <a:p>
            <a:pPr lvl="1" fontAlgn="base">
              <a:buClr>
                <a:schemeClr val="accent6"/>
              </a:buClr>
            </a:pPr>
            <a:endParaRPr lang="en-US"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dirty="0">
                <a:solidFill>
                  <a:schemeClr val="bg2">
                    <a:lumMod val="50000"/>
                  </a:schemeClr>
                </a:solidFill>
              </a:rPr>
              <a:t>Created database to track participants seen</a:t>
            </a:r>
          </a:p>
        </p:txBody>
      </p:sp>
      <p:pic>
        <p:nvPicPr>
          <p:cNvPr id="15362" name="Picture 2" descr="https://lh4.googleusercontent.com/vfg9CzTo0QrKS8z-R8KRzo1Qrg-juSjEi7hc2omxv2raKnIWQs_aZvtcRPyRIvbkA2FiTPr3SDRoohD_vUhBbkmotczldumQnBkGtKPXQHoN1tBr5TuGUBdJyvqrVIaCieziMPDa4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578" y="2362200"/>
            <a:ext cx="2994235" cy="344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6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61706" y="4736385"/>
            <a:ext cx="2596229" cy="1367348"/>
          </a:xfrm>
          <a:prstGeom prst="rect">
            <a:avLst/>
          </a:prstGeom>
        </p:spPr>
      </p:pic>
      <p:sp>
        <p:nvSpPr>
          <p:cNvPr id="2" name="Title 1"/>
          <p:cNvSpPr>
            <a:spLocks noGrp="1"/>
          </p:cNvSpPr>
          <p:nvPr>
            <p:ph type="title"/>
          </p:nvPr>
        </p:nvSpPr>
        <p:spPr/>
        <p:txBody>
          <a:bodyPr/>
          <a:lstStyle/>
          <a:p>
            <a:r>
              <a:rPr lang="en-US" dirty="0"/>
              <a:t/>
            </a:r>
            <a:br>
              <a:rPr lang="en-US" dirty="0"/>
            </a:br>
            <a:endParaRPr lang="en-US" b="0" dirty="0">
              <a:solidFill>
                <a:schemeClr val="bg2">
                  <a:lumMod val="50000"/>
                </a:schemeClr>
              </a:solidFill>
            </a:endParaRPr>
          </a:p>
        </p:txBody>
      </p:sp>
      <p:sp>
        <p:nvSpPr>
          <p:cNvPr id="12" name="AutoShape 2" descr="Image result for covering kids and families colorado"/>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4" name="Picture 3"/>
          <p:cNvPicPr>
            <a:picLocks noChangeAspect="1"/>
          </p:cNvPicPr>
          <p:nvPr/>
        </p:nvPicPr>
        <p:blipFill>
          <a:blip r:embed="rId4"/>
          <a:stretch>
            <a:fillRect/>
          </a:stretch>
        </p:blipFill>
        <p:spPr>
          <a:xfrm>
            <a:off x="6791929" y="1145670"/>
            <a:ext cx="1766707" cy="1396738"/>
          </a:xfrm>
          <a:prstGeom prst="rect">
            <a:avLst/>
          </a:prstGeom>
        </p:spPr>
      </p:pic>
      <p:pic>
        <p:nvPicPr>
          <p:cNvPr id="7" name="Picture 6"/>
          <p:cNvPicPr>
            <a:picLocks noChangeAspect="1"/>
          </p:cNvPicPr>
          <p:nvPr/>
        </p:nvPicPr>
        <p:blipFill>
          <a:blip r:embed="rId5"/>
          <a:stretch>
            <a:fillRect/>
          </a:stretch>
        </p:blipFill>
        <p:spPr>
          <a:xfrm>
            <a:off x="6695708" y="3885095"/>
            <a:ext cx="2128226" cy="851290"/>
          </a:xfrm>
          <a:prstGeom prst="rect">
            <a:avLst/>
          </a:prstGeom>
        </p:spPr>
      </p:pic>
      <p:sp>
        <p:nvSpPr>
          <p:cNvPr id="13" name="TextBox 12"/>
          <p:cNvSpPr txBox="1"/>
          <p:nvPr/>
        </p:nvSpPr>
        <p:spPr>
          <a:xfrm>
            <a:off x="116680" y="1278456"/>
            <a:ext cx="6579027" cy="4708981"/>
          </a:xfrm>
          <a:prstGeom prst="rect">
            <a:avLst/>
          </a:prstGeom>
          <a:solidFill>
            <a:srgbClr val="FFFFFF">
              <a:alpha val="38000"/>
            </a:srgbClr>
          </a:solidFill>
        </p:spPr>
        <p:txBody>
          <a:bodyPr wrap="square" rtlCol="0">
            <a:spAutoFit/>
          </a:bodyPr>
          <a:lstStyle/>
          <a:p>
            <a:pPr marL="457200" lvl="0" indent="-457200">
              <a:buClr>
                <a:schemeClr val="accent6"/>
              </a:buClr>
              <a:buFont typeface="Wingdings" panose="05000000000000000000" pitchFamily="2" charset="2"/>
              <a:buChar char="§"/>
            </a:pPr>
            <a:r>
              <a:rPr lang="en-US" sz="2000" dirty="0">
                <a:solidFill>
                  <a:schemeClr val="bg2">
                    <a:lumMod val="50000"/>
                  </a:schemeClr>
                </a:solidFill>
                <a:latin typeface="+mj-lt"/>
              </a:rPr>
              <a:t>Purpose of the grant: to support the Colorado WIC program in implementing strategies to improve participation through enrollment and/or retention in the program </a:t>
            </a:r>
          </a:p>
          <a:p>
            <a:pPr lvl="0">
              <a:buClr>
                <a:schemeClr val="accent6"/>
              </a:buClr>
            </a:pPr>
            <a:endParaRPr lang="en-US" sz="2000" dirty="0">
              <a:solidFill>
                <a:schemeClr val="bg2">
                  <a:lumMod val="50000"/>
                </a:schemeClr>
              </a:solidFill>
              <a:latin typeface="+mj-lt"/>
            </a:endParaRPr>
          </a:p>
          <a:p>
            <a:pPr marL="457200" lvl="0" indent="-457200">
              <a:buClr>
                <a:schemeClr val="accent6"/>
              </a:buClr>
              <a:buFont typeface="Wingdings" panose="05000000000000000000" pitchFamily="2" charset="2"/>
              <a:buChar char="§"/>
            </a:pPr>
            <a:r>
              <a:rPr lang="en-US" sz="2000" dirty="0">
                <a:solidFill>
                  <a:schemeClr val="bg2">
                    <a:lumMod val="50000"/>
                  </a:schemeClr>
                </a:solidFill>
                <a:latin typeface="+mj-lt"/>
              </a:rPr>
              <a:t>State office and 13 local agencies awarded </a:t>
            </a:r>
          </a:p>
          <a:p>
            <a:pPr lvl="0">
              <a:buClr>
                <a:schemeClr val="accent6"/>
              </a:buClr>
            </a:pPr>
            <a:endParaRPr lang="en-US" sz="2000" dirty="0">
              <a:solidFill>
                <a:schemeClr val="bg2">
                  <a:lumMod val="50000"/>
                </a:schemeClr>
              </a:solidFill>
              <a:latin typeface="+mj-lt"/>
            </a:endParaRPr>
          </a:p>
          <a:p>
            <a:pPr marL="457200" lvl="0" indent="-457200">
              <a:buClr>
                <a:schemeClr val="accent6"/>
              </a:buClr>
              <a:buFont typeface="Wingdings" panose="05000000000000000000" pitchFamily="2" charset="2"/>
              <a:buChar char="§"/>
            </a:pPr>
            <a:r>
              <a:rPr lang="en-US" sz="2000" dirty="0">
                <a:solidFill>
                  <a:schemeClr val="bg2">
                    <a:lumMod val="50000"/>
                  </a:schemeClr>
                </a:solidFill>
                <a:latin typeface="+mj-lt"/>
              </a:rPr>
              <a:t>Funded by the Colorado Health Foundation </a:t>
            </a:r>
          </a:p>
          <a:p>
            <a:pPr lvl="0">
              <a:buClr>
                <a:schemeClr val="accent6"/>
              </a:buClr>
            </a:pPr>
            <a:endParaRPr lang="en-US" sz="2000" dirty="0">
              <a:solidFill>
                <a:schemeClr val="bg2">
                  <a:lumMod val="50000"/>
                </a:schemeClr>
              </a:solidFill>
              <a:latin typeface="+mj-lt"/>
            </a:endParaRPr>
          </a:p>
          <a:p>
            <a:pPr marL="457200" lvl="0" indent="-457200">
              <a:buClr>
                <a:schemeClr val="accent6"/>
              </a:buClr>
              <a:buFont typeface="Wingdings" panose="05000000000000000000" pitchFamily="2" charset="2"/>
              <a:buChar char="§"/>
            </a:pPr>
            <a:r>
              <a:rPr lang="en-US" sz="2000" dirty="0">
                <a:solidFill>
                  <a:schemeClr val="bg2">
                    <a:lumMod val="50000"/>
                  </a:schemeClr>
                </a:solidFill>
                <a:latin typeface="+mj-lt"/>
              </a:rPr>
              <a:t>Supported by Covering Kids and Families and the Colorado Department of Public Health and Environment </a:t>
            </a:r>
          </a:p>
          <a:p>
            <a:pPr lvl="0">
              <a:buClr>
                <a:schemeClr val="accent6"/>
              </a:buClr>
            </a:pPr>
            <a:endParaRPr lang="en-US" sz="2000" dirty="0">
              <a:solidFill>
                <a:schemeClr val="bg2">
                  <a:lumMod val="50000"/>
                </a:schemeClr>
              </a:solidFill>
              <a:latin typeface="+mj-lt"/>
            </a:endParaRPr>
          </a:p>
          <a:p>
            <a:pPr marL="457200" lvl="0" indent="-457200">
              <a:buClr>
                <a:schemeClr val="accent6"/>
              </a:buClr>
              <a:buFont typeface="Wingdings" panose="05000000000000000000" pitchFamily="2" charset="2"/>
              <a:buChar char="§"/>
            </a:pPr>
            <a:r>
              <a:rPr lang="en-US" sz="2000" dirty="0">
                <a:solidFill>
                  <a:schemeClr val="bg2">
                    <a:lumMod val="50000"/>
                  </a:schemeClr>
                </a:solidFill>
                <a:latin typeface="+mj-lt"/>
              </a:rPr>
              <a:t>Evaluated by Kaiser Permanente </a:t>
            </a:r>
          </a:p>
          <a:p>
            <a:endParaRPr lang="en-US" sz="2000" dirty="0">
              <a:solidFill>
                <a:schemeClr val="bg1">
                  <a:lumMod val="50000"/>
                </a:schemeClr>
              </a:solidFill>
              <a:latin typeface="+mj-lt"/>
            </a:endParaRPr>
          </a:p>
        </p:txBody>
      </p:sp>
      <p:pic>
        <p:nvPicPr>
          <p:cNvPr id="8" name="Picture 7"/>
          <p:cNvPicPr>
            <a:picLocks noChangeAspect="1"/>
          </p:cNvPicPr>
          <p:nvPr/>
        </p:nvPicPr>
        <p:blipFill>
          <a:blip r:embed="rId6"/>
          <a:stretch>
            <a:fillRect/>
          </a:stretch>
        </p:blipFill>
        <p:spPr>
          <a:xfrm>
            <a:off x="6622551" y="2907424"/>
            <a:ext cx="2105461" cy="612655"/>
          </a:xfrm>
          <a:prstGeom prst="rect">
            <a:avLst/>
          </a:prstGeom>
        </p:spPr>
      </p:pic>
      <p:sp>
        <p:nvSpPr>
          <p:cNvPr id="17" name="Title 1"/>
          <p:cNvSpPr txBox="1">
            <a:spLocks/>
          </p:cNvSpPr>
          <p:nvPr/>
        </p:nvSpPr>
        <p:spPr>
          <a:xfrm>
            <a:off x="345281" y="243840"/>
            <a:ext cx="8382731"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WIC Innovation Grant Background</a:t>
            </a:r>
            <a:endParaRPr lang="en-US" kern="0" dirty="0">
              <a:solidFill>
                <a:schemeClr val="bg2">
                  <a:lumMod val="50000"/>
                </a:schemeClr>
              </a:solidFill>
            </a:endParaRPr>
          </a:p>
        </p:txBody>
      </p:sp>
    </p:spTree>
    <p:extLst>
      <p:ext uri="{BB962C8B-B14F-4D97-AF65-F5344CB8AC3E}">
        <p14:creationId xmlns:p14="http://schemas.microsoft.com/office/powerpoint/2010/main" val="107217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650" b="0" dirty="0">
                <a:solidFill>
                  <a:schemeClr val="bg2">
                    <a:lumMod val="50000"/>
                  </a:schemeClr>
                </a:solidFill>
              </a:rPr>
              <a:t>Overview of Grant Project: Additional Partnerships </a:t>
            </a:r>
            <a:r>
              <a:rPr lang="en-US" sz="2650" kern="0" dirty="0">
                <a:solidFill>
                  <a:schemeClr val="bg2">
                    <a:lumMod val="50000"/>
                  </a:schemeClr>
                </a:solidFill>
              </a:rPr>
              <a:t>	</a:t>
            </a:r>
          </a:p>
        </p:txBody>
      </p:sp>
      <p:sp>
        <p:nvSpPr>
          <p:cNvPr id="4" name="TextBox 3"/>
          <p:cNvSpPr txBox="1"/>
          <p:nvPr/>
        </p:nvSpPr>
        <p:spPr>
          <a:xfrm>
            <a:off x="184152" y="1063625"/>
            <a:ext cx="5908545" cy="3554819"/>
          </a:xfrm>
          <a:prstGeom prst="rect">
            <a:avLst/>
          </a:prstGeom>
          <a:solidFill>
            <a:srgbClr val="FFFFFF">
              <a:alpha val="35000"/>
            </a:srgbClr>
          </a:solidFill>
        </p:spPr>
        <p:txBody>
          <a:bodyPr wrap="square" rtlCol="0">
            <a:spAutoFit/>
          </a:bodyPr>
          <a:lstStyle/>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Metro Caring</a:t>
            </a:r>
          </a:p>
          <a:p>
            <a:pPr fontAlgn="base">
              <a:buClr>
                <a:schemeClr val="accent6"/>
              </a:buClr>
            </a:pPr>
            <a:endParaRPr lang="en-US" sz="25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Jewish Family Services</a:t>
            </a:r>
          </a:p>
          <a:p>
            <a:pPr fontAlgn="base">
              <a:buClr>
                <a:schemeClr val="accent6"/>
              </a:buClr>
            </a:pPr>
            <a:endParaRPr lang="en-US" sz="25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Rocky Mountain Early Learning Center</a:t>
            </a:r>
          </a:p>
          <a:p>
            <a:pPr>
              <a:buClr>
                <a:schemeClr val="accent6"/>
              </a:buClr>
            </a:pPr>
            <a:r>
              <a:rPr lang="en-US" sz="2500" dirty="0">
                <a:solidFill>
                  <a:schemeClr val="bg2">
                    <a:lumMod val="50000"/>
                  </a:schemeClr>
                </a:solidFill>
              </a:rPr>
              <a:t/>
            </a:r>
            <a:br>
              <a:rPr lang="en-US" sz="2500" dirty="0">
                <a:solidFill>
                  <a:schemeClr val="bg2">
                    <a:lumMod val="50000"/>
                  </a:schemeClr>
                </a:solidFill>
              </a:rPr>
            </a:br>
            <a:r>
              <a:rPr lang="en-US" sz="2500" dirty="0">
                <a:solidFill>
                  <a:schemeClr val="bg2">
                    <a:lumMod val="50000"/>
                  </a:schemeClr>
                </a:solidFill>
              </a:rPr>
              <a:t/>
            </a:r>
            <a:br>
              <a:rPr lang="en-US" sz="2500" dirty="0">
                <a:solidFill>
                  <a:schemeClr val="bg2">
                    <a:lumMod val="50000"/>
                  </a:schemeClr>
                </a:solidFill>
              </a:rPr>
            </a:br>
            <a:endParaRPr lang="en-US" sz="2500" dirty="0">
              <a:solidFill>
                <a:schemeClr val="bg2">
                  <a:lumMod val="50000"/>
                </a:schemeClr>
              </a:solidFill>
            </a:endParaRPr>
          </a:p>
        </p:txBody>
      </p:sp>
      <p:pic>
        <p:nvPicPr>
          <p:cNvPr id="16386" name="Picture 2" descr="https://lh4.googleusercontent.com/DLHnUBXwmeZd-hSKwC4tV3IsCq5iSNiphBwcyFl_FU6_44uAOwnOioWSIHCpR0Tp0tAqD8yelrmbGzGGtQZpoLlODzWq6nrV7TRA8k8zhXQlBOByjLKJQy2S46E7qNCBpYagZyVJO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642" y="3093633"/>
            <a:ext cx="4066162" cy="30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1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Overview of Grant Project: Outreach </a:t>
            </a:r>
            <a:r>
              <a:rPr lang="en-US" sz="2650" kern="0" dirty="0">
                <a:solidFill>
                  <a:schemeClr val="bg2">
                    <a:lumMod val="50000"/>
                  </a:schemeClr>
                </a:solidFill>
              </a:rPr>
              <a:t>	</a:t>
            </a:r>
          </a:p>
        </p:txBody>
      </p:sp>
      <p:sp>
        <p:nvSpPr>
          <p:cNvPr id="4" name="TextBox 3"/>
          <p:cNvSpPr txBox="1"/>
          <p:nvPr/>
        </p:nvSpPr>
        <p:spPr>
          <a:xfrm>
            <a:off x="378705" y="1241247"/>
            <a:ext cx="5088239" cy="4324261"/>
          </a:xfrm>
          <a:prstGeom prst="rect">
            <a:avLst/>
          </a:prstGeom>
          <a:solidFill>
            <a:srgbClr val="FFFFFF">
              <a:alpha val="35000"/>
            </a:srgbClr>
          </a:solidFill>
        </p:spPr>
        <p:txBody>
          <a:bodyPr wrap="square" rtlCol="0">
            <a:spAutoFit/>
          </a:bodyPr>
          <a:lstStyle/>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Focus groups at Westside Clinic</a:t>
            </a:r>
          </a:p>
          <a:p>
            <a:pPr fontAlgn="base">
              <a:buClr>
                <a:schemeClr val="accent6"/>
              </a:buClr>
            </a:pPr>
            <a:endParaRPr lang="en-US" sz="2500" dirty="0">
              <a:solidFill>
                <a:schemeClr val="bg2">
                  <a:lumMod val="50000"/>
                </a:schemeClr>
              </a:solidFill>
            </a:endParaRPr>
          </a:p>
          <a:p>
            <a:pPr marL="342900" indent="-342900" fontAlgn="base">
              <a:buClr>
                <a:schemeClr val="accent6"/>
              </a:buClr>
              <a:buFont typeface="Wingdings" panose="05000000000000000000" pitchFamily="2" charset="2"/>
              <a:buChar char="§"/>
            </a:pPr>
            <a:r>
              <a:rPr lang="en-US" sz="2500" dirty="0">
                <a:solidFill>
                  <a:schemeClr val="bg2">
                    <a:lumMod val="50000"/>
                  </a:schemeClr>
                </a:solidFill>
              </a:rPr>
              <a:t>Handouts for outreach</a:t>
            </a:r>
          </a:p>
          <a:p>
            <a:pPr fontAlgn="base">
              <a:buClr>
                <a:schemeClr val="accent6"/>
              </a:buClr>
            </a:pPr>
            <a:endParaRPr lang="en-US" sz="25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Facebook page</a:t>
            </a:r>
          </a:p>
          <a:p>
            <a:pPr fontAlgn="base">
              <a:buClr>
                <a:schemeClr val="accent6"/>
              </a:buClr>
            </a:pPr>
            <a:endParaRPr lang="en-US" sz="25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500" dirty="0">
                <a:solidFill>
                  <a:schemeClr val="bg2">
                    <a:lumMod val="50000"/>
                  </a:schemeClr>
                </a:solidFill>
              </a:rPr>
              <a:t>Provider Outreach</a:t>
            </a:r>
          </a:p>
          <a:p>
            <a:pPr>
              <a:buClr>
                <a:schemeClr val="accent6"/>
              </a:buClr>
            </a:pPr>
            <a:r>
              <a:rPr lang="en-US" sz="2500" dirty="0">
                <a:solidFill>
                  <a:schemeClr val="bg2">
                    <a:lumMod val="50000"/>
                  </a:schemeClr>
                </a:solidFill>
              </a:rPr>
              <a:t/>
            </a:r>
            <a:br>
              <a:rPr lang="en-US" sz="2500" dirty="0">
                <a:solidFill>
                  <a:schemeClr val="bg2">
                    <a:lumMod val="50000"/>
                  </a:schemeClr>
                </a:solidFill>
              </a:rPr>
            </a:br>
            <a:r>
              <a:rPr lang="en-US" sz="2500" dirty="0">
                <a:solidFill>
                  <a:schemeClr val="bg2">
                    <a:lumMod val="50000"/>
                  </a:schemeClr>
                </a:solidFill>
              </a:rPr>
              <a:t/>
            </a:r>
            <a:br>
              <a:rPr lang="en-US" sz="2500" dirty="0">
                <a:solidFill>
                  <a:schemeClr val="bg2">
                    <a:lumMod val="50000"/>
                  </a:schemeClr>
                </a:solidFill>
              </a:rPr>
            </a:br>
            <a:endParaRPr lang="en-US" sz="2500" dirty="0">
              <a:solidFill>
                <a:schemeClr val="bg2">
                  <a:lumMod val="50000"/>
                </a:schemeClr>
              </a:solidFill>
            </a:endParaRPr>
          </a:p>
        </p:txBody>
      </p:sp>
      <p:pic>
        <p:nvPicPr>
          <p:cNvPr id="17410" name="Picture 2" descr="https://lh5.googleusercontent.com/FPs8C8cBYB9W5Zi9HfQTMNmoW2DqPZFo1f7ouF_oif6eseL0-NTdKTquWw88yJ1TeGS7yNk4SFyaI-VAW1VoPaRdd4_4QDaCd6eb9Xop4PRKFFNjBDbfcKMYSFhN9Sx_uFEtzJsfF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740" y="991824"/>
            <a:ext cx="3698807" cy="276557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lh3.googleusercontent.com/kRMEgdYOQ0LlhAhNTGHbdoU-ZpaWaP0urhNnf6E7JDgnIAIPWc_pYO0K_TGk1o3K9Rr07e2RZDJld_RY20tC9T03TbnU4Y0Ig_FRwiR1ibmicYkaIC6AP6Appm2JA9qKdZnZmH0f9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617" y="3685592"/>
            <a:ext cx="4745239" cy="265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52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Results</a:t>
            </a:r>
            <a:r>
              <a:rPr lang="en-US" sz="2650" kern="0" dirty="0">
                <a:solidFill>
                  <a:schemeClr val="bg2">
                    <a:lumMod val="50000"/>
                  </a:schemeClr>
                </a:solidFill>
              </a:rPr>
              <a:t>	</a:t>
            </a:r>
          </a:p>
        </p:txBody>
      </p:sp>
      <p:sp>
        <p:nvSpPr>
          <p:cNvPr id="4" name="TextBox 3"/>
          <p:cNvSpPr txBox="1"/>
          <p:nvPr/>
        </p:nvSpPr>
        <p:spPr>
          <a:xfrm>
            <a:off x="378705" y="1241247"/>
            <a:ext cx="8142725" cy="6232475"/>
          </a:xfrm>
          <a:prstGeom prst="rect">
            <a:avLst/>
          </a:prstGeom>
          <a:solidFill>
            <a:srgbClr val="FFFFFF">
              <a:alpha val="35000"/>
            </a:srgbClr>
          </a:solidFill>
        </p:spPr>
        <p:txBody>
          <a:bodyPr wrap="square" rtlCol="0">
            <a:spAutoFit/>
          </a:bodyPr>
          <a:lstStyle/>
          <a:p>
            <a:pPr fontAlgn="base">
              <a:buClr>
                <a:schemeClr val="accent6"/>
              </a:buClr>
            </a:pPr>
            <a:r>
              <a:rPr lang="en-US" b="1" dirty="0">
                <a:solidFill>
                  <a:schemeClr val="bg2">
                    <a:lumMod val="50000"/>
                  </a:schemeClr>
                </a:solidFill>
              </a:rPr>
              <a:t>Create outreach and enrollment work plan and tracking database</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Used excel to track outreach and enrollment</a:t>
            </a:r>
          </a:p>
          <a:p>
            <a:pPr lvl="1" fontAlgn="base">
              <a:buClr>
                <a:schemeClr val="accent6"/>
              </a:buClr>
            </a:pPr>
            <a:endParaRPr lang="en-US" dirty="0">
              <a:solidFill>
                <a:schemeClr val="bg2">
                  <a:lumMod val="50000"/>
                </a:schemeClr>
              </a:solidFill>
            </a:endParaRPr>
          </a:p>
          <a:p>
            <a:pPr fontAlgn="base">
              <a:buClr>
                <a:schemeClr val="accent6"/>
              </a:buClr>
            </a:pPr>
            <a:r>
              <a:rPr lang="en-US" b="1" dirty="0">
                <a:solidFill>
                  <a:schemeClr val="bg2">
                    <a:lumMod val="50000"/>
                  </a:schemeClr>
                </a:solidFill>
              </a:rPr>
              <a:t>Identify underserved areas for future co-location and enrollment efforts</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Southeast Denver, Northeast Denver</a:t>
            </a:r>
          </a:p>
          <a:p>
            <a:pPr lvl="1" fontAlgn="base">
              <a:buClr>
                <a:schemeClr val="accent6"/>
              </a:buClr>
            </a:pPr>
            <a:endParaRPr lang="en-US" dirty="0">
              <a:solidFill>
                <a:schemeClr val="bg2">
                  <a:lumMod val="50000"/>
                </a:schemeClr>
              </a:solidFill>
            </a:endParaRPr>
          </a:p>
          <a:p>
            <a:pPr fontAlgn="base">
              <a:buClr>
                <a:schemeClr val="accent6"/>
              </a:buClr>
            </a:pPr>
            <a:r>
              <a:rPr lang="en-US" b="1" dirty="0">
                <a:solidFill>
                  <a:schemeClr val="bg2">
                    <a:lumMod val="50000"/>
                  </a:schemeClr>
                </a:solidFill>
              </a:rPr>
              <a:t>Design focus groups/questionnaires</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Assisted in recruitment of Focus Group</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Satisfaction survey</a:t>
            </a:r>
          </a:p>
          <a:p>
            <a:pPr lvl="1" fontAlgn="base">
              <a:buClr>
                <a:schemeClr val="accent6"/>
              </a:buClr>
            </a:pPr>
            <a:endParaRPr lang="en-US" dirty="0">
              <a:solidFill>
                <a:schemeClr val="bg2">
                  <a:lumMod val="50000"/>
                </a:schemeClr>
              </a:solidFill>
            </a:endParaRPr>
          </a:p>
          <a:p>
            <a:pPr fontAlgn="base">
              <a:buClr>
                <a:schemeClr val="accent6"/>
              </a:buClr>
            </a:pPr>
            <a:r>
              <a:rPr lang="en-US" b="1" dirty="0">
                <a:solidFill>
                  <a:schemeClr val="bg2">
                    <a:lumMod val="50000"/>
                  </a:schemeClr>
                </a:solidFill>
              </a:rPr>
              <a:t>Co-locate WIC services at four Denver Health clinic sites</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Mom/baby, </a:t>
            </a:r>
            <a:r>
              <a:rPr lang="en-US" dirty="0" err="1">
                <a:solidFill>
                  <a:schemeClr val="bg2">
                    <a:lumMod val="50000"/>
                  </a:schemeClr>
                </a:solidFill>
              </a:rPr>
              <a:t>Pav</a:t>
            </a:r>
            <a:r>
              <a:rPr lang="en-US" dirty="0">
                <a:solidFill>
                  <a:schemeClr val="bg2">
                    <a:lumMod val="50000"/>
                  </a:schemeClr>
                </a:solidFill>
              </a:rPr>
              <a:t> C, Inner City Health, Denver Human Services</a:t>
            </a:r>
          </a:p>
          <a:p>
            <a:pPr lvl="1" fontAlgn="base">
              <a:buClr>
                <a:schemeClr val="accent6"/>
              </a:buClr>
            </a:pPr>
            <a:endParaRPr lang="en-US" dirty="0">
              <a:solidFill>
                <a:schemeClr val="bg2">
                  <a:lumMod val="50000"/>
                </a:schemeClr>
              </a:solidFill>
            </a:endParaRPr>
          </a:p>
          <a:p>
            <a:pPr fontAlgn="base">
              <a:buClr>
                <a:schemeClr val="accent6"/>
              </a:buClr>
            </a:pPr>
            <a:r>
              <a:rPr lang="en-US" b="1" dirty="0">
                <a:solidFill>
                  <a:schemeClr val="bg2">
                    <a:lumMod val="50000"/>
                  </a:schemeClr>
                </a:solidFill>
              </a:rPr>
              <a:t>Increase enrollment by two percent annually</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From 2017-2018 decrease benefitted participants by 1.9%</a:t>
            </a:r>
          </a:p>
          <a:p>
            <a:pPr marL="742950" lvl="1" indent="-285750" fontAlgn="base">
              <a:buClr>
                <a:schemeClr val="accent6"/>
              </a:buClr>
              <a:buFont typeface="Arial" panose="020B0604020202020204" pitchFamily="34" charset="0"/>
              <a:buChar char="•"/>
            </a:pPr>
            <a:r>
              <a:rPr lang="en-US" dirty="0">
                <a:solidFill>
                  <a:schemeClr val="bg2">
                    <a:lumMod val="50000"/>
                  </a:schemeClr>
                </a:solidFill>
              </a:rPr>
              <a:t>From 2016-2017 decrease benefitted participants by 6.4%</a:t>
            </a:r>
          </a:p>
          <a:p>
            <a:pPr>
              <a:buClr>
                <a:schemeClr val="accent6"/>
              </a:buClr>
            </a:pPr>
            <a:r>
              <a:rPr lang="en-US" sz="2500" dirty="0">
                <a:solidFill>
                  <a:schemeClr val="bg2">
                    <a:lumMod val="50000"/>
                  </a:schemeClr>
                </a:solidFill>
              </a:rPr>
              <a:t/>
            </a:r>
            <a:br>
              <a:rPr lang="en-US" sz="2500" dirty="0">
                <a:solidFill>
                  <a:schemeClr val="bg2">
                    <a:lumMod val="50000"/>
                  </a:schemeClr>
                </a:solidFill>
              </a:rPr>
            </a:br>
            <a:r>
              <a:rPr lang="en-US" sz="2500" dirty="0">
                <a:solidFill>
                  <a:schemeClr val="bg2">
                    <a:lumMod val="50000"/>
                  </a:schemeClr>
                </a:solidFill>
              </a:rPr>
              <a:t/>
            </a:r>
            <a:br>
              <a:rPr lang="en-US" sz="2500" dirty="0">
                <a:solidFill>
                  <a:schemeClr val="bg2">
                    <a:lumMod val="50000"/>
                  </a:schemeClr>
                </a:solidFill>
              </a:rPr>
            </a:br>
            <a:endParaRPr lang="en-US" sz="2500" dirty="0">
              <a:solidFill>
                <a:schemeClr val="bg2">
                  <a:lumMod val="50000"/>
                </a:schemeClr>
              </a:solidFill>
            </a:endParaRPr>
          </a:p>
        </p:txBody>
      </p:sp>
    </p:spTree>
    <p:extLst>
      <p:ext uri="{BB962C8B-B14F-4D97-AF65-F5344CB8AC3E}">
        <p14:creationId xmlns:p14="http://schemas.microsoft.com/office/powerpoint/2010/main" val="3048606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Challenges and Lessons Learned</a:t>
            </a:r>
            <a:endParaRPr lang="en-US" sz="2650" kern="0" dirty="0">
              <a:solidFill>
                <a:schemeClr val="bg2">
                  <a:lumMod val="50000"/>
                </a:schemeClr>
              </a:solidFill>
            </a:endParaRPr>
          </a:p>
        </p:txBody>
      </p:sp>
      <p:sp>
        <p:nvSpPr>
          <p:cNvPr id="4" name="TextBox 3"/>
          <p:cNvSpPr txBox="1"/>
          <p:nvPr/>
        </p:nvSpPr>
        <p:spPr>
          <a:xfrm>
            <a:off x="184151" y="1241247"/>
            <a:ext cx="8823662" cy="5078313"/>
          </a:xfrm>
          <a:prstGeom prst="rect">
            <a:avLst/>
          </a:prstGeom>
          <a:solidFill>
            <a:srgbClr val="FFFFFF">
              <a:alpha val="35000"/>
            </a:srgbClr>
          </a:solidFill>
        </p:spPr>
        <p:txBody>
          <a:bodyPr wrap="square" rtlCol="0">
            <a:spAutoFit/>
          </a:bodyPr>
          <a:lstStyle/>
          <a:p>
            <a:pPr marL="285750" indent="-285750" fontAlgn="base">
              <a:buClr>
                <a:schemeClr val="accent6"/>
              </a:buClr>
              <a:buFont typeface="Wingdings" panose="05000000000000000000" pitchFamily="2" charset="2"/>
              <a:buChar char="§"/>
            </a:pPr>
            <a:r>
              <a:rPr lang="en-US" dirty="0">
                <a:solidFill>
                  <a:schemeClr val="bg2">
                    <a:lumMod val="50000"/>
                  </a:schemeClr>
                </a:solidFill>
              </a:rPr>
              <a:t>Difficulty measuring success and identifying beneficial partnerships</a:t>
            </a:r>
          </a:p>
          <a:p>
            <a:pPr marL="742950" lvl="1" indent="-285750" fontAlgn="base">
              <a:buClr>
                <a:schemeClr val="accent6"/>
              </a:buClr>
              <a:buFont typeface="Wingdings" panose="05000000000000000000" pitchFamily="2" charset="2"/>
              <a:buChar char="§"/>
            </a:pPr>
            <a:r>
              <a:rPr lang="en-US" dirty="0">
                <a:solidFill>
                  <a:schemeClr val="bg2">
                    <a:lumMod val="50000"/>
                  </a:schemeClr>
                </a:solidFill>
              </a:rPr>
              <a:t>Knowing when to stop going to a location</a:t>
            </a:r>
          </a:p>
          <a:p>
            <a:pPr marL="742950" lvl="1" indent="-285750" fontAlgn="base">
              <a:buClr>
                <a:schemeClr val="accent6"/>
              </a:buClr>
              <a:buFont typeface="Wingdings" panose="05000000000000000000" pitchFamily="2" charset="2"/>
              <a:buChar char="§"/>
            </a:pPr>
            <a:r>
              <a:rPr lang="en-US" dirty="0">
                <a:solidFill>
                  <a:schemeClr val="bg2">
                    <a:lumMod val="50000"/>
                  </a:schemeClr>
                </a:solidFill>
              </a:rPr>
              <a:t>Definitions of success beside caseload</a:t>
            </a:r>
          </a:p>
          <a:p>
            <a:pPr lvl="1"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Identifying ways to be integrated into a system</a:t>
            </a:r>
          </a:p>
          <a:p>
            <a:pPr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Acquiring adequate space</a:t>
            </a:r>
          </a:p>
          <a:p>
            <a:pPr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Working on flow with current structure</a:t>
            </a:r>
          </a:p>
          <a:p>
            <a:pPr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Provider Outreach</a:t>
            </a:r>
          </a:p>
          <a:p>
            <a:pPr marL="742950" lvl="1" indent="-285750" fontAlgn="base">
              <a:buClr>
                <a:schemeClr val="accent6"/>
              </a:buClr>
              <a:buFont typeface="Wingdings" panose="05000000000000000000" pitchFamily="2" charset="2"/>
              <a:buChar char="§"/>
            </a:pPr>
            <a:r>
              <a:rPr lang="en-US" dirty="0">
                <a:solidFill>
                  <a:schemeClr val="bg2">
                    <a:lumMod val="50000"/>
                  </a:schemeClr>
                </a:solidFill>
              </a:rPr>
              <a:t>Difficult to determine effectiveness with no way to track referrals</a:t>
            </a:r>
          </a:p>
          <a:p>
            <a:pPr lvl="1"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Grocery stores</a:t>
            </a:r>
          </a:p>
          <a:p>
            <a:pPr marL="742950" lvl="1" indent="-285750" fontAlgn="base">
              <a:buClr>
                <a:schemeClr val="accent6"/>
              </a:buClr>
              <a:buFont typeface="Wingdings" panose="05000000000000000000" pitchFamily="2" charset="2"/>
              <a:buChar char="§"/>
            </a:pPr>
            <a:r>
              <a:rPr lang="en-US" dirty="0">
                <a:solidFill>
                  <a:schemeClr val="bg2">
                    <a:lumMod val="50000"/>
                  </a:schemeClr>
                </a:solidFill>
              </a:rPr>
              <a:t>Few referrals, less traffic</a:t>
            </a:r>
          </a:p>
          <a:p>
            <a:pPr lvl="1" fontAlgn="base">
              <a:buClr>
                <a:schemeClr val="accent6"/>
              </a:buClr>
            </a:pPr>
            <a:endParaRPr lang="en-US"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dirty="0">
                <a:solidFill>
                  <a:schemeClr val="bg2">
                    <a:lumMod val="50000"/>
                  </a:schemeClr>
                </a:solidFill>
              </a:rPr>
              <a:t>Libraries</a:t>
            </a:r>
          </a:p>
          <a:p>
            <a:pPr marL="742950" lvl="1" indent="-285750" fontAlgn="base">
              <a:buClr>
                <a:schemeClr val="accent6"/>
              </a:buClr>
              <a:buFont typeface="Wingdings" panose="05000000000000000000" pitchFamily="2" charset="2"/>
              <a:buChar char="§"/>
            </a:pPr>
            <a:r>
              <a:rPr lang="en-US" dirty="0">
                <a:solidFill>
                  <a:schemeClr val="bg2">
                    <a:lumMod val="50000"/>
                  </a:schemeClr>
                </a:solidFill>
              </a:rPr>
              <a:t>Less traffic and less of target population</a:t>
            </a:r>
          </a:p>
        </p:txBody>
      </p:sp>
    </p:spTree>
    <p:extLst>
      <p:ext uri="{BB962C8B-B14F-4D97-AF65-F5344CB8AC3E}">
        <p14:creationId xmlns:p14="http://schemas.microsoft.com/office/powerpoint/2010/main" val="373975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 y="2472214"/>
            <a:ext cx="8459470" cy="994172"/>
          </a:xfrm>
        </p:spPr>
        <p:txBody>
          <a:bodyPr>
            <a:normAutofit/>
          </a:bodyPr>
          <a:lstStyle/>
          <a:p>
            <a:pPr algn="ctr"/>
            <a:r>
              <a:rPr lang="en-US" sz="4500" i="0" dirty="0">
                <a:solidFill>
                  <a:schemeClr val="accent1"/>
                </a:solidFill>
              </a:rPr>
              <a:t>Pueblo County WIC </a:t>
            </a:r>
          </a:p>
        </p:txBody>
      </p:sp>
    </p:spTree>
    <p:extLst>
      <p:ext uri="{BB962C8B-B14F-4D97-AF65-F5344CB8AC3E}">
        <p14:creationId xmlns:p14="http://schemas.microsoft.com/office/powerpoint/2010/main" val="3486416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Pueblo County- Main Goals </a:t>
            </a:r>
            <a:r>
              <a:rPr lang="en-US" sz="2650" kern="0" dirty="0">
                <a:solidFill>
                  <a:schemeClr val="bg2">
                    <a:lumMod val="50000"/>
                  </a:schemeClr>
                </a:solidFill>
              </a:rPr>
              <a:t>	</a:t>
            </a:r>
          </a:p>
        </p:txBody>
      </p:sp>
      <p:sp>
        <p:nvSpPr>
          <p:cNvPr id="4" name="TextBox 3"/>
          <p:cNvSpPr txBox="1"/>
          <p:nvPr/>
        </p:nvSpPr>
        <p:spPr>
          <a:xfrm>
            <a:off x="398160" y="1063625"/>
            <a:ext cx="8064904" cy="5016758"/>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dirty="0">
                <a:solidFill>
                  <a:schemeClr val="bg2">
                    <a:lumMod val="50000"/>
                  </a:schemeClr>
                </a:solidFill>
              </a:rPr>
              <a:t>Increase fruit and vegetable intake of Pueblo County children by increasing enrollment into WIC</a:t>
            </a:r>
          </a:p>
          <a:p>
            <a:pPr>
              <a:buClr>
                <a:schemeClr val="accent6"/>
              </a:buClr>
            </a:pPr>
            <a:endParaRPr lang="en-US" sz="2800"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Increase awareness of program through marketing- social media, grocery stores</a:t>
            </a:r>
          </a:p>
          <a:p>
            <a:pPr>
              <a:buClr>
                <a:schemeClr val="accent6"/>
              </a:buClr>
            </a:pPr>
            <a:endParaRPr lang="en-US" sz="2800"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Make appointments easier by being more flexible and pseudo co-locations</a:t>
            </a:r>
          </a:p>
          <a:p>
            <a:pPr>
              <a:buClr>
                <a:schemeClr val="accent6"/>
              </a:buClr>
            </a:pPr>
            <a:endParaRPr lang="en-US" sz="2800"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Increase intercommunications and aid in a multi-disciplinary approach to care by connecting with providers in the area</a:t>
            </a:r>
          </a:p>
          <a:p>
            <a:pPr>
              <a:buClr>
                <a:schemeClr val="accent6"/>
              </a:buClr>
            </a:pPr>
            <a:endParaRPr lang="en-US" sz="2800"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Develop a more trusted relationship with community providers</a:t>
            </a:r>
          </a:p>
          <a:p>
            <a:pPr>
              <a:buClr>
                <a:schemeClr val="accent6"/>
              </a:buClr>
            </a:pPr>
            <a:endParaRPr lang="en-US" sz="2800"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Achieve message consistency</a:t>
            </a:r>
            <a:endParaRPr lang="en-US" sz="2800" dirty="0">
              <a:solidFill>
                <a:schemeClr val="bg2">
                  <a:lumMod val="50000"/>
                </a:schemeClr>
              </a:solidFill>
            </a:endParaRPr>
          </a:p>
        </p:txBody>
      </p:sp>
    </p:spTree>
    <p:extLst>
      <p:ext uri="{BB962C8B-B14F-4D97-AF65-F5344CB8AC3E}">
        <p14:creationId xmlns:p14="http://schemas.microsoft.com/office/powerpoint/2010/main" val="1655000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Pueblo County Demographics </a:t>
            </a:r>
            <a:r>
              <a:rPr lang="en-US" sz="2650" kern="0" dirty="0">
                <a:solidFill>
                  <a:schemeClr val="bg2">
                    <a:lumMod val="50000"/>
                  </a:schemeClr>
                </a:solidFill>
              </a:rPr>
              <a:t>	</a:t>
            </a:r>
          </a:p>
        </p:txBody>
      </p:sp>
      <p:sp>
        <p:nvSpPr>
          <p:cNvPr id="4" name="TextBox 3"/>
          <p:cNvSpPr txBox="1"/>
          <p:nvPr/>
        </p:nvSpPr>
        <p:spPr>
          <a:xfrm>
            <a:off x="398159" y="1063625"/>
            <a:ext cx="8609653" cy="5232202"/>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dirty="0">
                <a:solidFill>
                  <a:schemeClr val="bg2">
                    <a:lumMod val="50000"/>
                  </a:schemeClr>
                </a:solidFill>
              </a:rPr>
              <a:t>Total population of 160,000 with about 110,000 living within the city</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Mix of rural and city (mid sized)</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Only delivering hospital for surrounding counties up to a 2 hour drive away</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Recently took an extra of about 50 deliveries a month</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Aging provider demographics and struggle to recruit more</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Three major MD providers retiring this year</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Food deserts</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Closure of 2 major grocery stores in the last 2 years both on the east side of town</a:t>
            </a:r>
          </a:p>
          <a:p>
            <a:pPr>
              <a:buClr>
                <a:schemeClr val="accent6"/>
              </a:buClr>
            </a:pPr>
            <a:endParaRPr lang="en-US" sz="2800" dirty="0">
              <a:solidFill>
                <a:schemeClr val="bg2">
                  <a:lumMod val="50000"/>
                </a:schemeClr>
              </a:solidFill>
            </a:endParaRPr>
          </a:p>
        </p:txBody>
      </p:sp>
    </p:spTree>
    <p:extLst>
      <p:ext uri="{BB962C8B-B14F-4D97-AF65-F5344CB8AC3E}">
        <p14:creationId xmlns:p14="http://schemas.microsoft.com/office/powerpoint/2010/main" val="543433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nchor="t"/>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700" b="0" dirty="0">
                <a:solidFill>
                  <a:schemeClr val="bg2">
                    <a:lumMod val="50000"/>
                  </a:schemeClr>
                </a:solidFill>
                <a:latin typeface="Verdana"/>
                <a:ea typeface="Verdana"/>
              </a:rPr>
              <a:t>Pueblo County- Retention and Recruitment</a:t>
            </a:r>
            <a:endParaRPr lang="en-US" sz="2700" kern="0" dirty="0">
              <a:solidFill>
                <a:schemeClr val="bg2">
                  <a:lumMod val="50000"/>
                </a:schemeClr>
              </a:solidFill>
              <a:latin typeface="Verdana"/>
              <a:ea typeface="Verdana"/>
            </a:endParaRPr>
          </a:p>
        </p:txBody>
      </p:sp>
      <p:sp>
        <p:nvSpPr>
          <p:cNvPr id="4" name="TextBox 3"/>
          <p:cNvSpPr txBox="1"/>
          <p:nvPr/>
        </p:nvSpPr>
        <p:spPr>
          <a:xfrm>
            <a:off x="398159" y="1063625"/>
            <a:ext cx="8609653" cy="1631216"/>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dirty="0">
                <a:solidFill>
                  <a:schemeClr val="bg2">
                    <a:lumMod val="50000"/>
                  </a:schemeClr>
                </a:solidFill>
              </a:rPr>
              <a:t>Advertising in grocery stores</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11/13 WIC approved stores agreed to advertising</a:t>
            </a:r>
          </a:p>
          <a:p>
            <a:pPr>
              <a:buClr>
                <a:schemeClr val="accent6"/>
              </a:buClr>
            </a:pPr>
            <a:r>
              <a:rPr lang="en-US" dirty="0">
                <a:solidFill>
                  <a:schemeClr val="bg2">
                    <a:lumMod val="50000"/>
                  </a:schemeClr>
                </a:solidFill>
              </a:rPr>
              <a:t/>
            </a:r>
            <a:br>
              <a:rPr lang="en-US" dirty="0">
                <a:solidFill>
                  <a:schemeClr val="bg2">
                    <a:lumMod val="50000"/>
                  </a:schemeClr>
                </a:solidFill>
              </a:rPr>
            </a:br>
            <a:endParaRPr lang="en-US" sz="2800" dirty="0">
              <a:solidFill>
                <a:schemeClr val="bg2">
                  <a:lumMod val="50000"/>
                </a:schemeClr>
              </a:solidFill>
            </a:endParaRPr>
          </a:p>
        </p:txBody>
      </p:sp>
      <p:pic>
        <p:nvPicPr>
          <p:cNvPr id="18434" name="Picture 2" descr="https://lh3.googleusercontent.com/u1osZwZJQm2vhGGPTsKsFIDwin4BzUPK91Pk1SnIWwFmTJo8GWU8pHHWPBfmTkMOOev7AfGyxjlnNFrJJ6C95SxawFyhMah0dLdmVz5xuRi7mKTo5SzisBWBguLj47SzIHxIkZGKU7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1" y="2091911"/>
            <a:ext cx="2823155" cy="376795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lh3.googleusercontent.com/DGFmGytEgxLgnOo5qhFVskRUf3vinPhTONIb5CNWSbCsnjP3kD8ujpygfnWwEBGPB06bzbHUn6cLUcChFYtPvzPXouoPodoFiRBYIj9lm4J-F_xKzqlovekFVjG9AKA86EMSVHvLX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373" y="2091911"/>
            <a:ext cx="2820818" cy="376795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lh6.googleusercontent.com/hSOuYHK-uf7zvY5NoKNhdCRgftFWq5Ls0aHScZ-tMJ-4zqOIR94tsxX4SyRbeWiFyEDa9Xqc2O4WGfb_4pFvmxt4WrEFyl92XLVL0lEd41dqgjDBbQcMryZkaSNOfo65A3YVrOOvv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258" y="2091911"/>
            <a:ext cx="2825966" cy="376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6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nchor="t"/>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700" b="0" dirty="0">
                <a:solidFill>
                  <a:schemeClr val="bg2">
                    <a:lumMod val="50000"/>
                  </a:schemeClr>
                </a:solidFill>
                <a:latin typeface="Verdana"/>
                <a:ea typeface="Verdana"/>
              </a:rPr>
              <a:t>Pueblo County- Retention and Recruitment</a:t>
            </a:r>
            <a:endParaRPr lang="en-US" sz="2700" kern="0" dirty="0">
              <a:solidFill>
                <a:schemeClr val="bg2">
                  <a:lumMod val="50000"/>
                </a:schemeClr>
              </a:solidFill>
            </a:endParaRPr>
          </a:p>
        </p:txBody>
      </p:sp>
      <p:sp>
        <p:nvSpPr>
          <p:cNvPr id="4" name="TextBox 3"/>
          <p:cNvSpPr txBox="1"/>
          <p:nvPr/>
        </p:nvSpPr>
        <p:spPr>
          <a:xfrm>
            <a:off x="184152" y="1063625"/>
            <a:ext cx="3512360" cy="5509200"/>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dirty="0">
                <a:solidFill>
                  <a:schemeClr val="bg2">
                    <a:lumMod val="50000"/>
                  </a:schemeClr>
                </a:solidFill>
              </a:rPr>
              <a:t>Social media marketing-Instagram and Facebook</a:t>
            </a:r>
          </a:p>
          <a:p>
            <a:pPr>
              <a:buClr>
                <a:schemeClr val="accent6"/>
              </a:buClr>
            </a:pPr>
            <a:endParaRPr lang="en-US" dirty="0">
              <a:solidFill>
                <a:schemeClr val="bg2">
                  <a:lumMod val="50000"/>
                </a:schemeClr>
              </a:solidFill>
            </a:endParaRPr>
          </a:p>
          <a:p>
            <a:pPr marL="285750" indent="-285750">
              <a:buClr>
                <a:schemeClr val="accent6"/>
              </a:buClr>
              <a:buFont typeface="Wingdings" panose="05000000000000000000" pitchFamily="2" charset="2"/>
              <a:buChar char="§"/>
            </a:pPr>
            <a:r>
              <a:rPr lang="en-US" dirty="0">
                <a:solidFill>
                  <a:schemeClr val="bg2">
                    <a:lumMod val="50000"/>
                  </a:schemeClr>
                </a:solidFill>
              </a:rPr>
              <a:t>Successes</a:t>
            </a:r>
          </a:p>
          <a:p>
            <a:pPr>
              <a:buClr>
                <a:schemeClr val="accent6"/>
              </a:buClr>
            </a:pPr>
            <a:endParaRPr lang="en-US" dirty="0">
              <a:solidFill>
                <a:schemeClr val="bg2">
                  <a:lumMod val="50000"/>
                </a:schemeClr>
              </a:solidFill>
            </a:endParaRPr>
          </a:p>
          <a:p>
            <a:pPr marL="742950" lvl="1" indent="-285750">
              <a:buClr>
                <a:schemeClr val="accent6"/>
              </a:buClr>
              <a:buFont typeface="Wingdings" panose="05000000000000000000" pitchFamily="2" charset="2"/>
              <a:buChar char="§"/>
            </a:pPr>
            <a:r>
              <a:rPr lang="en-US" dirty="0">
                <a:solidFill>
                  <a:schemeClr val="bg2">
                    <a:lumMod val="50000"/>
                  </a:schemeClr>
                </a:solidFill>
              </a:rPr>
              <a:t>Boost post</a:t>
            </a:r>
          </a:p>
          <a:p>
            <a:pPr>
              <a:buClr>
                <a:schemeClr val="accent6"/>
              </a:buClr>
            </a:pPr>
            <a:endParaRPr lang="en-US" dirty="0">
              <a:solidFill>
                <a:schemeClr val="bg2">
                  <a:lumMod val="50000"/>
                </a:schemeClr>
              </a:solidFill>
            </a:endParaRPr>
          </a:p>
          <a:p>
            <a:pPr marL="742950" lvl="1" indent="-285750">
              <a:buClr>
                <a:schemeClr val="accent6"/>
              </a:buClr>
              <a:buFont typeface="Wingdings" panose="05000000000000000000" pitchFamily="2" charset="2"/>
              <a:buChar char="§"/>
            </a:pPr>
            <a:r>
              <a:rPr lang="en-US" dirty="0">
                <a:solidFill>
                  <a:schemeClr val="bg2">
                    <a:lumMod val="50000"/>
                  </a:schemeClr>
                </a:solidFill>
              </a:rPr>
              <a:t>Available appointments</a:t>
            </a:r>
          </a:p>
          <a:p>
            <a:pPr>
              <a:buClr>
                <a:schemeClr val="accent6"/>
              </a:buClr>
            </a:pPr>
            <a:r>
              <a:rPr lang="en-US" dirty="0">
                <a:solidFill>
                  <a:schemeClr val="bg2">
                    <a:lumMod val="50000"/>
                  </a:schemeClr>
                </a:solidFill>
              </a:rPr>
              <a:t> </a:t>
            </a:r>
          </a:p>
          <a:p>
            <a:pPr marL="285750" indent="-285750">
              <a:buClr>
                <a:schemeClr val="accent6"/>
              </a:buClr>
              <a:buFont typeface="Wingdings" panose="05000000000000000000" pitchFamily="2" charset="2"/>
              <a:buChar char="§"/>
            </a:pPr>
            <a:r>
              <a:rPr lang="en-US" dirty="0">
                <a:solidFill>
                  <a:schemeClr val="bg2">
                    <a:lumMod val="50000"/>
                  </a:schemeClr>
                </a:solidFill>
              </a:rPr>
              <a:t>Challenges</a:t>
            </a:r>
          </a:p>
          <a:p>
            <a:pPr>
              <a:buClr>
                <a:schemeClr val="accent6"/>
              </a:buClr>
            </a:pPr>
            <a:endParaRPr lang="en-US" dirty="0">
              <a:solidFill>
                <a:schemeClr val="bg2">
                  <a:lumMod val="50000"/>
                </a:schemeClr>
              </a:solidFill>
            </a:endParaRPr>
          </a:p>
          <a:p>
            <a:pPr marL="742950" lvl="1" indent="-285750">
              <a:buClr>
                <a:schemeClr val="accent6"/>
              </a:buClr>
              <a:buFont typeface="Wingdings" panose="05000000000000000000" pitchFamily="2" charset="2"/>
              <a:buChar char="§"/>
            </a:pPr>
            <a:r>
              <a:rPr lang="en-US" dirty="0">
                <a:solidFill>
                  <a:schemeClr val="bg2">
                    <a:lumMod val="50000"/>
                  </a:schemeClr>
                </a:solidFill>
              </a:rPr>
              <a:t>Staying relevant</a:t>
            </a:r>
          </a:p>
          <a:p>
            <a:pPr>
              <a:buClr>
                <a:schemeClr val="accent6"/>
              </a:buClr>
            </a:pPr>
            <a:endParaRPr lang="en-US" dirty="0">
              <a:solidFill>
                <a:schemeClr val="bg2">
                  <a:lumMod val="50000"/>
                </a:schemeClr>
              </a:solidFill>
            </a:endParaRPr>
          </a:p>
          <a:p>
            <a:pPr marL="742950" lvl="1" indent="-285750">
              <a:buClr>
                <a:schemeClr val="accent6"/>
              </a:buClr>
              <a:buFont typeface="Wingdings" panose="05000000000000000000" pitchFamily="2" charset="2"/>
              <a:buChar char="§"/>
            </a:pPr>
            <a:r>
              <a:rPr lang="en-US" dirty="0">
                <a:solidFill>
                  <a:schemeClr val="bg2">
                    <a:lumMod val="50000"/>
                  </a:schemeClr>
                </a:solidFill>
              </a:rPr>
              <a:t>Targeting the correct audience</a:t>
            </a:r>
          </a:p>
          <a:p>
            <a:pPr marL="285750" indent="-285750">
              <a:buFont typeface="Wingdings" panose="05000000000000000000" pitchFamily="2" charset="2"/>
              <a:buChar char="§"/>
            </a:pPr>
            <a:r>
              <a:rPr lang="en-US" dirty="0"/>
              <a:t/>
            </a:r>
            <a:br>
              <a:rPr lang="en-US" dirty="0"/>
            </a:br>
            <a:r>
              <a:rPr lang="en-US" dirty="0">
                <a:solidFill>
                  <a:schemeClr val="bg2">
                    <a:lumMod val="50000"/>
                  </a:schemeClr>
                </a:solidFill>
              </a:rPr>
              <a:t/>
            </a:r>
            <a:br>
              <a:rPr lang="en-US" dirty="0">
                <a:solidFill>
                  <a:schemeClr val="bg2">
                    <a:lumMod val="50000"/>
                  </a:schemeClr>
                </a:solidFill>
              </a:rPr>
            </a:br>
            <a:endParaRPr lang="en-US" sz="2800" dirty="0">
              <a:solidFill>
                <a:schemeClr val="bg2">
                  <a:lumMod val="50000"/>
                </a:schemeClr>
              </a:solidFill>
            </a:endParaRPr>
          </a:p>
        </p:txBody>
      </p:sp>
      <p:pic>
        <p:nvPicPr>
          <p:cNvPr id="23554" name="Picture 2" descr="https://lh3.googleusercontent.com/WeO7hA42dqpRf_XxN4ya5Um9Z9WUbokYJaMbS-ZUG4GdK_eJlkrUOSKtgS9OluLYMa2P4gvVqvs7mpxZGtfLG6hIWvWiUCvtVKC8teClrsqtGC1aE1x-s7fMdNg90czV6bmJeD9QqM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512" y="1201170"/>
            <a:ext cx="2276340" cy="495710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lh3.googleusercontent.com/IPY4w8nK0cDn4GtgcccZhWEKBE7Rx9Pg82Blto2VuwroAq8oREUjLMsumGrWHHofllQHaRnEnYz2qAxosOacMPLjPq9A22TMoXOMlUoMHvIrknWExvQQtIzThNc1b3m7l5QKRHqpeZ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345" y="2186982"/>
            <a:ext cx="3132307" cy="298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55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nchor="t"/>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700" b="0" dirty="0">
                <a:solidFill>
                  <a:schemeClr val="bg2">
                    <a:lumMod val="50000"/>
                  </a:schemeClr>
                </a:solidFill>
                <a:latin typeface="Verdana"/>
                <a:ea typeface="Verdana"/>
              </a:rPr>
              <a:t>Pueblo County- Retention and Recruitment</a:t>
            </a:r>
            <a:endParaRPr lang="en-US" sz="2700" kern="0" dirty="0">
              <a:solidFill>
                <a:schemeClr val="bg2">
                  <a:lumMod val="50000"/>
                </a:schemeClr>
              </a:solidFill>
            </a:endParaRPr>
          </a:p>
        </p:txBody>
      </p:sp>
      <p:sp>
        <p:nvSpPr>
          <p:cNvPr id="4" name="TextBox 3"/>
          <p:cNvSpPr txBox="1"/>
          <p:nvPr/>
        </p:nvSpPr>
        <p:spPr>
          <a:xfrm>
            <a:off x="184151" y="1063625"/>
            <a:ext cx="6002639" cy="3785652"/>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sz="2000" dirty="0">
                <a:solidFill>
                  <a:schemeClr val="bg2">
                    <a:lumMod val="50000"/>
                  </a:schemeClr>
                </a:solidFill>
              </a:rPr>
              <a:t>Portable and useful pseudo co-locations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WIFI hotspot, laptop, eWIC card reader</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Adjust food packages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Occasional F/U</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Schedule and process new applications </a:t>
            </a:r>
          </a:p>
          <a:p>
            <a:pPr lvl="1">
              <a:buClr>
                <a:schemeClr val="accent6"/>
              </a:buClr>
            </a:pPr>
            <a:endParaRPr lang="en-US" sz="2000" dirty="0">
              <a:solidFill>
                <a:schemeClr val="bg2">
                  <a:lumMod val="50000"/>
                </a:schemeClr>
              </a:solidFill>
            </a:endParaRPr>
          </a:p>
          <a:p>
            <a:pPr marL="285750" indent="-285750">
              <a:buClr>
                <a:schemeClr val="accent6"/>
              </a:buClr>
              <a:buFont typeface="Wingdings" panose="05000000000000000000" pitchFamily="2" charset="2"/>
              <a:buChar char="§"/>
            </a:pPr>
            <a:r>
              <a:rPr lang="en-US" sz="2000" dirty="0">
                <a:solidFill>
                  <a:schemeClr val="bg2">
                    <a:lumMod val="50000"/>
                  </a:schemeClr>
                </a:solidFill>
              </a:rPr>
              <a:t>In waiting rooms- SNAP, Medicaid, TANF, Community Health Center, Health Fairs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Hired .5  FTE to complete extra outreach</a:t>
            </a:r>
          </a:p>
          <a:p>
            <a:pPr>
              <a:buClr>
                <a:schemeClr val="accent6"/>
              </a:buClr>
            </a:pPr>
            <a:r>
              <a:rPr lang="en-US" sz="2000" dirty="0">
                <a:solidFill>
                  <a:schemeClr val="bg2">
                    <a:lumMod val="50000"/>
                  </a:schemeClr>
                </a:solidFill>
              </a:rPr>
              <a:t/>
            </a:r>
            <a:br>
              <a:rPr lang="en-US" sz="2000" dirty="0">
                <a:solidFill>
                  <a:schemeClr val="bg2">
                    <a:lumMod val="50000"/>
                  </a:schemeClr>
                </a:solidFill>
              </a:rPr>
            </a:br>
            <a:endParaRPr lang="en-US" sz="2000" dirty="0">
              <a:solidFill>
                <a:schemeClr val="bg2">
                  <a:lumMod val="50000"/>
                </a:schemeClr>
              </a:solidFill>
            </a:endParaRPr>
          </a:p>
        </p:txBody>
      </p:sp>
      <p:pic>
        <p:nvPicPr>
          <p:cNvPr id="24578" name="Picture 2" descr="https://lh6.googleusercontent.com/hysM7OLCu-7D_LooC3ZJAgT_itC57YqSb6U0NxgV0iXSTNkNN__SFitSO3FlhXEZ8h32-TasI0vsPGv9aS7lTZ1dWptUoUwYXIcTGXXL2uyYXdJdiRwLr2KYMvvFzXi0x8uxEVtLP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720" y="1063624"/>
            <a:ext cx="2153679" cy="286835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lh3.googleusercontent.com/P63ntpSPs56aDY2ggcNFP93c2X_imEa3yWzDUB3pkymLXaVLyhNQoP_EuRSpbzEiBfkWItiBqEeV5OAp7NrwXkxJS-1egLRrwtvUGiS8ZDtnib0xU4xsCVA3eYXL5ATTN-g5eymV9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421" y="4013902"/>
            <a:ext cx="2417100" cy="227061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lh5.googleusercontent.com/Z8fUIC8IOalT6fFpinSUi_CiaPXGO4VtoEvqAxBHq2Yy6PNmRPeBoVkKjBD4QMeCiPfJn90x-2RSF8sJ1qND40FyEqTp5A5fyMvF87Mjzc3JohOVgkVHTF66hpN4mE0CVu0LGgzsU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442" y="4013902"/>
            <a:ext cx="1702957" cy="227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5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endParaRPr lang="en-US" b="0" dirty="0">
              <a:solidFill>
                <a:schemeClr val="tx2">
                  <a:lumMod val="50000"/>
                </a:schemeClr>
              </a:solidFill>
            </a:endParaRPr>
          </a:p>
        </p:txBody>
      </p:sp>
      <p:sp>
        <p:nvSpPr>
          <p:cNvPr id="3" name="Content Placeholder 2"/>
          <p:cNvSpPr>
            <a:spLocks noGrp="1"/>
          </p:cNvSpPr>
          <p:nvPr>
            <p:ph sz="half" idx="1"/>
          </p:nvPr>
        </p:nvSpPr>
        <p:spPr>
          <a:xfrm>
            <a:off x="182880" y="1524000"/>
            <a:ext cx="4331970" cy="2326481"/>
          </a:xfrm>
        </p:spPr>
        <p:txBody>
          <a:bodyPr>
            <a:normAutofit/>
          </a:bodyPr>
          <a:lstStyle/>
          <a:p>
            <a:pPr marL="342900" lvl="0" indent="-342900">
              <a:buClr>
                <a:schemeClr val="accent6"/>
              </a:buClr>
              <a:buFont typeface="Wingdings" panose="05000000000000000000" pitchFamily="2" charset="2"/>
              <a:buChar char="§"/>
            </a:pPr>
            <a:r>
              <a:rPr lang="en-US" sz="2200" dirty="0">
                <a:solidFill>
                  <a:schemeClr val="bg2">
                    <a:lumMod val="50000"/>
                  </a:schemeClr>
                </a:solidFill>
              </a:rPr>
              <a:t>40.8% overall coverage rate</a:t>
            </a:r>
            <a:r>
              <a:rPr lang="en-US" sz="2200" baseline="30000" dirty="0">
                <a:solidFill>
                  <a:schemeClr val="bg2">
                    <a:lumMod val="50000"/>
                  </a:schemeClr>
                </a:solidFill>
              </a:rPr>
              <a:t>1</a:t>
            </a:r>
            <a:endParaRPr lang="en-US" sz="2200" dirty="0">
              <a:solidFill>
                <a:schemeClr val="bg2">
                  <a:lumMod val="50000"/>
                </a:schemeClr>
              </a:solidFill>
            </a:endParaRPr>
          </a:p>
          <a:p>
            <a:pPr marL="342900" lvl="0" indent="-342900">
              <a:buClr>
                <a:schemeClr val="accent6"/>
              </a:buClr>
              <a:buFont typeface="Wingdings" panose="05000000000000000000" pitchFamily="2" charset="2"/>
              <a:buChar char="§"/>
            </a:pPr>
            <a:r>
              <a:rPr lang="en-US" sz="2200" dirty="0">
                <a:solidFill>
                  <a:schemeClr val="bg2">
                    <a:lumMod val="50000"/>
                  </a:schemeClr>
                </a:solidFill>
              </a:rPr>
              <a:t>49</a:t>
            </a:r>
            <a:r>
              <a:rPr lang="en-US" sz="2200" baseline="30000" dirty="0">
                <a:solidFill>
                  <a:schemeClr val="bg2">
                    <a:lumMod val="50000"/>
                  </a:schemeClr>
                </a:solidFill>
              </a:rPr>
              <a:t>th</a:t>
            </a:r>
            <a:r>
              <a:rPr lang="en-US" sz="2200" dirty="0">
                <a:solidFill>
                  <a:schemeClr val="bg2">
                    <a:lumMod val="50000"/>
                  </a:schemeClr>
                </a:solidFill>
              </a:rPr>
              <a:t> lowest enrollment of all States and territories</a:t>
            </a:r>
          </a:p>
          <a:p>
            <a:pPr marL="0" indent="0"/>
            <a:r>
              <a:rPr lang="en-US" dirty="0"/>
              <a:t> </a:t>
            </a:r>
          </a:p>
        </p:txBody>
      </p:sp>
      <p:pic>
        <p:nvPicPr>
          <p:cNvPr id="5" name="Content Placeholder 4"/>
          <p:cNvPicPr>
            <a:picLocks noGrp="1" noChangeAspect="1"/>
          </p:cNvPicPr>
          <p:nvPr>
            <p:ph sz="half" idx="2"/>
          </p:nvPr>
        </p:nvPicPr>
        <p:blipFill>
          <a:blip r:embed="rId3"/>
          <a:stretch>
            <a:fillRect/>
          </a:stretch>
        </p:blipFill>
        <p:spPr>
          <a:xfrm>
            <a:off x="4505528" y="1825625"/>
            <a:ext cx="4638472" cy="2571525"/>
          </a:xfrm>
          <a:prstGeom prst="rect">
            <a:avLst/>
          </a:prstGeom>
        </p:spPr>
      </p:pic>
      <p:sp>
        <p:nvSpPr>
          <p:cNvPr id="6" name="TextBox 5"/>
          <p:cNvSpPr txBox="1"/>
          <p:nvPr/>
        </p:nvSpPr>
        <p:spPr>
          <a:xfrm>
            <a:off x="182879" y="3450371"/>
            <a:ext cx="4331971" cy="1107996"/>
          </a:xfrm>
          <a:prstGeom prst="rect">
            <a:avLst/>
          </a:prstGeom>
          <a:solidFill>
            <a:srgbClr val="FFFFFF">
              <a:alpha val="38000"/>
            </a:srgbClr>
          </a:solidFill>
        </p:spPr>
        <p:txBody>
          <a:bodyPr wrap="square" rtlCol="0">
            <a:spAutoFit/>
          </a:bodyPr>
          <a:lstStyle/>
          <a:p>
            <a:pPr marL="342900" indent="-342900">
              <a:buClr>
                <a:schemeClr val="accent6"/>
              </a:buClr>
              <a:buFont typeface="Wingdings" panose="05000000000000000000" pitchFamily="2" charset="2"/>
              <a:buChar char="§"/>
            </a:pPr>
            <a:r>
              <a:rPr lang="en-US" sz="2200" dirty="0">
                <a:solidFill>
                  <a:schemeClr val="bg2">
                    <a:lumMod val="50000"/>
                  </a:schemeClr>
                </a:solidFill>
              </a:rPr>
              <a:t>Coverage rates lagging most in children &gt; 1 y/o and pregnant women</a:t>
            </a:r>
            <a:r>
              <a:rPr lang="en-US" sz="2200" baseline="30000" dirty="0">
                <a:solidFill>
                  <a:schemeClr val="bg2">
                    <a:lumMod val="50000"/>
                  </a:schemeClr>
                </a:solidFill>
              </a:rPr>
              <a:t>2</a:t>
            </a:r>
            <a:endParaRPr lang="en-US" sz="2200" dirty="0">
              <a:solidFill>
                <a:schemeClr val="bg2">
                  <a:lumMod val="50000"/>
                </a:schemeClr>
              </a:solidFill>
            </a:endParaRPr>
          </a:p>
        </p:txBody>
      </p:sp>
      <p:sp>
        <p:nvSpPr>
          <p:cNvPr id="7" name="Title 1"/>
          <p:cNvSpPr txBox="1">
            <a:spLocks/>
          </p:cNvSpPr>
          <p:nvPr/>
        </p:nvSpPr>
        <p:spPr>
          <a:xfrm>
            <a:off x="182879" y="243840"/>
            <a:ext cx="7990017"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tx2">
                    <a:lumMod val="50000"/>
                  </a:schemeClr>
                </a:solidFill>
              </a:rPr>
              <a:t>The Data that Drive the Work </a:t>
            </a:r>
            <a:r>
              <a:rPr lang="en-US" kern="0" dirty="0">
                <a:solidFill>
                  <a:schemeClr val="bg2">
                    <a:lumMod val="50000"/>
                  </a:schemeClr>
                </a:solidFill>
              </a:rPr>
              <a:t>	</a:t>
            </a:r>
          </a:p>
        </p:txBody>
      </p:sp>
    </p:spTree>
    <p:extLst>
      <p:ext uri="{BB962C8B-B14F-4D97-AF65-F5344CB8AC3E}">
        <p14:creationId xmlns:p14="http://schemas.microsoft.com/office/powerpoint/2010/main" val="744874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nchor="t"/>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700" b="0" dirty="0">
                <a:solidFill>
                  <a:schemeClr val="bg2">
                    <a:lumMod val="50000"/>
                  </a:schemeClr>
                </a:solidFill>
                <a:latin typeface="Verdana"/>
                <a:ea typeface="Verdana"/>
              </a:rPr>
              <a:t>Pueblo County- Retention and Recruitment </a:t>
            </a:r>
            <a:endParaRPr lang="en-US" sz="2700" kern="0" dirty="0">
              <a:solidFill>
                <a:schemeClr val="bg2">
                  <a:lumMod val="50000"/>
                </a:schemeClr>
              </a:solidFill>
            </a:endParaRPr>
          </a:p>
        </p:txBody>
      </p:sp>
      <p:sp>
        <p:nvSpPr>
          <p:cNvPr id="4" name="TextBox 3"/>
          <p:cNvSpPr txBox="1"/>
          <p:nvPr/>
        </p:nvSpPr>
        <p:spPr>
          <a:xfrm>
            <a:off x="184151" y="1063625"/>
            <a:ext cx="8376189" cy="5016758"/>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sz="2000" dirty="0">
                <a:solidFill>
                  <a:schemeClr val="bg2">
                    <a:lumMod val="50000"/>
                  </a:schemeClr>
                </a:solidFill>
              </a:rPr>
              <a:t>Successes</a:t>
            </a:r>
          </a:p>
          <a:p>
            <a:pPr>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Time spent vs. time scheduled</a:t>
            </a:r>
          </a:p>
          <a:p>
            <a:pPr lvl="1">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Performance management</a:t>
            </a:r>
          </a:p>
          <a:p>
            <a:pPr lvl="1">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Caseload increases</a:t>
            </a:r>
          </a:p>
          <a:p>
            <a:pPr lvl="1">
              <a:buClr>
                <a:schemeClr val="accent6"/>
              </a:buClr>
            </a:pPr>
            <a:endParaRPr lang="en-US" sz="2000" dirty="0">
              <a:solidFill>
                <a:schemeClr val="bg2">
                  <a:lumMod val="50000"/>
                </a:schemeClr>
              </a:solidFill>
            </a:endParaRPr>
          </a:p>
          <a:p>
            <a:pPr marL="285750" indent="-285750">
              <a:buClr>
                <a:schemeClr val="accent6"/>
              </a:buClr>
              <a:buFont typeface="Wingdings" panose="05000000000000000000" pitchFamily="2" charset="2"/>
              <a:buChar char="§"/>
            </a:pPr>
            <a:r>
              <a:rPr lang="en-US" sz="2000" dirty="0">
                <a:solidFill>
                  <a:schemeClr val="bg2">
                    <a:lumMod val="50000"/>
                  </a:schemeClr>
                </a:solidFill>
              </a:rPr>
              <a:t>Lessons learned</a:t>
            </a:r>
          </a:p>
          <a:p>
            <a:pPr>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Some waiting rooms too challenging due to space</a:t>
            </a:r>
          </a:p>
          <a:p>
            <a:pPr lvl="1">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Too wide or too little variety of people served</a:t>
            </a:r>
          </a:p>
          <a:p>
            <a:pPr lvl="1">
              <a:buClr>
                <a:schemeClr val="accent6"/>
              </a:buClr>
            </a:pPr>
            <a:endParaRPr lang="en-US" sz="2000" dirty="0">
              <a:solidFill>
                <a:schemeClr val="bg2">
                  <a:lumMod val="50000"/>
                </a:schemeClr>
              </a:solidFill>
            </a:endParaRPr>
          </a:p>
          <a:p>
            <a:pPr marL="742950" lvl="1" indent="-285750">
              <a:buClr>
                <a:schemeClr val="accent6"/>
              </a:buClr>
              <a:buFont typeface="Wingdings" panose="05000000000000000000" pitchFamily="2" charset="2"/>
              <a:buChar char="§"/>
            </a:pPr>
            <a:r>
              <a:rPr lang="en-US" sz="2000" dirty="0">
                <a:solidFill>
                  <a:schemeClr val="bg2">
                    <a:lumMod val="50000"/>
                  </a:schemeClr>
                </a:solidFill>
              </a:rPr>
              <a:t>Hard to track if they come to appointments</a:t>
            </a:r>
            <a:br>
              <a:rPr lang="en-US" sz="2000" dirty="0">
                <a:solidFill>
                  <a:schemeClr val="bg2">
                    <a:lumMod val="50000"/>
                  </a:schemeClr>
                </a:solidFill>
              </a:rPr>
            </a:br>
            <a:endParaRPr lang="en-US" sz="2000" dirty="0">
              <a:solidFill>
                <a:schemeClr val="bg2">
                  <a:lumMod val="50000"/>
                </a:schemeClr>
              </a:solidFill>
            </a:endParaRPr>
          </a:p>
        </p:txBody>
      </p:sp>
    </p:spTree>
    <p:extLst>
      <p:ext uri="{BB962C8B-B14F-4D97-AF65-F5344CB8AC3E}">
        <p14:creationId xmlns:p14="http://schemas.microsoft.com/office/powerpoint/2010/main" val="792161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nchor="t"/>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2700" b="0" dirty="0">
                <a:solidFill>
                  <a:schemeClr val="bg2">
                    <a:lumMod val="50000"/>
                  </a:schemeClr>
                </a:solidFill>
                <a:latin typeface="Verdana"/>
                <a:ea typeface="Verdana"/>
              </a:rPr>
              <a:t>Pueblo County- Increasing Interpersonal Communication </a:t>
            </a:r>
            <a:endParaRPr lang="en-US" sz="2700" kern="0" dirty="0">
              <a:solidFill>
                <a:schemeClr val="bg2">
                  <a:lumMod val="50000"/>
                </a:schemeClr>
              </a:solidFill>
            </a:endParaRPr>
          </a:p>
        </p:txBody>
      </p:sp>
      <p:sp>
        <p:nvSpPr>
          <p:cNvPr id="4" name="TextBox 3"/>
          <p:cNvSpPr txBox="1"/>
          <p:nvPr/>
        </p:nvSpPr>
        <p:spPr>
          <a:xfrm>
            <a:off x="184151" y="1063625"/>
            <a:ext cx="6450113" cy="5016758"/>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sz="2000" dirty="0">
                <a:solidFill>
                  <a:schemeClr val="bg2">
                    <a:lumMod val="50000"/>
                  </a:schemeClr>
                </a:solidFill>
              </a:rPr>
              <a:t>Lunch and learns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Total of 53 providers reached through 4 lunch and learns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With another 80-90 providers by end of grant cycle</a:t>
            </a:r>
          </a:p>
          <a:p>
            <a:pPr lvl="1">
              <a:buClr>
                <a:schemeClr val="accent6"/>
              </a:buClr>
            </a:pPr>
            <a:endParaRPr lang="en-US" sz="2000" dirty="0">
              <a:solidFill>
                <a:schemeClr val="bg2">
                  <a:lumMod val="50000"/>
                </a:schemeClr>
              </a:solidFill>
            </a:endParaRPr>
          </a:p>
          <a:p>
            <a:pPr marL="285750" indent="-285750">
              <a:buClr>
                <a:schemeClr val="accent6"/>
              </a:buClr>
              <a:buFont typeface="Wingdings" panose="05000000000000000000" pitchFamily="2" charset="2"/>
              <a:buChar char="§"/>
            </a:pPr>
            <a:r>
              <a:rPr lang="en-US" sz="2000" dirty="0">
                <a:solidFill>
                  <a:schemeClr val="bg2">
                    <a:lumMod val="50000"/>
                  </a:schemeClr>
                </a:solidFill>
              </a:rPr>
              <a:t>Lessons learned</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Don’t just focus on high level practitioners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Bring baskets with healthy snacks and information</a:t>
            </a:r>
          </a:p>
          <a:p>
            <a:pPr marL="1200150" lvl="2" indent="-285750">
              <a:buClr>
                <a:schemeClr val="accent6"/>
              </a:buClr>
              <a:buFont typeface="Wingdings" panose="05000000000000000000" pitchFamily="2" charset="2"/>
              <a:buChar char="§"/>
            </a:pPr>
            <a:r>
              <a:rPr lang="en-US" sz="2000" dirty="0">
                <a:solidFill>
                  <a:schemeClr val="bg2">
                    <a:lumMod val="50000"/>
                  </a:schemeClr>
                </a:solidFill>
              </a:rPr>
              <a:t>Scheduled 3 out of 4 baskets dropped off</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Try to team with other community partners</a:t>
            </a:r>
          </a:p>
          <a:p>
            <a:pPr marL="742950" lvl="1" indent="-285750">
              <a:buClr>
                <a:schemeClr val="accent6"/>
              </a:buClr>
              <a:buFont typeface="Wingdings" panose="05000000000000000000" pitchFamily="2" charset="2"/>
              <a:buChar char="§"/>
            </a:pPr>
            <a:r>
              <a:rPr lang="en-US" sz="2000" dirty="0">
                <a:solidFill>
                  <a:schemeClr val="bg2">
                    <a:lumMod val="50000"/>
                  </a:schemeClr>
                </a:solidFill>
              </a:rPr>
              <a:t>Difficult to track success</a:t>
            </a:r>
          </a:p>
          <a:p>
            <a:pPr>
              <a:buClr>
                <a:schemeClr val="accent6"/>
              </a:buClr>
            </a:pPr>
            <a:endParaRPr lang="en-US" sz="2000" dirty="0">
              <a:solidFill>
                <a:schemeClr val="bg2">
                  <a:lumMod val="50000"/>
                </a:schemeClr>
              </a:solidFill>
            </a:endParaRPr>
          </a:p>
        </p:txBody>
      </p:sp>
      <p:pic>
        <p:nvPicPr>
          <p:cNvPr id="25602" name="Picture 2" descr="https://lh5.googleusercontent.com/6yNzPSGFgAk8_4sBQ44-ecnSkNrJXdeqseZ1hx3gO6zj5B4SKp9sKnkEVlnpAW8evr4EUyQsoNFE6zSFlf8LFc-KKf69G37EENnYrAjs1qfi6pJDAy1rxPZtj-utGv1eM0eg4Y8SJ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277" y="1360554"/>
            <a:ext cx="238125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lh3.googleusercontent.com/bw-Qowrd6i2Sn95OGw1iwW1xC8K4GrT2KyRlK8APUBKXT5cNKmk79Ad0Qn20pMUJ8WSVvXU5PlVDlT7eHoQdNfwH_9UDhM_LDKTLi5FLDevshiQFImLuE7Nj_8Gstjr4Cnt9ibS1Vh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277" y="3825172"/>
            <a:ext cx="2381250" cy="178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17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
            </a:r>
            <a:br>
              <a:rPr lang="en-US" dirty="0"/>
            </a:br>
            <a:r>
              <a:rPr lang="en-US" dirty="0"/>
              <a:t/>
            </a:r>
            <a:br>
              <a:rPr lang="en-US" dirty="0"/>
            </a:br>
            <a:r>
              <a:rPr lang="en-US" b="0" dirty="0">
                <a:solidFill>
                  <a:schemeClr val="bg2">
                    <a:lumMod val="50000"/>
                  </a:schemeClr>
                </a:solidFill>
              </a:rPr>
              <a:t>	</a:t>
            </a:r>
            <a:r>
              <a:rPr lang="en-US" dirty="0"/>
              <a:t/>
            </a:r>
            <a:br>
              <a:rPr lang="en-US" dirty="0"/>
            </a:br>
            <a:r>
              <a:rPr lang="en-US" i="0" dirty="0">
                <a:solidFill>
                  <a:schemeClr val="accent1"/>
                </a:solidFill>
              </a:rPr>
              <a:t>						</a:t>
            </a:r>
            <a:br>
              <a:rPr lang="en-US" i="0" dirty="0">
                <a:solidFill>
                  <a:schemeClr val="accent1"/>
                </a:solidFill>
              </a:rPr>
            </a:br>
            <a:r>
              <a:rPr lang="en-US" i="0" dirty="0">
                <a:solidFill>
                  <a:schemeClr val="accent1"/>
                </a:solidFill>
              </a:rPr>
              <a:t>			</a:t>
            </a:r>
            <a:endParaRPr lang="en-US" sz="4500" i="0" dirty="0">
              <a:solidFill>
                <a:schemeClr val="accent1"/>
              </a:solidFill>
            </a:endParaRPr>
          </a:p>
        </p:txBody>
      </p:sp>
      <p:sp>
        <p:nvSpPr>
          <p:cNvPr id="8" name="TextBox 7"/>
          <p:cNvSpPr txBox="1"/>
          <p:nvPr/>
        </p:nvSpPr>
        <p:spPr>
          <a:xfrm>
            <a:off x="772160" y="2540000"/>
            <a:ext cx="7823200" cy="784830"/>
          </a:xfrm>
          <a:prstGeom prst="rect">
            <a:avLst/>
          </a:prstGeom>
          <a:noFill/>
        </p:spPr>
        <p:txBody>
          <a:bodyPr wrap="square" rtlCol="0">
            <a:spAutoFit/>
          </a:bodyPr>
          <a:lstStyle/>
          <a:p>
            <a:pPr algn="ctr"/>
            <a:r>
              <a:rPr lang="en-US" sz="4500" b="1" dirty="0">
                <a:solidFill>
                  <a:schemeClr val="accent1"/>
                </a:solidFill>
              </a:rPr>
              <a:t>Other Grantee Projects </a:t>
            </a:r>
          </a:p>
        </p:txBody>
      </p:sp>
    </p:spTree>
    <p:extLst>
      <p:ext uri="{BB962C8B-B14F-4D97-AF65-F5344CB8AC3E}">
        <p14:creationId xmlns:p14="http://schemas.microsoft.com/office/powerpoint/2010/main" val="2314332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6" name="Title 1"/>
          <p:cNvSpPr txBox="1">
            <a:spLocks/>
          </p:cNvSpPr>
          <p:nvPr/>
        </p:nvSpPr>
        <p:spPr>
          <a:xfrm>
            <a:off x="182881" y="167521"/>
            <a:ext cx="796969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Boulder County WIC </a:t>
            </a:r>
            <a:r>
              <a:rPr lang="en-US" kern="0" dirty="0">
                <a:solidFill>
                  <a:schemeClr val="bg2">
                    <a:lumMod val="50000"/>
                  </a:schemeClr>
                </a:solidFil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15016" y="1249606"/>
            <a:ext cx="5470564" cy="4102923"/>
          </a:xfrm>
          <a:prstGeom prst="rect">
            <a:avLst/>
          </a:prstGeom>
        </p:spPr>
      </p:pic>
      <p:sp>
        <p:nvSpPr>
          <p:cNvPr id="8" name="TextBox 7"/>
          <p:cNvSpPr txBox="1"/>
          <p:nvPr/>
        </p:nvSpPr>
        <p:spPr>
          <a:xfrm>
            <a:off x="182881" y="964049"/>
            <a:ext cx="4715955" cy="5509200"/>
          </a:xfrm>
          <a:prstGeom prst="rect">
            <a:avLst/>
          </a:prstGeom>
          <a:solidFill>
            <a:srgbClr val="FFFFFF">
              <a:alpha val="35000"/>
            </a:srgbClr>
          </a:solidFill>
        </p:spPr>
        <p:txBody>
          <a:bodyPr wrap="square" rtlCol="0">
            <a:spAutoFit/>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Leveraged community relationships and explored perceived advantages and disadvantages to using WIC</a:t>
            </a:r>
          </a:p>
          <a:p>
            <a:pPr marL="285750" indent="-285750">
              <a:buClr>
                <a:schemeClr val="accent6"/>
              </a:buClr>
              <a:buFont typeface="Wingdings" panose="05000000000000000000" pitchFamily="2" charset="2"/>
              <a:buChar char="§"/>
            </a:pP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solidFill>
                  <a:schemeClr val="bg2">
                    <a:lumMod val="50000"/>
                  </a:schemeClr>
                </a:solidFill>
              </a:rPr>
              <a:t>Co-located with </a:t>
            </a:r>
            <a:r>
              <a:rPr lang="en-US" sz="2200" dirty="0" err="1">
                <a:solidFill>
                  <a:schemeClr val="bg2">
                    <a:lumMod val="50000"/>
                  </a:schemeClr>
                </a:solidFill>
              </a:rPr>
              <a:t>Clinica</a:t>
            </a:r>
            <a:r>
              <a:rPr lang="en-US" sz="2200" dirty="0">
                <a:solidFill>
                  <a:schemeClr val="bg2">
                    <a:lumMod val="50000"/>
                  </a:schemeClr>
                </a:solidFill>
              </a:rPr>
              <a:t> Family Health</a:t>
            </a:r>
          </a:p>
          <a:p>
            <a:pPr>
              <a:buClr>
                <a:schemeClr val="accent6"/>
              </a:buClr>
            </a:pP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solidFill>
                  <a:schemeClr val="bg2">
                    <a:lumMod val="50000"/>
                  </a:schemeClr>
                </a:solidFill>
              </a:rPr>
              <a:t>Held focus groups</a:t>
            </a:r>
          </a:p>
          <a:p>
            <a:pPr>
              <a:buClr>
                <a:schemeClr val="accent6"/>
              </a:buClr>
            </a:pP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solidFill>
                  <a:schemeClr val="bg2">
                    <a:lumMod val="50000"/>
                  </a:schemeClr>
                </a:solidFill>
              </a:rPr>
              <a:t>In year 2, created and are working with an advisory group to assist in planning, executing, and improving communication with the community.</a:t>
            </a:r>
          </a:p>
        </p:txBody>
      </p:sp>
    </p:spTree>
    <p:extLst>
      <p:ext uri="{BB962C8B-B14F-4D97-AF65-F5344CB8AC3E}">
        <p14:creationId xmlns:p14="http://schemas.microsoft.com/office/powerpoint/2010/main" val="4268059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Montezuma County </a:t>
            </a:r>
            <a:endParaRPr lang="en-US" sz="3600" kern="0" dirty="0">
              <a:solidFill>
                <a:schemeClr val="bg2">
                  <a:lumMod val="50000"/>
                </a:schemeClr>
              </a:solidFill>
            </a:endParaRPr>
          </a:p>
        </p:txBody>
      </p:sp>
      <p:sp>
        <p:nvSpPr>
          <p:cNvPr id="4" name="TextBox 3"/>
          <p:cNvSpPr txBox="1"/>
          <p:nvPr/>
        </p:nvSpPr>
        <p:spPr>
          <a:xfrm>
            <a:off x="184152" y="1063625"/>
            <a:ext cx="5321704" cy="3816429"/>
          </a:xfrm>
          <a:prstGeom prst="rect">
            <a:avLst/>
          </a:prstGeom>
          <a:solidFill>
            <a:srgbClr val="FFFFFF">
              <a:alpha val="35000"/>
            </a:srgbClr>
          </a:solidFill>
        </p:spPr>
        <p:txBody>
          <a:bodyPr wrap="square" rtlCol="0">
            <a:spAutoFit/>
          </a:bodyPr>
          <a:lstStyle/>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Outfitted a mobile outreach van that goes all over the county and to people’s homes</a:t>
            </a:r>
          </a:p>
          <a:p>
            <a:pPr fontAlgn="base">
              <a:buClr>
                <a:schemeClr val="accent6"/>
              </a:buClr>
            </a:pPr>
            <a:r>
              <a:rPr lang="en-US" sz="2200" dirty="0">
                <a:solidFill>
                  <a:schemeClr val="bg2">
                    <a:lumMod val="50000"/>
                  </a:schemeClr>
                </a:solidFill>
              </a:rPr>
              <a:t> </a:t>
            </a:r>
          </a:p>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Started Oct. 2018</a:t>
            </a:r>
          </a:p>
          <a:p>
            <a:pPr fontAlgn="base">
              <a:buClr>
                <a:schemeClr val="accent6"/>
              </a:buClr>
            </a:pPr>
            <a:endParaRPr lang="en-US" sz="22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2040 square miles </a:t>
            </a:r>
          </a:p>
          <a:p>
            <a:pPr fontAlgn="base">
              <a:buClr>
                <a:schemeClr val="accent6"/>
              </a:buClr>
            </a:pPr>
            <a:endParaRPr lang="en-US" sz="22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In the summer, van will distribute fresh, local fruits and veggies </a:t>
            </a:r>
          </a:p>
          <a:p>
            <a:pPr marL="342900" indent="-342900">
              <a:buClr>
                <a:schemeClr val="accent6"/>
              </a:buClr>
              <a:buFont typeface="Wingdings" panose="05000000000000000000" pitchFamily="2" charset="2"/>
              <a:buChar char="§"/>
            </a:pPr>
            <a:endParaRPr lang="en-US" sz="2200" dirty="0">
              <a:solidFill>
                <a:schemeClr val="bg2">
                  <a:lumMod val="50000"/>
                </a:schemeClr>
              </a:solidFill>
            </a:endParaRPr>
          </a:p>
        </p:txBody>
      </p:sp>
      <p:pic>
        <p:nvPicPr>
          <p:cNvPr id="27650" name="Picture 2" descr="https://lh4.googleusercontent.com/KNsw3Jx2CspbQ1pJWlPzYVtnH7sfFSebaH9nNeXwalpZFwtCSoWr3PtgNiFFcHZRGsSqcs3ZF5qT3eTbDz3lSdFFURp23KikkKhGG3_VytYOA2h1rUBY4WrDow3Ldb7-5ugrhM0NT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856" y="943470"/>
            <a:ext cx="3501957" cy="26264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lh6.googleusercontent.com/kn1UgVE268WHWlVpnFpQ11O5fsxw9yZ5sv-IxfTr_TB8-Al1QiR-frryiXjWT88zIU_tYzbHMenWu58QoQSlqyQJ5wg82Mv6Lvs6KHxYlMMULQ0v-eHGHou6Yn4vBi7KVhVIakRFW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856" y="3690093"/>
            <a:ext cx="3482252" cy="261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0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San Juan Basin Public Health </a:t>
            </a:r>
            <a:endParaRPr lang="en-US" sz="3600" kern="0" dirty="0">
              <a:solidFill>
                <a:schemeClr val="bg2">
                  <a:lumMod val="50000"/>
                </a:schemeClr>
              </a:solidFill>
            </a:endParaRPr>
          </a:p>
        </p:txBody>
      </p:sp>
      <p:sp>
        <p:nvSpPr>
          <p:cNvPr id="4" name="TextBox 3"/>
          <p:cNvSpPr txBox="1"/>
          <p:nvPr/>
        </p:nvSpPr>
        <p:spPr>
          <a:xfrm>
            <a:off x="184152" y="1063625"/>
            <a:ext cx="4913142" cy="4832092"/>
          </a:xfrm>
          <a:prstGeom prst="rect">
            <a:avLst/>
          </a:prstGeom>
          <a:solidFill>
            <a:srgbClr val="FFFFFF">
              <a:alpha val="35000"/>
            </a:srgbClr>
          </a:solidFill>
        </p:spPr>
        <p:txBody>
          <a:bodyPr wrap="square" rtlCol="0">
            <a:spAutoFit/>
          </a:bodyPr>
          <a:lstStyle/>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Grant goal: to increase recruitment and retention through targeted community outreach </a:t>
            </a:r>
          </a:p>
          <a:p>
            <a:pPr fontAlgn="base">
              <a:buClr>
                <a:schemeClr val="accent6"/>
              </a:buClr>
            </a:pPr>
            <a:endParaRPr lang="en-US" sz="22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Rural counties: established two new colocation sites</a:t>
            </a:r>
          </a:p>
          <a:p>
            <a:pPr fontAlgn="base">
              <a:buClr>
                <a:schemeClr val="accent6"/>
              </a:buClr>
            </a:pPr>
            <a:endParaRPr lang="en-US" sz="22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200" dirty="0">
                <a:solidFill>
                  <a:schemeClr val="bg2">
                    <a:lumMod val="50000"/>
                  </a:schemeClr>
                </a:solidFill>
              </a:rPr>
              <a:t>Year 2 goals: continue to strengthen partnerships and integrate WIC into communities in the counties we serve </a:t>
            </a:r>
          </a:p>
          <a:p>
            <a:pPr marL="342900" indent="-342900">
              <a:buClr>
                <a:schemeClr val="accent6"/>
              </a:buClr>
              <a:buFont typeface="Wingdings" panose="05000000000000000000" pitchFamily="2" charset="2"/>
              <a:buChar char="§"/>
            </a:pPr>
            <a:endParaRPr lang="en-US" sz="2200" dirty="0">
              <a:solidFill>
                <a:schemeClr val="bg2">
                  <a:lumMod val="50000"/>
                </a:schemeClr>
              </a:solidFill>
            </a:endParaRPr>
          </a:p>
        </p:txBody>
      </p:sp>
      <p:pic>
        <p:nvPicPr>
          <p:cNvPr id="28674" name="Picture 2" descr="https://lh5.googleusercontent.com/txYDI36MXRBcBUe3P6zEWLPNxSAZPVvF8to0DDQu4ShzWuBW70CkFViLnQCiXyuen5JDwB0vBWMP90UlXKm2LqkTmHKYgwlj0X6FaNFzAIYF9xqtWG9B_Tw7RepzIcKQrp-KuT8zg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600" y="857863"/>
            <a:ext cx="2237429" cy="542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4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a:solidFill>
                  <a:schemeClr val="bg2">
                    <a:lumMod val="50000"/>
                  </a:schemeClr>
                </a:solidFill>
              </a:rPr>
              <a:t>Grand County Public Health </a:t>
            </a:r>
            <a:endParaRPr lang="en-US" sz="3600" kern="0" dirty="0">
              <a:solidFill>
                <a:schemeClr val="bg2">
                  <a:lumMod val="50000"/>
                </a:schemeClr>
              </a:solidFill>
            </a:endParaRPr>
          </a:p>
        </p:txBody>
      </p:sp>
      <p:sp>
        <p:nvSpPr>
          <p:cNvPr id="4" name="TextBox 3"/>
          <p:cNvSpPr txBox="1"/>
          <p:nvPr/>
        </p:nvSpPr>
        <p:spPr>
          <a:xfrm>
            <a:off x="184151" y="1063625"/>
            <a:ext cx="8823662" cy="4093428"/>
          </a:xfrm>
          <a:prstGeom prst="rect">
            <a:avLst/>
          </a:prstGeom>
          <a:solidFill>
            <a:srgbClr val="FFFFFF">
              <a:alpha val="35000"/>
            </a:srgbClr>
          </a:solidFill>
        </p:spPr>
        <p:txBody>
          <a:bodyPr wrap="square" rtlCol="0">
            <a:spAutoFit/>
          </a:bodyPr>
          <a:lstStyle/>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Opened a new clinic which is co-located at a non- profit that offers many services, one of which is a food bank </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Have promoted WIC by various methods in the community but have not seen a rise in participation, and seeing a lot of transfers out of the county</a:t>
            </a:r>
          </a:p>
          <a:p>
            <a:pPr fontAlgn="base">
              <a:buClr>
                <a:schemeClr val="accent6"/>
              </a:buClr>
            </a:pPr>
            <a:r>
              <a:rPr lang="en-US" sz="2000" dirty="0">
                <a:solidFill>
                  <a:schemeClr val="bg2">
                    <a:lumMod val="50000"/>
                  </a:schemeClr>
                </a:solidFill>
              </a:rPr>
              <a:t> </a:t>
            </a: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Better serve clients by being more centrally located and all clients in that zip code are now served from the new clinic</a:t>
            </a:r>
          </a:p>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Newest work: Marketing a program promotion </a:t>
            </a:r>
          </a:p>
          <a:p>
            <a:pPr marL="342900" indent="-342900">
              <a:buClr>
                <a:schemeClr val="accent6"/>
              </a:buClr>
              <a:buFont typeface="Wingdings" panose="05000000000000000000" pitchFamily="2" charset="2"/>
              <a:buChar char="§"/>
            </a:pPr>
            <a:endParaRPr lang="en-US" sz="2000" dirty="0">
              <a:solidFill>
                <a:schemeClr val="bg2">
                  <a:lumMod val="50000"/>
                </a:schemeClr>
              </a:solidFill>
            </a:endParaRPr>
          </a:p>
        </p:txBody>
      </p:sp>
      <p:pic>
        <p:nvPicPr>
          <p:cNvPr id="29698" name="Picture 2" descr="https://lh5.googleusercontent.com/yZQoxy_DoIwPc9Tu_c4sA3c29JuN0lxTAozUxJ_ncgSeDlxO_tnfG4lGxdDPM8xReFBDVE90ysbGeX1b7kQPv2VrHti2kUjrCjXPVZJQFA53Cud-E_zb6Voox1G-rQycwLJt2inZ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628" y="4575724"/>
            <a:ext cx="1768534" cy="168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6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10" name="Title 1"/>
          <p:cNvSpPr txBox="1">
            <a:spLocks/>
          </p:cNvSpPr>
          <p:nvPr/>
        </p:nvSpPr>
        <p:spPr>
          <a:xfrm>
            <a:off x="184151" y="267097"/>
            <a:ext cx="8823662"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sz="3600" b="0" dirty="0" smtClean="0">
                <a:solidFill>
                  <a:schemeClr val="bg2">
                    <a:lumMod val="50000"/>
                  </a:schemeClr>
                </a:solidFill>
              </a:rPr>
              <a:t>Jefferson County Public</a:t>
            </a:r>
            <a:r>
              <a:rPr lang="en-US" sz="3600" b="0" dirty="0" smtClean="0">
                <a:solidFill>
                  <a:schemeClr val="bg2">
                    <a:lumMod val="50000"/>
                  </a:schemeClr>
                </a:solidFill>
              </a:rPr>
              <a:t> </a:t>
            </a:r>
            <a:r>
              <a:rPr lang="en-US" sz="3600" b="0" dirty="0">
                <a:solidFill>
                  <a:schemeClr val="bg2">
                    <a:lumMod val="50000"/>
                  </a:schemeClr>
                </a:solidFill>
              </a:rPr>
              <a:t>Health </a:t>
            </a:r>
            <a:endParaRPr lang="en-US" sz="3600" kern="0" dirty="0">
              <a:solidFill>
                <a:schemeClr val="bg2">
                  <a:lumMod val="50000"/>
                </a:schemeClr>
              </a:solidFill>
            </a:endParaRPr>
          </a:p>
        </p:txBody>
      </p:sp>
      <p:sp>
        <p:nvSpPr>
          <p:cNvPr id="4" name="TextBox 3"/>
          <p:cNvSpPr txBox="1"/>
          <p:nvPr/>
        </p:nvSpPr>
        <p:spPr>
          <a:xfrm>
            <a:off x="184151" y="1063625"/>
            <a:ext cx="8959849" cy="2554545"/>
          </a:xfrm>
          <a:prstGeom prst="rect">
            <a:avLst/>
          </a:prstGeom>
          <a:solidFill>
            <a:srgbClr val="FFFFFF">
              <a:alpha val="35000"/>
            </a:srgbClr>
          </a:solidFill>
        </p:spPr>
        <p:txBody>
          <a:bodyPr wrap="square" rtlCol="0">
            <a:spAutoFit/>
          </a:bodyPr>
          <a:lstStyle/>
          <a:p>
            <a:pPr fontAlgn="base">
              <a:buClr>
                <a:schemeClr val="accent6"/>
              </a:buCl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a:solidFill>
                  <a:schemeClr val="bg2">
                    <a:lumMod val="50000"/>
                  </a:schemeClr>
                </a:solidFill>
              </a:rPr>
              <a:t>Opened a new </a:t>
            </a:r>
            <a:r>
              <a:rPr lang="en-US" sz="2000" dirty="0" smtClean="0">
                <a:solidFill>
                  <a:schemeClr val="bg2">
                    <a:lumMod val="50000"/>
                  </a:schemeClr>
                </a:solidFill>
              </a:rPr>
              <a:t>clinic, which increased access to services. Previously from that area, it was a 20 min car/60 min bus ride</a:t>
            </a:r>
          </a:p>
          <a:p>
            <a:pPr fontAlgn="base">
              <a:buClr>
                <a:schemeClr val="accent6"/>
              </a:buClr>
            </a:pPr>
            <a:r>
              <a:rPr lang="en-US" sz="2000" dirty="0" smtClean="0">
                <a:solidFill>
                  <a:schemeClr val="bg2">
                    <a:lumMod val="50000"/>
                  </a:schemeClr>
                </a:solidFill>
              </a:rPr>
              <a:t> </a:t>
            </a: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r>
              <a:rPr lang="en-US" sz="2000" dirty="0" smtClean="0">
                <a:solidFill>
                  <a:schemeClr val="bg2">
                    <a:lumMod val="50000"/>
                  </a:schemeClr>
                </a:solidFill>
              </a:rPr>
              <a:t>Partnership with Human Services- WIC referral website is linked into their system</a:t>
            </a:r>
          </a:p>
          <a:p>
            <a:pPr marL="285750" indent="-285750" fontAlgn="base">
              <a:buClr>
                <a:schemeClr val="accent6"/>
              </a:buClr>
              <a:buFont typeface="Wingdings" panose="05000000000000000000" pitchFamily="2" charset="2"/>
              <a:buChar char="§"/>
            </a:pPr>
            <a:endParaRPr lang="en-US" sz="2000" dirty="0">
              <a:solidFill>
                <a:schemeClr val="bg2">
                  <a:lumMod val="50000"/>
                </a:schemeClr>
              </a:solidFill>
            </a:endParaRPr>
          </a:p>
          <a:p>
            <a:pPr marL="285750" indent="-285750" fontAlgn="base">
              <a:buClr>
                <a:schemeClr val="accent6"/>
              </a:buClr>
              <a:buFont typeface="Wingdings" panose="05000000000000000000" pitchFamily="2" charset="2"/>
              <a:buChar char="§"/>
            </a:pPr>
            <a:endParaRPr lang="en-US" sz="2000" dirty="0">
              <a:solidFill>
                <a:schemeClr val="bg2">
                  <a:lumMod val="50000"/>
                </a:schemeClr>
              </a:solidFill>
            </a:endParaRPr>
          </a:p>
        </p:txBody>
      </p:sp>
      <p:pic>
        <p:nvPicPr>
          <p:cNvPr id="6" name="Picture 5"/>
          <p:cNvPicPr/>
          <p:nvPr/>
        </p:nvPicPr>
        <p:blipFill rotWithShape="1">
          <a:blip r:embed="rId3"/>
          <a:srcRect t="2051" b="3014"/>
          <a:stretch/>
        </p:blipFill>
        <p:spPr bwMode="auto">
          <a:xfrm>
            <a:off x="2933700" y="2793136"/>
            <a:ext cx="5472282" cy="32431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0970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0" dirty="0">
                <a:solidFill>
                  <a:schemeClr val="bg2">
                    <a:lumMod val="50000"/>
                  </a:schemeClr>
                </a:solidFill>
              </a:rPr>
              <a:t>	</a:t>
            </a:r>
          </a:p>
        </p:txBody>
      </p:sp>
      <p:sp>
        <p:nvSpPr>
          <p:cNvPr id="3" name="Content Placeholder 2"/>
          <p:cNvSpPr>
            <a:spLocks noGrp="1"/>
          </p:cNvSpPr>
          <p:nvPr>
            <p:ph sz="half" idx="1"/>
          </p:nvPr>
        </p:nvSpPr>
        <p:spPr>
          <a:xfrm>
            <a:off x="365760" y="1402080"/>
            <a:ext cx="8149590" cy="4087893"/>
          </a:xfrm>
        </p:spPr>
        <p:txBody>
          <a:bodyPr/>
          <a:lstStyle/>
          <a:p>
            <a:pPr marL="285750" indent="-285750">
              <a:buClr>
                <a:schemeClr val="accent6"/>
              </a:buClr>
              <a:buFont typeface="Wingdings" panose="05000000000000000000" pitchFamily="2" charset="2"/>
              <a:buChar char="§"/>
            </a:pPr>
            <a:r>
              <a:rPr lang="en-US" sz="2500" dirty="0">
                <a:solidFill>
                  <a:schemeClr val="bg2">
                    <a:lumMod val="50000"/>
                  </a:schemeClr>
                </a:solidFill>
              </a:rPr>
              <a:t>Basecamp: idea-sharing collaboration platform </a:t>
            </a:r>
          </a:p>
          <a:p>
            <a:pPr marL="285750" indent="-285750">
              <a:buClr>
                <a:schemeClr val="accent6"/>
              </a:buClr>
              <a:buFont typeface="Wingdings" panose="05000000000000000000" pitchFamily="2" charset="2"/>
              <a:buChar char="§"/>
            </a:pPr>
            <a:r>
              <a:rPr lang="en-US" sz="2500" dirty="0">
                <a:solidFill>
                  <a:schemeClr val="bg2">
                    <a:lumMod val="50000"/>
                  </a:schemeClr>
                </a:solidFill>
              </a:rPr>
              <a:t>TA calls, webinars, and annual meetings </a:t>
            </a:r>
          </a:p>
          <a:p>
            <a:pPr marL="285750" indent="-285750">
              <a:buClr>
                <a:schemeClr val="accent6"/>
              </a:buClr>
              <a:buFont typeface="Wingdings" panose="05000000000000000000" pitchFamily="2" charset="2"/>
              <a:buChar char="§"/>
            </a:pPr>
            <a:r>
              <a:rPr lang="en-US" sz="2500" dirty="0">
                <a:solidFill>
                  <a:schemeClr val="bg2">
                    <a:lumMod val="50000"/>
                  </a:schemeClr>
                </a:solidFill>
              </a:rPr>
              <a:t>Overall better relationships between agencies </a:t>
            </a:r>
          </a:p>
        </p:txBody>
      </p:sp>
      <p:pic>
        <p:nvPicPr>
          <p:cNvPr id="5" name="Picture 4"/>
          <p:cNvPicPr>
            <a:picLocks noChangeAspect="1"/>
          </p:cNvPicPr>
          <p:nvPr/>
        </p:nvPicPr>
        <p:blipFill>
          <a:blip r:embed="rId3"/>
          <a:stretch>
            <a:fillRect/>
          </a:stretch>
        </p:blipFill>
        <p:spPr>
          <a:xfrm>
            <a:off x="7124065" y="360085"/>
            <a:ext cx="1078706" cy="892969"/>
          </a:xfrm>
          <a:prstGeom prst="rect">
            <a:avLst/>
          </a:prstGeom>
        </p:spPr>
      </p:pic>
      <p:sp>
        <p:nvSpPr>
          <p:cNvPr id="6" name="Title 1"/>
          <p:cNvSpPr txBox="1">
            <a:spLocks/>
          </p:cNvSpPr>
          <p:nvPr/>
        </p:nvSpPr>
        <p:spPr>
          <a:xfrm>
            <a:off x="365760" y="243840"/>
            <a:ext cx="780713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Interagency Collaboration </a:t>
            </a:r>
            <a:r>
              <a:rPr lang="en-US" kern="0" dirty="0">
                <a:solidFill>
                  <a:schemeClr val="bg2">
                    <a:lumMod val="50000"/>
                  </a:schemeClr>
                </a:solidFill>
              </a:rPr>
              <a:t>	</a:t>
            </a:r>
          </a:p>
        </p:txBody>
      </p:sp>
    </p:spTree>
    <p:extLst>
      <p:ext uri="{BB962C8B-B14F-4D97-AF65-F5344CB8AC3E}">
        <p14:creationId xmlns:p14="http://schemas.microsoft.com/office/powerpoint/2010/main" val="906846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2">
                    <a:lumMod val="50000"/>
                  </a:schemeClr>
                </a:solidFill>
              </a:rPr>
              <a:t/>
            </a:r>
            <a:br>
              <a:rPr lang="en-US" b="0" dirty="0">
                <a:solidFill>
                  <a:schemeClr val="bg2">
                    <a:lumMod val="50000"/>
                  </a:schemeClr>
                </a:solidFill>
              </a:rPr>
            </a:br>
            <a:endParaRPr lang="en-US" b="0" dirty="0">
              <a:solidFill>
                <a:schemeClr val="bg2">
                  <a:lumMod val="50000"/>
                </a:schemeClr>
              </a:solidFill>
            </a:endParaRPr>
          </a:p>
        </p:txBody>
      </p:sp>
      <p:sp>
        <p:nvSpPr>
          <p:cNvPr id="3" name="Content Placeholder 2"/>
          <p:cNvSpPr>
            <a:spLocks noGrp="1"/>
          </p:cNvSpPr>
          <p:nvPr>
            <p:ph sz="half" idx="1"/>
          </p:nvPr>
        </p:nvSpPr>
        <p:spPr>
          <a:xfrm>
            <a:off x="325120" y="1341121"/>
            <a:ext cx="8209280" cy="1645920"/>
          </a:xfrm>
        </p:spPr>
        <p:txBody>
          <a:bodyPr/>
          <a:lstStyle/>
          <a:p>
            <a:pPr marL="285750" indent="-285750">
              <a:buClr>
                <a:schemeClr val="accent6"/>
              </a:buClr>
              <a:buFont typeface="Wingdings" panose="05000000000000000000" pitchFamily="2" charset="2"/>
              <a:buChar char="§"/>
            </a:pPr>
            <a:r>
              <a:rPr lang="en-US" sz="2500" dirty="0">
                <a:solidFill>
                  <a:schemeClr val="bg2">
                    <a:lumMod val="50000"/>
                  </a:schemeClr>
                </a:solidFill>
              </a:rPr>
              <a:t>Adjustment of expectations </a:t>
            </a:r>
          </a:p>
          <a:p>
            <a:pPr marL="285750" indent="-285750">
              <a:buClr>
                <a:schemeClr val="accent6"/>
              </a:buClr>
              <a:buFont typeface="Wingdings" panose="05000000000000000000" pitchFamily="2" charset="2"/>
              <a:buChar char="§"/>
            </a:pPr>
            <a:r>
              <a:rPr lang="en-US" sz="2500" dirty="0">
                <a:solidFill>
                  <a:schemeClr val="bg2">
                    <a:lumMod val="50000"/>
                  </a:schemeClr>
                </a:solidFill>
              </a:rPr>
              <a:t>Sustainability planning and exploration of future funding opportunities 		</a:t>
            </a:r>
          </a:p>
        </p:txBody>
      </p:sp>
      <p:sp>
        <p:nvSpPr>
          <p:cNvPr id="4" name="TextBox 3"/>
          <p:cNvSpPr txBox="1"/>
          <p:nvPr/>
        </p:nvSpPr>
        <p:spPr>
          <a:xfrm>
            <a:off x="325120" y="3149600"/>
            <a:ext cx="8332470" cy="1631216"/>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r>
              <a:rPr lang="en-US" sz="2500" dirty="0">
                <a:solidFill>
                  <a:schemeClr val="bg2">
                    <a:lumMod val="50000"/>
                  </a:schemeClr>
                </a:solidFill>
              </a:rPr>
              <a:t>Many agencies were granted extensions</a:t>
            </a:r>
          </a:p>
          <a:p>
            <a:pPr>
              <a:buClr>
                <a:schemeClr val="accent6"/>
              </a:buClr>
            </a:pPr>
            <a:endParaRPr lang="en-US" sz="2500" dirty="0">
              <a:solidFill>
                <a:schemeClr val="bg2">
                  <a:lumMod val="50000"/>
                </a:schemeClr>
              </a:solidFill>
            </a:endParaRPr>
          </a:p>
          <a:p>
            <a:pPr lvl="1" indent="-336653">
              <a:buClr>
                <a:schemeClr val="accent6"/>
              </a:buClr>
              <a:buFont typeface="Wingdings" panose="05000000000000000000" pitchFamily="2" charset="2"/>
              <a:buChar char="§"/>
            </a:pPr>
            <a:r>
              <a:rPr lang="en-US" sz="2500" dirty="0">
                <a:solidFill>
                  <a:schemeClr val="bg2">
                    <a:lumMod val="50000"/>
                  </a:schemeClr>
                </a:solidFill>
              </a:rPr>
              <a:t>Most will be wrapping up WIC Innovations grant work by the end of 2019</a:t>
            </a:r>
          </a:p>
        </p:txBody>
      </p:sp>
      <p:sp>
        <p:nvSpPr>
          <p:cNvPr id="6" name="Title 1"/>
          <p:cNvSpPr txBox="1">
            <a:spLocks/>
          </p:cNvSpPr>
          <p:nvPr/>
        </p:nvSpPr>
        <p:spPr>
          <a:xfrm>
            <a:off x="325120" y="243840"/>
            <a:ext cx="784777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Future Plans &amp; Lessons Learned</a:t>
            </a:r>
            <a:r>
              <a:rPr lang="en-US" kern="0" dirty="0">
                <a:solidFill>
                  <a:schemeClr val="bg2">
                    <a:lumMod val="50000"/>
                  </a:schemeClr>
                </a:solidFill>
              </a:rPr>
              <a:t>	</a:t>
            </a:r>
          </a:p>
        </p:txBody>
      </p:sp>
    </p:spTree>
    <p:extLst>
      <p:ext uri="{BB962C8B-B14F-4D97-AF65-F5344CB8AC3E}">
        <p14:creationId xmlns:p14="http://schemas.microsoft.com/office/powerpoint/2010/main" val="2865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2">
                    <a:lumMod val="50000"/>
                  </a:schemeClr>
                </a:solidFill>
              </a:rPr>
              <a:t/>
            </a:r>
            <a:br>
              <a:rPr lang="en-US" b="0" dirty="0">
                <a:solidFill>
                  <a:schemeClr val="tx2">
                    <a:lumMod val="50000"/>
                  </a:schemeClr>
                </a:solidFill>
              </a:rPr>
            </a:br>
            <a:r>
              <a:rPr lang="en-US" b="0" dirty="0">
                <a:solidFill>
                  <a:schemeClr val="tx2">
                    <a:lumMod val="50000"/>
                  </a:schemeClr>
                </a:solidFill>
              </a:rPr>
              <a:t>	 </a:t>
            </a:r>
          </a:p>
        </p:txBody>
      </p:sp>
      <p:sp>
        <p:nvSpPr>
          <p:cNvPr id="3" name="Content Placeholder 2"/>
          <p:cNvSpPr>
            <a:spLocks noGrp="1"/>
          </p:cNvSpPr>
          <p:nvPr>
            <p:ph sz="half" idx="1"/>
          </p:nvPr>
        </p:nvSpPr>
        <p:spPr>
          <a:xfrm>
            <a:off x="386080" y="1320800"/>
            <a:ext cx="5811520" cy="4169173"/>
          </a:xfrm>
        </p:spPr>
        <p:txBody>
          <a:bodyPr>
            <a:normAutofit/>
          </a:bodyPr>
          <a:lstStyle/>
          <a:p>
            <a:pPr marL="285750" indent="-285750">
              <a:buClr>
                <a:schemeClr val="accent6"/>
              </a:buClr>
              <a:buFont typeface="Wingdings" panose="05000000000000000000" pitchFamily="2" charset="2"/>
              <a:buChar char="§"/>
            </a:pPr>
            <a:r>
              <a:rPr lang="en-US" sz="2200" dirty="0"/>
              <a:t>Colorado Blueprint to End Hunger</a:t>
            </a:r>
          </a:p>
          <a:p>
            <a:pPr marL="406297" lvl="1" indent="-285750">
              <a:buClr>
                <a:schemeClr val="accent6"/>
              </a:buClr>
              <a:buFont typeface="Wingdings" panose="05000000000000000000" pitchFamily="2" charset="2"/>
              <a:buChar char="§"/>
            </a:pPr>
            <a:r>
              <a:rPr lang="en-US" sz="2200" dirty="0"/>
              <a:t>5 goals and strategies </a:t>
            </a:r>
          </a:p>
          <a:p>
            <a:pPr marL="406297" lvl="1" indent="-285750">
              <a:buClr>
                <a:schemeClr val="accent6"/>
              </a:buClr>
              <a:buFont typeface="Wingdings" panose="05000000000000000000" pitchFamily="2" charset="2"/>
              <a:buChar char="§"/>
            </a:pPr>
            <a:r>
              <a:rPr lang="en-US" sz="2200" dirty="0"/>
              <a:t>#4: “Maximize SNAP and WIC enrollment to propel Colorado to become a leading state for enrollment in these health and nutrition benefit programs.”</a:t>
            </a:r>
            <a:r>
              <a:rPr lang="en-US" sz="2200" baseline="30000" dirty="0"/>
              <a:t> 3</a:t>
            </a:r>
            <a:endParaRPr lang="en-US" sz="2200" dirty="0"/>
          </a:p>
          <a:p>
            <a:pPr marL="0" indent="0"/>
            <a:r>
              <a:rPr lang="en-US" dirty="0"/>
              <a:t/>
            </a:r>
            <a:br>
              <a:rPr lang="en-US" dirty="0"/>
            </a:br>
            <a:endParaRPr lang="en-US" dirty="0"/>
          </a:p>
        </p:txBody>
      </p:sp>
      <p:sp>
        <p:nvSpPr>
          <p:cNvPr id="6" name="TextBox 5"/>
          <p:cNvSpPr txBox="1"/>
          <p:nvPr/>
        </p:nvSpPr>
        <p:spPr>
          <a:xfrm>
            <a:off x="2869189" y="5591176"/>
            <a:ext cx="966355" cy="230832"/>
          </a:xfrm>
          <a:prstGeom prst="rect">
            <a:avLst/>
          </a:prstGeom>
          <a:noFill/>
        </p:spPr>
        <p:txBody>
          <a:bodyPr wrap="square" rtlCol="0">
            <a:spAutoFit/>
          </a:bodyPr>
          <a:lstStyle/>
          <a:p>
            <a:r>
              <a:rPr lang="en-US" sz="450" dirty="0"/>
              <a:t>https://www.endhungerco.org/</a:t>
            </a:r>
          </a:p>
        </p:txBody>
      </p:sp>
      <p:pic>
        <p:nvPicPr>
          <p:cNvPr id="4" name="Picture 3"/>
          <p:cNvPicPr>
            <a:picLocks noChangeAspect="1"/>
          </p:cNvPicPr>
          <p:nvPr/>
        </p:nvPicPr>
        <p:blipFill>
          <a:blip r:embed="rId3"/>
          <a:stretch>
            <a:fillRect/>
          </a:stretch>
        </p:blipFill>
        <p:spPr>
          <a:xfrm>
            <a:off x="5752379" y="2274402"/>
            <a:ext cx="3005541" cy="1130984"/>
          </a:xfrm>
          <a:prstGeom prst="rect">
            <a:avLst/>
          </a:prstGeom>
        </p:spPr>
      </p:pic>
      <p:sp>
        <p:nvSpPr>
          <p:cNvPr id="7" name="Title 1"/>
          <p:cNvSpPr txBox="1">
            <a:spLocks/>
          </p:cNvSpPr>
          <p:nvPr/>
        </p:nvSpPr>
        <p:spPr>
          <a:xfrm>
            <a:off x="386080" y="243840"/>
            <a:ext cx="778681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tx2">
                    <a:lumMod val="50000"/>
                  </a:schemeClr>
                </a:solidFill>
              </a:rPr>
              <a:t>The Data that Drive the Work </a:t>
            </a:r>
            <a:r>
              <a:rPr lang="en-US" kern="0" dirty="0">
                <a:solidFill>
                  <a:schemeClr val="bg2">
                    <a:lumMod val="50000"/>
                  </a:schemeClr>
                </a:solidFill>
              </a:rPr>
              <a:t>	</a:t>
            </a:r>
          </a:p>
        </p:txBody>
      </p:sp>
    </p:spTree>
    <p:extLst>
      <p:ext uri="{BB962C8B-B14F-4D97-AF65-F5344CB8AC3E}">
        <p14:creationId xmlns:p14="http://schemas.microsoft.com/office/powerpoint/2010/main" val="15176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380" y="754009"/>
            <a:ext cx="3901995" cy="816848"/>
          </a:xfrm>
        </p:spPr>
        <p:txBody>
          <a:bodyPr/>
          <a:lstStyle/>
          <a:p>
            <a:r>
              <a:rPr lang="en-US" sz="4500" b="1" i="0" dirty="0">
                <a:solidFill>
                  <a:schemeClr val="accent1"/>
                </a:solidFill>
              </a:rPr>
              <a:t>Thank you! </a:t>
            </a:r>
          </a:p>
        </p:txBody>
      </p:sp>
      <p:sp>
        <p:nvSpPr>
          <p:cNvPr id="4" name="TextBox 3"/>
          <p:cNvSpPr txBox="1"/>
          <p:nvPr/>
        </p:nvSpPr>
        <p:spPr>
          <a:xfrm>
            <a:off x="796246" y="1852121"/>
            <a:ext cx="3234267" cy="1200329"/>
          </a:xfrm>
          <a:prstGeom prst="rect">
            <a:avLst/>
          </a:prstGeom>
          <a:noFill/>
        </p:spPr>
        <p:txBody>
          <a:bodyPr wrap="square" rtlCol="0">
            <a:spAutoFit/>
          </a:bodyPr>
          <a:lstStyle/>
          <a:p>
            <a:r>
              <a:rPr lang="en-US" b="1" dirty="0">
                <a:solidFill>
                  <a:schemeClr val="accent1">
                    <a:lumMod val="50000"/>
                  </a:schemeClr>
                </a:solidFill>
              </a:rPr>
              <a:t>Denver County</a:t>
            </a:r>
          </a:p>
          <a:p>
            <a:r>
              <a:rPr lang="en-US" dirty="0">
                <a:solidFill>
                  <a:schemeClr val="accent1">
                    <a:lumMod val="50000"/>
                  </a:schemeClr>
                </a:solidFill>
              </a:rPr>
              <a:t>Samantha Volk</a:t>
            </a:r>
          </a:p>
          <a:p>
            <a:r>
              <a:rPr lang="en-US" dirty="0">
                <a:solidFill>
                  <a:schemeClr val="accent1">
                    <a:lumMod val="50000"/>
                  </a:schemeClr>
                </a:solidFill>
                <a:hlinkClick r:id="rId3"/>
              </a:rPr>
              <a:t>Samantha.Volk@dhha.org</a:t>
            </a:r>
            <a:endParaRPr lang="en-US" dirty="0">
              <a:solidFill>
                <a:schemeClr val="accent1">
                  <a:lumMod val="50000"/>
                </a:schemeClr>
              </a:solidFill>
            </a:endParaRPr>
          </a:p>
          <a:p>
            <a:endParaRPr lang="en-US" dirty="0">
              <a:solidFill>
                <a:schemeClr val="accent1">
                  <a:lumMod val="50000"/>
                </a:schemeClr>
              </a:solidFill>
            </a:endParaRPr>
          </a:p>
        </p:txBody>
      </p:sp>
      <p:sp>
        <p:nvSpPr>
          <p:cNvPr id="5" name="TextBox 4"/>
          <p:cNvSpPr txBox="1"/>
          <p:nvPr/>
        </p:nvSpPr>
        <p:spPr>
          <a:xfrm>
            <a:off x="4961467" y="1852122"/>
            <a:ext cx="3657600" cy="1200329"/>
          </a:xfrm>
          <a:prstGeom prst="rect">
            <a:avLst/>
          </a:prstGeom>
          <a:noFill/>
        </p:spPr>
        <p:txBody>
          <a:bodyPr wrap="square" rtlCol="0">
            <a:spAutoFit/>
          </a:bodyPr>
          <a:lstStyle/>
          <a:p>
            <a:r>
              <a:rPr lang="en-US" b="1" dirty="0">
                <a:solidFill>
                  <a:schemeClr val="accent1">
                    <a:lumMod val="50000"/>
                  </a:schemeClr>
                </a:solidFill>
              </a:rPr>
              <a:t>Weld County</a:t>
            </a:r>
          </a:p>
          <a:p>
            <a:r>
              <a:rPr lang="en-US" dirty="0">
                <a:solidFill>
                  <a:schemeClr val="accent1">
                    <a:lumMod val="50000"/>
                  </a:schemeClr>
                </a:solidFill>
              </a:rPr>
              <a:t>Kelly </a:t>
            </a:r>
            <a:r>
              <a:rPr lang="en-US" dirty="0" err="1">
                <a:solidFill>
                  <a:schemeClr val="accent1">
                    <a:lumMod val="50000"/>
                  </a:schemeClr>
                </a:solidFill>
              </a:rPr>
              <a:t>Kading</a:t>
            </a:r>
            <a:endParaRPr lang="en-US" dirty="0">
              <a:solidFill>
                <a:schemeClr val="accent1">
                  <a:lumMod val="50000"/>
                </a:schemeClr>
              </a:solidFill>
            </a:endParaRPr>
          </a:p>
          <a:p>
            <a:r>
              <a:rPr lang="en-US" dirty="0">
                <a:solidFill>
                  <a:schemeClr val="accent1">
                    <a:lumMod val="50000"/>
                  </a:schemeClr>
                </a:solidFill>
                <a:hlinkClick r:id="rId4"/>
              </a:rPr>
              <a:t>kkading.sunrise@nocoha.org</a:t>
            </a:r>
            <a:endParaRPr lang="en-US" dirty="0">
              <a:solidFill>
                <a:schemeClr val="accent1">
                  <a:lumMod val="50000"/>
                </a:schemeClr>
              </a:solidFill>
            </a:endParaRPr>
          </a:p>
          <a:p>
            <a:endParaRPr lang="en-US" dirty="0">
              <a:solidFill>
                <a:schemeClr val="accent1">
                  <a:lumMod val="50000"/>
                </a:schemeClr>
              </a:solidFill>
            </a:endParaRPr>
          </a:p>
        </p:txBody>
      </p:sp>
      <p:sp>
        <p:nvSpPr>
          <p:cNvPr id="6" name="TextBox 5"/>
          <p:cNvSpPr txBox="1"/>
          <p:nvPr/>
        </p:nvSpPr>
        <p:spPr>
          <a:xfrm>
            <a:off x="796246" y="2985929"/>
            <a:ext cx="4131734" cy="923330"/>
          </a:xfrm>
          <a:prstGeom prst="rect">
            <a:avLst/>
          </a:prstGeom>
          <a:noFill/>
        </p:spPr>
        <p:txBody>
          <a:bodyPr wrap="square" rtlCol="0">
            <a:spAutoFit/>
          </a:bodyPr>
          <a:lstStyle/>
          <a:p>
            <a:r>
              <a:rPr lang="en-US" b="1" dirty="0">
                <a:solidFill>
                  <a:schemeClr val="accent1">
                    <a:lumMod val="50000"/>
                  </a:schemeClr>
                </a:solidFill>
              </a:rPr>
              <a:t>Tri-County Health Department</a:t>
            </a:r>
          </a:p>
          <a:p>
            <a:r>
              <a:rPr lang="en-US" dirty="0">
                <a:solidFill>
                  <a:schemeClr val="accent1">
                    <a:lumMod val="50000"/>
                  </a:schemeClr>
                </a:solidFill>
              </a:rPr>
              <a:t>Melanie Morrison</a:t>
            </a:r>
          </a:p>
          <a:p>
            <a:r>
              <a:rPr lang="en-US" dirty="0">
                <a:solidFill>
                  <a:schemeClr val="accent1">
                    <a:lumMod val="50000"/>
                  </a:schemeClr>
                </a:solidFill>
                <a:hlinkClick r:id="rId5"/>
              </a:rPr>
              <a:t>mmorrison@tchd.org</a:t>
            </a:r>
            <a:r>
              <a:rPr lang="en-US" dirty="0">
                <a:solidFill>
                  <a:schemeClr val="accent1">
                    <a:lumMod val="50000"/>
                  </a:schemeClr>
                </a:solidFill>
              </a:rPr>
              <a:t> </a:t>
            </a:r>
          </a:p>
        </p:txBody>
      </p:sp>
      <p:sp>
        <p:nvSpPr>
          <p:cNvPr id="7" name="TextBox 6"/>
          <p:cNvSpPr txBox="1"/>
          <p:nvPr/>
        </p:nvSpPr>
        <p:spPr>
          <a:xfrm>
            <a:off x="4961467" y="2985929"/>
            <a:ext cx="3386666" cy="923330"/>
          </a:xfrm>
          <a:prstGeom prst="rect">
            <a:avLst/>
          </a:prstGeom>
          <a:noFill/>
        </p:spPr>
        <p:txBody>
          <a:bodyPr wrap="square" rtlCol="0">
            <a:spAutoFit/>
          </a:bodyPr>
          <a:lstStyle/>
          <a:p>
            <a:r>
              <a:rPr lang="en-US" b="1" dirty="0">
                <a:solidFill>
                  <a:schemeClr val="accent1">
                    <a:lumMod val="50000"/>
                  </a:schemeClr>
                </a:solidFill>
              </a:rPr>
              <a:t>Pueblo County</a:t>
            </a:r>
          </a:p>
          <a:p>
            <a:r>
              <a:rPr lang="en-US" dirty="0">
                <a:solidFill>
                  <a:schemeClr val="accent1">
                    <a:lumMod val="50000"/>
                  </a:schemeClr>
                </a:solidFill>
              </a:rPr>
              <a:t>Nicole </a:t>
            </a:r>
            <a:r>
              <a:rPr lang="en-US" dirty="0" err="1">
                <a:solidFill>
                  <a:schemeClr val="accent1">
                    <a:lumMod val="50000"/>
                  </a:schemeClr>
                </a:solidFill>
              </a:rPr>
              <a:t>Cawrse</a:t>
            </a:r>
            <a:endParaRPr lang="en-US" dirty="0">
              <a:solidFill>
                <a:schemeClr val="accent1">
                  <a:lumMod val="50000"/>
                </a:schemeClr>
              </a:solidFill>
            </a:endParaRPr>
          </a:p>
          <a:p>
            <a:r>
              <a:rPr lang="en-US" dirty="0">
                <a:solidFill>
                  <a:schemeClr val="accent1">
                    <a:lumMod val="50000"/>
                  </a:schemeClr>
                </a:solidFill>
                <a:hlinkClick r:id="rId6"/>
              </a:rPr>
              <a:t>cawrsen@pueblocounty.us</a:t>
            </a:r>
            <a:r>
              <a:rPr lang="en-US" dirty="0">
                <a:solidFill>
                  <a:schemeClr val="accent1">
                    <a:lumMod val="50000"/>
                  </a:schemeClr>
                </a:solidFill>
              </a:rPr>
              <a:t> </a:t>
            </a:r>
          </a:p>
        </p:txBody>
      </p:sp>
    </p:spTree>
    <p:extLst>
      <p:ext uri="{BB962C8B-B14F-4D97-AF65-F5344CB8AC3E}">
        <p14:creationId xmlns:p14="http://schemas.microsoft.com/office/powerpoint/2010/main" val="72844068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bg2">
                    <a:lumMod val="50000"/>
                  </a:schemeClr>
                </a:solidFill>
              </a:rPr>
              <a:t/>
            </a:r>
            <a:br>
              <a:rPr lang="en-US" b="0" dirty="0">
                <a:solidFill>
                  <a:schemeClr val="bg2">
                    <a:lumMod val="50000"/>
                  </a:schemeClr>
                </a:solidFill>
              </a:rPr>
            </a:br>
            <a:r>
              <a:rPr lang="en-US" b="0" dirty="0">
                <a:solidFill>
                  <a:schemeClr val="bg2">
                    <a:lumMod val="50000"/>
                  </a:schemeClr>
                </a:solidFill>
              </a:rPr>
              <a:t>	</a:t>
            </a:r>
          </a:p>
        </p:txBody>
      </p:sp>
      <p:sp>
        <p:nvSpPr>
          <p:cNvPr id="3" name="Content Placeholder 2"/>
          <p:cNvSpPr>
            <a:spLocks noGrp="1"/>
          </p:cNvSpPr>
          <p:nvPr>
            <p:ph sz="half" idx="1"/>
          </p:nvPr>
        </p:nvSpPr>
        <p:spPr>
          <a:xfrm>
            <a:off x="628650" y="1178560"/>
            <a:ext cx="7886700" cy="4311413"/>
          </a:xfrm>
        </p:spPr>
        <p:txBody>
          <a:bodyPr>
            <a:normAutofit/>
          </a:bodyPr>
          <a:lstStyle/>
          <a:p>
            <a:pPr marL="0" indent="0"/>
            <a:r>
              <a:rPr lang="en-US" sz="1200" dirty="0"/>
              <a:t> </a:t>
            </a:r>
          </a:p>
          <a:p>
            <a:pPr lvl="0">
              <a:buFont typeface="+mj-lt"/>
              <a:buAutoNum type="arabicPeriod"/>
            </a:pPr>
            <a:r>
              <a:rPr lang="en-US" sz="1200" dirty="0" err="1"/>
              <a:t>Trippe</a:t>
            </a:r>
            <a:r>
              <a:rPr lang="en-US" sz="1200" dirty="0"/>
              <a:t> C, </a:t>
            </a:r>
            <a:r>
              <a:rPr lang="en-US" sz="1200" dirty="0" err="1"/>
              <a:t>Tadler</a:t>
            </a:r>
            <a:r>
              <a:rPr lang="en-US" sz="1200" dirty="0"/>
              <a:t> C, Johnson P, Giannarelli L, </a:t>
            </a:r>
            <a:r>
              <a:rPr lang="en-US" sz="1200" dirty="0" err="1"/>
              <a:t>Beston</a:t>
            </a:r>
            <a:r>
              <a:rPr lang="en-US" sz="1200" dirty="0"/>
              <a:t> D. </a:t>
            </a:r>
            <a:r>
              <a:rPr lang="en-US" sz="1200" i="1" dirty="0"/>
              <a:t>National- and State-Level Estimates of WIC </a:t>
            </a:r>
            <a:r>
              <a:rPr lang="en-US" sz="1200" i="1" dirty="0" err="1"/>
              <a:t>Eligibles</a:t>
            </a:r>
            <a:r>
              <a:rPr lang="en-US" sz="1200" i="1" dirty="0"/>
              <a:t> and WIC Program Reach in 2015</a:t>
            </a:r>
            <a:r>
              <a:rPr lang="en-US" sz="1200" dirty="0"/>
              <a:t>. U.S. Department of Agriculture; 2018. https://fns-prod.azureedge.net/sites/default/files/ops/WICEligibles2015-Volume1.pdf. Accessed February 4, 2019.</a:t>
            </a:r>
          </a:p>
          <a:p>
            <a:pPr lvl="0">
              <a:buFont typeface="+mj-lt"/>
              <a:buAutoNum type="arabicPeriod"/>
            </a:pPr>
            <a:r>
              <a:rPr lang="en-US" sz="1200" dirty="0" err="1"/>
              <a:t>Trippe</a:t>
            </a:r>
            <a:r>
              <a:rPr lang="en-US" sz="1200" dirty="0"/>
              <a:t> C, </a:t>
            </a:r>
            <a:r>
              <a:rPr lang="en-US" sz="1200" dirty="0" err="1"/>
              <a:t>Tadler</a:t>
            </a:r>
            <a:r>
              <a:rPr lang="en-US" sz="1200" dirty="0"/>
              <a:t> C, Johnson P, Giannarelli L, </a:t>
            </a:r>
            <a:r>
              <a:rPr lang="en-US" sz="1200" dirty="0" err="1"/>
              <a:t>Beston</a:t>
            </a:r>
            <a:r>
              <a:rPr lang="en-US" sz="1200" dirty="0"/>
              <a:t> D. </a:t>
            </a:r>
            <a:r>
              <a:rPr lang="en-US" sz="1200" i="1" dirty="0"/>
              <a:t>National- and State-Level Estimates of WIC </a:t>
            </a:r>
            <a:r>
              <a:rPr lang="en-US" sz="1200" i="1" dirty="0" err="1"/>
              <a:t>Eligibles</a:t>
            </a:r>
            <a:r>
              <a:rPr lang="en-US" sz="1200" i="1" dirty="0"/>
              <a:t> and WIC Program Reach in 2015</a:t>
            </a:r>
            <a:r>
              <a:rPr lang="en-US" sz="1200" dirty="0"/>
              <a:t>. U.S. Department of Agriculture; 2018. https://fns-prod.azureedge.net/sites/default/files/ops/WICEligibles2015-Volume2.pdf. Accessed February 5, 2019.</a:t>
            </a:r>
          </a:p>
          <a:p>
            <a:pPr lvl="0">
              <a:buFont typeface="+mj-lt"/>
              <a:buAutoNum type="arabicPeriod"/>
            </a:pPr>
            <a:r>
              <a:rPr lang="en-US" sz="1200" dirty="0"/>
              <a:t>Goals and Strategies. Colorado Blueprint to End Hunger Goals and Strategies. https://www.endhungerco.org/goals-and-strategies. Published January 2018. Accessed February 5, 2019.</a:t>
            </a:r>
          </a:p>
          <a:p>
            <a:pPr lvl="0">
              <a:buFont typeface="+mj-lt"/>
              <a:buAutoNum type="arabicPeriod"/>
            </a:pPr>
            <a:r>
              <a:rPr lang="en-US" sz="1200" i="1" dirty="0"/>
              <a:t>COUNTRY OF ORIGIN OF COLORADO REFUGEE AND REFUGEE ELIGIBLE POPULATIONS (Including Secondary Migrants) BETWEEN FY 1980-2017</a:t>
            </a:r>
            <a:r>
              <a:rPr lang="en-US" sz="1200" dirty="0"/>
              <a:t>.; 2017:1-2.</a:t>
            </a:r>
          </a:p>
          <a:p>
            <a:pPr>
              <a:buFont typeface="+mj-lt"/>
              <a:buAutoNum type="arabicPeriod"/>
            </a:pPr>
            <a:endParaRPr lang="en-US" sz="900" dirty="0"/>
          </a:p>
        </p:txBody>
      </p:sp>
      <p:sp>
        <p:nvSpPr>
          <p:cNvPr id="4" name="Rectangle 3"/>
          <p:cNvSpPr/>
          <p:nvPr/>
        </p:nvSpPr>
        <p:spPr>
          <a:xfrm>
            <a:off x="628650" y="735428"/>
            <a:ext cx="3782060" cy="624786"/>
          </a:xfrm>
          <a:prstGeom prst="rect">
            <a:avLst/>
          </a:prstGeom>
        </p:spPr>
        <p:txBody>
          <a:bodyPr wrap="square">
            <a:spAutoFit/>
          </a:bodyPr>
          <a:lstStyle/>
          <a:p>
            <a:r>
              <a:rPr lang="en-US" sz="3480" i="1" dirty="0">
                <a:solidFill>
                  <a:schemeClr val="bg2">
                    <a:lumMod val="50000"/>
                  </a:schemeClr>
                </a:solidFill>
              </a:rPr>
              <a:t>References</a:t>
            </a:r>
            <a:r>
              <a:rPr lang="en-US" sz="3480" dirty="0">
                <a:solidFill>
                  <a:schemeClr val="bg2">
                    <a:lumMod val="50000"/>
                  </a:schemeClr>
                </a:solidFill>
              </a:rPr>
              <a:t> </a:t>
            </a:r>
            <a:endParaRPr lang="en-US" sz="3480" dirty="0"/>
          </a:p>
        </p:txBody>
      </p:sp>
    </p:spTree>
    <p:extLst>
      <p:ext uri="{BB962C8B-B14F-4D97-AF65-F5344CB8AC3E}">
        <p14:creationId xmlns:p14="http://schemas.microsoft.com/office/powerpoint/2010/main" val="1865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2">
                    <a:lumMod val="50000"/>
                  </a:schemeClr>
                </a:solidFill>
              </a:rPr>
              <a:t/>
            </a:r>
            <a:br>
              <a:rPr lang="en-US" b="0" dirty="0">
                <a:solidFill>
                  <a:schemeClr val="tx2">
                    <a:lumMod val="50000"/>
                  </a:schemeClr>
                </a:solidFill>
              </a:rPr>
            </a:br>
            <a:r>
              <a:rPr lang="en-US" b="0" dirty="0">
                <a:solidFill>
                  <a:schemeClr val="tx2">
                    <a:lumMod val="50000"/>
                  </a:schemeClr>
                </a:solidFill>
              </a:rPr>
              <a:t>	 </a:t>
            </a:r>
          </a:p>
        </p:txBody>
      </p:sp>
      <p:sp>
        <p:nvSpPr>
          <p:cNvPr id="3" name="Content Placeholder 2"/>
          <p:cNvSpPr>
            <a:spLocks noGrp="1"/>
          </p:cNvSpPr>
          <p:nvPr>
            <p:ph sz="half" idx="1"/>
          </p:nvPr>
        </p:nvSpPr>
        <p:spPr>
          <a:xfrm>
            <a:off x="386080" y="1040368"/>
            <a:ext cx="7975722" cy="4169173"/>
          </a:xfrm>
        </p:spPr>
        <p:txBody>
          <a:bodyPr>
            <a:normAutofit fontScale="92500" lnSpcReduction="20000"/>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Local agencies, health care providers, and community partners requested the Colorado WIC state office develop an online referral form to streamline the referral process statewide.</a:t>
            </a:r>
          </a:p>
          <a:p>
            <a:pPr marL="285750" indent="-285750">
              <a:buClr>
                <a:schemeClr val="accent6"/>
              </a:buClr>
              <a:buFont typeface="Wingdings" panose="05000000000000000000" pitchFamily="2" charset="2"/>
              <a:buChar char="§"/>
            </a:pPr>
            <a:r>
              <a:rPr lang="en-US" sz="2200" dirty="0">
                <a:solidFill>
                  <a:schemeClr val="bg2">
                    <a:lumMod val="50000"/>
                  </a:schemeClr>
                </a:solidFill>
              </a:rPr>
              <a:t>Released December 3, 2018: </a:t>
            </a:r>
            <a:r>
              <a:rPr lang="en-US" sz="2200" dirty="0">
                <a:solidFill>
                  <a:schemeClr val="bg2">
                    <a:lumMod val="50000"/>
                  </a:schemeClr>
                </a:solidFill>
                <a:hlinkClick r:id="rId3"/>
              </a:rPr>
              <a:t>www.ColoradoWICSignup.com</a:t>
            </a: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t>600 referrals received between 12/3/18 – 2/28/19 of which 42% Certified &amp; 19% Scheduled certification appointments. </a:t>
            </a:r>
          </a:p>
          <a:p>
            <a:pPr marL="285750" indent="-285750">
              <a:buClr>
                <a:schemeClr val="accent6"/>
              </a:buClr>
              <a:buFont typeface="Wingdings" panose="05000000000000000000" pitchFamily="2" charset="2"/>
              <a:buChar char="§"/>
            </a:pPr>
            <a:r>
              <a:rPr lang="en-US" sz="2200" dirty="0"/>
              <a:t>Data will be monitored and evaluated. Quarterly referral reports will be provided to statewide partners</a:t>
            </a:r>
            <a:br>
              <a:rPr lang="en-US" sz="2200" dirty="0"/>
            </a:br>
            <a:endParaRPr lang="en-US" sz="2200" dirty="0"/>
          </a:p>
        </p:txBody>
      </p:sp>
      <p:sp>
        <p:nvSpPr>
          <p:cNvPr id="6" name="TextBox 5"/>
          <p:cNvSpPr txBox="1"/>
          <p:nvPr/>
        </p:nvSpPr>
        <p:spPr>
          <a:xfrm>
            <a:off x="2869189" y="5591176"/>
            <a:ext cx="966355" cy="230832"/>
          </a:xfrm>
          <a:prstGeom prst="rect">
            <a:avLst/>
          </a:prstGeom>
          <a:noFill/>
        </p:spPr>
        <p:txBody>
          <a:bodyPr wrap="square" rtlCol="0">
            <a:spAutoFit/>
          </a:bodyPr>
          <a:lstStyle/>
          <a:p>
            <a:r>
              <a:rPr lang="en-US" sz="450" dirty="0"/>
              <a:t>https://www.endhungerco.org/</a:t>
            </a:r>
          </a:p>
        </p:txBody>
      </p:sp>
      <p:sp>
        <p:nvSpPr>
          <p:cNvPr id="7" name="Title 1"/>
          <p:cNvSpPr txBox="1">
            <a:spLocks/>
          </p:cNvSpPr>
          <p:nvPr/>
        </p:nvSpPr>
        <p:spPr>
          <a:xfrm>
            <a:off x="386079" y="243840"/>
            <a:ext cx="8230795"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tx2">
                    <a:lumMod val="50000"/>
                  </a:schemeClr>
                </a:solidFill>
              </a:rPr>
              <a:t>Colorado WIC Online Referral Form</a:t>
            </a:r>
            <a:r>
              <a:rPr lang="en-US" kern="0" dirty="0">
                <a:solidFill>
                  <a:schemeClr val="bg2">
                    <a:lumMod val="50000"/>
                  </a:schemeClr>
                </a:solidFill>
              </a:rPr>
              <a:t>	</a:t>
            </a:r>
          </a:p>
        </p:txBody>
      </p:sp>
    </p:spTree>
    <p:extLst>
      <p:ext uri="{BB962C8B-B14F-4D97-AF65-F5344CB8AC3E}">
        <p14:creationId xmlns:p14="http://schemas.microsoft.com/office/powerpoint/2010/main" val="135734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 y="2472214"/>
            <a:ext cx="8459470" cy="994172"/>
          </a:xfrm>
        </p:spPr>
        <p:txBody>
          <a:bodyPr>
            <a:normAutofit/>
          </a:bodyPr>
          <a:lstStyle/>
          <a:p>
            <a:pPr algn="ctr"/>
            <a:r>
              <a:rPr lang="en-US" sz="4500" i="0" dirty="0">
                <a:solidFill>
                  <a:schemeClr val="accent1"/>
                </a:solidFill>
              </a:rPr>
              <a:t>Weld County WIC </a:t>
            </a:r>
          </a:p>
        </p:txBody>
      </p:sp>
    </p:spTree>
    <p:extLst>
      <p:ext uri="{BB962C8B-B14F-4D97-AF65-F5344CB8AC3E}">
        <p14:creationId xmlns:p14="http://schemas.microsoft.com/office/powerpoint/2010/main" val="307947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0" dirty="0">
                <a:solidFill>
                  <a:schemeClr val="bg2">
                    <a:lumMod val="50000"/>
                  </a:schemeClr>
                </a:solidFill>
              </a:rPr>
              <a:t>	</a:t>
            </a:r>
          </a:p>
        </p:txBody>
      </p:sp>
      <p:sp>
        <p:nvSpPr>
          <p:cNvPr id="3" name="Content Placeholder 2"/>
          <p:cNvSpPr>
            <a:spLocks noGrp="1"/>
          </p:cNvSpPr>
          <p:nvPr>
            <p:ph sz="half" idx="1"/>
          </p:nvPr>
        </p:nvSpPr>
        <p:spPr>
          <a:xfrm>
            <a:off x="182880" y="1381761"/>
            <a:ext cx="8067040" cy="1463039"/>
          </a:xfrm>
        </p:spPr>
        <p:txBody>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Serve ~5,000 people/month with 4 clinic locations </a:t>
            </a:r>
          </a:p>
          <a:p>
            <a:pPr marL="285750" indent="-285750">
              <a:buClr>
                <a:schemeClr val="accent6"/>
              </a:buClr>
              <a:buFont typeface="Wingdings" panose="05000000000000000000" pitchFamily="2" charset="2"/>
              <a:buChar char="§"/>
            </a:pPr>
            <a:r>
              <a:rPr lang="en-US" sz="2200" dirty="0">
                <a:solidFill>
                  <a:schemeClr val="bg2">
                    <a:lumMod val="50000"/>
                  </a:schemeClr>
                </a:solidFill>
              </a:rPr>
              <a:t>Awarded WIC Innovation Grant June 2017 &amp; work extended to Nov. 2019 </a:t>
            </a:r>
          </a:p>
        </p:txBody>
      </p:sp>
      <p:sp>
        <p:nvSpPr>
          <p:cNvPr id="4" name="TextBox 3"/>
          <p:cNvSpPr txBox="1"/>
          <p:nvPr/>
        </p:nvSpPr>
        <p:spPr>
          <a:xfrm>
            <a:off x="182880" y="2844800"/>
            <a:ext cx="8067040" cy="2123658"/>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Major grant goals and expenditures: Outreach coordinator position, outreach materials, data collection, recruitment and retention work</a:t>
            </a:r>
          </a:p>
          <a:p>
            <a:pPr marL="285750" indent="-285750">
              <a:buClr>
                <a:schemeClr val="accent6"/>
              </a:buClr>
              <a:buFont typeface="Wingdings" panose="05000000000000000000" pitchFamily="2" charset="2"/>
              <a:buChar char="§"/>
            </a:pP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solidFill>
                  <a:schemeClr val="bg2">
                    <a:lumMod val="50000"/>
                  </a:schemeClr>
                </a:solidFill>
              </a:rPr>
              <a:t>Goal to increase caseload by 12% by the end of the 2-year grant period </a:t>
            </a:r>
          </a:p>
        </p:txBody>
      </p:sp>
      <p:sp>
        <p:nvSpPr>
          <p:cNvPr id="5" name="Title 1"/>
          <p:cNvSpPr txBox="1">
            <a:spLocks/>
          </p:cNvSpPr>
          <p:nvPr/>
        </p:nvSpPr>
        <p:spPr>
          <a:xfrm>
            <a:off x="182880" y="243840"/>
            <a:ext cx="7990016" cy="796528"/>
          </a:xfrm>
        </p:spPr>
        <p:txBody>
          <a:bodyPr/>
          <a:lstStyle>
            <a:lvl1pPr algn="l" defTabSz="308063" rtl="0" eaLnBrk="1" fontAlgn="base" hangingPunct="1">
              <a:spcBef>
                <a:spcPct val="0"/>
              </a:spcBef>
              <a:spcAft>
                <a:spcPct val="0"/>
              </a:spcAft>
              <a:defRPr sz="3480" b="1"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sym typeface="Trebuchet MS" pitchFamily="-100" charset="0"/>
              </a:defRPr>
            </a:lvl1pPr>
            <a:lvl2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093"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186"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279"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372" algn="ctr" defTabSz="308063" rtl="0" eaLnBrk="1" fontAlgn="base" hangingPunct="1">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r>
              <a:rPr lang="en-US" b="0" dirty="0">
                <a:solidFill>
                  <a:schemeClr val="bg2">
                    <a:lumMod val="50000"/>
                  </a:schemeClr>
                </a:solidFill>
              </a:rPr>
              <a:t>Agency Overview and Goals</a:t>
            </a:r>
            <a:r>
              <a:rPr lang="en-US" kern="0" dirty="0">
                <a:solidFill>
                  <a:schemeClr val="bg2">
                    <a:lumMod val="50000"/>
                  </a:schemeClr>
                </a:solidFill>
              </a:rPr>
              <a:t>	</a:t>
            </a:r>
          </a:p>
        </p:txBody>
      </p:sp>
    </p:spTree>
    <p:extLst>
      <p:ext uri="{BB962C8B-B14F-4D97-AF65-F5344CB8AC3E}">
        <p14:creationId xmlns:p14="http://schemas.microsoft.com/office/powerpoint/2010/main" val="75175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1290" y="360565"/>
            <a:ext cx="7886700" cy="1105918"/>
          </a:xfrm>
        </p:spPr>
        <p:txBody>
          <a:bodyPr/>
          <a:lstStyle/>
          <a:p>
            <a:r>
              <a:rPr lang="en-US" b="0" dirty="0">
                <a:solidFill>
                  <a:schemeClr val="bg2">
                    <a:lumMod val="50000"/>
                  </a:schemeClr>
                </a:solidFill>
              </a:rPr>
              <a:t>Grant Implementation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361" y="1646035"/>
            <a:ext cx="3801110" cy="2850832"/>
          </a:xfrm>
          <a:prstGeom prst="rect">
            <a:avLst/>
          </a:prstGeom>
        </p:spPr>
      </p:pic>
      <p:sp>
        <p:nvSpPr>
          <p:cNvPr id="7" name="TextBox 6"/>
          <p:cNvSpPr txBox="1"/>
          <p:nvPr/>
        </p:nvSpPr>
        <p:spPr>
          <a:xfrm>
            <a:off x="161290" y="3506359"/>
            <a:ext cx="4146550" cy="1446550"/>
          </a:xfrm>
          <a:prstGeom prst="rect">
            <a:avLst/>
          </a:prstGeom>
          <a:solidFill>
            <a:srgbClr val="FFFFFF">
              <a:alpha val="38000"/>
            </a:srgbClr>
          </a:solidFill>
        </p:spPr>
        <p:txBody>
          <a:bodyPr wrap="square" rtlCol="0">
            <a:spAutoFit/>
          </a:bodyPr>
          <a:lstStyle/>
          <a:p>
            <a:pPr marL="285750" indent="-285750">
              <a:buClr>
                <a:schemeClr val="accent6"/>
              </a:buClr>
              <a:buFont typeface="Wingdings" panose="05000000000000000000" pitchFamily="2" charset="2"/>
              <a:buChar char="§"/>
            </a:pPr>
            <a:endParaRPr lang="en-US" sz="2200" dirty="0">
              <a:solidFill>
                <a:schemeClr val="bg2">
                  <a:lumMod val="50000"/>
                </a:schemeClr>
              </a:solidFill>
            </a:endParaRPr>
          </a:p>
          <a:p>
            <a:pPr marL="285750" indent="-285750">
              <a:buClr>
                <a:schemeClr val="accent6"/>
              </a:buClr>
              <a:buFont typeface="Wingdings" panose="05000000000000000000" pitchFamily="2" charset="2"/>
              <a:buChar char="§"/>
            </a:pPr>
            <a:r>
              <a:rPr lang="en-US" sz="2200" dirty="0">
                <a:solidFill>
                  <a:schemeClr val="bg2">
                    <a:lumMod val="50000"/>
                  </a:schemeClr>
                </a:solidFill>
              </a:rPr>
              <a:t>Community partnerships: WIC has a place at the table </a:t>
            </a:r>
          </a:p>
        </p:txBody>
      </p:sp>
      <p:sp>
        <p:nvSpPr>
          <p:cNvPr id="3" name="Content Placeholder 2"/>
          <p:cNvSpPr>
            <a:spLocks noGrp="1"/>
          </p:cNvSpPr>
          <p:nvPr>
            <p:ph sz="half" idx="1"/>
          </p:nvPr>
        </p:nvSpPr>
        <p:spPr>
          <a:xfrm>
            <a:off x="161290" y="1466483"/>
            <a:ext cx="5235615" cy="2495917"/>
          </a:xfrm>
        </p:spPr>
        <p:txBody>
          <a:bodyPr/>
          <a:lstStyle/>
          <a:p>
            <a:pPr marL="285750" indent="-285750">
              <a:buClr>
                <a:schemeClr val="accent6"/>
              </a:buClr>
              <a:buFont typeface="Wingdings" panose="05000000000000000000" pitchFamily="2" charset="2"/>
              <a:buChar char="§"/>
            </a:pPr>
            <a:r>
              <a:rPr lang="en-US" sz="2200" dirty="0">
                <a:solidFill>
                  <a:schemeClr val="bg2">
                    <a:lumMod val="50000"/>
                  </a:schemeClr>
                </a:solidFill>
              </a:rPr>
              <a:t>Initial data collection: focus groups and survey </a:t>
            </a:r>
          </a:p>
          <a:p>
            <a:pPr marL="285750" indent="-285750">
              <a:buClr>
                <a:schemeClr val="accent6"/>
              </a:buClr>
              <a:buFont typeface="Wingdings" panose="05000000000000000000" pitchFamily="2" charset="2"/>
              <a:buChar char="§"/>
            </a:pPr>
            <a:r>
              <a:rPr lang="en-US" sz="2200" dirty="0">
                <a:solidFill>
                  <a:schemeClr val="bg2">
                    <a:lumMod val="50000"/>
                  </a:schemeClr>
                </a:solidFill>
              </a:rPr>
              <a:t>Integrated referral systems</a:t>
            </a:r>
          </a:p>
          <a:p>
            <a:pPr marL="285750" indent="-285750">
              <a:buClr>
                <a:schemeClr val="accent6"/>
              </a:buClr>
              <a:buFont typeface="Wingdings" panose="05000000000000000000" pitchFamily="2" charset="2"/>
              <a:buChar char="§"/>
            </a:pPr>
            <a:r>
              <a:rPr lang="en-US" sz="2200" dirty="0">
                <a:solidFill>
                  <a:schemeClr val="bg2">
                    <a:lumMod val="50000"/>
                  </a:schemeClr>
                </a:solidFill>
              </a:rPr>
              <a:t>Various recruitment and retention campaigns  </a:t>
            </a:r>
          </a:p>
          <a:p>
            <a:pPr marL="285750" indent="-285750">
              <a:buClr>
                <a:schemeClr val="accent6"/>
              </a:buClr>
              <a:buFont typeface="Wingdings" panose="05000000000000000000" pitchFamily="2" charset="2"/>
              <a:buChar char="§"/>
            </a:pPr>
            <a:endParaRPr lang="en-US" sz="2200" dirty="0">
              <a:solidFill>
                <a:schemeClr val="bg2">
                  <a:lumMod val="50000"/>
                </a:schemeClr>
              </a:solidFill>
            </a:endParaRPr>
          </a:p>
          <a:p>
            <a:pPr marL="0" indent="0"/>
            <a:endParaRPr lang="en-US" dirty="0"/>
          </a:p>
        </p:txBody>
      </p:sp>
    </p:spTree>
    <p:extLst>
      <p:ext uri="{BB962C8B-B14F-4D97-AF65-F5344CB8AC3E}">
        <p14:creationId xmlns:p14="http://schemas.microsoft.com/office/powerpoint/2010/main" val="1875826320"/>
      </p:ext>
    </p:extLst>
  </p:cSld>
  <p:clrMapOvr>
    <a:masterClrMapping/>
  </p:clrMapOvr>
</p:sld>
</file>

<file path=ppt/theme/theme1.xml><?xml version="1.0" encoding="utf-8"?>
<a:theme xmlns:a="http://schemas.openxmlformats.org/drawingml/2006/main" name="7_Office Theme">
  <a:themeElements>
    <a:clrScheme name="Custom 1">
      <a:dk1>
        <a:srgbClr val="FFFFFF"/>
      </a:dk1>
      <a:lt1>
        <a:srgbClr val="FFFFFF"/>
      </a:lt1>
      <a:dk2>
        <a:srgbClr val="C8C8C8"/>
      </a:dk2>
      <a:lt2>
        <a:srgbClr val="AAAAAA"/>
      </a:lt2>
      <a:accent1>
        <a:srgbClr val="2E3192"/>
      </a:accent1>
      <a:accent2>
        <a:srgbClr val="6C54A3"/>
      </a:accent2>
      <a:accent3>
        <a:srgbClr val="2CB34A"/>
      </a:accent3>
      <a:accent4>
        <a:srgbClr val="A1CD3A"/>
      </a:accent4>
      <a:accent5>
        <a:srgbClr val="EE3439"/>
      </a:accent5>
      <a:accent6>
        <a:srgbClr val="F3716D"/>
      </a:accent6>
      <a:hlink>
        <a:srgbClr val="44A3FC"/>
      </a:hlink>
      <a:folHlink>
        <a:srgbClr val="2E3192"/>
      </a:folHlink>
    </a:clrScheme>
    <a:fontScheme name="NWICA master">
      <a:majorFont>
        <a:latin typeface="Verdana"/>
        <a:ea typeface="Trebuchet MS"/>
        <a:cs typeface="Trebuchet MS"/>
      </a:majorFont>
      <a:minorFont>
        <a:latin typeface="Verdana"/>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FFFFFF"/>
    </a:dk1>
    <a:lt1>
      <a:srgbClr val="FFFFFF"/>
    </a:lt1>
    <a:dk2>
      <a:srgbClr val="C8C8C8"/>
    </a:dk2>
    <a:lt2>
      <a:srgbClr val="AAAAAA"/>
    </a:lt2>
    <a:accent1>
      <a:srgbClr val="2E3192"/>
    </a:accent1>
    <a:accent2>
      <a:srgbClr val="6C54A3"/>
    </a:accent2>
    <a:accent3>
      <a:srgbClr val="2CB34A"/>
    </a:accent3>
    <a:accent4>
      <a:srgbClr val="A1CD3A"/>
    </a:accent4>
    <a:accent5>
      <a:srgbClr val="EE3439"/>
    </a:accent5>
    <a:accent6>
      <a:srgbClr val="F3716D"/>
    </a:accent6>
    <a:hlink>
      <a:srgbClr val="44A3FC"/>
    </a:hlink>
    <a:folHlink>
      <a:srgbClr val="2E3192"/>
    </a:folHlink>
  </a:clrScheme>
</a:themeOverride>
</file>

<file path=docProps/app.xml><?xml version="1.0" encoding="utf-8"?>
<Properties xmlns="http://schemas.openxmlformats.org/officeDocument/2006/extended-properties" xmlns:vt="http://schemas.openxmlformats.org/officeDocument/2006/docPropsVTypes">
  <Template>WIC-ColoradoSwirls_PowerPointTemplate</Template>
  <TotalTime>1441</TotalTime>
  <Words>3751</Words>
  <Application>Microsoft Office PowerPoint</Application>
  <PresentationFormat>On-screen Show (4:3)</PresentationFormat>
  <Paragraphs>586</Paragraphs>
  <Slides>51</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Calibri</vt:lpstr>
      <vt:lpstr>Calibri Light</vt:lpstr>
      <vt:lpstr>Trebuchet MS</vt:lpstr>
      <vt:lpstr>Verdana</vt:lpstr>
      <vt:lpstr>Wingdings</vt:lpstr>
      <vt:lpstr>7_Office Theme</vt:lpstr>
      <vt:lpstr>Custom Design</vt:lpstr>
      <vt:lpstr>  Innovative Approaches to Increasing Recruitment &amp; Retention in Colorado WIC </vt:lpstr>
      <vt:lpstr>Overview </vt:lpstr>
      <vt:lpstr> </vt:lpstr>
      <vt:lpstr> </vt:lpstr>
      <vt:lpstr>   </vt:lpstr>
      <vt:lpstr>   </vt:lpstr>
      <vt:lpstr>Weld County WIC </vt:lpstr>
      <vt:lpstr>  </vt:lpstr>
      <vt:lpstr>Grant Implementation </vt:lpstr>
      <vt:lpstr> </vt:lpstr>
      <vt:lpstr>  </vt:lpstr>
      <vt:lpstr>  </vt:lpstr>
      <vt:lpstr> </vt:lpstr>
      <vt:lpstr>                </vt:lpstr>
      <vt:lpstr> </vt:lpstr>
      <vt:lpstr> </vt:lpstr>
      <vt:lpstr> </vt:lpstr>
      <vt:lpstr> </vt:lpstr>
      <vt:lpstr> </vt:lpstr>
      <vt:lpstr> </vt:lpstr>
      <vt:lpstr> </vt:lpstr>
      <vt:lpstr> </vt:lpstr>
      <vt:lpstr>Denver County WIC </vt:lpstr>
      <vt:lpstr> </vt:lpstr>
      <vt:lpstr> </vt:lpstr>
      <vt:lpstr> </vt:lpstr>
      <vt:lpstr> </vt:lpstr>
      <vt:lpstr> </vt:lpstr>
      <vt:lpstr> </vt:lpstr>
      <vt:lpstr> </vt:lpstr>
      <vt:lpstr> </vt:lpstr>
      <vt:lpstr> </vt:lpstr>
      <vt:lpstr> </vt:lpstr>
      <vt:lpstr>Pueblo County WIC </vt:lpstr>
      <vt:lpstr> </vt:lpstr>
      <vt:lpstr> </vt:lpstr>
      <vt:lpstr> </vt:lpstr>
      <vt:lpstr> </vt:lpstr>
      <vt:lpstr> </vt:lpstr>
      <vt:lpstr> </vt:lpstr>
      <vt:lpstr> </vt:lpstr>
      <vt:lpstr>                </vt:lpstr>
      <vt:lpstr> </vt:lpstr>
      <vt:lpstr> </vt:lpstr>
      <vt:lpstr> </vt:lpstr>
      <vt:lpstr> </vt:lpstr>
      <vt:lpstr> </vt:lpstr>
      <vt:lpstr>  </vt:lpstr>
      <vt:lpstr> </vt:lpstr>
      <vt:lpstr>Thank you! </vt:lpstr>
      <vt:lpstr>  </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Approaches to Increasing Recruitment and Retention in Colorado WIC</dc:title>
  <dc:creator>Kelly Kading</dc:creator>
  <cp:lastModifiedBy>Kelly Kading</cp:lastModifiedBy>
  <cp:revision>99</cp:revision>
  <dcterms:created xsi:type="dcterms:W3CDTF">2019-02-05T20:30:50Z</dcterms:created>
  <dcterms:modified xsi:type="dcterms:W3CDTF">2019-03-26T15:39:29Z</dcterms:modified>
</cp:coreProperties>
</file>