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20"/>
  </p:notesMasterIdLst>
  <p:handoutMasterIdLst>
    <p:handoutMasterId r:id="rId21"/>
  </p:handoutMasterIdLst>
  <p:sldIdLst>
    <p:sldId id="848" r:id="rId3"/>
    <p:sldId id="937" r:id="rId4"/>
    <p:sldId id="943" r:id="rId5"/>
    <p:sldId id="944" r:id="rId6"/>
    <p:sldId id="924" r:id="rId7"/>
    <p:sldId id="902" r:id="rId8"/>
    <p:sldId id="925" r:id="rId9"/>
    <p:sldId id="934" r:id="rId10"/>
    <p:sldId id="945" r:id="rId11"/>
    <p:sldId id="936" r:id="rId12"/>
    <p:sldId id="880" r:id="rId13"/>
    <p:sldId id="938" r:id="rId14"/>
    <p:sldId id="947" r:id="rId15"/>
    <p:sldId id="948" r:id="rId16"/>
    <p:sldId id="946" r:id="rId17"/>
    <p:sldId id="913" r:id="rId18"/>
    <p:sldId id="906" r:id="rId1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4" userDrawn="1">
          <p15:clr>
            <a:srgbClr val="A4A3A4"/>
          </p15:clr>
        </p15:guide>
        <p15:guide id="2" pos="2308" userDrawn="1">
          <p15:clr>
            <a:srgbClr val="A4A3A4"/>
          </p15:clr>
        </p15:guide>
        <p15:guide id="3" orient="horz" pos="2967" userDrawn="1">
          <p15:clr>
            <a:srgbClr val="A4A3A4"/>
          </p15:clr>
        </p15:guide>
        <p15:guide id="4" pos="2269" userDrawn="1">
          <p15:clr>
            <a:srgbClr val="A4A3A4"/>
          </p15:clr>
        </p15:guide>
        <p15:guide id="5" orient="horz" pos="2950" userDrawn="1">
          <p15:clr>
            <a:srgbClr val="A4A3A4"/>
          </p15:clr>
        </p15:guide>
        <p15:guide id="6" pos="2268" userDrawn="1">
          <p15:clr>
            <a:srgbClr val="A4A3A4"/>
          </p15:clr>
        </p15:guide>
        <p15:guide id="7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00CC"/>
    <a:srgbClr val="FFCCFF"/>
    <a:srgbClr val="0066FF"/>
    <a:srgbClr val="339933"/>
    <a:srgbClr val="339966"/>
    <a:srgbClr val="94DCB8"/>
    <a:srgbClr val="DCF4E8"/>
    <a:srgbClr val="88D888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136" autoAdjust="0"/>
    <p:restoredTop sz="94673" autoAdjust="0"/>
  </p:normalViewPr>
  <p:slideViewPr>
    <p:cSldViewPr>
      <p:cViewPr varScale="1">
        <p:scale>
          <a:sx n="70" d="100"/>
          <a:sy n="70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-7476"/>
    </p:cViewPr>
  </p:sorterViewPr>
  <p:notesViewPr>
    <p:cSldViewPr>
      <p:cViewPr>
        <p:scale>
          <a:sx n="71" d="100"/>
          <a:sy n="71" d="100"/>
        </p:scale>
        <p:origin x="2981" y="-101"/>
      </p:cViewPr>
      <p:guideLst>
        <p:guide orient="horz" pos="2984"/>
        <p:guide pos="2308"/>
        <p:guide orient="horz" pos="2967"/>
        <p:guide pos="2269"/>
        <p:guide orient="horz" pos="2950"/>
        <p:guide pos="2268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5640038387272"/>
          <c:y val="7.348676956696279E-2"/>
          <c:w val="0.66291503920419259"/>
          <c:h val="0.82765648077812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RDs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1CF4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5810988934753201"/>
                  <c:y val="-0.308658725937001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E6C55B-ED06-4D88-95C9-0B65ECB9CC5C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93281686563371"/>
                      <c:h val="9.093203976577884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265762484535252E-3"/>
                  <c:y val="8.08578686434258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6C7001-34C6-479A-B983-1FED60BB60EF}" type="PERCENTAGE">
                      <a:rPr lang="en-US" sz="160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6400507632872"/>
                      <c:h val="8.087473361636997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8868632018628109E-2"/>
                  <c:y val="-4.785761154855643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476730282443649E-2"/>
                  <c:y val="4.710505781371923E-2"/>
                </c:manualLayout>
              </c:layout>
              <c:tx>
                <c:rich>
                  <a:bodyPr/>
                  <a:lstStyle/>
                  <a:p>
                    <a:fld id="{AC849902-6B8B-4155-B045-D1D3662E1958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0.06</c:v>
                </c:pt>
                <c:pt idx="2">
                  <c:v>0.18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2122736169138598E-2"/>
          <c:y val="0.86568882271944514"/>
          <c:w val="0.88538649936449165"/>
          <c:h val="0.13431124361384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4582769664805"/>
          <c:y val="4.5396912991116298E-2"/>
          <c:w val="0.66291503920419259"/>
          <c:h val="0.82765648077812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RDs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1CF4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7261785008151514E-2"/>
                  <c:y val="-0.129585890265980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E6C55B-ED06-4D88-95C9-0B65ECB9CC5C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93281686563371"/>
                      <c:h val="9.093203976577884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265762484535252E-3"/>
                  <c:y val="8.08578686434258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6C7001-34C6-479A-B983-1FED60BB60EF}" type="PERCENTAGE">
                      <a:rPr lang="en-US" sz="160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6400507632872"/>
                      <c:h val="8.087473361636997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8868632018628109E-2"/>
                  <c:y val="-4.785761154855643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476730282443649E-2"/>
                  <c:y val="4.710505781371923E-2"/>
                </c:manualLayout>
              </c:layout>
              <c:tx>
                <c:rich>
                  <a:bodyPr/>
                  <a:lstStyle/>
                  <a:p>
                    <a:fld id="{AC849902-6B8B-4155-B045-D1D3662E1958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0.15</c:v>
                </c:pt>
                <c:pt idx="2">
                  <c:v>0.39</c:v>
                </c:pt>
                <c:pt idx="3">
                  <c:v>0.06</c:v>
                </c:pt>
                <c:pt idx="4">
                  <c:v>0.03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05960433359926E-2"/>
          <c:y val="0.86568873784754286"/>
          <c:w val="0.92062876501670787"/>
          <c:h val="0.13431124361384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75728808876329E-2"/>
          <c:y val="7.1802293980263915E-2"/>
          <c:w val="0.70898214192440057"/>
          <c:h val="0.81057870634045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RDs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1CF4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41343638868222871"/>
                  <c:y val="-0.337349594344069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E6C55B-ED06-4D88-95C9-0B65ECB9CC5C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93281686563371"/>
                      <c:h val="9.093203976577884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4633542847968564E-3"/>
                  <c:y val="2.72753613251334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6C7001-34C6-479A-B983-1FED60BB60EF}" type="PERCENTAGE">
                      <a:rPr lang="en-US" sz="160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6400507632872"/>
                      <c:h val="8.087473361636997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886867163442978E-2"/>
                  <c:y val="1.06916405580858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476730282443649E-2"/>
                  <c:y val="4.710505781371923E-2"/>
                </c:manualLayout>
              </c:layout>
              <c:tx>
                <c:rich>
                  <a:bodyPr/>
                  <a:lstStyle/>
                  <a:p>
                    <a:fld id="{AC849902-6B8B-4155-B045-D1D3662E1958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0.04</c:v>
                </c:pt>
                <c:pt idx="2">
                  <c:v>0.04</c:v>
                </c:pt>
                <c:pt idx="3">
                  <c:v>0.03</c:v>
                </c:pt>
                <c:pt idx="4">
                  <c:v>0.14000000000000001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5482731750304186"/>
          <c:w val="0.93759588244739411"/>
          <c:h val="0.13431124361384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5649021394482"/>
          <c:y val="8.0519186809711124E-2"/>
          <c:w val="0.66291503920419259"/>
          <c:h val="0.82765648077812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RDs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1CF4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0.06</c:v>
                </c:pt>
                <c:pt idx="2">
                  <c:v>0.18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4582769664805"/>
          <c:y val="4.5396912991116298E-2"/>
          <c:w val="0.66291503920419259"/>
          <c:h val="0.82765648077812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RDs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1CF4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0.15</c:v>
                </c:pt>
                <c:pt idx="2">
                  <c:v>0.39</c:v>
                </c:pt>
                <c:pt idx="3">
                  <c:v>0.06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77451996132061"/>
          <c:y val="9.6940382452193483E-2"/>
          <c:w val="0.75851205276971956"/>
          <c:h val="0.74732700079156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DPD Enrolled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12972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DPD Grads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 Grads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3840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5"/>
        <c:overlap val="-17"/>
        <c:axId val="170445616"/>
        <c:axId val="170446000"/>
      </c:barChart>
      <c:catAx>
        <c:axId val="170445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446000"/>
        <c:crosses val="autoZero"/>
        <c:auto val="1"/>
        <c:lblAlgn val="ctr"/>
        <c:lblOffset val="100"/>
        <c:noMultiLvlLbl val="0"/>
      </c:catAx>
      <c:valAx>
        <c:axId val="17044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4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59450970268063"/>
          <c:y val="0.18380468598322036"/>
          <c:w val="0.21477241331675645"/>
          <c:h val="0.18189663792025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257349748914"/>
          <c:y val="5.6194095343405422E-2"/>
          <c:w val="0.70898214192440057"/>
          <c:h val="0.81057870634045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RDs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1CF4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56123732610575561"/>
                  <c:y val="-0.315681190080963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E6C55B-ED06-4D88-95C9-0B65ECB9CC5C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93281686563371"/>
                      <c:h val="9.093203976577884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148744380352751E-2"/>
                  <c:y val="9.133027380082672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6C7001-34C6-479A-B983-1FED60BB60EF}" type="PERCENTAGE">
                      <a:rPr lang="en-US" sz="160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6400507632872"/>
                      <c:h val="8.087473361636997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8868632018628109E-2"/>
                  <c:y val="-4.785761154855643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476730282443649E-2"/>
                  <c:y val="4.710505781371923E-2"/>
                </c:manualLayout>
              </c:layout>
              <c:tx>
                <c:rich>
                  <a:bodyPr/>
                  <a:lstStyle/>
                  <a:p>
                    <a:fld id="{AC849902-6B8B-4155-B045-D1D3662E1958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0.04</c:v>
                </c:pt>
                <c:pt idx="2">
                  <c:v>0.04</c:v>
                </c:pt>
                <c:pt idx="3">
                  <c:v>0.03</c:v>
                </c:pt>
                <c:pt idx="4">
                  <c:v>0.14000000000000001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5482731750304186"/>
          <c:w val="0.93759588244739411"/>
          <c:h val="0.13431124361384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257349748914"/>
          <c:y val="5.6194095343405422E-2"/>
          <c:w val="0.70898214192440057"/>
          <c:h val="0.81057870634045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RDs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1CF4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1.9597112860892388E-2"/>
                  <c:y val="-7.71845528663075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E6C55B-ED06-4D88-95C9-0B65ECB9CC5C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3280839895013"/>
                      <c:h val="0.1291183010377969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796719160104987E-2"/>
                  <c:y val="1.503399938961962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6C7001-34C6-479A-B983-1FED60BB60EF}" type="PERCENTAGE">
                      <a:rPr lang="en-US" sz="1600"/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86400507632872"/>
                      <c:h val="8.087473361636997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66812467191601055"/>
                  <c:y val="0.569919222321279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11679790026246"/>
                      <c:h val="0.107303667243471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2476730282443649E-2"/>
                  <c:y val="4.710505781371923E-2"/>
                </c:manualLayout>
              </c:layout>
              <c:tx>
                <c:rich>
                  <a:bodyPr/>
                  <a:lstStyle/>
                  <a:p>
                    <a:fld id="{AC849902-6B8B-4155-B045-D1D3662E1958}" type="PERCENTAGE">
                      <a:rPr lang="en-US" sz="160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Asian</c:v>
                </c:pt>
                <c:pt idx="2">
                  <c:v>Hispanic</c:v>
                </c:pt>
                <c:pt idx="3">
                  <c:v>Black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0.77</c:v>
                </c:pt>
                <c:pt idx="3">
                  <c:v>0.06</c:v>
                </c:pt>
                <c:pt idx="4">
                  <c:v>0.05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2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5482731750304186"/>
          <c:w val="0.93759588244739411"/>
          <c:h val="0.13431124361384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3050387177983"/>
          <c:y val="5.1996996652446913E-2"/>
          <c:w val="0.62663874623397575"/>
          <c:h val="0.748196251934768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437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3B0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A86ED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1.5272309711286088E-3"/>
                  <c:y val="-1.71838090551182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790022124313186E-2"/>
                  <c:y val="1.920234569447596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650262467191596E-3"/>
                  <c:y val="4.685039370078740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570641402939929E-2"/>
                  <c:y val="6.608412374129366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White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0.34</c:v>
                </c:pt>
                <c:pt idx="1">
                  <c:v>0.17</c:v>
                </c:pt>
                <c:pt idx="2">
                  <c:v>0.03</c:v>
                </c:pt>
                <c:pt idx="3">
                  <c:v>0.46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9917350756687341E-2"/>
          <c:y val="0.8972143268676781"/>
          <c:w val="0.82785912578235399"/>
          <c:h val="6.7321668836765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0.02597</cdr:x>
      <cdr:y>0.41028</cdr:y>
    </cdr:from>
    <cdr:to>
      <cdr:x>0.13205</cdr:x>
      <cdr:y>0.50905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310" y="1483976"/>
          <a:ext cx="458727" cy="357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6</a:t>
          </a:r>
          <a:r>
            <a:rPr lang="en-US" sz="1600" b="1" dirty="0" smtClean="0"/>
            <a:t>%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0.16676</cdr:x>
      <cdr:y>0.05666</cdr:y>
    </cdr:from>
    <cdr:to>
      <cdr:x>0.30791</cdr:x>
      <cdr:y>0.15543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1146" y="204933"/>
          <a:ext cx="610364" cy="357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18%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0.11713</cdr:x>
      <cdr:y>0.75843</cdr:y>
    </cdr:from>
    <cdr:to>
      <cdr:x>0.25846</cdr:x>
      <cdr:y>0.8572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6531" y="2743200"/>
          <a:ext cx="611127" cy="357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15%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0.17</cdr:x>
      <cdr:y>0.04213</cdr:y>
    </cdr:from>
    <cdr:to>
      <cdr:x>0.31115</cdr:x>
      <cdr:y>0.1409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5131" y="152400"/>
          <a:ext cx="610382" cy="357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39%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0.13559</cdr:x>
      <cdr:y>0.07891</cdr:y>
    </cdr:from>
    <cdr:to>
      <cdr:x>0.27276</cdr:x>
      <cdr:y>0.17768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886" y="276198"/>
          <a:ext cx="544138" cy="345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4</a:t>
          </a:r>
          <a:r>
            <a:rPr lang="en-US" sz="1600" b="1" dirty="0" smtClean="0"/>
            <a:t>%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0.21243</cdr:x>
      <cdr:y>0.00815</cdr:y>
    </cdr:from>
    <cdr:to>
      <cdr:x>0.3496</cdr:x>
      <cdr:y>0.10692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2686" y="28523"/>
          <a:ext cx="544138" cy="345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4</a:t>
          </a:r>
          <a:r>
            <a:rPr lang="en-US" sz="1600" b="1" dirty="0" smtClean="0"/>
            <a:t>%</a:t>
          </a:r>
          <a:endParaRPr lang="en-US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0.84054</cdr:x>
      <cdr:y>0.37204</cdr:y>
    </cdr:from>
    <cdr:to>
      <cdr:x>0.97</cdr:x>
      <cdr:y>0.47081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2465" y="1237332"/>
          <a:ext cx="493235" cy="328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5%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0.65642</cdr:x>
      <cdr:y>0.03482</cdr:y>
    </cdr:from>
    <cdr:to>
      <cdr:x>0.78588</cdr:x>
      <cdr:y>0.13359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00952" y="115793"/>
          <a:ext cx="493235" cy="328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2</a:t>
          </a:r>
          <a:r>
            <a:rPr lang="en-US" sz="1600" b="1" dirty="0" smtClean="0"/>
            <a:t>%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3066032" cy="467835"/>
          </a:xfrm>
          <a:prstGeom prst="rect">
            <a:avLst/>
          </a:prstGeom>
        </p:spPr>
        <p:txBody>
          <a:bodyPr vert="horz" lIns="92927" tIns="46462" rIns="92927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433" y="2"/>
            <a:ext cx="3066032" cy="467835"/>
          </a:xfrm>
          <a:prstGeom prst="rect">
            <a:avLst/>
          </a:prstGeom>
        </p:spPr>
        <p:txBody>
          <a:bodyPr vert="horz" lIns="92927" tIns="46462" rIns="92927" bIns="46462" rtlCol="0"/>
          <a:lstStyle>
            <a:lvl1pPr algn="r">
              <a:defRPr sz="1200"/>
            </a:lvl1pPr>
          </a:lstStyle>
          <a:p>
            <a:fld id="{C747A65B-CCA5-443B-AA50-00EE54343430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93646"/>
            <a:ext cx="3066032" cy="467835"/>
          </a:xfrm>
          <a:prstGeom prst="rect">
            <a:avLst/>
          </a:prstGeom>
        </p:spPr>
        <p:txBody>
          <a:bodyPr vert="horz" lIns="92927" tIns="46462" rIns="92927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433" y="8893646"/>
            <a:ext cx="3066032" cy="467835"/>
          </a:xfrm>
          <a:prstGeom prst="rect">
            <a:avLst/>
          </a:prstGeom>
        </p:spPr>
        <p:txBody>
          <a:bodyPr vert="horz" lIns="92927" tIns="46462" rIns="92927" bIns="46462" rtlCol="0" anchor="b"/>
          <a:lstStyle>
            <a:lvl1pPr algn="r">
              <a:defRPr sz="1200"/>
            </a:lvl1pPr>
          </a:lstStyle>
          <a:p>
            <a:fld id="{F6A3188A-778D-45D6-9E6C-4F377F7889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83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66733" cy="468154"/>
          </a:xfrm>
          <a:prstGeom prst="rect">
            <a:avLst/>
          </a:prstGeom>
        </p:spPr>
        <p:txBody>
          <a:bodyPr vert="horz" lIns="92927" tIns="46462" rIns="92927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11" y="4"/>
            <a:ext cx="3066733" cy="468154"/>
          </a:xfrm>
          <a:prstGeom prst="rect">
            <a:avLst/>
          </a:prstGeom>
        </p:spPr>
        <p:txBody>
          <a:bodyPr vert="horz" lIns="92927" tIns="46462" rIns="92927" bIns="46462" rtlCol="0"/>
          <a:lstStyle>
            <a:lvl1pPr algn="r">
              <a:defRPr sz="1200"/>
            </a:lvl1pPr>
          </a:lstStyle>
          <a:p>
            <a:fld id="{DB29DA39-E4E0-4CB9-9C0A-4CE5150578B8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7" tIns="46462" rIns="92927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3"/>
          </a:xfrm>
          <a:prstGeom prst="rect">
            <a:avLst/>
          </a:prstGeom>
        </p:spPr>
        <p:txBody>
          <a:bodyPr vert="horz" lIns="92927" tIns="46462" rIns="92927" bIns="464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300"/>
            <a:ext cx="3066733" cy="468154"/>
          </a:xfrm>
          <a:prstGeom prst="rect">
            <a:avLst/>
          </a:prstGeom>
        </p:spPr>
        <p:txBody>
          <a:bodyPr vert="horz" lIns="92927" tIns="46462" rIns="92927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11" y="8893300"/>
            <a:ext cx="3066733" cy="468154"/>
          </a:xfrm>
          <a:prstGeom prst="rect">
            <a:avLst/>
          </a:prstGeom>
        </p:spPr>
        <p:txBody>
          <a:bodyPr vert="horz" lIns="92927" tIns="46462" rIns="92927" bIns="46462" rtlCol="0" anchor="b"/>
          <a:lstStyle>
            <a:lvl1pPr algn="r">
              <a:defRPr sz="1200"/>
            </a:lvl1pPr>
          </a:lstStyle>
          <a:p>
            <a:fld id="{38BFC55B-FEAA-4B20-A5CE-331720742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C55B-FEAA-4B20-A5CE-3317207422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0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C55B-FEAA-4B20-A5CE-3317207422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8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C55B-FEAA-4B20-A5CE-3317207422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8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C55B-FEAA-4B20-A5CE-3317207422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5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WIC is focused on meeting the needs of participants in California and the needs can’t be met without RDs –Started to GROW OUR OWN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Almost 40 m people and almost 40% are Hispanic and only 3% of our membership is Hispanic--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 can’t begin to make a </a:t>
            </a:r>
            <a:r>
              <a:rPr lang="en-US" dirty="0"/>
              <a:t>difference in </a:t>
            </a:r>
            <a:r>
              <a:rPr lang="en-US" dirty="0" smtClean="0"/>
              <a:t>the </a:t>
            </a:r>
            <a:r>
              <a:rPr lang="en-US" dirty="0"/>
              <a:t>problem of health </a:t>
            </a:r>
            <a:r>
              <a:rPr lang="en-US" dirty="0" smtClean="0"/>
              <a:t>disparities without a more diverse workforce </a:t>
            </a:r>
            <a:r>
              <a:rPr lang="en-US" dirty="0"/>
              <a:t>in California and the </a:t>
            </a:r>
            <a:r>
              <a:rPr lang="en-US" dirty="0" smtClean="0"/>
              <a:t>nation.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C55B-FEAA-4B20-A5CE-3317207422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C55B-FEAA-4B20-A5CE-3317207422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0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5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7484F-7C05-4258-A9C1-8A058E5681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707C6-F750-4D52-ABAE-2F856504BE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8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3BC9E-9867-4F39-9563-3766475E70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01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01E7-2645-49E9-89FA-354D75C2C1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8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470E-06F5-413B-8780-9A66A47AE6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37F1-9ECA-47A3-A161-AAC0EA8564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2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0F84-0067-491F-AFD5-D247C47DED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5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65F30-7486-4ACF-A022-7E9216B255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2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66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EE26F-F6C7-496A-BA95-70244F9EA9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16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E433-CC9E-4BFE-A942-B8E76B7577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21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B5730-71FD-46AE-9F50-A05E6BFD19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3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B563-311C-4068-A2F7-C813E7D4EE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97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A2E8-D90B-4659-BBB3-36322446AD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45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B519-ED6A-4B91-9111-B479C2F7EB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46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B904-42F3-412A-BC66-2A27DE38E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0EBD-7C66-4644-9B1C-3D5DC4C51E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7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CDC2-3163-4CC6-A11C-E45776A949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4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8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2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8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5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6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169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CAB8-AAC7-4E57-A1E8-E639FA6D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1A6D4-C5AE-4049-83DD-850AC5A1813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nesa@sdsuwic.com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nnesa@sdsuwic.com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18578" r="10408" b="46325"/>
          <a:stretch/>
        </p:blipFill>
        <p:spPr bwMode="auto">
          <a:xfrm>
            <a:off x="487731" y="3581400"/>
            <a:ext cx="80276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7" y="6356351"/>
            <a:ext cx="536993" cy="361569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14379"/>
            <a:ext cx="6858000" cy="1139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 smtClean="0">
                <a:latin typeface="+mj-lt"/>
              </a:rPr>
              <a:t>National WIC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j-lt"/>
              </a:rPr>
              <a:t>2019 Annual Education and Training Conference</a:t>
            </a:r>
            <a:endParaRPr lang="en-US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Sunday, April 7, 2019, 2:15-3:15 pm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8840" y="1427654"/>
            <a:ext cx="5105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  <a:latin typeface="+mj-lt"/>
              </a:rPr>
              <a:t>Challenges and </a:t>
            </a:r>
            <a:r>
              <a:rPr lang="en-US" sz="2800" b="1" i="1" dirty="0" smtClean="0">
                <a:solidFill>
                  <a:srgbClr val="3333CC"/>
                </a:solidFill>
                <a:latin typeface="+mj-lt"/>
              </a:rPr>
              <a:t>Opportunities </a:t>
            </a:r>
          </a:p>
          <a:p>
            <a:pPr algn="ctr"/>
            <a:r>
              <a:rPr lang="en-US" sz="2800" b="1" i="1" dirty="0" smtClean="0">
                <a:solidFill>
                  <a:srgbClr val="3333CC"/>
                </a:solidFill>
                <a:latin typeface="+mj-lt"/>
              </a:rPr>
              <a:t>for </a:t>
            </a:r>
            <a:r>
              <a:rPr lang="en-US" sz="2800" b="1" i="1" dirty="0">
                <a:solidFill>
                  <a:srgbClr val="3333CC"/>
                </a:solidFill>
                <a:latin typeface="+mj-lt"/>
              </a:rPr>
              <a:t>the WIC </a:t>
            </a:r>
            <a:r>
              <a:rPr lang="en-US" sz="2800" b="1" i="1" dirty="0" smtClean="0">
                <a:solidFill>
                  <a:srgbClr val="3333CC"/>
                </a:solidFill>
                <a:latin typeface="+mj-lt"/>
              </a:rPr>
              <a:t>Workforce</a:t>
            </a: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Nancy </a:t>
            </a:r>
            <a:r>
              <a:rPr lang="en-US" sz="2000" dirty="0">
                <a:latin typeface="+mj-lt"/>
              </a:rPr>
              <a:t>Nesa, MA, </a:t>
            </a:r>
            <a:r>
              <a:rPr lang="en-US" sz="2000" dirty="0" smtClean="0">
                <a:latin typeface="+mj-lt"/>
              </a:rPr>
              <a:t>RDN </a:t>
            </a:r>
            <a:endParaRPr lang="en-US" sz="200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CDPH WIC Career Development </a:t>
            </a:r>
            <a:r>
              <a:rPr lang="en-US" sz="1600" dirty="0" smtClean="0">
                <a:latin typeface="+mj-lt"/>
              </a:rPr>
              <a:t>Coordinator</a:t>
            </a:r>
          </a:p>
          <a:p>
            <a:pPr algn="ctr"/>
            <a:r>
              <a:rPr lang="en-US" sz="1600" dirty="0" smtClean="0">
                <a:latin typeface="+mj-lt"/>
                <a:hlinkClick r:id="rId5"/>
              </a:rPr>
              <a:t>nnesa@sdsuwic.com</a:t>
            </a:r>
            <a:r>
              <a:rPr lang="en-US" sz="1600" dirty="0" smtClean="0">
                <a:latin typeface="+mj-lt"/>
              </a:rPr>
              <a:t>, WICcareercorner.com</a:t>
            </a:r>
            <a:endParaRPr lang="en-US" sz="1600" dirty="0">
              <a:latin typeface="+mj-lt"/>
            </a:endParaRPr>
          </a:p>
          <a:p>
            <a:pPr algn="ctr"/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69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5704" y="6381750"/>
            <a:ext cx="6274296" cy="47625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201E7-2645-49E9-89FA-354D75C2C1C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554"/>
            <a:ext cx="6629400" cy="617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2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67" y="156187"/>
            <a:ext cx="4722465" cy="62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442" y="442750"/>
            <a:ext cx="8534400" cy="1219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>
                <a:latin typeface="+mj-lt"/>
                <a:cs typeface="Arial" panose="020B0604020202020204" pitchFamily="34" charset="0"/>
              </a:rPr>
              <a:t>1996-2018 Diversity of WIC Dietetic Interns (370)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73% are fluent </a:t>
            </a:r>
            <a:r>
              <a:rPr lang="en-US" sz="2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 or more  languages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39510299"/>
              </p:ext>
            </p:extLst>
          </p:nvPr>
        </p:nvGraphicFramePr>
        <p:xfrm>
          <a:off x="1655045" y="1524002"/>
          <a:ext cx="5643958" cy="4832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24399" y="6362583"/>
            <a:ext cx="3905250" cy="365125"/>
          </a:xfrm>
        </p:spPr>
        <p:txBody>
          <a:bodyPr/>
          <a:lstStyle/>
          <a:p>
            <a:r>
              <a:rPr lang="en-US" sz="1100" dirty="0" smtClean="0"/>
              <a:t>CDPH WIC Career Development &amp; Dietetic Internships 2-4-19  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9" y="6344978"/>
            <a:ext cx="536993" cy="3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05214" y="6356351"/>
            <a:ext cx="3752850" cy="365125"/>
          </a:xfrm>
        </p:spPr>
        <p:txBody>
          <a:bodyPr/>
          <a:lstStyle/>
          <a:p>
            <a:r>
              <a:rPr lang="en-US" sz="1100" dirty="0" smtClean="0"/>
              <a:t>CDPH WIC Career Development &amp; Dietetic Internships 2-4-19  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339"/>
          <a:stretch/>
        </p:blipFill>
        <p:spPr>
          <a:xfrm>
            <a:off x="2286000" y="1967034"/>
            <a:ext cx="4524464" cy="373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8178" y="64147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Evaluate current staffing needs and ability to meet challenges</a:t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76400" y="5181600"/>
            <a:ext cx="6381750" cy="898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5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5" r="19821"/>
          <a:stretch/>
        </p:blipFill>
        <p:spPr>
          <a:xfrm>
            <a:off x="2306472" y="2362200"/>
            <a:ext cx="4181719" cy="39038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1"/>
            <a:ext cx="3829050" cy="365125"/>
          </a:xfrm>
        </p:spPr>
        <p:txBody>
          <a:bodyPr/>
          <a:lstStyle/>
          <a:p>
            <a:r>
              <a:rPr lang="en-US" sz="1100" dirty="0" smtClean="0"/>
              <a:t>CDPH WIC Career Development &amp; Dietetic Internships 2-4-19  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Opportunities and a</a:t>
            </a:r>
            <a:r>
              <a:rPr lang="en-US" sz="3600" b="1" dirty="0" smtClean="0"/>
              <a:t>ctions to protect and strengthen WIC’s nutrition workforce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4061"/>
            <a:ext cx="386459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Prepare for Challenges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8001000" cy="32162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Evaluate, expand qualifications and strengthen abilities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Increase recognition of WIC services, benefits and careers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Support underrepresented students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Train future nutrition professionals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Mentor employees and students to grow their careers.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29" b="6417"/>
          <a:stretch/>
        </p:blipFill>
        <p:spPr>
          <a:xfrm>
            <a:off x="4460443" y="228599"/>
            <a:ext cx="3362452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4004" y="6356350"/>
            <a:ext cx="3676650" cy="365125"/>
          </a:xfrm>
        </p:spPr>
        <p:txBody>
          <a:bodyPr/>
          <a:lstStyle/>
          <a:p>
            <a:r>
              <a:rPr lang="en-US" sz="1100" dirty="0" smtClean="0"/>
              <a:t>CDPH WIC Career Development &amp; Dietetic Internships 2-4-19  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/>
          <a:stretch/>
        </p:blipFill>
        <p:spPr>
          <a:xfrm>
            <a:off x="1403254" y="2057400"/>
            <a:ext cx="6418933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600200" y="693518"/>
            <a:ext cx="660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Mentor Employees and Students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92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ulticultur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72" y="914034"/>
            <a:ext cx="5112097" cy="4534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0" y="6324599"/>
            <a:ext cx="632267" cy="425719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body" sz="half" idx="2"/>
          </p:nvPr>
        </p:nvSpPr>
        <p:spPr>
          <a:xfrm>
            <a:off x="457200" y="457200"/>
            <a:ext cx="7848600" cy="56689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i="1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Your Next  Step?</a:t>
            </a:r>
            <a:endParaRPr lang="en-US" sz="9600" b="1" i="1" dirty="0">
              <a:solidFill>
                <a:srgbClr val="7030A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752850" cy="365125"/>
          </a:xfrm>
        </p:spPr>
        <p:txBody>
          <a:bodyPr/>
          <a:lstStyle/>
          <a:p>
            <a:r>
              <a:rPr lang="en-US" sz="1100" dirty="0" smtClean="0"/>
              <a:t>CDPH WIC Career Development &amp; Dietetic Internships 2-4-19  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390650" y="5564053"/>
            <a:ext cx="609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Nancy </a:t>
            </a:r>
            <a:r>
              <a:rPr lang="en-US" dirty="0" err="1"/>
              <a:t>Nesa</a:t>
            </a:r>
            <a:r>
              <a:rPr lang="en-US" dirty="0"/>
              <a:t>, MA, RDN </a:t>
            </a:r>
          </a:p>
          <a:p>
            <a:pPr algn="ctr"/>
            <a:r>
              <a:rPr lang="en-US" dirty="0"/>
              <a:t>CDPH WIC Career Development Coordinator</a:t>
            </a:r>
          </a:p>
          <a:p>
            <a:pPr algn="ctr"/>
            <a:r>
              <a:rPr lang="en-US" dirty="0">
                <a:hlinkClick r:id="rId5"/>
              </a:rPr>
              <a:t>nnesa@sdsuwic.com</a:t>
            </a:r>
            <a:r>
              <a:rPr lang="en-US" dirty="0"/>
              <a:t>, WICcareercorner.com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FF64C-F73B-4327-87A4-A38EFEA94508}" type="slidenum">
              <a:rPr lang="en-US" altLang="en-US"/>
              <a:pPr/>
              <a:t>2</a:t>
            </a:fld>
            <a:endParaRPr lang="en-US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69" y="284282"/>
            <a:ext cx="8763000" cy="5257800"/>
          </a:xfrm>
        </p:spPr>
      </p:pic>
      <p:pic>
        <p:nvPicPr>
          <p:cNvPr id="615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24600"/>
            <a:ext cx="6318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463" y="255708"/>
            <a:ext cx="7886700" cy="3206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U.S. Population Will Become </a:t>
            </a:r>
            <a:r>
              <a:rPr lang="en-US" b="1" dirty="0"/>
              <a:t>I</a:t>
            </a:r>
            <a:r>
              <a:rPr lang="en-US" b="1" dirty="0" smtClean="0"/>
              <a:t>ncreasingly Diverse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400" y="6384925"/>
            <a:ext cx="3086100" cy="365125"/>
          </a:xfrm>
        </p:spPr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pic>
        <p:nvPicPr>
          <p:cNvPr id="8" name="Content Placeholder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r="2437"/>
          <a:stretch/>
        </p:blipFill>
        <p:spPr>
          <a:xfrm>
            <a:off x="157305" y="3884492"/>
            <a:ext cx="4186095" cy="28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34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044" y="923882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U.S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.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Population</a:t>
            </a:r>
          </a:p>
          <a:p>
            <a:pPr algn="ctr"/>
            <a:r>
              <a:rPr lang="en-US" dirty="0" smtClean="0">
                <a:latin typeface="+mj-lt"/>
                <a:cs typeface="Arial" charset="0"/>
              </a:rPr>
              <a:t>326,000,000, US Census, 2017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3982108"/>
              </p:ext>
            </p:extLst>
          </p:nvPr>
        </p:nvGraphicFramePr>
        <p:xfrm>
          <a:off x="284044" y="2057400"/>
          <a:ext cx="4324350" cy="361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5648767"/>
              </p:ext>
            </p:extLst>
          </p:nvPr>
        </p:nvGraphicFramePr>
        <p:xfrm>
          <a:off x="4370269" y="2057400"/>
          <a:ext cx="4324350" cy="361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4679192" y="900799"/>
            <a:ext cx="383615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California’s Population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+mj-lt"/>
                <a:cs typeface="Arial" charset="0"/>
              </a:rPr>
              <a:t>39,600,000, US </a:t>
            </a:r>
            <a:r>
              <a:rPr lang="en-US" dirty="0">
                <a:latin typeface="+mj-lt"/>
                <a:cs typeface="Arial" charset="0"/>
              </a:rPr>
              <a:t>Census </a:t>
            </a:r>
            <a:r>
              <a:rPr lang="en-US" dirty="0" smtClean="0">
                <a:latin typeface="+mj-lt"/>
                <a:cs typeface="Arial" charset="0"/>
              </a:rPr>
              <a:t>Bureau, 2017)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2807" y="228946"/>
            <a:ext cx="388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2017  DIVERSITY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8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7268107"/>
              </p:ext>
            </p:extLst>
          </p:nvPr>
        </p:nvGraphicFramePr>
        <p:xfrm>
          <a:off x="559558" y="1802762"/>
          <a:ext cx="4545842" cy="410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835003" y="854611"/>
            <a:ext cx="2432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charset="0"/>
              </a:rPr>
              <a:t>U.S</a:t>
            </a:r>
            <a:r>
              <a:rPr lang="en-US" b="1" dirty="0">
                <a:latin typeface="+mj-lt"/>
                <a:cs typeface="Arial" charset="0"/>
              </a:rPr>
              <a:t>. </a:t>
            </a:r>
            <a:r>
              <a:rPr lang="en-US" b="1" dirty="0" smtClean="0">
                <a:latin typeface="+mj-lt"/>
                <a:cs typeface="Arial" charset="0"/>
              </a:rPr>
              <a:t>Population</a:t>
            </a:r>
            <a:r>
              <a:rPr lang="en-US" dirty="0" smtClean="0">
                <a:latin typeface="+mj-lt"/>
                <a:cs typeface="Arial" charset="0"/>
              </a:rPr>
              <a:t> 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143000" y="2263764"/>
            <a:ext cx="53340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4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7253464"/>
              </p:ext>
            </p:extLst>
          </p:nvPr>
        </p:nvGraphicFramePr>
        <p:xfrm>
          <a:off x="5835003" y="1114962"/>
          <a:ext cx="2576246" cy="222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789154" y="859515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+mj-lt"/>
                <a:cs typeface="Arial" charset="0"/>
              </a:rPr>
              <a:t>U.S</a:t>
            </a:r>
            <a:r>
              <a:rPr lang="en-US" sz="3000" b="1" dirty="0">
                <a:latin typeface="+mj-lt"/>
                <a:cs typeface="Arial" charset="0"/>
              </a:rPr>
              <a:t>. RDs </a:t>
            </a:r>
            <a:r>
              <a:rPr lang="el-GR" sz="3000" b="1" dirty="0" smtClean="0">
                <a:latin typeface="+mj-lt"/>
                <a:cs typeface="Arial" charset="0"/>
              </a:rPr>
              <a:t>≈</a:t>
            </a:r>
            <a:r>
              <a:rPr lang="en-US" sz="3000" b="1" dirty="0" smtClean="0">
                <a:latin typeface="+mj-lt"/>
                <a:cs typeface="Arial" charset="0"/>
              </a:rPr>
              <a:t>205,000 </a:t>
            </a:r>
          </a:p>
          <a:p>
            <a:pPr algn="ctr"/>
            <a:r>
              <a:rPr lang="en-US" sz="2400" dirty="0" smtClean="0">
                <a:latin typeface="+mj-lt"/>
                <a:cs typeface="Arial" charset="0"/>
              </a:rPr>
              <a:t>(CDR 4/1/2019)</a:t>
            </a:r>
            <a:endParaRPr lang="en-US" sz="2400" dirty="0">
              <a:latin typeface="+mj-lt"/>
              <a:cs typeface="Arial" charset="0"/>
            </a:endParaRPr>
          </a:p>
        </p:txBody>
      </p:sp>
      <p:graphicFrame>
        <p:nvGraphicFramePr>
          <p:cNvPr id="11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0684779"/>
              </p:ext>
            </p:extLst>
          </p:nvPr>
        </p:nvGraphicFramePr>
        <p:xfrm>
          <a:off x="5791200" y="3603541"/>
          <a:ext cx="2620049" cy="249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724666" y="3336366"/>
            <a:ext cx="2673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charset="0"/>
              </a:rPr>
              <a:t>California’s Population</a:t>
            </a:r>
            <a:r>
              <a:rPr lang="en-US" dirty="0" smtClean="0">
                <a:latin typeface="+mj-lt"/>
                <a:cs typeface="Arial" charset="0"/>
              </a:rPr>
              <a:t> 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452633" y="2073264"/>
            <a:ext cx="53340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4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393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0259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Recruiting, Hiring and Retaining</a:t>
            </a:r>
            <a:br>
              <a:rPr lang="en-US" sz="3600" b="1" dirty="0" smtClean="0"/>
            </a:br>
            <a:r>
              <a:rPr lang="en-US" sz="3600" b="1" dirty="0" smtClean="0"/>
              <a:t> a Qualified Nutrition Workforce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829050" cy="365125"/>
          </a:xfrm>
        </p:spPr>
        <p:txBody>
          <a:bodyPr/>
          <a:lstStyle/>
          <a:p>
            <a:r>
              <a:rPr lang="en-US" sz="1100" dirty="0" smtClean="0"/>
              <a:t>CDPH WIC Career Development &amp; Dietetic Internships 2-4-19  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76400"/>
            <a:ext cx="823380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21286" cy="1981200"/>
          </a:xfr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b="1" dirty="0" smtClean="0">
                <a:cs typeface="Arial" panose="020B0604020202020204" pitchFamily="34" charset="0"/>
              </a:rPr>
              <a:t>Registered Dietitian Nutritionist (RDN</a:t>
            </a:r>
            <a:r>
              <a:rPr lang="en-US" sz="2700" b="1" dirty="0">
                <a:cs typeface="Arial" panose="020B0604020202020204" pitchFamily="34" charset="0"/>
              </a:rPr>
              <a:t>) </a:t>
            </a:r>
            <a:r>
              <a:rPr lang="en-US" sz="2700" b="1" dirty="0" smtClean="0">
                <a:cs typeface="Arial" panose="020B0604020202020204" pitchFamily="34" charset="0"/>
              </a:rPr>
              <a:t>Education </a:t>
            </a:r>
            <a:r>
              <a:rPr lang="en-US" sz="2000" b="1" dirty="0" smtClean="0">
                <a:cs typeface="Arial" panose="020B0604020202020204" pitchFamily="34" charset="0"/>
              </a:rPr>
              <a:t>(ACEND 2018)</a:t>
            </a:r>
            <a:br>
              <a:rPr lang="en-US" sz="2000" b="1" dirty="0" smtClean="0">
                <a:cs typeface="Arial" panose="020B0604020202020204" pitchFamily="34" charset="0"/>
              </a:rPr>
            </a:br>
            <a:r>
              <a:rPr lang="en-US" sz="2000" b="1" dirty="0" smtClean="0">
                <a:cs typeface="Arial" panose="020B0604020202020204" pitchFamily="34" charset="0"/>
              </a:rPr>
              <a:t/>
            </a:r>
            <a:br>
              <a:rPr lang="en-US" sz="2000" b="1" dirty="0" smtClean="0">
                <a:cs typeface="Arial" panose="020B0604020202020204" pitchFamily="34" charset="0"/>
              </a:rPr>
            </a:b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Step 1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:  Bachelor’s Degree, Accredited Didactic Program in Dietetics (DPD)</a:t>
            </a:r>
            <a:br>
              <a:rPr lang="en-US" sz="2000" dirty="0" smtClean="0">
                <a:latin typeface="+mn-lt"/>
                <a:cs typeface="Arial" panose="020B0604020202020204" pitchFamily="34" charset="0"/>
              </a:rPr>
            </a:b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Step 2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:  Supervised Practice/Dietetic Internship</a:t>
            </a:r>
            <a:br>
              <a:rPr lang="en-US" sz="2000" dirty="0" smtClean="0">
                <a:latin typeface="+mn-lt"/>
                <a:cs typeface="Arial" panose="020B0604020202020204" pitchFamily="34" charset="0"/>
              </a:rPr>
            </a:b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Step 3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:</a:t>
            </a: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National Registration Exam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849209"/>
              </p:ext>
            </p:extLst>
          </p:nvPr>
        </p:nvGraphicFramePr>
        <p:xfrm>
          <a:off x="1452565" y="1936798"/>
          <a:ext cx="5791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80980" y="1517698"/>
            <a:ext cx="2409820" cy="838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1-1-2024 Master’s Degree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0" y="2243919"/>
            <a:ext cx="95155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Increasing Diversity of Nutrition Graduates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43632"/>
            <a:ext cx="6467005" cy="42644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356351"/>
            <a:ext cx="5867400" cy="365124"/>
          </a:xfrm>
        </p:spPr>
        <p:txBody>
          <a:bodyPr/>
          <a:lstStyle/>
          <a:p>
            <a:r>
              <a:rPr lang="en-US" dirty="0" smtClean="0"/>
              <a:t>CDPH WIC Career Development &amp; Dietetic Internships 2-4-19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800" y="457200"/>
            <a:ext cx="741680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201E7-2645-49E9-89FA-354D75C2C1C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45225"/>
            <a:ext cx="5181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56695"/>
            <a:ext cx="685800" cy="461764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 bwMode="auto">
          <a:xfrm>
            <a:off x="425118" y="703958"/>
            <a:ext cx="42971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 Light" panose="020F0302020204030204" pitchFamily="34" charset="0"/>
                <a:cs typeface="Arial" pitchFamily="34" charset="0"/>
              </a:rPr>
              <a:t>2018 Diversity </a:t>
            </a:r>
            <a:r>
              <a:rPr lang="en-US" sz="2400" b="1" dirty="0">
                <a:latin typeface="Calibri Light" panose="020F0302020204030204" pitchFamily="34" charset="0"/>
                <a:cs typeface="Arial" pitchFamily="34" charset="0"/>
              </a:rPr>
              <a:t>of California</a:t>
            </a:r>
          </a:p>
          <a:p>
            <a:pPr algn="ctr" eaLnBrk="1" hangingPunct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Arial" charset="0"/>
              </a:rPr>
              <a:t>WIC Participants 1.1 Million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CAB8-AAC7-4E57-A1E8-E639FA6DC31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298267"/>
            <a:ext cx="6324600" cy="423208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CDPH WIC Career Development &amp; Dietetic Internships 2-4-19 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AutoShape 93" descr="Pag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95" descr="Page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13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3516282"/>
              </p:ext>
            </p:extLst>
          </p:nvPr>
        </p:nvGraphicFramePr>
        <p:xfrm>
          <a:off x="4948514" y="2162202"/>
          <a:ext cx="3966886" cy="350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4592541"/>
              </p:ext>
            </p:extLst>
          </p:nvPr>
        </p:nvGraphicFramePr>
        <p:xfrm>
          <a:off x="488289" y="1822950"/>
          <a:ext cx="4232812" cy="386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4948514" y="748281"/>
            <a:ext cx="383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 Light" panose="020F0302020204030204" pitchFamily="34" charset="0"/>
                <a:cs typeface="Arial" charset="0"/>
              </a:rPr>
              <a:t>2019 Diversity of U.S</a:t>
            </a:r>
            <a:r>
              <a:rPr lang="en-US" sz="2400" b="1" dirty="0">
                <a:latin typeface="Calibri Light" panose="020F0302020204030204" pitchFamily="34" charset="0"/>
                <a:cs typeface="Arial" charset="0"/>
              </a:rPr>
              <a:t>. </a:t>
            </a:r>
            <a:endParaRPr lang="en-US" sz="2400" b="1" dirty="0" smtClean="0">
              <a:latin typeface="Calibri Light" panose="020F0302020204030204" pitchFamily="34" charset="0"/>
              <a:cs typeface="Arial" charset="0"/>
            </a:endParaRPr>
          </a:p>
          <a:p>
            <a:pPr algn="ctr"/>
            <a:r>
              <a:rPr lang="en-US" sz="2400" b="1" dirty="0" smtClean="0">
                <a:latin typeface="Calibri Light" panose="020F0302020204030204" pitchFamily="34" charset="0"/>
                <a:cs typeface="Arial" charset="0"/>
              </a:rPr>
              <a:t>RDNs 205,000 </a:t>
            </a:r>
          </a:p>
        </p:txBody>
      </p:sp>
    </p:spTree>
    <p:extLst>
      <p:ext uri="{BB962C8B-B14F-4D97-AF65-F5344CB8AC3E}">
        <p14:creationId xmlns:p14="http://schemas.microsoft.com/office/powerpoint/2010/main" val="26890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17062</TotalTime>
  <Words>489</Words>
  <Application>Microsoft Office PowerPoint</Application>
  <PresentationFormat>On-screen Show (4:3)</PresentationFormat>
  <Paragraphs>121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Default Design</vt:lpstr>
      <vt:lpstr>PowerPoint Presentation</vt:lpstr>
      <vt:lpstr>U.S. Population Will Become Increasingly Diverse</vt:lpstr>
      <vt:lpstr>PowerPoint Presentation</vt:lpstr>
      <vt:lpstr>PowerPoint Presentation</vt:lpstr>
      <vt:lpstr>Recruiting, Hiring and Retaining  a Qualified Nutrition Workforce</vt:lpstr>
      <vt:lpstr>Registered Dietitian Nutritionist (RDN) Education (ACEND 2018)  Step 1:  Bachelor’s Degree, Accredited Didactic Program in Dietetics (DPD) Step 2:  Supervised Practice/Dietetic Internship Step 3:   National Registration Exam</vt:lpstr>
      <vt:lpstr>Increasing Diversity of Nutrition Graduates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Evaluate current staffing needs and ability to meet challenges </vt:lpstr>
      <vt:lpstr>Opportunities and actions to protect and strengthen WIC’s nutrition workforce</vt:lpstr>
      <vt:lpstr>Prepare for Challenges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Nesa</dc:creator>
  <cp:lastModifiedBy>Lou Ann Shannon</cp:lastModifiedBy>
  <cp:revision>1284</cp:revision>
  <cp:lastPrinted>2018-08-28T15:16:02Z</cp:lastPrinted>
  <dcterms:created xsi:type="dcterms:W3CDTF">2012-02-28T20:45:49Z</dcterms:created>
  <dcterms:modified xsi:type="dcterms:W3CDTF">2019-04-04T17:17:06Z</dcterms:modified>
</cp:coreProperties>
</file>