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5143500" type="screen16x9"/>
  <p:notesSz cx="6858000" cy="9144000"/>
  <p:embeddedFontLst>
    <p:embeddedFont>
      <p:font typeface="Pacifico" panose="020B0604020202020204" charset="0"/>
      <p:regular r:id="rId60"/>
    </p:embeddedFont>
    <p:embeddedFont>
      <p:font typeface="Andada" panose="020B0604020202020204" charset="0"/>
      <p:regular r:id="rId61"/>
    </p:embeddedFont>
    <p:embeddedFont>
      <p:font typeface="Georgia" panose="02040502050405020303" pitchFamily="18"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1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afp.org/afp/2013/0201/p176.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465435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c23adf2b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c23adf2b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b19073c9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b19073c9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Article: https://www.nytimes.com/2018/07/08/health/world-health-breastfeeding-ecuador-trump.html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c23adf2b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c23adf2b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Breastfeeding Portrait, Normalize Breastfeeding Tour Las Vegas, NV, 2016</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d747a85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d747a85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d747a85f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d747a85f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Charlotte, NC,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d747a85f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d747a85f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23adf2b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23adf2b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d747a85f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d747a85f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San Diego, CA 2017</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d747a85f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d747a85f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d747a85f9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d747a85f9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Oklahoma, OK,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d747a85f9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d747a85f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c23adf2b6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c23adf2b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Group Portrait, Normalize Breastfeeding Tour Brawley, CA, 2015</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d747a85f9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d747a85f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Aunt Feeding Donor Milk After Mother Passed, Normalize Breastfeeding Tour Los Angeles, CA,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c23adf2b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c23adf2b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d747a85f9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d747a85f9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Washington, DC,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560ae87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560ae87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d747a85f9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d747a85f9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Washington, DC,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d747a85f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d747a85f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4d747a85f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4d747a85f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Brawley, CA, 2015</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b19073c9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b19073c9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d747a85f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d747a85f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d747a85f9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d747a85f9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Breastfeeding Group Portrait, Normalize Breastfeeding Tour Philadelphia, PA, 2016</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c23adf2b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c23adf2b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Imagine two mothers in the back of the room. One mom is breastfeeding, although she has struggled with supply and teething to get there. The other is formula feeding after attempting to breastfeed for 3 months  with an undiagnosed tounge tie.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Which mom wanted/tried to breastfeed?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Which mom probably had a better support system?</a:t>
            </a:r>
            <a:endParaRPr>
              <a:latin typeface="Andada"/>
              <a:ea typeface="Andada"/>
              <a:cs typeface="Andada"/>
              <a:sym typeface="Andad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d747a85f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d747a85f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5c35288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5c35288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d9335be3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d9335be3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5f39dc5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5f39dc5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5f39dc5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5f39dc5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d747a85f9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d747a85f9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5f39dc54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5f39dc54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5f39dc54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5f39dc54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f39dc5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f39dc5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5f39dc54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5f39dc54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c23adf2b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c23adf2b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789"/>
              </a:lnSpc>
              <a:spcBef>
                <a:spcPts val="400"/>
              </a:spcBef>
              <a:spcAft>
                <a:spcPts val="0"/>
              </a:spcAft>
              <a:buClr>
                <a:schemeClr val="dk1"/>
              </a:buClr>
              <a:buSzPts val="1100"/>
              <a:buFont typeface="Andada"/>
              <a:buAutoNum type="arabicPeriod"/>
            </a:pPr>
            <a:r>
              <a:rPr lang="en">
                <a:solidFill>
                  <a:srgbClr val="222222"/>
                </a:solidFill>
                <a:latin typeface="Andada"/>
                <a:ea typeface="Andada"/>
                <a:cs typeface="Andada"/>
                <a:sym typeface="Andada"/>
              </a:rPr>
              <a:t>Impact of Breastfeeding Support: </a:t>
            </a:r>
            <a:r>
              <a:rPr lang="en" u="sng">
                <a:solidFill>
                  <a:schemeClr val="accent5"/>
                </a:solidFill>
                <a:latin typeface="Andada"/>
                <a:ea typeface="Andada"/>
                <a:cs typeface="Andada"/>
                <a:sym typeface="Andada"/>
                <a:hlinkClick r:id="rId3"/>
              </a:rPr>
              <a:t>https://www.aafp.org/afp/2013/0201/p176.html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560ae87f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560ae87f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560ae87f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560ae87f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d747a85f9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d747a85f9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Pull out your computer or your mobile phone and login to Facebook! Don’t have an account? Set one up specifically to create a group!</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d747a85f9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d747a85f9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Washington, DC,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d747a85f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d747a85f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4d747a85f9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4d747a85f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Chicago, IL,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b19073c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4b19073c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4d9335be3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4d9335be3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Washington, DC,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b19073c9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4b19073c9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4d747a85f9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4d747a85f9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Las Vegas, NV,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c23adf2b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c23adf2b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Chicago, IL,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d747a85f9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d747a85f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d747a85f9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d747a85f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747a85f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747a85f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d747a85f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4d747a85f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Breastfeeding Portrait, Normalize Breastfeeding Tour Charlotte, NC, 2016</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4d747a85f9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4d747a85f9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db941ea9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db941ea9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db941ea9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4db941ea9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d747a85f9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4d747a85f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Vanessa Simmons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c23adf2b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c23adf2b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Andada"/>
              <a:buAutoNum type="arabicPeriod"/>
            </a:pPr>
            <a:r>
              <a:rPr lang="en">
                <a:solidFill>
                  <a:schemeClr val="dk1"/>
                </a:solidFill>
                <a:highlight>
                  <a:srgbClr val="FFFFFF"/>
                </a:highlight>
                <a:latin typeface="Andada"/>
                <a:ea typeface="Andada"/>
                <a:cs typeface="Andada"/>
                <a:sym typeface="Andada"/>
              </a:rPr>
              <a:t>Associated with breastfeeding term infants up to 6 weeks and late preterm infants at 10 days:</a:t>
            </a:r>
            <a:r>
              <a:rPr lang="en">
                <a:solidFill>
                  <a:schemeClr val="dk1"/>
                </a:solidFill>
                <a:latin typeface="Andada"/>
                <a:ea typeface="Andada"/>
                <a:cs typeface="Andada"/>
                <a:sym typeface="Andada"/>
              </a:rPr>
              <a:t> </a:t>
            </a:r>
            <a:r>
              <a:rPr lang="en" u="sng">
                <a:solidFill>
                  <a:schemeClr val="accent5"/>
                </a:solidFill>
                <a:latin typeface="Andada"/>
                <a:ea typeface="Andada"/>
                <a:cs typeface="Andada"/>
                <a:sym typeface="Andada"/>
                <a:hlinkClick r:id="rId3"/>
              </a:rPr>
              <a:t>https://www.ncbi.nlm.nih.gov/pmc/articles/PMC4654355/</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c23adf2b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c23adf2b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Breastfeeding Portrait, Normalize Breastfeeding Tour Oklahoma City, OK, 2016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c23adf2b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c23adf2b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Article: https://www.nytimes.com/2018/07/08/health/world-health-breastfeeding-ecuador-trump.html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b19073c9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b19073c9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25.jp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hyperlink" Target="http://drive.google.com/file/d/10NW66iBuMOe8W4b79DCoNjxkqaV0zTGv_g/vie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27.jpg"/><Relationship Id="rId4" Type="http://schemas.openxmlformats.org/officeDocument/2006/relationships/hyperlink" Target="http://drive.google.com/file/d/1pnd0I1FSAD9C3rfoqpgZli-qnzjdqR6YxA/view"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g"/><Relationship Id="rId7"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p:nvPr/>
        </p:nvSpPr>
        <p:spPr>
          <a:xfrm>
            <a:off x="1888500" y="1620371"/>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smtClean="0">
                <a:solidFill>
                  <a:srgbClr val="222222"/>
                </a:solidFill>
                <a:highlight>
                  <a:srgbClr val="FFFFFF"/>
                </a:highlight>
                <a:latin typeface="Andada"/>
                <a:ea typeface="Andada"/>
                <a:cs typeface="Andada"/>
                <a:sym typeface="Andada"/>
              </a:rPr>
              <a:t> The Purpose of Capturing </a:t>
            </a:r>
            <a:r>
              <a:rPr lang="en" sz="3000" dirty="0">
                <a:solidFill>
                  <a:srgbClr val="222222"/>
                </a:solidFill>
                <a:highlight>
                  <a:srgbClr val="FFFFFF"/>
                </a:highlight>
                <a:latin typeface="Andada"/>
                <a:ea typeface="Andada"/>
                <a:cs typeface="Andada"/>
                <a:sym typeface="Andada"/>
              </a:rPr>
              <a:t>WIC Stories </a:t>
            </a:r>
            <a:endParaRPr sz="3000" dirty="0">
              <a:solidFill>
                <a:srgbClr val="222222"/>
              </a:solidFill>
              <a:highlight>
                <a:srgbClr val="FFFFFF"/>
              </a:highlight>
              <a:latin typeface="Andada"/>
              <a:ea typeface="Andada"/>
              <a:cs typeface="Andada"/>
              <a:sym typeface="Andada"/>
            </a:endParaRPr>
          </a:p>
          <a:p>
            <a:pPr marL="0" lvl="0" indent="0" algn="ctr" rtl="0">
              <a:spcBef>
                <a:spcPts val="0"/>
              </a:spcBef>
              <a:spcAft>
                <a:spcPts val="0"/>
              </a:spcAft>
              <a:buNone/>
            </a:pPr>
            <a:r>
              <a:rPr lang="en" sz="3000" dirty="0">
                <a:solidFill>
                  <a:srgbClr val="222222"/>
                </a:solidFill>
                <a:highlight>
                  <a:srgbClr val="FFFFFF"/>
                </a:highlight>
                <a:latin typeface="Andada"/>
                <a:ea typeface="Andada"/>
                <a:cs typeface="Andada"/>
                <a:sym typeface="Andada"/>
              </a:rPr>
              <a:t>and Supporting Families </a:t>
            </a:r>
            <a:endParaRPr sz="3000" b="1" dirty="0">
              <a:latin typeface="Andada"/>
              <a:ea typeface="Andada"/>
              <a:cs typeface="Andada"/>
              <a:sym typeface="Andada"/>
            </a:endParaRPr>
          </a:p>
          <a:p>
            <a:pPr marL="0" lvl="0" indent="0" algn="ctr" rtl="0">
              <a:spcBef>
                <a:spcPts val="0"/>
              </a:spcBef>
              <a:spcAft>
                <a:spcPts val="0"/>
              </a:spcAft>
              <a:buNone/>
            </a:pPr>
            <a:r>
              <a:rPr lang="en" sz="3000" b="1" dirty="0">
                <a:latin typeface="Pacifico"/>
                <a:ea typeface="Pacifico"/>
                <a:cs typeface="Pacifico"/>
                <a:sym typeface="Pacifico"/>
              </a:rPr>
              <a:t>on Social Media</a:t>
            </a:r>
            <a:endParaRPr sz="3000" b="1" dirty="0">
              <a:latin typeface="Pacifico"/>
              <a:ea typeface="Pacifico"/>
              <a:cs typeface="Pacifico"/>
              <a:sym typeface="Pacific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7" name="Google Shape;117;p22"/>
          <p:cNvSpPr txBox="1"/>
          <p:nvPr/>
        </p:nvSpPr>
        <p:spPr>
          <a:xfrm>
            <a:off x="1888500" y="57282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Loopholes of Support</a:t>
            </a:r>
            <a:endParaRPr sz="2400">
              <a:latin typeface="Andada"/>
              <a:ea typeface="Andada"/>
              <a:cs typeface="Andada"/>
              <a:sym typeface="Andada"/>
            </a:endParaRPr>
          </a:p>
        </p:txBody>
      </p:sp>
      <p:pic>
        <p:nvPicPr>
          <p:cNvPr id="118" name="Google Shape;118;p22"/>
          <p:cNvPicPr preferRelativeResize="0"/>
          <p:nvPr/>
        </p:nvPicPr>
        <p:blipFill>
          <a:blip r:embed="rId4">
            <a:alphaModFix/>
          </a:blip>
          <a:stretch>
            <a:fillRect/>
          </a:stretch>
        </p:blipFill>
        <p:spPr>
          <a:xfrm>
            <a:off x="447551" y="1337750"/>
            <a:ext cx="2125724" cy="3500851"/>
          </a:xfrm>
          <a:prstGeom prst="rect">
            <a:avLst/>
          </a:prstGeom>
          <a:noFill/>
          <a:ln>
            <a:noFill/>
          </a:ln>
        </p:spPr>
      </p:pic>
      <p:pic>
        <p:nvPicPr>
          <p:cNvPr id="119" name="Google Shape;119;p22"/>
          <p:cNvPicPr preferRelativeResize="0"/>
          <p:nvPr/>
        </p:nvPicPr>
        <p:blipFill rotWithShape="1">
          <a:blip r:embed="rId5">
            <a:alphaModFix/>
          </a:blip>
          <a:srcRect t="4050" b="37998"/>
          <a:stretch/>
        </p:blipFill>
        <p:spPr>
          <a:xfrm>
            <a:off x="5250675" y="1337750"/>
            <a:ext cx="2373325" cy="2980700"/>
          </a:xfrm>
          <a:prstGeom prst="rect">
            <a:avLst/>
          </a:prstGeom>
          <a:noFill/>
          <a:ln>
            <a:noFill/>
          </a:ln>
        </p:spPr>
      </p:pic>
      <p:pic>
        <p:nvPicPr>
          <p:cNvPr id="120" name="Google Shape;120;p22"/>
          <p:cNvPicPr preferRelativeResize="0"/>
          <p:nvPr/>
        </p:nvPicPr>
        <p:blipFill rotWithShape="1">
          <a:blip r:embed="rId6">
            <a:alphaModFix/>
          </a:blip>
          <a:srcRect t="9536" b="15315"/>
          <a:stretch/>
        </p:blipFill>
        <p:spPr>
          <a:xfrm>
            <a:off x="2837125" y="1337750"/>
            <a:ext cx="2149688" cy="3500851"/>
          </a:xfrm>
          <a:prstGeom prst="rect">
            <a:avLst/>
          </a:prstGeom>
          <a:noFill/>
          <a:ln>
            <a:noFill/>
          </a:ln>
        </p:spPr>
      </p:pic>
      <p:sp>
        <p:nvSpPr>
          <p:cNvPr id="121" name="Google Shape;121;p22"/>
          <p:cNvSpPr/>
          <p:nvPr/>
        </p:nvSpPr>
        <p:spPr>
          <a:xfrm>
            <a:off x="83300" y="2783450"/>
            <a:ext cx="364200" cy="1875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2"/>
          <p:cNvSpPr/>
          <p:nvPr/>
        </p:nvSpPr>
        <p:spPr>
          <a:xfrm>
            <a:off x="83300" y="4651100"/>
            <a:ext cx="364200" cy="1875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2"/>
          <p:cNvSpPr/>
          <p:nvPr/>
        </p:nvSpPr>
        <p:spPr>
          <a:xfrm>
            <a:off x="2573275" y="1484975"/>
            <a:ext cx="364200" cy="1875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2"/>
          <p:cNvSpPr/>
          <p:nvPr/>
        </p:nvSpPr>
        <p:spPr>
          <a:xfrm>
            <a:off x="4986825" y="3539300"/>
            <a:ext cx="364200" cy="1875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3"/>
          <p:cNvPicPr preferRelativeResize="0"/>
          <p:nvPr/>
        </p:nvPicPr>
        <p:blipFill>
          <a:blip r:embed="rId3">
            <a:alphaModFix/>
          </a:blip>
          <a:stretch>
            <a:fillRect/>
          </a:stretch>
        </p:blipFill>
        <p:spPr>
          <a:xfrm>
            <a:off x="943425" y="152400"/>
            <a:ext cx="7257150" cy="48387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152400" y="152400"/>
            <a:ext cx="8602133" cy="4838700"/>
          </a:xfrm>
          <a:prstGeom prst="rect">
            <a:avLst/>
          </a:prstGeom>
          <a:noFill/>
          <a:ln>
            <a:noFill/>
          </a:ln>
        </p:spPr>
      </p:pic>
      <p:sp>
        <p:nvSpPr>
          <p:cNvPr id="135" name="Google Shape;135;p24"/>
          <p:cNvSpPr txBox="1"/>
          <p:nvPr/>
        </p:nvSpPr>
        <p:spPr>
          <a:xfrm>
            <a:off x="1755250" y="108492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strike="sngStrike">
                <a:latin typeface="Andada"/>
                <a:ea typeface="Andada"/>
                <a:cs typeface="Andada"/>
                <a:sym typeface="Andada"/>
              </a:rPr>
              <a:t>BREAST IS BEST</a:t>
            </a:r>
            <a:endParaRPr sz="3000" strike="sngStrike">
              <a:latin typeface="Andada"/>
              <a:ea typeface="Andada"/>
              <a:cs typeface="Andada"/>
              <a:sym typeface="Andada"/>
            </a:endParaRPr>
          </a:p>
        </p:txBody>
      </p:sp>
      <p:sp>
        <p:nvSpPr>
          <p:cNvPr id="136" name="Google Shape;136;p24"/>
          <p:cNvSpPr txBox="1"/>
          <p:nvPr/>
        </p:nvSpPr>
        <p:spPr>
          <a:xfrm>
            <a:off x="1873800" y="2040550"/>
            <a:ext cx="5396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ndada"/>
                <a:ea typeface="Andada"/>
                <a:cs typeface="Andada"/>
                <a:sym typeface="Andada"/>
              </a:rPr>
              <a:t>We have worked hard to make known all of the benefits of breastfeeding babies. </a:t>
            </a:r>
            <a:endParaRPr/>
          </a:p>
        </p:txBody>
      </p:sp>
      <p:sp>
        <p:nvSpPr>
          <p:cNvPr id="137" name="Google Shape;137;p24"/>
          <p:cNvSpPr txBox="1"/>
          <p:nvPr/>
        </p:nvSpPr>
        <p:spPr>
          <a:xfrm>
            <a:off x="1873800" y="2818150"/>
            <a:ext cx="5396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Yet we may have worked SO hard that we are unable to see the damage we may have caused to those mothers who are unable or are unwilling to latch their babies.</a:t>
            </a:r>
            <a:endParaRPr>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10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5"/>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152400" y="152400"/>
            <a:ext cx="8602133" cy="4838700"/>
          </a:xfrm>
          <a:prstGeom prst="rect">
            <a:avLst/>
          </a:prstGeom>
          <a:noFill/>
          <a:ln>
            <a:noFill/>
          </a:ln>
        </p:spPr>
      </p:pic>
      <p:sp>
        <p:nvSpPr>
          <p:cNvPr id="148" name="Google Shape;148;p26"/>
          <p:cNvSpPr txBox="1"/>
          <p:nvPr/>
        </p:nvSpPr>
        <p:spPr>
          <a:xfrm>
            <a:off x="1755250" y="108492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strike="sngStrike">
                <a:latin typeface="Andada"/>
                <a:ea typeface="Andada"/>
                <a:cs typeface="Andada"/>
                <a:sym typeface="Andada"/>
              </a:rPr>
              <a:t>FED IS BEST</a:t>
            </a:r>
            <a:endParaRPr sz="3000" strike="sngStrike">
              <a:latin typeface="Andada"/>
              <a:ea typeface="Andada"/>
              <a:cs typeface="Andada"/>
              <a:sym typeface="Andada"/>
            </a:endParaRPr>
          </a:p>
        </p:txBody>
      </p:sp>
      <p:sp>
        <p:nvSpPr>
          <p:cNvPr id="149" name="Google Shape;149;p26"/>
          <p:cNvSpPr txBox="1"/>
          <p:nvPr/>
        </p:nvSpPr>
        <p:spPr>
          <a:xfrm>
            <a:off x="1873800" y="1726000"/>
            <a:ext cx="57243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ndada"/>
                <a:ea typeface="Andada"/>
                <a:cs typeface="Andada"/>
                <a:sym typeface="Andada"/>
              </a:rPr>
              <a:t>The problem with slogans is that they don’t tell the WHOLE STORY  </a:t>
            </a:r>
            <a:endParaRPr/>
          </a:p>
        </p:txBody>
      </p:sp>
      <p:sp>
        <p:nvSpPr>
          <p:cNvPr id="150" name="Google Shape;150;p26"/>
          <p:cNvSpPr txBox="1"/>
          <p:nvPr/>
        </p:nvSpPr>
        <p:spPr>
          <a:xfrm>
            <a:off x="1873800" y="2256900"/>
            <a:ext cx="5396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ndada"/>
                <a:ea typeface="Andada"/>
                <a:cs typeface="Andada"/>
                <a:sym typeface="Andada"/>
              </a:rPr>
              <a:t>Many women slipped through the cracks of breastfeeding support in hospital because of the copy-paste-care that is given in US maternity care</a:t>
            </a:r>
            <a:endParaRPr>
              <a:solidFill>
                <a:schemeClr val="dk1"/>
              </a:solidFill>
            </a:endParaRPr>
          </a:p>
          <a:p>
            <a:pPr marL="0" lvl="0" indent="0" algn="l" rtl="0">
              <a:spcBef>
                <a:spcPts val="0"/>
              </a:spcBef>
              <a:spcAft>
                <a:spcPts val="0"/>
              </a:spcAft>
              <a:buNone/>
            </a:pPr>
            <a:endParaRPr/>
          </a:p>
        </p:txBody>
      </p:sp>
      <p:sp>
        <p:nvSpPr>
          <p:cNvPr id="151" name="Google Shape;151;p26"/>
          <p:cNvSpPr txBox="1"/>
          <p:nvPr/>
        </p:nvSpPr>
        <p:spPr>
          <a:xfrm>
            <a:off x="1873800" y="3089850"/>
            <a:ext cx="5396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Although the organization is pushing for “safe breastfeeding” practices, the words they have used to define themselves are contradictory, even though they are very catchy</a:t>
            </a:r>
            <a:endParaRPr>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10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8" name="Google Shape;158;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9" name="Google Shape;159;p27"/>
          <p:cNvSpPr txBox="1"/>
          <p:nvPr/>
        </p:nvSpPr>
        <p:spPr>
          <a:xfrm>
            <a:off x="1873800" y="34477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Andada"/>
                <a:ea typeface="Andada"/>
                <a:cs typeface="Andada"/>
                <a:sym typeface="Andada"/>
              </a:rPr>
              <a:t>Who is missing?</a:t>
            </a:r>
            <a:endParaRPr sz="3000">
              <a:latin typeface="Andada"/>
              <a:ea typeface="Andada"/>
              <a:cs typeface="Andada"/>
              <a:sym typeface="Andada"/>
            </a:endParaRPr>
          </a:p>
        </p:txBody>
      </p:sp>
      <p:cxnSp>
        <p:nvCxnSpPr>
          <p:cNvPr id="160" name="Google Shape;160;p27"/>
          <p:cNvCxnSpPr/>
          <p:nvPr/>
        </p:nvCxnSpPr>
        <p:spPr>
          <a:xfrm rot="10800000">
            <a:off x="2098475" y="1440800"/>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27"/>
          <p:cNvCxnSpPr/>
          <p:nvPr/>
        </p:nvCxnSpPr>
        <p:spPr>
          <a:xfrm rot="10800000">
            <a:off x="2201525" y="3541900"/>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27"/>
          <p:cNvCxnSpPr/>
          <p:nvPr/>
        </p:nvCxnSpPr>
        <p:spPr>
          <a:xfrm rot="10800000">
            <a:off x="1934850" y="2411725"/>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27"/>
          <p:cNvCxnSpPr/>
          <p:nvPr/>
        </p:nvCxnSpPr>
        <p:spPr>
          <a:xfrm rot="10800000" flipH="1">
            <a:off x="6033350" y="1440800"/>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27"/>
          <p:cNvCxnSpPr/>
          <p:nvPr/>
        </p:nvCxnSpPr>
        <p:spPr>
          <a:xfrm rot="10800000" flipH="1">
            <a:off x="6230100" y="2411725"/>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27"/>
          <p:cNvCxnSpPr/>
          <p:nvPr/>
        </p:nvCxnSpPr>
        <p:spPr>
          <a:xfrm rot="10800000" flipH="1">
            <a:off x="5911575" y="3541900"/>
            <a:ext cx="1040100" cy="431100"/>
          </a:xfrm>
          <a:prstGeom prst="straightConnector1">
            <a:avLst/>
          </a:prstGeom>
          <a:noFill/>
          <a:ln w="9525" cap="flat" cmpd="sng">
            <a:solidFill>
              <a:schemeClr val="dk2"/>
            </a:solidFill>
            <a:prstDash val="solid"/>
            <a:round/>
            <a:headEnd type="none" w="med" len="med"/>
            <a:tailEnd type="none" w="med" len="med"/>
          </a:ln>
        </p:spPr>
      </p:cxnSp>
      <p:sp>
        <p:nvSpPr>
          <p:cNvPr id="166" name="Google Shape;166;p27"/>
          <p:cNvSpPr txBox="1"/>
          <p:nvPr/>
        </p:nvSpPr>
        <p:spPr>
          <a:xfrm>
            <a:off x="777550" y="625475"/>
            <a:ext cx="12930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4CCCC"/>
                </a:highlight>
                <a:latin typeface="Andada"/>
                <a:ea typeface="Andada"/>
                <a:cs typeface="Andada"/>
                <a:sym typeface="Andada"/>
              </a:rPr>
              <a:t>Breast is best</a:t>
            </a:r>
            <a:endParaRPr>
              <a:highlight>
                <a:srgbClr val="F4CCCC"/>
              </a:highlight>
              <a:latin typeface="Andada"/>
              <a:ea typeface="Andada"/>
              <a:cs typeface="Andada"/>
              <a:sym typeface="Andada"/>
            </a:endParaRPr>
          </a:p>
        </p:txBody>
      </p:sp>
      <p:sp>
        <p:nvSpPr>
          <p:cNvPr id="167" name="Google Shape;167;p27"/>
          <p:cNvSpPr txBox="1"/>
          <p:nvPr/>
        </p:nvSpPr>
        <p:spPr>
          <a:xfrm>
            <a:off x="7073450" y="682475"/>
            <a:ext cx="1293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highlight>
                  <a:srgbClr val="F4CCCC"/>
                </a:highlight>
                <a:latin typeface="Andada"/>
                <a:ea typeface="Andada"/>
                <a:cs typeface="Andada"/>
                <a:sym typeface="Andada"/>
              </a:rPr>
              <a:t>Fed is Best</a:t>
            </a:r>
            <a:endParaRPr>
              <a:highlight>
                <a:srgbClr val="F4CCCC"/>
              </a:highlight>
            </a:endParaRPr>
          </a:p>
        </p:txBody>
      </p:sp>
      <p:sp>
        <p:nvSpPr>
          <p:cNvPr id="168" name="Google Shape;168;p27"/>
          <p:cNvSpPr txBox="1"/>
          <p:nvPr/>
        </p:nvSpPr>
        <p:spPr>
          <a:xfrm>
            <a:off x="899400" y="1255175"/>
            <a:ext cx="11712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Baby’s weight gain</a:t>
            </a:r>
            <a:endParaRPr sz="1200">
              <a:latin typeface="Andada"/>
              <a:ea typeface="Andada"/>
              <a:cs typeface="Andada"/>
              <a:sym typeface="Andada"/>
            </a:endParaRPr>
          </a:p>
        </p:txBody>
      </p:sp>
      <p:sp>
        <p:nvSpPr>
          <p:cNvPr id="169" name="Google Shape;169;p27"/>
          <p:cNvSpPr txBox="1"/>
          <p:nvPr/>
        </p:nvSpPr>
        <p:spPr>
          <a:xfrm>
            <a:off x="7073450" y="1255175"/>
            <a:ext cx="1386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Risk of Jaundice</a:t>
            </a:r>
            <a:endParaRPr sz="1200">
              <a:latin typeface="Andada"/>
              <a:ea typeface="Andada"/>
              <a:cs typeface="Andada"/>
              <a:sym typeface="Andada"/>
            </a:endParaRPr>
          </a:p>
        </p:txBody>
      </p:sp>
      <p:sp>
        <p:nvSpPr>
          <p:cNvPr id="170" name="Google Shape;170;p27"/>
          <p:cNvSpPr txBox="1"/>
          <p:nvPr/>
        </p:nvSpPr>
        <p:spPr>
          <a:xfrm>
            <a:off x="548250" y="2130625"/>
            <a:ext cx="1386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Baby’s pee/poop</a:t>
            </a:r>
            <a:endParaRPr sz="1200">
              <a:latin typeface="Andada"/>
              <a:ea typeface="Andada"/>
              <a:cs typeface="Andada"/>
              <a:sym typeface="Andada"/>
            </a:endParaRPr>
          </a:p>
        </p:txBody>
      </p:sp>
      <p:sp>
        <p:nvSpPr>
          <p:cNvPr id="171" name="Google Shape;171;p27"/>
          <p:cNvSpPr txBox="1"/>
          <p:nvPr/>
        </p:nvSpPr>
        <p:spPr>
          <a:xfrm>
            <a:off x="814925" y="3260800"/>
            <a:ext cx="1386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Baby’s suck patterns</a:t>
            </a:r>
            <a:endParaRPr sz="1200">
              <a:latin typeface="Andada"/>
              <a:ea typeface="Andada"/>
              <a:cs typeface="Andada"/>
              <a:sym typeface="Andada"/>
            </a:endParaRPr>
          </a:p>
        </p:txBody>
      </p:sp>
      <p:sp>
        <p:nvSpPr>
          <p:cNvPr id="172" name="Google Shape;172;p27"/>
          <p:cNvSpPr txBox="1"/>
          <p:nvPr/>
        </p:nvSpPr>
        <p:spPr>
          <a:xfrm>
            <a:off x="7270200" y="2130625"/>
            <a:ext cx="15084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Risk of Starvation</a:t>
            </a:r>
            <a:endParaRPr sz="1200">
              <a:latin typeface="Andada"/>
              <a:ea typeface="Andada"/>
              <a:cs typeface="Andada"/>
              <a:sym typeface="Andada"/>
            </a:endParaRPr>
          </a:p>
        </p:txBody>
      </p:sp>
      <p:sp>
        <p:nvSpPr>
          <p:cNvPr id="173" name="Google Shape;173;p27"/>
          <p:cNvSpPr txBox="1"/>
          <p:nvPr/>
        </p:nvSpPr>
        <p:spPr>
          <a:xfrm>
            <a:off x="6951675" y="3260800"/>
            <a:ext cx="18270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Formula breast milk substitute is readily  available in wealthy countries</a:t>
            </a:r>
            <a:endParaRPr sz="1200">
              <a:latin typeface="Andada"/>
              <a:ea typeface="Andada"/>
              <a:cs typeface="Andada"/>
              <a:sym typeface="Andada"/>
            </a:endParaRPr>
          </a:p>
        </p:txBody>
      </p:sp>
      <p:sp>
        <p:nvSpPr>
          <p:cNvPr id="174" name="Google Shape;174;p27"/>
          <p:cNvSpPr txBox="1"/>
          <p:nvPr/>
        </p:nvSpPr>
        <p:spPr>
          <a:xfrm>
            <a:off x="3705450" y="2218200"/>
            <a:ext cx="1733100" cy="7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strike="sngStrike">
                <a:latin typeface="Andada"/>
                <a:ea typeface="Andada"/>
                <a:cs typeface="Andada"/>
                <a:sym typeface="Andada"/>
              </a:rPr>
              <a:t>M O M</a:t>
            </a:r>
            <a:endParaRPr sz="3600" strike="sngStrike">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10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fade">
                                      <p:cBhvr>
                                        <p:cTn id="22" dur="1000"/>
                                        <p:tgtEl>
                                          <p:spTgt spid="1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
                                        </p:tgtEl>
                                        <p:attrNameLst>
                                          <p:attrName>style.visibility</p:attrName>
                                        </p:attrNameLst>
                                      </p:cBhvr>
                                      <p:to>
                                        <p:strVal val="visible"/>
                                      </p:to>
                                    </p:set>
                                    <p:animEffect transition="in" filter="fade">
                                      <p:cBhvr>
                                        <p:cTn id="27" dur="1000"/>
                                        <p:tgtEl>
                                          <p:spTgt spid="1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1"/>
                                        </p:tgtEl>
                                        <p:attrNameLst>
                                          <p:attrName>style.visibility</p:attrName>
                                        </p:attrNameLst>
                                      </p:cBhvr>
                                      <p:to>
                                        <p:strVal val="visible"/>
                                      </p:to>
                                    </p:set>
                                    <p:animEffect transition="in" filter="fade">
                                      <p:cBhvr>
                                        <p:cTn id="32" dur="1000"/>
                                        <p:tgtEl>
                                          <p:spTgt spid="1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1000"/>
                                        <p:tgtEl>
                                          <p:spTgt spid="1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5"/>
                                        </p:tgtEl>
                                        <p:attrNameLst>
                                          <p:attrName>style.visibility</p:attrName>
                                        </p:attrNameLst>
                                      </p:cBhvr>
                                      <p:to>
                                        <p:strVal val="visible"/>
                                      </p:to>
                                    </p:set>
                                    <p:animEffect transition="in" filter="fade">
                                      <p:cBhvr>
                                        <p:cTn id="42" dur="1000"/>
                                        <p:tgtEl>
                                          <p:spTgt spid="16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3"/>
                                        </p:tgtEl>
                                        <p:attrNameLst>
                                          <p:attrName>style.visibility</p:attrName>
                                        </p:attrNameLst>
                                      </p:cBhvr>
                                      <p:to>
                                        <p:strVal val="visible"/>
                                      </p:to>
                                    </p:set>
                                    <p:animEffect transition="in" filter="fade">
                                      <p:cBhvr>
                                        <p:cTn id="47" dur="1000"/>
                                        <p:tgtEl>
                                          <p:spTgt spid="17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4"/>
                                        </p:tgtEl>
                                        <p:attrNameLst>
                                          <p:attrName>style.visibility</p:attrName>
                                        </p:attrNameLst>
                                      </p:cBhvr>
                                      <p:to>
                                        <p:strVal val="visible"/>
                                      </p:to>
                                    </p:set>
                                    <p:animEffect transition="in" filter="fade">
                                      <p:cBhvr>
                                        <p:cTn id="52" dur="1000"/>
                                        <p:tgtEl>
                                          <p:spTgt spid="1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1000"/>
                                        <p:tgtEl>
                                          <p:spTgt spid="17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3"/>
                                        </p:tgtEl>
                                        <p:attrNameLst>
                                          <p:attrName>style.visibility</p:attrName>
                                        </p:attrNameLst>
                                      </p:cBhvr>
                                      <p:to>
                                        <p:strVal val="visible"/>
                                      </p:to>
                                    </p:set>
                                    <p:animEffect transition="in" filter="fade">
                                      <p:cBhvr>
                                        <p:cTn id="62" dur="1000"/>
                                        <p:tgtEl>
                                          <p:spTgt spid="1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9"/>
                                        </p:tgtEl>
                                        <p:attrNameLst>
                                          <p:attrName>style.visibility</p:attrName>
                                        </p:attrNameLst>
                                      </p:cBhvr>
                                      <p:to>
                                        <p:strVal val="visible"/>
                                      </p:to>
                                    </p:set>
                                    <p:animEffect transition="in" filter="fade">
                                      <p:cBhvr>
                                        <p:cTn id="67" dur="1000"/>
                                        <p:tgtEl>
                                          <p:spTgt spid="16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4"/>
                                        </p:tgtEl>
                                        <p:attrNameLst>
                                          <p:attrName>style.visibility</p:attrName>
                                        </p:attrNameLst>
                                      </p:cBhvr>
                                      <p:to>
                                        <p:strVal val="visible"/>
                                      </p:to>
                                    </p:set>
                                    <p:animEffect transition="in" filter="fade">
                                      <p:cBhvr>
                                        <p:cTn id="72"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8"/>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6" name="Google Shape;186;p29"/>
          <p:cNvPicPr preferRelativeResize="0"/>
          <p:nvPr/>
        </p:nvPicPr>
        <p:blipFill>
          <a:blip r:embed="rId3">
            <a:alphaModFix/>
          </a:blip>
          <a:stretch>
            <a:fillRect/>
          </a:stretch>
        </p:blipFill>
        <p:spPr>
          <a:xfrm>
            <a:off x="13963" y="0"/>
            <a:ext cx="9144000" cy="5143500"/>
          </a:xfrm>
          <a:prstGeom prst="rect">
            <a:avLst/>
          </a:prstGeom>
          <a:noFill/>
          <a:ln>
            <a:noFill/>
          </a:ln>
        </p:spPr>
      </p:pic>
      <p:sp>
        <p:nvSpPr>
          <p:cNvPr id="187" name="Google Shape;187;p29"/>
          <p:cNvSpPr txBox="1"/>
          <p:nvPr/>
        </p:nvSpPr>
        <p:spPr>
          <a:xfrm>
            <a:off x="1873800" y="34477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Andada"/>
                <a:ea typeface="Andada"/>
                <a:cs typeface="Andada"/>
                <a:sym typeface="Andada"/>
              </a:rPr>
              <a:t>A New Mantra</a:t>
            </a:r>
            <a:endParaRPr sz="3000">
              <a:latin typeface="Andada"/>
              <a:ea typeface="Andada"/>
              <a:cs typeface="Andada"/>
              <a:sym typeface="Andada"/>
            </a:endParaRPr>
          </a:p>
        </p:txBody>
      </p:sp>
      <p:cxnSp>
        <p:nvCxnSpPr>
          <p:cNvPr id="188" name="Google Shape;188;p29"/>
          <p:cNvCxnSpPr/>
          <p:nvPr/>
        </p:nvCxnSpPr>
        <p:spPr>
          <a:xfrm rot="10800000">
            <a:off x="2098475" y="1440800"/>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29"/>
          <p:cNvCxnSpPr/>
          <p:nvPr/>
        </p:nvCxnSpPr>
        <p:spPr>
          <a:xfrm rot="10800000">
            <a:off x="2201525" y="3541900"/>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29"/>
          <p:cNvCxnSpPr/>
          <p:nvPr/>
        </p:nvCxnSpPr>
        <p:spPr>
          <a:xfrm rot="10800000">
            <a:off x="1934850" y="2411725"/>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29"/>
          <p:cNvCxnSpPr/>
          <p:nvPr/>
        </p:nvCxnSpPr>
        <p:spPr>
          <a:xfrm rot="10800000" flipH="1">
            <a:off x="6033350" y="1440800"/>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29"/>
          <p:cNvCxnSpPr/>
          <p:nvPr/>
        </p:nvCxnSpPr>
        <p:spPr>
          <a:xfrm rot="10800000" flipH="1">
            <a:off x="6230100" y="2411725"/>
            <a:ext cx="1040100" cy="43110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29"/>
          <p:cNvCxnSpPr/>
          <p:nvPr/>
        </p:nvCxnSpPr>
        <p:spPr>
          <a:xfrm rot="10800000" flipH="1">
            <a:off x="5911575" y="3541900"/>
            <a:ext cx="1040100" cy="431100"/>
          </a:xfrm>
          <a:prstGeom prst="straightConnector1">
            <a:avLst/>
          </a:prstGeom>
          <a:noFill/>
          <a:ln w="9525" cap="flat" cmpd="sng">
            <a:solidFill>
              <a:schemeClr val="dk2"/>
            </a:solidFill>
            <a:prstDash val="solid"/>
            <a:round/>
            <a:headEnd type="none" w="med" len="med"/>
            <a:tailEnd type="none" w="med" len="med"/>
          </a:ln>
        </p:spPr>
      </p:cxnSp>
      <p:sp>
        <p:nvSpPr>
          <p:cNvPr id="194" name="Google Shape;194;p29"/>
          <p:cNvSpPr txBox="1"/>
          <p:nvPr/>
        </p:nvSpPr>
        <p:spPr>
          <a:xfrm>
            <a:off x="1198950" y="1000438"/>
            <a:ext cx="11712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Encourage open dialog BEFORE  &amp; AFTER the first latch</a:t>
            </a:r>
            <a:endParaRPr sz="1200">
              <a:latin typeface="Andada"/>
              <a:ea typeface="Andada"/>
              <a:cs typeface="Andada"/>
              <a:sym typeface="Andada"/>
            </a:endParaRPr>
          </a:p>
        </p:txBody>
      </p:sp>
      <p:sp>
        <p:nvSpPr>
          <p:cNvPr id="195" name="Google Shape;195;p29"/>
          <p:cNvSpPr txBox="1"/>
          <p:nvPr/>
        </p:nvSpPr>
        <p:spPr>
          <a:xfrm>
            <a:off x="7026600" y="1152475"/>
            <a:ext cx="1386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What is the new mama’s feeding goal?</a:t>
            </a:r>
            <a:endParaRPr sz="1200">
              <a:latin typeface="Andada"/>
              <a:ea typeface="Andada"/>
              <a:cs typeface="Andada"/>
              <a:sym typeface="Andada"/>
            </a:endParaRPr>
          </a:p>
        </p:txBody>
      </p:sp>
      <p:sp>
        <p:nvSpPr>
          <p:cNvPr id="196" name="Google Shape;196;p29"/>
          <p:cNvSpPr txBox="1"/>
          <p:nvPr/>
        </p:nvSpPr>
        <p:spPr>
          <a:xfrm>
            <a:off x="814925" y="2130625"/>
            <a:ext cx="1386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Check in with Mom about feelings of exhaustion and overwhelm</a:t>
            </a:r>
            <a:endParaRPr sz="1200">
              <a:latin typeface="Andada"/>
              <a:ea typeface="Andada"/>
              <a:cs typeface="Andada"/>
              <a:sym typeface="Andada"/>
            </a:endParaRPr>
          </a:p>
        </p:txBody>
      </p:sp>
      <p:sp>
        <p:nvSpPr>
          <p:cNvPr id="197" name="Google Shape;197;p29"/>
          <p:cNvSpPr txBox="1"/>
          <p:nvPr/>
        </p:nvSpPr>
        <p:spPr>
          <a:xfrm>
            <a:off x="814925" y="3260800"/>
            <a:ext cx="1386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Andada"/>
                <a:ea typeface="Andada"/>
                <a:cs typeface="Andada"/>
                <a:sym typeface="Andada"/>
              </a:rPr>
              <a:t>How observant is the new mama? Does she know when her baby is hungry versus when her baby is full?</a:t>
            </a:r>
            <a:endParaRPr sz="1200">
              <a:solidFill>
                <a:schemeClr val="dk1"/>
              </a:solidFill>
              <a:latin typeface="Andada"/>
              <a:ea typeface="Andada"/>
              <a:cs typeface="Andada"/>
              <a:sym typeface="Andada"/>
            </a:endParaRPr>
          </a:p>
          <a:p>
            <a:pPr marL="0" lvl="0" indent="0" algn="l" rtl="0">
              <a:spcBef>
                <a:spcPts val="0"/>
              </a:spcBef>
              <a:spcAft>
                <a:spcPts val="0"/>
              </a:spcAft>
              <a:buNone/>
            </a:pPr>
            <a:endParaRPr sz="1200">
              <a:latin typeface="Andada"/>
              <a:ea typeface="Andada"/>
              <a:cs typeface="Andada"/>
              <a:sym typeface="Andada"/>
            </a:endParaRPr>
          </a:p>
        </p:txBody>
      </p:sp>
      <p:sp>
        <p:nvSpPr>
          <p:cNvPr id="198" name="Google Shape;198;p29"/>
          <p:cNvSpPr txBox="1"/>
          <p:nvPr/>
        </p:nvSpPr>
        <p:spPr>
          <a:xfrm>
            <a:off x="7270200" y="2130625"/>
            <a:ext cx="15084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Teach new mama about the FIST rule</a:t>
            </a:r>
            <a:endParaRPr sz="1200">
              <a:latin typeface="Andada"/>
              <a:ea typeface="Andada"/>
              <a:cs typeface="Andada"/>
              <a:sym typeface="Andada"/>
            </a:endParaRPr>
          </a:p>
        </p:txBody>
      </p:sp>
      <p:sp>
        <p:nvSpPr>
          <p:cNvPr id="199" name="Google Shape;199;p29"/>
          <p:cNvSpPr txBox="1"/>
          <p:nvPr/>
        </p:nvSpPr>
        <p:spPr>
          <a:xfrm>
            <a:off x="6904850" y="2979700"/>
            <a:ext cx="19275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ndada"/>
                <a:ea typeface="Andada"/>
                <a:cs typeface="Andada"/>
                <a:sym typeface="Andada"/>
              </a:rPr>
              <a:t>Teach new mamas to hand express an additional 1 tsp after each feed to ensure that she has a well-established supply</a:t>
            </a:r>
            <a:endParaRPr sz="1200">
              <a:latin typeface="Andada"/>
              <a:ea typeface="Andada"/>
              <a:cs typeface="Andada"/>
              <a:sym typeface="Andada"/>
            </a:endParaRPr>
          </a:p>
        </p:txBody>
      </p:sp>
      <p:pic>
        <p:nvPicPr>
          <p:cNvPr id="200" name="Google Shape;200;p29"/>
          <p:cNvPicPr preferRelativeResize="0"/>
          <p:nvPr/>
        </p:nvPicPr>
        <p:blipFill>
          <a:blip r:embed="rId4">
            <a:alphaModFix/>
          </a:blip>
          <a:stretch>
            <a:fillRect/>
          </a:stretch>
        </p:blipFill>
        <p:spPr>
          <a:xfrm>
            <a:off x="3220075" y="1440800"/>
            <a:ext cx="2731774" cy="2731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1000"/>
                                        <p:tgtEl>
                                          <p:spTgt spid="2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1000"/>
                                        <p:tgtEl>
                                          <p:spTgt spid="1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1000"/>
                                        <p:tgtEl>
                                          <p:spTgt spid="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
                                        </p:tgtEl>
                                        <p:attrNameLst>
                                          <p:attrName>style.visibility</p:attrName>
                                        </p:attrNameLst>
                                      </p:cBhvr>
                                      <p:to>
                                        <p:strVal val="visible"/>
                                      </p:to>
                                    </p:set>
                                    <p:animEffect transition="in" filter="fade">
                                      <p:cBhvr>
                                        <p:cTn id="27" dur="1000"/>
                                        <p:tgtEl>
                                          <p:spTgt spid="1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fade">
                                      <p:cBhvr>
                                        <p:cTn id="32" dur="1000"/>
                                        <p:tgtEl>
                                          <p:spTgt spid="1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9"/>
                                        </p:tgtEl>
                                        <p:attrNameLst>
                                          <p:attrName>style.visibility</p:attrName>
                                        </p:attrNameLst>
                                      </p:cBhvr>
                                      <p:to>
                                        <p:strVal val="visible"/>
                                      </p:to>
                                    </p:set>
                                    <p:animEffect transition="in" filter="fade">
                                      <p:cBhvr>
                                        <p:cTn id="37" dur="1000"/>
                                        <p:tgtEl>
                                          <p:spTgt spid="1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7"/>
                                        </p:tgtEl>
                                        <p:attrNameLst>
                                          <p:attrName>style.visibility</p:attrName>
                                        </p:attrNameLst>
                                      </p:cBhvr>
                                      <p:to>
                                        <p:strVal val="visible"/>
                                      </p:to>
                                    </p:set>
                                    <p:animEffect transition="in" filter="fade">
                                      <p:cBhvr>
                                        <p:cTn id="42" dur="1000"/>
                                        <p:tgtEl>
                                          <p:spTgt spid="19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1000"/>
                                        <p:tgtEl>
                                          <p:spTgt spid="19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9"/>
                                        </p:tgtEl>
                                        <p:attrNameLst>
                                          <p:attrName>style.visibility</p:attrName>
                                        </p:attrNameLst>
                                      </p:cBhvr>
                                      <p:to>
                                        <p:strVal val="visible"/>
                                      </p:to>
                                    </p:set>
                                    <p:animEffect transition="in" filter="fade">
                                      <p:cBhvr>
                                        <p:cTn id="52" dur="1000"/>
                                        <p:tgtEl>
                                          <p:spTgt spid="1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2"/>
                                        </p:tgtEl>
                                        <p:attrNameLst>
                                          <p:attrName>style.visibility</p:attrName>
                                        </p:attrNameLst>
                                      </p:cBhvr>
                                      <p:to>
                                        <p:strVal val="visible"/>
                                      </p:to>
                                    </p:set>
                                    <p:animEffect transition="in" filter="fade">
                                      <p:cBhvr>
                                        <p:cTn id="57" dur="1000"/>
                                        <p:tgtEl>
                                          <p:spTgt spid="19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8"/>
                                        </p:tgtEl>
                                        <p:attrNameLst>
                                          <p:attrName>style.visibility</p:attrName>
                                        </p:attrNameLst>
                                      </p:cBhvr>
                                      <p:to>
                                        <p:strVal val="visible"/>
                                      </p:to>
                                    </p:set>
                                    <p:animEffect transition="in" filter="fade">
                                      <p:cBhvr>
                                        <p:cTn id="62" dur="1000"/>
                                        <p:tgtEl>
                                          <p:spTgt spid="19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1"/>
                                        </p:tgtEl>
                                        <p:attrNameLst>
                                          <p:attrName>style.visibility</p:attrName>
                                        </p:attrNameLst>
                                      </p:cBhvr>
                                      <p:to>
                                        <p:strVal val="visible"/>
                                      </p:to>
                                    </p:set>
                                    <p:animEffect transition="in" filter="fade">
                                      <p:cBhvr>
                                        <p:cTn id="67" dur="1000"/>
                                        <p:tgtEl>
                                          <p:spTgt spid="19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5"/>
                                        </p:tgtEl>
                                        <p:attrNameLst>
                                          <p:attrName>style.visibility</p:attrName>
                                        </p:attrNameLst>
                                      </p:cBhvr>
                                      <p:to>
                                        <p:strVal val="visible"/>
                                      </p:to>
                                    </p:set>
                                    <p:animEffect transition="in" filter="fade">
                                      <p:cBhvr>
                                        <p:cTn id="72"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0"/>
          <p:cNvPicPr preferRelativeResize="0"/>
          <p:nvPr/>
        </p:nvPicPr>
        <p:blipFill>
          <a:blip r:embed="rId3">
            <a:alphaModFix/>
          </a:blip>
          <a:stretch>
            <a:fillRect/>
          </a:stretch>
        </p:blipFill>
        <p:spPr>
          <a:xfrm>
            <a:off x="1038813" y="152400"/>
            <a:ext cx="7066370" cy="48386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1"/>
          <p:cNvPicPr preferRelativeResize="0"/>
          <p:nvPr/>
        </p:nvPicPr>
        <p:blipFill>
          <a:blip r:embed="rId3">
            <a:alphaModFix/>
          </a:blip>
          <a:stretch>
            <a:fillRect/>
          </a:stretch>
        </p:blipFill>
        <p:spPr>
          <a:xfrm>
            <a:off x="0" y="0"/>
            <a:ext cx="9144000" cy="5143511"/>
          </a:xfrm>
          <a:prstGeom prst="rect">
            <a:avLst/>
          </a:prstGeom>
          <a:noFill/>
          <a:ln>
            <a:noFill/>
          </a:ln>
        </p:spPr>
      </p:pic>
      <p:sp>
        <p:nvSpPr>
          <p:cNvPr id="211" name="Google Shape;211;p31"/>
          <p:cNvSpPr txBox="1"/>
          <p:nvPr/>
        </p:nvSpPr>
        <p:spPr>
          <a:xfrm>
            <a:off x="1873800" y="41972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Objectives</a:t>
            </a:r>
            <a:endParaRPr sz="2400">
              <a:latin typeface="Andada"/>
              <a:ea typeface="Andada"/>
              <a:cs typeface="Andada"/>
              <a:sym typeface="Andada"/>
            </a:endParaRPr>
          </a:p>
        </p:txBody>
      </p:sp>
      <p:sp>
        <p:nvSpPr>
          <p:cNvPr id="212" name="Google Shape;212;p31"/>
          <p:cNvSpPr txBox="1"/>
          <p:nvPr/>
        </p:nvSpPr>
        <p:spPr>
          <a:xfrm>
            <a:off x="1873800" y="1384700"/>
            <a:ext cx="5396400" cy="629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ndada"/>
              <a:buChar char="●"/>
            </a:pPr>
            <a:r>
              <a:rPr lang="en">
                <a:latin typeface="Andada"/>
                <a:ea typeface="Andada"/>
                <a:cs typeface="Andada"/>
                <a:sym typeface="Andada"/>
              </a:rPr>
              <a:t>Define how to connect with potential WIC moms on social media</a:t>
            </a:r>
            <a:endParaRPr>
              <a:latin typeface="Andada"/>
              <a:ea typeface="Andada"/>
              <a:cs typeface="Andada"/>
              <a:sym typeface="Andada"/>
            </a:endParaRPr>
          </a:p>
          <a:p>
            <a:pPr marL="457200" lvl="0" indent="-317500" algn="l" rtl="0">
              <a:spcBef>
                <a:spcPts val="0"/>
              </a:spcBef>
              <a:spcAft>
                <a:spcPts val="0"/>
              </a:spcAft>
              <a:buSzPts val="1400"/>
              <a:buFont typeface="Andada"/>
              <a:buChar char="●"/>
            </a:pPr>
            <a:r>
              <a:rPr lang="en">
                <a:latin typeface="Andada"/>
                <a:ea typeface="Andada"/>
                <a:cs typeface="Andada"/>
                <a:sym typeface="Andada"/>
              </a:rPr>
              <a:t>Describe how to use your mobile device to document WIC participants with photography, video, blogging, and podcasts to capture and share their stories.</a:t>
            </a:r>
            <a:endParaRPr>
              <a:latin typeface="Andada"/>
              <a:ea typeface="Andada"/>
              <a:cs typeface="Andada"/>
              <a:sym typeface="Andada"/>
            </a:endParaRPr>
          </a:p>
          <a:p>
            <a:pPr marL="457200" lvl="0" indent="-317500" algn="l" rtl="0">
              <a:spcBef>
                <a:spcPts val="0"/>
              </a:spcBef>
              <a:spcAft>
                <a:spcPts val="0"/>
              </a:spcAft>
              <a:buSzPts val="1400"/>
              <a:buFont typeface="Andada"/>
              <a:buChar char="●"/>
            </a:pPr>
            <a:r>
              <a:rPr lang="en">
                <a:latin typeface="Andada"/>
                <a:ea typeface="Andada"/>
                <a:cs typeface="Andada"/>
                <a:sym typeface="Andada"/>
              </a:rPr>
              <a:t>Identify which type of media and platform best suits your posting style and availability</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200463" y="324063"/>
            <a:ext cx="6743075" cy="4495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2"/>
          <p:cNvPicPr preferRelativeResize="0"/>
          <p:nvPr/>
        </p:nvPicPr>
        <p:blipFill>
          <a:blip r:embed="rId3">
            <a:alphaModFix/>
          </a:blip>
          <a:stretch>
            <a:fillRect/>
          </a:stretch>
        </p:blipFill>
        <p:spPr>
          <a:xfrm>
            <a:off x="943325" y="152400"/>
            <a:ext cx="7257331" cy="48387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4" name="Google Shape;224;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5" name="Google Shape;225;p33"/>
          <p:cNvSpPr txBox="1"/>
          <p:nvPr/>
        </p:nvSpPr>
        <p:spPr>
          <a:xfrm>
            <a:off x="2524950" y="1519975"/>
            <a:ext cx="4094100" cy="67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How to Connect</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With Potential WIC moms</a:t>
            </a:r>
            <a:endParaRPr sz="3600">
              <a:solidFill>
                <a:schemeClr val="dk1"/>
              </a:solidFill>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4"/>
          <p:cNvPicPr preferRelativeResize="0"/>
          <p:nvPr/>
        </p:nvPicPr>
        <p:blipFill>
          <a:blip r:embed="rId3">
            <a:alphaModFix/>
          </a:blip>
          <a:stretch>
            <a:fillRect/>
          </a:stretch>
        </p:blipFill>
        <p:spPr>
          <a:xfrm>
            <a:off x="1196550" y="152400"/>
            <a:ext cx="6750890"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5"/>
          <p:cNvPicPr preferRelativeResize="0"/>
          <p:nvPr/>
        </p:nvPicPr>
        <p:blipFill>
          <a:blip r:embed="rId3">
            <a:alphaModFix/>
          </a:blip>
          <a:stretch>
            <a:fillRect/>
          </a:stretch>
        </p:blipFill>
        <p:spPr>
          <a:xfrm>
            <a:off x="0" y="0"/>
            <a:ext cx="9144000" cy="5143497"/>
          </a:xfrm>
          <a:prstGeom prst="rect">
            <a:avLst/>
          </a:prstGeom>
          <a:noFill/>
          <a:ln>
            <a:noFill/>
          </a:ln>
        </p:spPr>
      </p:pic>
      <p:sp>
        <p:nvSpPr>
          <p:cNvPr id="236" name="Google Shape;236;p35"/>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Title, Look, and FEEL</a:t>
            </a:r>
            <a:endParaRPr sz="2400">
              <a:latin typeface="Andada"/>
              <a:ea typeface="Andada"/>
              <a:cs typeface="Andada"/>
              <a:sym typeface="Andada"/>
            </a:endParaRPr>
          </a:p>
        </p:txBody>
      </p:sp>
      <p:sp>
        <p:nvSpPr>
          <p:cNvPr id="237" name="Google Shape;237;p35"/>
          <p:cNvSpPr txBox="1"/>
          <p:nvPr/>
        </p:nvSpPr>
        <p:spPr>
          <a:xfrm>
            <a:off x="1986200" y="1506500"/>
            <a:ext cx="5396400" cy="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Andada"/>
              <a:ea typeface="Andada"/>
              <a:cs typeface="Andada"/>
              <a:sym typeface="Andada"/>
            </a:endParaRPr>
          </a:p>
          <a:p>
            <a:pPr marL="4572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Use Your name + Your WIC location as your profile name.</a:t>
            </a:r>
            <a:endParaRPr>
              <a:solidFill>
                <a:schemeClr val="dk1"/>
              </a:solidFill>
              <a:latin typeface="Andada"/>
              <a:ea typeface="Andada"/>
              <a:cs typeface="Andada"/>
              <a:sym typeface="Andada"/>
            </a:endParaRPr>
          </a:p>
          <a:p>
            <a:pPr marL="914400" lvl="1"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Ex. Maria Tarafa, CLEC, WIC Chula Vista </a:t>
            </a:r>
            <a:endParaRPr>
              <a:solidFill>
                <a:schemeClr val="dk1"/>
              </a:solidFill>
              <a:latin typeface="Andada"/>
              <a:ea typeface="Andada"/>
              <a:cs typeface="Andada"/>
              <a:sym typeface="Andada"/>
            </a:endParaRPr>
          </a:p>
          <a:p>
            <a:pPr marL="457200" lvl="0" indent="0" algn="l" rtl="0">
              <a:lnSpc>
                <a:spcPct val="115000"/>
              </a:lnSpc>
              <a:spcBef>
                <a:spcPts val="0"/>
              </a:spcBef>
              <a:spcAft>
                <a:spcPts val="0"/>
              </a:spcAft>
              <a:buNone/>
            </a:pP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Connect women to your WIC Office with your WIC website in your profile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Describe WIC Services in your profile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Create a WIC business page for your office to use to promote your community events</a:t>
            </a:r>
            <a:endParaRPr sz="1100">
              <a:solidFill>
                <a:schemeClr val="dk1"/>
              </a:solidFill>
              <a:latin typeface="Andada"/>
              <a:ea typeface="Andada"/>
              <a:cs typeface="Andada"/>
              <a:sym typeface="Andada"/>
            </a:endParaRPr>
          </a:p>
          <a:p>
            <a:pPr marL="0" lvl="0" indent="0" algn="l" rtl="0">
              <a:spcBef>
                <a:spcPts val="0"/>
              </a:spcBef>
              <a:spcAft>
                <a:spcPts val="0"/>
              </a:spcAft>
              <a:buNone/>
            </a:pPr>
            <a:endParaRPr sz="1100">
              <a:solidFill>
                <a:schemeClr val="dk1"/>
              </a:solidFill>
              <a:latin typeface="Andada"/>
              <a:ea typeface="Andada"/>
              <a:cs typeface="Andada"/>
              <a:sym typeface="Andad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6"/>
          <p:cNvPicPr preferRelativeResize="0"/>
          <p:nvPr/>
        </p:nvPicPr>
        <p:blipFill>
          <a:blip r:embed="rId3">
            <a:alphaModFix/>
          </a:blip>
          <a:stretch>
            <a:fillRect/>
          </a:stretch>
        </p:blipFill>
        <p:spPr>
          <a:xfrm>
            <a:off x="901587" y="124500"/>
            <a:ext cx="7340820" cy="48944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7"/>
          <p:cNvPicPr preferRelativeResize="0"/>
          <p:nvPr/>
        </p:nvPicPr>
        <p:blipFill>
          <a:blip r:embed="rId3">
            <a:alphaModFix/>
          </a:blip>
          <a:stretch>
            <a:fillRect/>
          </a:stretch>
        </p:blipFill>
        <p:spPr>
          <a:xfrm>
            <a:off x="0" y="0"/>
            <a:ext cx="9143990" cy="5143500"/>
          </a:xfrm>
          <a:prstGeom prst="rect">
            <a:avLst/>
          </a:prstGeom>
          <a:noFill/>
          <a:ln>
            <a:noFill/>
          </a:ln>
        </p:spPr>
      </p:pic>
      <p:sp>
        <p:nvSpPr>
          <p:cNvPr id="248" name="Google Shape;248;p37"/>
          <p:cNvSpPr txBox="1"/>
          <p:nvPr/>
        </p:nvSpPr>
        <p:spPr>
          <a:xfrm>
            <a:off x="1873800" y="1180600"/>
            <a:ext cx="5396400" cy="629700"/>
          </a:xfrm>
          <a:prstGeom prst="rect">
            <a:avLst/>
          </a:prstGeom>
          <a:noFill/>
          <a:ln>
            <a:noFill/>
          </a:ln>
        </p:spPr>
        <p:txBody>
          <a:bodyPr spcFirstLastPara="1" wrap="square" lIns="91425" tIns="91425" rIns="91425" bIns="91425" anchor="t" anchorCtr="0">
            <a:noAutofit/>
          </a:bodyPr>
          <a:lstStyle/>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Biggest challenge is to just get started! People can only find your WIC office once you’re online and they can only attend your events if they are aware of them!</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Take advantage of free online resources via social media. Create opportunities to support moms where they are.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Posts shouldn’t be a difficult process. Use them to find local moms through online education.  If you repost images always credit the original page it came from and tag the artist/photographer</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Try ALL aspects of a platform and search before moving on to the next.</a:t>
            </a:r>
            <a:endParaRPr>
              <a:solidFill>
                <a:schemeClr val="dk1"/>
              </a:solidFill>
              <a:latin typeface="Andada"/>
              <a:ea typeface="Andada"/>
              <a:cs typeface="Andada"/>
              <a:sym typeface="Andada"/>
            </a:endParaRPr>
          </a:p>
          <a:p>
            <a:pPr marL="914400" lvl="0" indent="0" algn="l" rtl="0">
              <a:lnSpc>
                <a:spcPct val="115000"/>
              </a:lnSpc>
              <a:spcBef>
                <a:spcPts val="0"/>
              </a:spcBef>
              <a:spcAft>
                <a:spcPts val="0"/>
              </a:spcAft>
              <a:buNone/>
            </a:pPr>
            <a:endParaRPr>
              <a:solidFill>
                <a:schemeClr val="dk1"/>
              </a:solidFill>
              <a:latin typeface="Andada"/>
              <a:ea typeface="Andada"/>
              <a:cs typeface="Andada"/>
              <a:sym typeface="Andada"/>
            </a:endParaRPr>
          </a:p>
        </p:txBody>
      </p:sp>
      <p:sp>
        <p:nvSpPr>
          <p:cNvPr id="249" name="Google Shape;249;p37"/>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Things to remember</a:t>
            </a:r>
            <a:endParaRPr sz="2400">
              <a:latin typeface="Andada"/>
              <a:ea typeface="Andada"/>
              <a:cs typeface="Andada"/>
              <a:sym typeface="Andad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8"/>
          <p:cNvPicPr preferRelativeResize="0"/>
          <p:nvPr/>
        </p:nvPicPr>
        <p:blipFill>
          <a:blip r:embed="rId3">
            <a:alphaModFix/>
          </a:blip>
          <a:stretch>
            <a:fillRect/>
          </a:stretch>
        </p:blipFill>
        <p:spPr>
          <a:xfrm>
            <a:off x="899363" y="152400"/>
            <a:ext cx="7345280" cy="48387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9"/>
          <p:cNvPicPr preferRelativeResize="0"/>
          <p:nvPr/>
        </p:nvPicPr>
        <p:blipFill>
          <a:blip r:embed="rId3">
            <a:alphaModFix/>
          </a:blip>
          <a:stretch>
            <a:fillRect/>
          </a:stretch>
        </p:blipFill>
        <p:spPr>
          <a:xfrm>
            <a:off x="0" y="0"/>
            <a:ext cx="9144000" cy="5143497"/>
          </a:xfrm>
          <a:prstGeom prst="rect">
            <a:avLst/>
          </a:prstGeom>
          <a:noFill/>
          <a:ln>
            <a:noFill/>
          </a:ln>
        </p:spPr>
      </p:pic>
      <p:sp>
        <p:nvSpPr>
          <p:cNvPr id="260" name="Google Shape;260;p39"/>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LIVE CHAT</a:t>
            </a:r>
            <a:endParaRPr sz="2400">
              <a:latin typeface="Andada"/>
              <a:ea typeface="Andada"/>
              <a:cs typeface="Andada"/>
              <a:sym typeface="Andada"/>
            </a:endParaRPr>
          </a:p>
        </p:txBody>
      </p:sp>
      <p:sp>
        <p:nvSpPr>
          <p:cNvPr id="261" name="Google Shape;261;p39"/>
          <p:cNvSpPr txBox="1"/>
          <p:nvPr/>
        </p:nvSpPr>
        <p:spPr>
          <a:xfrm>
            <a:off x="4206975" y="1588250"/>
            <a:ext cx="3696000" cy="629700"/>
          </a:xfrm>
          <a:prstGeom prst="rect">
            <a:avLst/>
          </a:prstGeom>
          <a:noFill/>
          <a:ln>
            <a:noFill/>
          </a:ln>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Stay Calm people will come and go</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Invite viewers to stay and comment</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You can save and post your video at the end</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Spontaneous vs Planned</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Get out of the box</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Be sure to SAVE the video for other uses</a:t>
            </a:r>
            <a:endParaRPr sz="1100">
              <a:solidFill>
                <a:schemeClr val="dk1"/>
              </a:solidFill>
              <a:latin typeface="Andada"/>
              <a:ea typeface="Andada"/>
              <a:cs typeface="Andada"/>
              <a:sym typeface="Andada"/>
            </a:endParaRPr>
          </a:p>
          <a:p>
            <a:pPr marL="1371600" lvl="2"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Story Save App</a:t>
            </a:r>
            <a:endParaRPr sz="1100">
              <a:solidFill>
                <a:schemeClr val="dk1"/>
              </a:solidFill>
              <a:latin typeface="Andada"/>
              <a:ea typeface="Andada"/>
              <a:cs typeface="Andada"/>
              <a:sym typeface="Andada"/>
            </a:endParaRPr>
          </a:p>
          <a:p>
            <a:pPr marL="914400" lvl="1"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Great way to promote upcoming events, offer live support, and show whats happening at the office or at an event.</a:t>
            </a:r>
            <a:endParaRPr sz="1100">
              <a:solidFill>
                <a:schemeClr val="dk1"/>
              </a:solidFill>
              <a:latin typeface="Andada"/>
              <a:ea typeface="Andada"/>
              <a:cs typeface="Andada"/>
              <a:sym typeface="Andada"/>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None/>
            </a:pPr>
            <a:endParaRPr sz="1100">
              <a:solidFill>
                <a:schemeClr val="dk1"/>
              </a:solidFill>
              <a:latin typeface="Andada"/>
              <a:ea typeface="Andada"/>
              <a:cs typeface="Andada"/>
              <a:sym typeface="Andada"/>
            </a:endParaRPr>
          </a:p>
        </p:txBody>
      </p:sp>
      <p:pic>
        <p:nvPicPr>
          <p:cNvPr id="262" name="Google Shape;262;p39"/>
          <p:cNvPicPr preferRelativeResize="0"/>
          <p:nvPr/>
        </p:nvPicPr>
        <p:blipFill rotWithShape="1">
          <a:blip r:embed="rId4">
            <a:alphaModFix/>
          </a:blip>
          <a:srcRect t="27894" b="3752"/>
          <a:stretch/>
        </p:blipFill>
        <p:spPr>
          <a:xfrm>
            <a:off x="1873800" y="1588250"/>
            <a:ext cx="2373325" cy="3515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0"/>
          <p:cNvPicPr preferRelativeResize="0"/>
          <p:nvPr/>
        </p:nvPicPr>
        <p:blipFill>
          <a:blip r:embed="rId3">
            <a:alphaModFix/>
          </a:blip>
          <a:stretch>
            <a:fillRect/>
          </a:stretch>
        </p:blipFill>
        <p:spPr>
          <a:xfrm>
            <a:off x="0" y="0"/>
            <a:ext cx="9144000" cy="5143497"/>
          </a:xfrm>
          <a:prstGeom prst="rect">
            <a:avLst/>
          </a:prstGeom>
          <a:noFill/>
          <a:ln>
            <a:noFill/>
          </a:ln>
        </p:spPr>
      </p:pic>
      <p:sp>
        <p:nvSpPr>
          <p:cNvPr id="268" name="Google Shape;268;p40"/>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Take Advantage of the #InstaMom</a:t>
            </a:r>
            <a:endParaRPr sz="2400">
              <a:latin typeface="Andada"/>
              <a:ea typeface="Andada"/>
              <a:cs typeface="Andada"/>
              <a:sym typeface="Andada"/>
            </a:endParaRPr>
          </a:p>
        </p:txBody>
      </p:sp>
      <p:sp>
        <p:nvSpPr>
          <p:cNvPr id="269" name="Google Shape;269;p40"/>
          <p:cNvSpPr txBox="1"/>
          <p:nvPr/>
        </p:nvSpPr>
        <p:spPr>
          <a:xfrm>
            <a:off x="1873800" y="1506500"/>
            <a:ext cx="5396400" cy="629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ndada"/>
              <a:buChar char="●"/>
            </a:pPr>
            <a:r>
              <a:rPr lang="en" sz="1100">
                <a:solidFill>
                  <a:schemeClr val="dk1"/>
                </a:solidFill>
                <a:latin typeface="Andada"/>
                <a:ea typeface="Andada"/>
                <a:cs typeface="Andada"/>
                <a:sym typeface="Andada"/>
              </a:rPr>
              <a:t>Your office can provide a model release for you to capture your clients</a:t>
            </a:r>
            <a:endParaRPr sz="1100">
              <a:solidFill>
                <a:schemeClr val="dk1"/>
              </a:solidFill>
              <a:latin typeface="Andada"/>
              <a:ea typeface="Andada"/>
              <a:cs typeface="Andada"/>
              <a:sym typeface="Andada"/>
            </a:endParaRPr>
          </a:p>
          <a:p>
            <a:pPr marL="457200" lvl="0" indent="-298450" algn="l" rtl="0">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Have you mobile device available to capture and share to your page</a:t>
            </a:r>
            <a:endParaRPr sz="1100">
              <a:solidFill>
                <a:schemeClr val="dk1"/>
              </a:solidFill>
              <a:latin typeface="Andada"/>
              <a:ea typeface="Andada"/>
              <a:cs typeface="Andada"/>
              <a:sym typeface="Andada"/>
            </a:endParaRPr>
          </a:p>
          <a:p>
            <a:pPr marL="457200" lvl="0" indent="-298450" algn="l" rtl="0">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It is important to:</a:t>
            </a:r>
            <a:endParaRPr sz="1100">
              <a:solidFill>
                <a:schemeClr val="dk1"/>
              </a:solidFill>
              <a:latin typeface="Andada"/>
              <a:ea typeface="Andada"/>
              <a:cs typeface="Andada"/>
              <a:sym typeface="Andada"/>
            </a:endParaRPr>
          </a:p>
          <a:p>
            <a:pPr marL="914400" lvl="1" indent="-298450" algn="l" rtl="0">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SHOW moms examples of the kinds of images you will be taking</a:t>
            </a:r>
            <a:endParaRPr sz="1100">
              <a:solidFill>
                <a:schemeClr val="dk1"/>
              </a:solidFill>
              <a:latin typeface="Andada"/>
              <a:ea typeface="Andada"/>
              <a:cs typeface="Andada"/>
              <a:sym typeface="Andada"/>
            </a:endParaRPr>
          </a:p>
          <a:p>
            <a:pPr marL="914400" lvl="1" indent="-298450" algn="l" rtl="0">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LISTEN to how they </a:t>
            </a:r>
            <a:r>
              <a:rPr lang="en" sz="1100" i="1">
                <a:solidFill>
                  <a:schemeClr val="dk1"/>
                </a:solidFill>
                <a:latin typeface="Andada"/>
                <a:ea typeface="Andada"/>
                <a:cs typeface="Andada"/>
                <a:sym typeface="Andada"/>
              </a:rPr>
              <a:t>feel</a:t>
            </a:r>
            <a:r>
              <a:rPr lang="en" sz="1100">
                <a:solidFill>
                  <a:schemeClr val="dk1"/>
                </a:solidFill>
                <a:latin typeface="Andada"/>
                <a:ea typeface="Andada"/>
                <a:cs typeface="Andada"/>
                <a:sym typeface="Andada"/>
              </a:rPr>
              <a:t> about being photographed while breastfeeding</a:t>
            </a:r>
            <a:endParaRPr sz="1100">
              <a:solidFill>
                <a:schemeClr val="dk1"/>
              </a:solidFill>
              <a:latin typeface="Andada"/>
              <a:ea typeface="Andada"/>
              <a:cs typeface="Andada"/>
              <a:sym typeface="Andada"/>
            </a:endParaRPr>
          </a:p>
          <a:p>
            <a:pPr marL="914400" lvl="1" indent="-298450" algn="l" rtl="0">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FIND good angles that flatter the mom, but also respect her comfort level</a:t>
            </a:r>
            <a:endParaRPr sz="1100">
              <a:solidFill>
                <a:schemeClr val="dk1"/>
              </a:solidFill>
              <a:latin typeface="Andada"/>
              <a:ea typeface="Andada"/>
              <a:cs typeface="Andada"/>
              <a:sym typeface="Andad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1"/>
          <p:cNvPicPr preferRelativeResize="0"/>
          <p:nvPr/>
        </p:nvPicPr>
        <p:blipFill>
          <a:blip r:embed="rId3">
            <a:alphaModFix/>
          </a:blip>
          <a:stretch>
            <a:fillRect/>
          </a:stretch>
        </p:blipFill>
        <p:spPr>
          <a:xfrm>
            <a:off x="944788" y="152400"/>
            <a:ext cx="7254422"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9" name="Google Shape;69;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0" name="Google Shape;70;p15"/>
          <p:cNvSpPr txBox="1"/>
          <p:nvPr/>
        </p:nvSpPr>
        <p:spPr>
          <a:xfrm>
            <a:off x="1823250" y="115247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Many studies from around the world</a:t>
            </a:r>
            <a:endParaRPr sz="2400">
              <a:latin typeface="Andada"/>
              <a:ea typeface="Andada"/>
              <a:cs typeface="Andada"/>
              <a:sym typeface="Andada"/>
            </a:endParaRPr>
          </a:p>
          <a:p>
            <a:pPr marL="0" lvl="0" indent="0" algn="ctr" rtl="0">
              <a:spcBef>
                <a:spcPts val="0"/>
              </a:spcBef>
              <a:spcAft>
                <a:spcPts val="0"/>
              </a:spcAft>
              <a:buNone/>
            </a:pPr>
            <a:r>
              <a:rPr lang="en" sz="2400">
                <a:latin typeface="Andada"/>
                <a:ea typeface="Andada"/>
                <a:cs typeface="Andada"/>
                <a:sym typeface="Andada"/>
              </a:rPr>
              <a:t>show that supporting </a:t>
            </a:r>
            <a:endParaRPr sz="2400">
              <a:latin typeface="Andada"/>
              <a:ea typeface="Andada"/>
              <a:cs typeface="Andada"/>
              <a:sym typeface="Andada"/>
            </a:endParaRPr>
          </a:p>
          <a:p>
            <a:pPr marL="0" lvl="0" indent="0" algn="ctr" rtl="0">
              <a:spcBef>
                <a:spcPts val="0"/>
              </a:spcBef>
              <a:spcAft>
                <a:spcPts val="0"/>
              </a:spcAft>
              <a:buNone/>
            </a:pPr>
            <a:r>
              <a:rPr lang="en" sz="2400">
                <a:latin typeface="Andada"/>
                <a:ea typeface="Andada"/>
                <a:cs typeface="Andada"/>
                <a:sym typeface="Andada"/>
              </a:rPr>
              <a:t>moms on their journey can</a:t>
            </a:r>
            <a:endParaRPr sz="2400">
              <a:latin typeface="Andada"/>
              <a:ea typeface="Andada"/>
              <a:cs typeface="Andada"/>
              <a:sym typeface="Andada"/>
            </a:endParaRPr>
          </a:p>
          <a:p>
            <a:pPr marL="0" lvl="0" indent="0" algn="ctr" rtl="0">
              <a:spcBef>
                <a:spcPts val="0"/>
              </a:spcBef>
              <a:spcAft>
                <a:spcPts val="0"/>
              </a:spcAft>
              <a:buNone/>
            </a:pPr>
            <a:r>
              <a:rPr lang="en" sz="2400">
                <a:latin typeface="Andada"/>
                <a:ea typeface="Andada"/>
                <a:cs typeface="Andada"/>
                <a:sym typeface="Andada"/>
              </a:rPr>
              <a:t>help them to successfully breastfeed and reach their personal </a:t>
            </a:r>
            <a:endParaRPr sz="2400">
              <a:latin typeface="Andada"/>
              <a:ea typeface="Andada"/>
              <a:cs typeface="Andada"/>
              <a:sym typeface="Andada"/>
            </a:endParaRPr>
          </a:p>
          <a:p>
            <a:pPr marL="0" lvl="0" indent="0" algn="ctr" rtl="0">
              <a:spcBef>
                <a:spcPts val="0"/>
              </a:spcBef>
              <a:spcAft>
                <a:spcPts val="0"/>
              </a:spcAft>
              <a:buNone/>
            </a:pPr>
            <a:r>
              <a:rPr lang="en" sz="2400">
                <a:latin typeface="Andada"/>
                <a:ea typeface="Andada"/>
                <a:cs typeface="Andada"/>
                <a:sym typeface="Andada"/>
              </a:rPr>
              <a:t>feeding goals.</a:t>
            </a:r>
            <a:endParaRPr sz="2400">
              <a:latin typeface="Andada"/>
              <a:ea typeface="Andada"/>
              <a:cs typeface="Andada"/>
              <a:sym typeface="Andad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2"/>
          <p:cNvPicPr preferRelativeResize="0"/>
          <p:nvPr/>
        </p:nvPicPr>
        <p:blipFill>
          <a:blip r:embed="rId3">
            <a:alphaModFix/>
          </a:blip>
          <a:stretch>
            <a:fillRect/>
          </a:stretch>
        </p:blipFill>
        <p:spPr>
          <a:xfrm>
            <a:off x="0" y="0"/>
            <a:ext cx="9144000" cy="5143497"/>
          </a:xfrm>
          <a:prstGeom prst="rect">
            <a:avLst/>
          </a:prstGeom>
          <a:noFill/>
          <a:ln>
            <a:noFill/>
          </a:ln>
        </p:spPr>
      </p:pic>
      <p:sp>
        <p:nvSpPr>
          <p:cNvPr id="280" name="Google Shape;280;p42"/>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Planning Events</a:t>
            </a:r>
            <a:endParaRPr sz="2400">
              <a:latin typeface="Andada"/>
              <a:ea typeface="Andada"/>
              <a:cs typeface="Andada"/>
              <a:sym typeface="Andada"/>
            </a:endParaRPr>
          </a:p>
        </p:txBody>
      </p:sp>
      <p:sp>
        <p:nvSpPr>
          <p:cNvPr id="281" name="Google Shape;281;p42"/>
          <p:cNvSpPr txBox="1"/>
          <p:nvPr/>
        </p:nvSpPr>
        <p:spPr>
          <a:xfrm>
            <a:off x="1986200" y="1506500"/>
            <a:ext cx="5396400" cy="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Andada"/>
                <a:ea typeface="Andada"/>
                <a:cs typeface="Andada"/>
                <a:sym typeface="Andada"/>
              </a:rPr>
              <a:t>Plan a meetup on social media and connect in-person</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Events and meetups are encouraged </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So that moms can SEE and observe many styles and methods of breastfeeding in person</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Moms need time with other moms who understand exactly what they are going through. It takes away the pressure to be a perfect parent. However, no judgment is allowed in these spaces (online/in-person) in any way, shape, or form.</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Although, they live online, it’s a great experience for breastfeeding moms to nurse NEAR each other. Those benefits include even sharing milk when necessary when mothers build trust.</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Use Your WIC Office profile to post the event so women in your area can find your event and RSVP.</a:t>
            </a:r>
            <a:endParaRPr sz="1100">
              <a:solidFill>
                <a:schemeClr val="dk1"/>
              </a:solidFill>
              <a:latin typeface="Andada"/>
              <a:ea typeface="Andada"/>
              <a:cs typeface="Andada"/>
              <a:sym typeface="Andada"/>
            </a:endParaRPr>
          </a:p>
          <a:p>
            <a:pPr marL="0" lvl="0" indent="0" algn="l" rtl="0">
              <a:spcBef>
                <a:spcPts val="0"/>
              </a:spcBef>
              <a:spcAft>
                <a:spcPts val="0"/>
              </a:spcAft>
              <a:buNone/>
            </a:pPr>
            <a:endParaRPr sz="1100">
              <a:solidFill>
                <a:schemeClr val="dk1"/>
              </a:solidFill>
              <a:latin typeface="Andada"/>
              <a:ea typeface="Andada"/>
              <a:cs typeface="Andada"/>
              <a:sym typeface="Andad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88" name="Google Shape;288;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9" name="Google Shape;289;p43"/>
          <p:cNvSpPr txBox="1"/>
          <p:nvPr/>
        </p:nvSpPr>
        <p:spPr>
          <a:xfrm>
            <a:off x="2524950" y="890300"/>
            <a:ext cx="4094100" cy="67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Using Your </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Mobile Device to Capture and Share</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WIC Stories</a:t>
            </a:r>
            <a:endParaRPr sz="3600">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95" name="Google Shape;295;p44"/>
          <p:cNvPicPr preferRelativeResize="0"/>
          <p:nvPr/>
        </p:nvPicPr>
        <p:blipFill rotWithShape="1">
          <a:blip r:embed="rId4">
            <a:alphaModFix/>
          </a:blip>
          <a:srcRect l="29502" t="10897" r="30084" b="52071"/>
          <a:stretch/>
        </p:blipFill>
        <p:spPr>
          <a:xfrm>
            <a:off x="3162500" y="735800"/>
            <a:ext cx="2907826" cy="1498800"/>
          </a:xfrm>
          <a:prstGeom prst="rect">
            <a:avLst/>
          </a:prstGeom>
          <a:noFill/>
          <a:ln>
            <a:noFill/>
          </a:ln>
        </p:spPr>
      </p:pic>
      <p:sp>
        <p:nvSpPr>
          <p:cNvPr id="296" name="Google Shape;296;p44"/>
          <p:cNvSpPr txBox="1"/>
          <p:nvPr/>
        </p:nvSpPr>
        <p:spPr>
          <a:xfrm>
            <a:off x="1888513" y="164050"/>
            <a:ext cx="5367000" cy="62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Taking Better Photos</a:t>
            </a:r>
            <a:endParaRPr sz="2400">
              <a:solidFill>
                <a:schemeClr val="dk1"/>
              </a:solidFill>
              <a:latin typeface="Andada"/>
              <a:ea typeface="Andada"/>
              <a:cs typeface="Andada"/>
              <a:sym typeface="Andada"/>
            </a:endParaRPr>
          </a:p>
          <a:p>
            <a:pPr marL="0" lvl="0" indent="0" algn="l" rtl="0">
              <a:spcBef>
                <a:spcPts val="0"/>
              </a:spcBef>
              <a:spcAft>
                <a:spcPts val="0"/>
              </a:spcAft>
              <a:buNone/>
            </a:pPr>
            <a:endParaRPr/>
          </a:p>
        </p:txBody>
      </p:sp>
      <p:pic>
        <p:nvPicPr>
          <p:cNvPr id="297" name="Google Shape;297;p44"/>
          <p:cNvPicPr preferRelativeResize="0"/>
          <p:nvPr/>
        </p:nvPicPr>
        <p:blipFill rotWithShape="1">
          <a:blip r:embed="rId5">
            <a:alphaModFix/>
          </a:blip>
          <a:srcRect l="29757" t="12162" r="17732" b="49876"/>
          <a:stretch/>
        </p:blipFill>
        <p:spPr>
          <a:xfrm>
            <a:off x="2773375" y="2884800"/>
            <a:ext cx="3686074" cy="1498800"/>
          </a:xfrm>
          <a:prstGeom prst="rect">
            <a:avLst/>
          </a:prstGeom>
          <a:noFill/>
          <a:ln>
            <a:noFill/>
          </a:ln>
        </p:spPr>
      </p:pic>
      <p:sp>
        <p:nvSpPr>
          <p:cNvPr id="298" name="Google Shape;298;p44"/>
          <p:cNvSpPr txBox="1"/>
          <p:nvPr/>
        </p:nvSpPr>
        <p:spPr>
          <a:xfrm>
            <a:off x="1888525" y="2258700"/>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Andada"/>
                <a:ea typeface="Andada"/>
                <a:cs typeface="Andada"/>
                <a:sym typeface="Andada"/>
              </a:rPr>
              <a:t>Tip: minimize the distractions</a:t>
            </a:r>
            <a:endParaRPr sz="1200">
              <a:latin typeface="Andada"/>
              <a:ea typeface="Andada"/>
              <a:cs typeface="Andada"/>
              <a:sym typeface="Andada"/>
            </a:endParaRPr>
          </a:p>
          <a:p>
            <a:pPr marL="0" lvl="0" indent="0" algn="ctr" rtl="0">
              <a:spcBef>
                <a:spcPts val="0"/>
              </a:spcBef>
              <a:spcAft>
                <a:spcPts val="0"/>
              </a:spcAft>
              <a:buNone/>
            </a:pPr>
            <a:endParaRPr sz="1200">
              <a:latin typeface="Andada"/>
              <a:ea typeface="Andada"/>
              <a:cs typeface="Andada"/>
              <a:sym typeface="Andada"/>
            </a:endParaRPr>
          </a:p>
          <a:p>
            <a:pPr marL="0" lvl="0" indent="0" algn="ctr" rtl="0">
              <a:spcBef>
                <a:spcPts val="0"/>
              </a:spcBef>
              <a:spcAft>
                <a:spcPts val="0"/>
              </a:spcAft>
              <a:buNone/>
            </a:pPr>
            <a:r>
              <a:rPr lang="en" sz="1200">
                <a:latin typeface="Andada"/>
                <a:ea typeface="Andada"/>
                <a:cs typeface="Andada"/>
                <a:sym typeface="Andada"/>
              </a:rPr>
              <a:t>Try something uniform, and try taking candid shots</a:t>
            </a:r>
            <a:endParaRPr sz="1200">
              <a:latin typeface="Andada"/>
              <a:ea typeface="Andada"/>
              <a:cs typeface="Andada"/>
              <a:sym typeface="Andad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4" name="Google Shape;304;p45"/>
          <p:cNvSpPr txBox="1"/>
          <p:nvPr/>
        </p:nvSpPr>
        <p:spPr>
          <a:xfrm>
            <a:off x="1888513" y="164050"/>
            <a:ext cx="5367000" cy="62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3 Simple Secrets to Great Photos</a:t>
            </a:r>
            <a:endParaRPr sz="2400">
              <a:solidFill>
                <a:schemeClr val="dk1"/>
              </a:solidFill>
              <a:latin typeface="Andada"/>
              <a:ea typeface="Andada"/>
              <a:cs typeface="Andada"/>
              <a:sym typeface="Andada"/>
            </a:endParaRPr>
          </a:p>
          <a:p>
            <a:pPr marL="0" lvl="0" indent="0" algn="l" rtl="0">
              <a:spcBef>
                <a:spcPts val="0"/>
              </a:spcBef>
              <a:spcAft>
                <a:spcPts val="0"/>
              </a:spcAft>
              <a:buNone/>
            </a:pPr>
            <a:endParaRPr/>
          </a:p>
        </p:txBody>
      </p:sp>
      <p:sp>
        <p:nvSpPr>
          <p:cNvPr id="305" name="Google Shape;305;p45"/>
          <p:cNvSpPr txBox="1"/>
          <p:nvPr/>
        </p:nvSpPr>
        <p:spPr>
          <a:xfrm>
            <a:off x="1888525" y="101897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LIGHT TRANSFER</a:t>
            </a:r>
            <a:endParaRPr sz="3600">
              <a:latin typeface="Andada"/>
              <a:ea typeface="Andada"/>
              <a:cs typeface="Andada"/>
              <a:sym typeface="Andada"/>
            </a:endParaRPr>
          </a:p>
          <a:p>
            <a:pPr marL="0" lvl="0" indent="0" algn="ctr" rtl="0">
              <a:spcBef>
                <a:spcPts val="0"/>
              </a:spcBef>
              <a:spcAft>
                <a:spcPts val="0"/>
              </a:spcAft>
              <a:buNone/>
            </a:pPr>
            <a:endParaRPr sz="3600">
              <a:latin typeface="Andada"/>
              <a:ea typeface="Andada"/>
              <a:cs typeface="Andada"/>
              <a:sym typeface="Andada"/>
            </a:endParaRPr>
          </a:p>
          <a:p>
            <a:pPr marL="0" lvl="0" indent="0" algn="ctr" rtl="0">
              <a:spcBef>
                <a:spcPts val="0"/>
              </a:spcBef>
              <a:spcAft>
                <a:spcPts val="0"/>
              </a:spcAft>
              <a:buNone/>
            </a:pPr>
            <a:r>
              <a:rPr lang="en" sz="3600">
                <a:latin typeface="Andada"/>
                <a:ea typeface="Andada"/>
                <a:cs typeface="Andada"/>
                <a:sym typeface="Andada"/>
              </a:rPr>
              <a:t>COMPOSITION</a:t>
            </a:r>
            <a:endParaRPr sz="3600">
              <a:latin typeface="Andada"/>
              <a:ea typeface="Andada"/>
              <a:cs typeface="Andada"/>
              <a:sym typeface="Andada"/>
            </a:endParaRPr>
          </a:p>
          <a:p>
            <a:pPr marL="0" lvl="0" indent="0" algn="ctr" rtl="0">
              <a:spcBef>
                <a:spcPts val="0"/>
              </a:spcBef>
              <a:spcAft>
                <a:spcPts val="0"/>
              </a:spcAft>
              <a:buNone/>
            </a:pPr>
            <a:endParaRPr sz="3600">
              <a:latin typeface="Andada"/>
              <a:ea typeface="Andada"/>
              <a:cs typeface="Andada"/>
              <a:sym typeface="Andada"/>
            </a:endParaRPr>
          </a:p>
          <a:p>
            <a:pPr marL="0" lvl="0" indent="0" algn="ctr" rtl="0">
              <a:spcBef>
                <a:spcPts val="0"/>
              </a:spcBef>
              <a:spcAft>
                <a:spcPts val="0"/>
              </a:spcAft>
              <a:buNone/>
            </a:pPr>
            <a:r>
              <a:rPr lang="en" sz="3600">
                <a:latin typeface="Andada"/>
                <a:ea typeface="Andada"/>
                <a:cs typeface="Andada"/>
                <a:sym typeface="Andada"/>
              </a:rPr>
              <a:t>FOCUS</a:t>
            </a:r>
            <a:endParaRPr sz="3600">
              <a:latin typeface="Andada"/>
              <a:ea typeface="Andada"/>
              <a:cs typeface="Andada"/>
              <a:sym typeface="Andad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11" name="Google Shape;311;p46"/>
          <p:cNvPicPr preferRelativeResize="0"/>
          <p:nvPr/>
        </p:nvPicPr>
        <p:blipFill>
          <a:blip r:embed="rId4">
            <a:alphaModFix/>
          </a:blip>
          <a:stretch>
            <a:fillRect/>
          </a:stretch>
        </p:blipFill>
        <p:spPr>
          <a:xfrm>
            <a:off x="4452150" y="659825"/>
            <a:ext cx="2549223" cy="3823835"/>
          </a:xfrm>
          <a:prstGeom prst="rect">
            <a:avLst/>
          </a:prstGeom>
          <a:noFill/>
          <a:ln>
            <a:noFill/>
          </a:ln>
        </p:spPr>
      </p:pic>
      <p:pic>
        <p:nvPicPr>
          <p:cNvPr id="312" name="Google Shape;312;p46"/>
          <p:cNvPicPr preferRelativeResize="0"/>
          <p:nvPr/>
        </p:nvPicPr>
        <p:blipFill>
          <a:blip r:embed="rId5">
            <a:alphaModFix/>
          </a:blip>
          <a:stretch>
            <a:fillRect/>
          </a:stretch>
        </p:blipFill>
        <p:spPr>
          <a:xfrm>
            <a:off x="1656225" y="659837"/>
            <a:ext cx="2549223" cy="38238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7"/>
          <p:cNvPicPr preferRelativeResize="0"/>
          <p:nvPr/>
        </p:nvPicPr>
        <p:blipFill>
          <a:blip r:embed="rId3">
            <a:alphaModFix/>
          </a:blip>
          <a:stretch>
            <a:fillRect/>
          </a:stretch>
        </p:blipFill>
        <p:spPr>
          <a:xfrm>
            <a:off x="0" y="0"/>
            <a:ext cx="9143990" cy="5143500"/>
          </a:xfrm>
          <a:prstGeom prst="rect">
            <a:avLst/>
          </a:prstGeom>
          <a:noFill/>
          <a:ln>
            <a:noFill/>
          </a:ln>
        </p:spPr>
      </p:pic>
      <p:sp>
        <p:nvSpPr>
          <p:cNvPr id="318" name="Google Shape;318;p47"/>
          <p:cNvSpPr txBox="1"/>
          <p:nvPr/>
        </p:nvSpPr>
        <p:spPr>
          <a:xfrm>
            <a:off x="2282900" y="855375"/>
            <a:ext cx="18600" cy="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47"/>
          <p:cNvSpPr txBox="1"/>
          <p:nvPr/>
        </p:nvSpPr>
        <p:spPr>
          <a:xfrm>
            <a:off x="3673000" y="1092050"/>
            <a:ext cx="5367000" cy="626100"/>
          </a:xfrm>
          <a:prstGeom prst="rect">
            <a:avLst/>
          </a:prstGeom>
          <a:noFill/>
          <a:ln>
            <a:noFill/>
          </a:ln>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Your video should be engaging, but funny videos tend to perform the best</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Describe what is happening in the video and why you are posting about it</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Clean your lens!</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Find light and contrast</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Captions can be simple or packed full of information.</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Take lots of behind the scenes images for marketing upcoming events</a:t>
            </a:r>
            <a:endParaRPr sz="1100">
              <a:solidFill>
                <a:schemeClr val="dk1"/>
              </a:solidFill>
              <a:latin typeface="Andada"/>
              <a:ea typeface="Andada"/>
              <a:cs typeface="Andada"/>
              <a:sym typeface="Andada"/>
            </a:endParaRPr>
          </a:p>
          <a:p>
            <a:pPr marL="457200" lvl="0" indent="0" algn="l" rtl="0">
              <a:lnSpc>
                <a:spcPct val="115000"/>
              </a:lnSpc>
              <a:spcBef>
                <a:spcPts val="0"/>
              </a:spcBef>
              <a:spcAft>
                <a:spcPts val="0"/>
              </a:spcAft>
              <a:buNone/>
            </a:pPr>
            <a:endParaRPr sz="1100">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320" name="Google Shape;320;p47"/>
          <p:cNvSpPr txBox="1"/>
          <p:nvPr/>
        </p:nvSpPr>
        <p:spPr>
          <a:xfrm>
            <a:off x="2136150" y="164550"/>
            <a:ext cx="4871700" cy="84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Taking Better Videos</a:t>
            </a:r>
            <a:endParaRPr sz="2400">
              <a:solidFill>
                <a:schemeClr val="dk1"/>
              </a:solidFill>
              <a:latin typeface="Andada"/>
              <a:ea typeface="Andada"/>
              <a:cs typeface="Andada"/>
              <a:sym typeface="Andada"/>
            </a:endParaRPr>
          </a:p>
        </p:txBody>
      </p:sp>
      <p:pic>
        <p:nvPicPr>
          <p:cNvPr id="321" name="Google Shape;321;p47" title="VID_44871004_092938_387.mp4">
            <a:hlinkClick r:id="rId4"/>
          </p:cNvPr>
          <p:cNvPicPr preferRelativeResize="0"/>
          <p:nvPr/>
        </p:nvPicPr>
        <p:blipFill>
          <a:blip r:embed="rId5">
            <a:alphaModFix/>
          </a:blip>
          <a:stretch>
            <a:fillRect/>
          </a:stretch>
        </p:blipFill>
        <p:spPr>
          <a:xfrm>
            <a:off x="723400" y="1092050"/>
            <a:ext cx="3378125" cy="3378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7" name="Google Shape;327;p48"/>
          <p:cNvSpPr txBox="1"/>
          <p:nvPr/>
        </p:nvSpPr>
        <p:spPr>
          <a:xfrm>
            <a:off x="1888513" y="164050"/>
            <a:ext cx="5367000" cy="62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3 Simple Secrets to Great Videos</a:t>
            </a:r>
            <a:endParaRPr sz="2400">
              <a:solidFill>
                <a:schemeClr val="dk1"/>
              </a:solidFill>
              <a:latin typeface="Andada"/>
              <a:ea typeface="Andada"/>
              <a:cs typeface="Andada"/>
              <a:sym typeface="Andada"/>
            </a:endParaRPr>
          </a:p>
          <a:p>
            <a:pPr marL="0" lvl="0" indent="0" algn="l" rtl="0">
              <a:spcBef>
                <a:spcPts val="0"/>
              </a:spcBef>
              <a:spcAft>
                <a:spcPts val="0"/>
              </a:spcAft>
              <a:buNone/>
            </a:pPr>
            <a:endParaRPr/>
          </a:p>
        </p:txBody>
      </p:sp>
      <p:sp>
        <p:nvSpPr>
          <p:cNvPr id="328" name="Google Shape;328;p48"/>
          <p:cNvSpPr txBox="1"/>
          <p:nvPr/>
        </p:nvSpPr>
        <p:spPr>
          <a:xfrm>
            <a:off x="1888525" y="101897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LIGHT TRANSFER</a:t>
            </a:r>
            <a:endParaRPr sz="3600">
              <a:latin typeface="Andada"/>
              <a:ea typeface="Andada"/>
              <a:cs typeface="Andada"/>
              <a:sym typeface="Andada"/>
            </a:endParaRPr>
          </a:p>
          <a:p>
            <a:pPr marL="0" lvl="0" indent="0" algn="ctr" rtl="0">
              <a:spcBef>
                <a:spcPts val="0"/>
              </a:spcBef>
              <a:spcAft>
                <a:spcPts val="0"/>
              </a:spcAft>
              <a:buNone/>
            </a:pPr>
            <a:endParaRPr sz="3600">
              <a:latin typeface="Andada"/>
              <a:ea typeface="Andada"/>
              <a:cs typeface="Andada"/>
              <a:sym typeface="Andada"/>
            </a:endParaRPr>
          </a:p>
          <a:p>
            <a:pPr marL="0" lvl="0" indent="0" algn="ctr" rtl="0">
              <a:spcBef>
                <a:spcPts val="0"/>
              </a:spcBef>
              <a:spcAft>
                <a:spcPts val="0"/>
              </a:spcAft>
              <a:buNone/>
            </a:pPr>
            <a:r>
              <a:rPr lang="en" sz="3600">
                <a:latin typeface="Andada"/>
                <a:ea typeface="Andada"/>
                <a:cs typeface="Andada"/>
                <a:sym typeface="Andada"/>
              </a:rPr>
              <a:t>COMPOSITION</a:t>
            </a:r>
            <a:endParaRPr sz="3600">
              <a:latin typeface="Andada"/>
              <a:ea typeface="Andada"/>
              <a:cs typeface="Andada"/>
              <a:sym typeface="Andada"/>
            </a:endParaRPr>
          </a:p>
          <a:p>
            <a:pPr marL="0" lvl="0" indent="0" algn="ctr" rtl="0">
              <a:spcBef>
                <a:spcPts val="0"/>
              </a:spcBef>
              <a:spcAft>
                <a:spcPts val="0"/>
              </a:spcAft>
              <a:buNone/>
            </a:pPr>
            <a:endParaRPr sz="3600">
              <a:latin typeface="Andada"/>
              <a:ea typeface="Andada"/>
              <a:cs typeface="Andada"/>
              <a:sym typeface="Andada"/>
            </a:endParaRPr>
          </a:p>
          <a:p>
            <a:pPr marL="0" lvl="0" indent="0" algn="ctr" rtl="0">
              <a:spcBef>
                <a:spcPts val="0"/>
              </a:spcBef>
              <a:spcAft>
                <a:spcPts val="0"/>
              </a:spcAft>
              <a:buNone/>
            </a:pPr>
            <a:r>
              <a:rPr lang="en" sz="3600">
                <a:latin typeface="Andada"/>
                <a:ea typeface="Andada"/>
                <a:cs typeface="Andada"/>
                <a:sym typeface="Andada"/>
              </a:rPr>
              <a:t>SOUND</a:t>
            </a:r>
            <a:endParaRPr sz="3600">
              <a:latin typeface="Andada"/>
              <a:ea typeface="Andada"/>
              <a:cs typeface="Andada"/>
              <a:sym typeface="Andad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34" name="Google Shape;334;p49" title="googlephotos-2f59eb35d40608daa6507a55af7609e074c95af0.mp4">
            <a:hlinkClick r:id="rId4"/>
          </p:cNvPr>
          <p:cNvPicPr preferRelativeResize="0"/>
          <p:nvPr/>
        </p:nvPicPr>
        <p:blipFill>
          <a:blip r:embed="rId5">
            <a:alphaModFix/>
          </a:blip>
          <a:stretch>
            <a:fillRect/>
          </a:stretch>
        </p:blipFill>
        <p:spPr>
          <a:xfrm>
            <a:off x="3120616" y="0"/>
            <a:ext cx="2902767"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0" name="Google Shape;340;p50"/>
          <p:cNvSpPr txBox="1"/>
          <p:nvPr/>
        </p:nvSpPr>
        <p:spPr>
          <a:xfrm>
            <a:off x="1888513" y="724550"/>
            <a:ext cx="5367000" cy="62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When all else fails, remember to...</a:t>
            </a:r>
            <a:endParaRPr sz="2400">
              <a:solidFill>
                <a:schemeClr val="dk1"/>
              </a:solidFill>
              <a:latin typeface="Andada"/>
              <a:ea typeface="Andada"/>
              <a:cs typeface="Andada"/>
              <a:sym typeface="Andada"/>
            </a:endParaRPr>
          </a:p>
          <a:p>
            <a:pPr marL="0" lvl="0" indent="0" algn="l" rtl="0">
              <a:spcBef>
                <a:spcPts val="0"/>
              </a:spcBef>
              <a:spcAft>
                <a:spcPts val="0"/>
              </a:spcAft>
              <a:buNone/>
            </a:pPr>
            <a:endParaRPr/>
          </a:p>
        </p:txBody>
      </p:sp>
      <p:sp>
        <p:nvSpPr>
          <p:cNvPr id="341" name="Google Shape;341;p50"/>
          <p:cNvSpPr txBox="1"/>
          <p:nvPr/>
        </p:nvSpPr>
        <p:spPr>
          <a:xfrm>
            <a:off x="1888525" y="1526013"/>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CLEAN</a:t>
            </a:r>
            <a:endParaRPr sz="3600">
              <a:latin typeface="Andada"/>
              <a:ea typeface="Andada"/>
              <a:cs typeface="Andada"/>
              <a:sym typeface="Andada"/>
            </a:endParaRPr>
          </a:p>
        </p:txBody>
      </p:sp>
      <p:sp>
        <p:nvSpPr>
          <p:cNvPr id="342" name="Google Shape;342;p50"/>
          <p:cNvSpPr txBox="1"/>
          <p:nvPr/>
        </p:nvSpPr>
        <p:spPr>
          <a:xfrm>
            <a:off x="1888525" y="2278488"/>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YOUR</a:t>
            </a:r>
            <a:endParaRPr sz="3600">
              <a:latin typeface="Andada"/>
              <a:ea typeface="Andada"/>
              <a:cs typeface="Andada"/>
              <a:sym typeface="Andada"/>
            </a:endParaRPr>
          </a:p>
        </p:txBody>
      </p:sp>
      <p:sp>
        <p:nvSpPr>
          <p:cNvPr id="343" name="Google Shape;343;p50"/>
          <p:cNvSpPr txBox="1"/>
          <p:nvPr/>
        </p:nvSpPr>
        <p:spPr>
          <a:xfrm>
            <a:off x="1888525" y="2991388"/>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LENS</a:t>
            </a:r>
            <a:endParaRPr sz="3600">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1000"/>
                                        <p:tgtEl>
                                          <p:spTgt spid="3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1000"/>
                                        <p:tgtEl>
                                          <p:spTgt spid="3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3"/>
                                        </p:tgtEl>
                                        <p:attrNameLst>
                                          <p:attrName>style.visibility</p:attrName>
                                        </p:attrNameLst>
                                      </p:cBhvr>
                                      <p:to>
                                        <p:strVal val="visible"/>
                                      </p:to>
                                    </p:set>
                                    <p:animEffect transition="in" filter="fade">
                                      <p:cBhvr>
                                        <p:cTn id="22"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9" name="Google Shape;349;p51"/>
          <p:cNvSpPr txBox="1"/>
          <p:nvPr/>
        </p:nvSpPr>
        <p:spPr>
          <a:xfrm>
            <a:off x="1888513" y="164050"/>
            <a:ext cx="5367000" cy="62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Recommended Apps/Editors</a:t>
            </a:r>
            <a:endParaRPr sz="2400">
              <a:solidFill>
                <a:schemeClr val="dk1"/>
              </a:solidFill>
              <a:latin typeface="Andada"/>
              <a:ea typeface="Andada"/>
              <a:cs typeface="Andada"/>
              <a:sym typeface="Andada"/>
            </a:endParaRPr>
          </a:p>
          <a:p>
            <a:pPr marL="0" lvl="0" indent="0" algn="l" rtl="0">
              <a:spcBef>
                <a:spcPts val="0"/>
              </a:spcBef>
              <a:spcAft>
                <a:spcPts val="0"/>
              </a:spcAft>
              <a:buNone/>
            </a:pPr>
            <a:endParaRPr/>
          </a:p>
        </p:txBody>
      </p:sp>
      <p:sp>
        <p:nvSpPr>
          <p:cNvPr id="350" name="Google Shape;350;p51"/>
          <p:cNvSpPr txBox="1"/>
          <p:nvPr/>
        </p:nvSpPr>
        <p:spPr>
          <a:xfrm>
            <a:off x="1888525" y="101897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PicsArt</a:t>
            </a:r>
            <a:endParaRPr sz="3600">
              <a:latin typeface="Andada"/>
              <a:ea typeface="Andada"/>
              <a:cs typeface="Andada"/>
              <a:sym typeface="Andada"/>
            </a:endParaRPr>
          </a:p>
          <a:p>
            <a:pPr marL="0" lvl="0" indent="0" algn="ctr" rtl="0">
              <a:spcBef>
                <a:spcPts val="0"/>
              </a:spcBef>
              <a:spcAft>
                <a:spcPts val="0"/>
              </a:spcAft>
              <a:buNone/>
            </a:pPr>
            <a:endParaRPr sz="3600">
              <a:latin typeface="Andada"/>
              <a:ea typeface="Andada"/>
              <a:cs typeface="Andada"/>
              <a:sym typeface="Andada"/>
            </a:endParaRPr>
          </a:p>
          <a:p>
            <a:pPr marL="0" lvl="0" indent="0" algn="ctr" rtl="0">
              <a:spcBef>
                <a:spcPts val="0"/>
              </a:spcBef>
              <a:spcAft>
                <a:spcPts val="0"/>
              </a:spcAft>
              <a:buNone/>
            </a:pPr>
            <a:r>
              <a:rPr lang="en" sz="3600">
                <a:latin typeface="Andada"/>
                <a:ea typeface="Andada"/>
                <a:cs typeface="Andada"/>
                <a:sym typeface="Andada"/>
              </a:rPr>
              <a:t>Viva Video Pro</a:t>
            </a:r>
            <a:endParaRPr sz="3600">
              <a:latin typeface="Andada"/>
              <a:ea typeface="Andada"/>
              <a:cs typeface="Andada"/>
              <a:sym typeface="Andada"/>
            </a:endParaRPr>
          </a:p>
          <a:p>
            <a:pPr marL="0" lvl="0" indent="0" algn="ctr" rtl="0">
              <a:spcBef>
                <a:spcPts val="0"/>
              </a:spcBef>
              <a:spcAft>
                <a:spcPts val="0"/>
              </a:spcAft>
              <a:buNone/>
            </a:pPr>
            <a:endParaRPr sz="3600">
              <a:latin typeface="Andada"/>
              <a:ea typeface="Andada"/>
              <a:cs typeface="Andada"/>
              <a:sym typeface="Andada"/>
            </a:endParaRPr>
          </a:p>
          <a:p>
            <a:pPr marL="0" lvl="0" indent="0" algn="ctr" rtl="0">
              <a:spcBef>
                <a:spcPts val="0"/>
              </a:spcBef>
              <a:spcAft>
                <a:spcPts val="0"/>
              </a:spcAft>
              <a:buNone/>
            </a:pPr>
            <a:r>
              <a:rPr lang="en" sz="3600">
                <a:latin typeface="Andada"/>
                <a:ea typeface="Andada"/>
                <a:cs typeface="Andada"/>
                <a:sym typeface="Andada"/>
              </a:rPr>
              <a:t>DU Recorder</a:t>
            </a:r>
            <a:endParaRPr sz="3600">
              <a:latin typeface="Andada"/>
              <a:ea typeface="Andada"/>
              <a:cs typeface="Andada"/>
              <a:sym typeface="Andad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6" name="Google Shape;76;p16"/>
          <p:cNvSpPr txBox="1"/>
          <p:nvPr/>
        </p:nvSpPr>
        <p:spPr>
          <a:xfrm>
            <a:off x="1888500" y="178217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highlight>
                <a:srgbClr val="FFFFFF"/>
              </a:highlight>
              <a:latin typeface="Andada"/>
              <a:ea typeface="Andada"/>
              <a:cs typeface="Andada"/>
              <a:sym typeface="Andada"/>
            </a:endParaRPr>
          </a:p>
          <a:p>
            <a:pPr marL="0" lvl="0" indent="0" algn="ctr" rtl="0">
              <a:spcBef>
                <a:spcPts val="0"/>
              </a:spcBef>
              <a:spcAft>
                <a:spcPts val="0"/>
              </a:spcAft>
              <a:buNone/>
            </a:pPr>
            <a:r>
              <a:rPr lang="en" b="1">
                <a:highlight>
                  <a:srgbClr val="FFFFFF"/>
                </a:highlight>
                <a:latin typeface="Andada"/>
                <a:ea typeface="Andada"/>
                <a:cs typeface="Andada"/>
                <a:sym typeface="Andada"/>
              </a:rPr>
              <a:t>Telephone</a:t>
            </a:r>
            <a:r>
              <a:rPr lang="en">
                <a:highlight>
                  <a:srgbClr val="FFFFFF"/>
                </a:highlight>
                <a:latin typeface="Andada"/>
                <a:ea typeface="Andada"/>
                <a:cs typeface="Andada"/>
                <a:sym typeface="Andada"/>
              </a:rPr>
              <a:t> interventions had no effect </a:t>
            </a:r>
            <a:endParaRPr>
              <a:latin typeface="Andada"/>
              <a:ea typeface="Andada"/>
              <a:cs typeface="Andada"/>
              <a:sym typeface="Andada"/>
            </a:endParaRPr>
          </a:p>
        </p:txBody>
      </p:sp>
      <p:sp>
        <p:nvSpPr>
          <p:cNvPr id="77" name="Google Shape;77;p16"/>
          <p:cNvSpPr txBox="1"/>
          <p:nvPr/>
        </p:nvSpPr>
        <p:spPr>
          <a:xfrm>
            <a:off x="1873800" y="115247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highlight>
                  <a:srgbClr val="FFFFFF"/>
                </a:highlight>
                <a:latin typeface="Andada"/>
                <a:ea typeface="Andada"/>
                <a:cs typeface="Andada"/>
                <a:sym typeface="Andada"/>
              </a:rPr>
              <a:t>Face-to-face support led to </a:t>
            </a:r>
            <a:r>
              <a:rPr lang="en" b="1">
                <a:solidFill>
                  <a:schemeClr val="dk1"/>
                </a:solidFill>
                <a:highlight>
                  <a:srgbClr val="FFFFFF"/>
                </a:highlight>
                <a:latin typeface="Andada"/>
                <a:ea typeface="Andada"/>
                <a:cs typeface="Andada"/>
                <a:sym typeface="Andada"/>
              </a:rPr>
              <a:t>20 percent less cessation</a:t>
            </a:r>
            <a:r>
              <a:rPr lang="en">
                <a:solidFill>
                  <a:schemeClr val="dk1"/>
                </a:solidFill>
                <a:highlight>
                  <a:srgbClr val="FFFFFF"/>
                </a:highlight>
                <a:latin typeface="Andada"/>
                <a:ea typeface="Andada"/>
                <a:cs typeface="Andada"/>
                <a:sym typeface="Andada"/>
              </a:rPr>
              <a:t> of exclusive breastfeeding before six months </a:t>
            </a:r>
            <a:endParaRPr>
              <a:solidFill>
                <a:schemeClr val="dk1"/>
              </a:solidFill>
              <a:highlight>
                <a:srgbClr val="FFFFFF"/>
              </a:highlight>
              <a:latin typeface="Andada"/>
              <a:ea typeface="Andada"/>
              <a:cs typeface="Andada"/>
              <a:sym typeface="Andada"/>
            </a:endParaRPr>
          </a:p>
          <a:p>
            <a:pPr marL="0" lvl="0" indent="0" algn="l" rtl="0">
              <a:spcBef>
                <a:spcPts val="0"/>
              </a:spcBef>
              <a:spcAft>
                <a:spcPts val="0"/>
              </a:spcAft>
              <a:buNone/>
            </a:pPr>
            <a:endParaRPr/>
          </a:p>
        </p:txBody>
      </p:sp>
      <p:sp>
        <p:nvSpPr>
          <p:cNvPr id="78" name="Google Shape;78;p16"/>
          <p:cNvSpPr txBox="1"/>
          <p:nvPr/>
        </p:nvSpPr>
        <p:spPr>
          <a:xfrm>
            <a:off x="1873800" y="254582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highlight>
                  <a:srgbClr val="FFFFFF"/>
                </a:highlight>
                <a:latin typeface="Andada"/>
                <a:ea typeface="Andada"/>
                <a:cs typeface="Andada"/>
                <a:sym typeface="Andada"/>
              </a:rPr>
              <a:t>Layperson support</a:t>
            </a:r>
            <a:r>
              <a:rPr lang="en">
                <a:solidFill>
                  <a:schemeClr val="dk1"/>
                </a:solidFill>
                <a:highlight>
                  <a:srgbClr val="FFFFFF"/>
                </a:highlight>
                <a:latin typeface="Andada"/>
                <a:ea typeface="Andada"/>
                <a:cs typeface="Andada"/>
                <a:sym typeface="Andada"/>
              </a:rPr>
              <a:t> may be </a:t>
            </a:r>
            <a:r>
              <a:rPr lang="en" i="1">
                <a:solidFill>
                  <a:schemeClr val="dk1"/>
                </a:solidFill>
                <a:highlight>
                  <a:srgbClr val="FFFFFF"/>
                </a:highlight>
                <a:latin typeface="Andada"/>
                <a:ea typeface="Andada"/>
                <a:cs typeface="Andada"/>
                <a:sym typeface="Andada"/>
              </a:rPr>
              <a:t>slightly more effective</a:t>
            </a:r>
            <a:r>
              <a:rPr lang="en">
                <a:solidFill>
                  <a:schemeClr val="dk1"/>
                </a:solidFill>
                <a:highlight>
                  <a:srgbClr val="FFFFFF"/>
                </a:highlight>
                <a:latin typeface="Andada"/>
                <a:ea typeface="Andada"/>
                <a:cs typeface="Andada"/>
                <a:sym typeface="Andada"/>
              </a:rPr>
              <a:t> than that delivered by professionals, but both were superior to no support</a:t>
            </a: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None/>
            </a:pP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Clr>
                <a:schemeClr val="dk1"/>
              </a:buClr>
              <a:buSzPts val="1100"/>
              <a:buFont typeface="Arial"/>
              <a:buNone/>
            </a:pPr>
            <a:r>
              <a:rPr lang="en">
                <a:solidFill>
                  <a:schemeClr val="dk1"/>
                </a:solidFill>
                <a:highlight>
                  <a:srgbClr val="FFFFFF"/>
                </a:highlight>
                <a:latin typeface="Andada"/>
                <a:ea typeface="Andada"/>
                <a:cs typeface="Andada"/>
                <a:sym typeface="Andada"/>
              </a:rPr>
              <a:t>-Impact of Breastfeeding Support, AAFP </a:t>
            </a:r>
            <a:endParaRPr>
              <a:solidFill>
                <a:schemeClr val="dk1"/>
              </a:solidFill>
              <a:latin typeface="Andada"/>
              <a:ea typeface="Andada"/>
              <a:cs typeface="Andada"/>
              <a:sym typeface="Andada"/>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2"/>
          <p:cNvPicPr preferRelativeResize="0"/>
          <p:nvPr/>
        </p:nvPicPr>
        <p:blipFill>
          <a:blip r:embed="rId3">
            <a:alphaModFix/>
          </a:blip>
          <a:stretch>
            <a:fillRect/>
          </a:stretch>
        </p:blipFill>
        <p:spPr>
          <a:xfrm>
            <a:off x="0" y="0"/>
            <a:ext cx="9143990" cy="5143500"/>
          </a:xfrm>
          <a:prstGeom prst="rect">
            <a:avLst/>
          </a:prstGeom>
          <a:noFill/>
          <a:ln>
            <a:noFill/>
          </a:ln>
        </p:spPr>
      </p:pic>
      <p:sp>
        <p:nvSpPr>
          <p:cNvPr id="356" name="Google Shape;356;p52"/>
          <p:cNvSpPr txBox="1"/>
          <p:nvPr/>
        </p:nvSpPr>
        <p:spPr>
          <a:xfrm>
            <a:off x="2282900" y="855375"/>
            <a:ext cx="18600" cy="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52"/>
          <p:cNvSpPr txBox="1"/>
          <p:nvPr/>
        </p:nvSpPr>
        <p:spPr>
          <a:xfrm>
            <a:off x="3913550" y="1092050"/>
            <a:ext cx="5367000" cy="626100"/>
          </a:xfrm>
          <a:prstGeom prst="rect">
            <a:avLst/>
          </a:prstGeom>
          <a:noFill/>
          <a:ln>
            <a:noFill/>
          </a:ln>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Social Media is great for connecting one on one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Blogging allow others to find you through a web search</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Google Search will help potential clients find your WIC office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Couple the image with the mother’s story to make an impact on the reader</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Your offices blog can be made available through your website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Keeping the blog up to date will further help the visibility of your office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Use mobile apps like PicsArt to edit your imagery</a:t>
            </a:r>
            <a:endParaRPr sz="1100">
              <a:solidFill>
                <a:schemeClr val="dk1"/>
              </a:solidFill>
              <a:latin typeface="Andada"/>
              <a:ea typeface="Andada"/>
              <a:cs typeface="Andada"/>
              <a:sym typeface="Andada"/>
            </a:endParaRPr>
          </a:p>
          <a:p>
            <a:pPr marL="1371600" lvl="2"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Ex: Tree of Life</a:t>
            </a:r>
            <a:endParaRPr sz="1100">
              <a:solidFill>
                <a:schemeClr val="dk1"/>
              </a:solidFill>
              <a:latin typeface="Andada"/>
              <a:ea typeface="Andada"/>
              <a:cs typeface="Andada"/>
              <a:sym typeface="Andada"/>
            </a:endParaRPr>
          </a:p>
          <a:p>
            <a:pPr marL="914400" lvl="1"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Create a blog easily on WIX or Wordpress for free.</a:t>
            </a:r>
            <a:endParaRPr sz="1100">
              <a:solidFill>
                <a:schemeClr val="dk1"/>
              </a:solidFill>
              <a:latin typeface="Andada"/>
              <a:ea typeface="Andada"/>
              <a:cs typeface="Andada"/>
              <a:sym typeface="Andada"/>
            </a:endParaRPr>
          </a:p>
          <a:p>
            <a:pPr marL="457200" lvl="0" indent="0" algn="l" rtl="0">
              <a:lnSpc>
                <a:spcPct val="115000"/>
              </a:lnSpc>
              <a:spcBef>
                <a:spcPts val="0"/>
              </a:spcBef>
              <a:spcAft>
                <a:spcPts val="0"/>
              </a:spcAft>
              <a:buNone/>
            </a:pPr>
            <a:endParaRPr sz="1100">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358" name="Google Shape;358;p52"/>
          <p:cNvSpPr txBox="1"/>
          <p:nvPr/>
        </p:nvSpPr>
        <p:spPr>
          <a:xfrm>
            <a:off x="2136150" y="117500"/>
            <a:ext cx="4871700" cy="84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Adding Content to a WIC Blog</a:t>
            </a:r>
            <a:endParaRPr sz="2400">
              <a:solidFill>
                <a:schemeClr val="dk1"/>
              </a:solidFill>
              <a:latin typeface="Andada"/>
              <a:ea typeface="Andada"/>
              <a:cs typeface="Andada"/>
              <a:sym typeface="Andada"/>
            </a:endParaRPr>
          </a:p>
        </p:txBody>
      </p:sp>
      <p:pic>
        <p:nvPicPr>
          <p:cNvPr id="359" name="Google Shape;359;p52"/>
          <p:cNvPicPr preferRelativeResize="0"/>
          <p:nvPr/>
        </p:nvPicPr>
        <p:blipFill rotWithShape="1">
          <a:blip r:embed="rId4">
            <a:alphaModFix/>
          </a:blip>
          <a:srcRect l="18415" t="10036" r="42202" b="6602"/>
          <a:stretch/>
        </p:blipFill>
        <p:spPr>
          <a:xfrm>
            <a:off x="629675" y="608450"/>
            <a:ext cx="3601152" cy="42874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3"/>
          <p:cNvPicPr preferRelativeResize="0"/>
          <p:nvPr/>
        </p:nvPicPr>
        <p:blipFill>
          <a:blip r:embed="rId3">
            <a:alphaModFix/>
          </a:blip>
          <a:stretch>
            <a:fillRect/>
          </a:stretch>
        </p:blipFill>
        <p:spPr>
          <a:xfrm>
            <a:off x="0" y="0"/>
            <a:ext cx="9144000" cy="5143497"/>
          </a:xfrm>
          <a:prstGeom prst="rect">
            <a:avLst/>
          </a:prstGeom>
          <a:noFill/>
          <a:ln>
            <a:noFill/>
          </a:ln>
        </p:spPr>
      </p:pic>
      <p:sp>
        <p:nvSpPr>
          <p:cNvPr id="365" name="Google Shape;365;p53"/>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Giving WIC a Voice</a:t>
            </a:r>
            <a:endParaRPr sz="2400">
              <a:latin typeface="Andada"/>
              <a:ea typeface="Andada"/>
              <a:cs typeface="Andada"/>
              <a:sym typeface="Andada"/>
            </a:endParaRPr>
          </a:p>
        </p:txBody>
      </p:sp>
      <p:sp>
        <p:nvSpPr>
          <p:cNvPr id="366" name="Google Shape;366;p53"/>
          <p:cNvSpPr txBox="1"/>
          <p:nvPr/>
        </p:nvSpPr>
        <p:spPr>
          <a:xfrm>
            <a:off x="1986200" y="1506500"/>
            <a:ext cx="5396400" cy="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Andada"/>
                <a:ea typeface="Andada"/>
                <a:cs typeface="Andada"/>
                <a:sym typeface="Andada"/>
              </a:rPr>
              <a:t>Podcasts &amp; Broadcasting</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From your mobile device you can not only create amazing photos, videos, and blog posts, but you can also create a podcast to broadcast to your audience</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This is a great way to reach potential moms via iTunes and Google Play</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Listeners/Viewers will look forward to your broadcast weekly</a:t>
            </a:r>
            <a:endParaRPr sz="1100">
              <a:solidFill>
                <a:schemeClr val="dk1"/>
              </a:solidFill>
              <a:latin typeface="Andada"/>
              <a:ea typeface="Andada"/>
              <a:cs typeface="Andada"/>
              <a:sym typeface="Andada"/>
            </a:endParaRPr>
          </a:p>
          <a:p>
            <a:pPr marL="0" lvl="0" indent="0" algn="l" rtl="0">
              <a:spcBef>
                <a:spcPts val="0"/>
              </a:spcBef>
              <a:spcAft>
                <a:spcPts val="0"/>
              </a:spcAft>
              <a:buNone/>
            </a:pPr>
            <a:endParaRPr sz="1100">
              <a:solidFill>
                <a:schemeClr val="dk1"/>
              </a:solidFill>
              <a:latin typeface="Andada"/>
              <a:ea typeface="Andada"/>
              <a:cs typeface="Andada"/>
              <a:sym typeface="Andad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73" name="Google Shape;373;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4" name="Google Shape;374;p54"/>
          <p:cNvSpPr txBox="1"/>
          <p:nvPr/>
        </p:nvSpPr>
        <p:spPr>
          <a:xfrm>
            <a:off x="1974600" y="867550"/>
            <a:ext cx="5194800" cy="67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Discover </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Your Favorite</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Social Media </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r>
              <a:rPr lang="en" sz="3600">
                <a:solidFill>
                  <a:schemeClr val="dk1"/>
                </a:solidFill>
                <a:latin typeface="Andada"/>
                <a:ea typeface="Andada"/>
                <a:cs typeface="Andada"/>
                <a:sym typeface="Andada"/>
              </a:rPr>
              <a:t>Platforms</a:t>
            </a:r>
            <a:endParaRPr sz="3600">
              <a:solidFill>
                <a:schemeClr val="dk1"/>
              </a:solidFill>
              <a:latin typeface="Andada"/>
              <a:ea typeface="Andada"/>
              <a:cs typeface="Andada"/>
              <a:sym typeface="Andada"/>
            </a:endParaRPr>
          </a:p>
          <a:p>
            <a:pPr marL="0" lvl="0" indent="0" algn="ctr" rtl="0">
              <a:lnSpc>
                <a:spcPct val="115000"/>
              </a:lnSpc>
              <a:spcBef>
                <a:spcPts val="0"/>
              </a:spcBef>
              <a:spcAft>
                <a:spcPts val="0"/>
              </a:spcAft>
              <a:buNone/>
            </a:pPr>
            <a:endParaRPr sz="3600">
              <a:solidFill>
                <a:schemeClr val="dk1"/>
              </a:solidFill>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5"/>
          <p:cNvPicPr preferRelativeResize="0"/>
          <p:nvPr/>
        </p:nvPicPr>
        <p:blipFill>
          <a:blip r:embed="rId3">
            <a:alphaModFix/>
          </a:blip>
          <a:stretch>
            <a:fillRect/>
          </a:stretch>
        </p:blipFill>
        <p:spPr>
          <a:xfrm>
            <a:off x="943425" y="152400"/>
            <a:ext cx="7257150" cy="48387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6"/>
          <p:cNvPicPr preferRelativeResize="0"/>
          <p:nvPr/>
        </p:nvPicPr>
        <p:blipFill>
          <a:blip r:embed="rId3">
            <a:alphaModFix/>
          </a:blip>
          <a:stretch>
            <a:fillRect/>
          </a:stretch>
        </p:blipFill>
        <p:spPr>
          <a:xfrm>
            <a:off x="0" y="0"/>
            <a:ext cx="9143990" cy="5143500"/>
          </a:xfrm>
          <a:prstGeom prst="rect">
            <a:avLst/>
          </a:prstGeom>
          <a:noFill/>
          <a:ln>
            <a:noFill/>
          </a:ln>
        </p:spPr>
      </p:pic>
      <p:sp>
        <p:nvSpPr>
          <p:cNvPr id="385" name="Google Shape;385;p56"/>
          <p:cNvSpPr txBox="1"/>
          <p:nvPr/>
        </p:nvSpPr>
        <p:spPr>
          <a:xfrm>
            <a:off x="1873800" y="927625"/>
            <a:ext cx="5396400" cy="629700"/>
          </a:xfrm>
          <a:prstGeom prst="rect">
            <a:avLst/>
          </a:prstGeom>
          <a:noFill/>
          <a:ln>
            <a:noFill/>
          </a:ln>
        </p:spPr>
        <p:txBody>
          <a:bodyPr spcFirstLastPara="1" wrap="square" lIns="91425" tIns="91425" rIns="91425" bIns="91425" anchor="t" anchorCtr="0">
            <a:noAutofit/>
          </a:bodyPr>
          <a:lstStyle/>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Millennial moms LIVE ONLINE.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They crave community and support.</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They want to be part of the change that we all want to see!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SzPts val="1400"/>
              <a:buFont typeface="Andada"/>
              <a:buChar char="●"/>
            </a:pPr>
            <a:r>
              <a:rPr lang="en">
                <a:latin typeface="Andada"/>
                <a:ea typeface="Andada"/>
                <a:cs typeface="Andada"/>
                <a:sym typeface="Andada"/>
              </a:rPr>
              <a:t>KEEP IT SIMPLE</a:t>
            </a:r>
            <a:endParaRPr>
              <a:latin typeface="Andada"/>
              <a:ea typeface="Andada"/>
              <a:cs typeface="Andada"/>
              <a:sym typeface="Andada"/>
            </a:endParaRPr>
          </a:p>
        </p:txBody>
      </p:sp>
      <p:sp>
        <p:nvSpPr>
          <p:cNvPr id="386" name="Google Shape;386;p56"/>
          <p:cNvSpPr txBox="1"/>
          <p:nvPr/>
        </p:nvSpPr>
        <p:spPr>
          <a:xfrm>
            <a:off x="1873800" y="38227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Things to remember (Facebook)</a:t>
            </a:r>
            <a:endParaRPr sz="2400">
              <a:latin typeface="Andada"/>
              <a:ea typeface="Andada"/>
              <a:cs typeface="Andada"/>
              <a:sym typeface="Andada"/>
            </a:endParaRPr>
          </a:p>
        </p:txBody>
      </p:sp>
      <p:sp>
        <p:nvSpPr>
          <p:cNvPr id="387" name="Google Shape;387;p56"/>
          <p:cNvSpPr txBox="1"/>
          <p:nvPr/>
        </p:nvSpPr>
        <p:spPr>
          <a:xfrm>
            <a:off x="144825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Facebook</a:t>
            </a:r>
            <a:endParaRPr/>
          </a:p>
          <a:p>
            <a:pPr marL="0" lvl="0" indent="0" algn="l" rtl="0">
              <a:spcBef>
                <a:spcPts val="0"/>
              </a:spcBef>
              <a:spcAft>
                <a:spcPts val="0"/>
              </a:spcAft>
              <a:buNone/>
            </a:pPr>
            <a:endParaRPr/>
          </a:p>
          <a:p>
            <a:pPr marL="0" lvl="0" indent="0" algn="l" rtl="0">
              <a:spcBef>
                <a:spcPts val="0"/>
              </a:spcBef>
              <a:spcAft>
                <a:spcPts val="0"/>
              </a:spcAft>
              <a:buNone/>
            </a:pPr>
            <a:r>
              <a:rPr lang="en"/>
              <a:t>Text + Image</a:t>
            </a:r>
            <a:endParaRPr/>
          </a:p>
          <a:p>
            <a:pPr marL="0" lvl="0" indent="0" algn="l" rtl="0">
              <a:spcBef>
                <a:spcPts val="0"/>
              </a:spcBef>
              <a:spcAft>
                <a:spcPts val="0"/>
              </a:spcAft>
              <a:buNone/>
            </a:pPr>
            <a:endParaRPr/>
          </a:p>
          <a:p>
            <a:pPr marL="0" lvl="0" indent="0" algn="l" rtl="0">
              <a:spcBef>
                <a:spcPts val="0"/>
              </a:spcBef>
              <a:spcAft>
                <a:spcPts val="0"/>
              </a:spcAft>
              <a:buNone/>
            </a:pPr>
            <a:r>
              <a:rPr lang="en"/>
              <a:t>Groups</a:t>
            </a:r>
            <a:endParaRPr/>
          </a:p>
          <a:p>
            <a:pPr marL="0" lvl="0" indent="0" algn="l" rtl="0">
              <a:spcBef>
                <a:spcPts val="0"/>
              </a:spcBef>
              <a:spcAft>
                <a:spcPts val="0"/>
              </a:spcAft>
              <a:buNone/>
            </a:pPr>
            <a:endParaRPr/>
          </a:p>
          <a:p>
            <a:pPr marL="0" lvl="0" indent="0" algn="l" rtl="0">
              <a:spcBef>
                <a:spcPts val="0"/>
              </a:spcBef>
              <a:spcAft>
                <a:spcPts val="0"/>
              </a:spcAft>
              <a:buNone/>
            </a:pPr>
            <a:r>
              <a:rPr lang="en"/>
              <a:t>Live Video</a:t>
            </a:r>
            <a:endParaRPr/>
          </a:p>
          <a:p>
            <a:pPr marL="0" lvl="0" indent="0" algn="l" rtl="0">
              <a:spcBef>
                <a:spcPts val="0"/>
              </a:spcBef>
              <a:spcAft>
                <a:spcPts val="0"/>
              </a:spcAft>
              <a:buNone/>
            </a:pPr>
            <a:endParaRPr/>
          </a:p>
          <a:p>
            <a:pPr marL="0" lvl="0" indent="0" algn="l" rtl="0">
              <a:spcBef>
                <a:spcPts val="0"/>
              </a:spcBef>
              <a:spcAft>
                <a:spcPts val="0"/>
              </a:spcAft>
              <a:buNone/>
            </a:pPr>
            <a:r>
              <a:rPr lang="en"/>
              <a:t>Live Chat</a:t>
            </a:r>
            <a:endParaRPr/>
          </a:p>
        </p:txBody>
      </p:sp>
      <p:sp>
        <p:nvSpPr>
          <p:cNvPr id="388" name="Google Shape;388;p56"/>
          <p:cNvSpPr/>
          <p:nvPr/>
        </p:nvSpPr>
        <p:spPr>
          <a:xfrm>
            <a:off x="1204800" y="2265400"/>
            <a:ext cx="1714500" cy="26139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ndada"/>
              <a:ea typeface="Andada"/>
              <a:cs typeface="Andada"/>
              <a:sym typeface="Andada"/>
            </a:endParaRPr>
          </a:p>
        </p:txBody>
      </p:sp>
      <p:sp>
        <p:nvSpPr>
          <p:cNvPr id="389" name="Google Shape;389;p56"/>
          <p:cNvSpPr txBox="1"/>
          <p:nvPr/>
        </p:nvSpPr>
        <p:spPr>
          <a:xfrm>
            <a:off x="297970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Instagram</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None/>
            </a:pPr>
            <a:r>
              <a:rPr lang="en">
                <a:solidFill>
                  <a:schemeClr val="dk1"/>
                </a:solidFill>
                <a:latin typeface="Andada"/>
                <a:ea typeface="Andada"/>
                <a:cs typeface="Andada"/>
                <a:sym typeface="Andada"/>
              </a:rPr>
              <a:t>Image + Text</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Live Chat</a:t>
            </a:r>
            <a:endParaRPr strike="sngStrike">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390" name="Google Shape;390;p56"/>
          <p:cNvSpPr txBox="1"/>
          <p:nvPr/>
        </p:nvSpPr>
        <p:spPr>
          <a:xfrm>
            <a:off x="451115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Twitter</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Text + Image</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Live Chat</a:t>
            </a:r>
            <a:endParaRPr strike="sngStrike">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391" name="Google Shape;391;p56"/>
          <p:cNvSpPr txBox="1"/>
          <p:nvPr/>
        </p:nvSpPr>
        <p:spPr>
          <a:xfrm>
            <a:off x="604260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YouTube</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Text + Image</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None/>
            </a:pPr>
            <a:r>
              <a:rPr lang="en">
                <a:solidFill>
                  <a:schemeClr val="dk1"/>
                </a:solidFill>
                <a:latin typeface="Andada"/>
                <a:ea typeface="Andada"/>
                <a:cs typeface="Andada"/>
                <a:sym typeface="Andada"/>
              </a:rPr>
              <a:t>Live Chat</a:t>
            </a:r>
            <a:endParaRPr>
              <a:latin typeface="Andada"/>
              <a:ea typeface="Andada"/>
              <a:cs typeface="Andada"/>
              <a:sym typeface="Andada"/>
            </a:endParaRPr>
          </a:p>
        </p:txBody>
      </p:sp>
      <p:sp>
        <p:nvSpPr>
          <p:cNvPr id="392" name="Google Shape;392;p56"/>
          <p:cNvSpPr txBox="1"/>
          <p:nvPr/>
        </p:nvSpPr>
        <p:spPr>
          <a:xfrm>
            <a:off x="215475" y="3324100"/>
            <a:ext cx="1152300" cy="4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0000"/>
                </a:solidFill>
              </a:rPr>
              <a:t>Start here</a:t>
            </a:r>
            <a:endParaRPr>
              <a:solidFill>
                <a:srgbClr val="CC0000"/>
              </a:solidFill>
            </a:endParaRPr>
          </a:p>
        </p:txBody>
      </p:sp>
      <p:sp>
        <p:nvSpPr>
          <p:cNvPr id="393" name="Google Shape;393;p56"/>
          <p:cNvSpPr txBox="1"/>
          <p:nvPr/>
        </p:nvSpPr>
        <p:spPr>
          <a:xfrm>
            <a:off x="1334175" y="4517875"/>
            <a:ext cx="1798800" cy="5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ndada"/>
                <a:ea typeface="Andada"/>
                <a:cs typeface="Andada"/>
                <a:sym typeface="Andada"/>
              </a:rPr>
              <a:t>Note: </a:t>
            </a:r>
            <a:r>
              <a:rPr lang="en" sz="1000">
                <a:solidFill>
                  <a:schemeClr val="dk1"/>
                </a:solidFill>
                <a:latin typeface="Andada"/>
                <a:ea typeface="Andada"/>
                <a:cs typeface="Andada"/>
                <a:sym typeface="Andada"/>
              </a:rPr>
              <a:t>Easiest to start, use, and test all features</a:t>
            </a:r>
            <a:endParaRPr sz="1000">
              <a:solidFill>
                <a:schemeClr val="dk1"/>
              </a:solidFill>
              <a:latin typeface="Andada"/>
              <a:ea typeface="Andada"/>
              <a:cs typeface="Andada"/>
              <a:sym typeface="Andada"/>
            </a:endParaRPr>
          </a:p>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7"/>
          <p:cNvPicPr preferRelativeResize="0"/>
          <p:nvPr/>
        </p:nvPicPr>
        <p:blipFill>
          <a:blip r:embed="rId3">
            <a:alphaModFix/>
          </a:blip>
          <a:stretch>
            <a:fillRect/>
          </a:stretch>
        </p:blipFill>
        <p:spPr>
          <a:xfrm>
            <a:off x="2967363" y="152400"/>
            <a:ext cx="3209268"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8"/>
          <p:cNvPicPr preferRelativeResize="0"/>
          <p:nvPr/>
        </p:nvPicPr>
        <p:blipFill>
          <a:blip r:embed="rId3">
            <a:alphaModFix/>
          </a:blip>
          <a:stretch>
            <a:fillRect/>
          </a:stretch>
        </p:blipFill>
        <p:spPr>
          <a:xfrm>
            <a:off x="0" y="0"/>
            <a:ext cx="9143990" cy="5143500"/>
          </a:xfrm>
          <a:prstGeom prst="rect">
            <a:avLst/>
          </a:prstGeom>
          <a:noFill/>
          <a:ln>
            <a:noFill/>
          </a:ln>
        </p:spPr>
      </p:pic>
      <p:sp>
        <p:nvSpPr>
          <p:cNvPr id="404" name="Google Shape;404;p58"/>
          <p:cNvSpPr txBox="1"/>
          <p:nvPr/>
        </p:nvSpPr>
        <p:spPr>
          <a:xfrm>
            <a:off x="1873800" y="927625"/>
            <a:ext cx="5396400" cy="629700"/>
          </a:xfrm>
          <a:prstGeom prst="rect">
            <a:avLst/>
          </a:prstGeom>
          <a:noFill/>
          <a:ln>
            <a:noFill/>
          </a:ln>
        </p:spPr>
        <p:txBody>
          <a:bodyPr spcFirstLastPara="1" wrap="square" lIns="91425" tIns="91425" rIns="91425" bIns="91425" anchor="t" anchorCtr="0">
            <a:noAutofit/>
          </a:bodyPr>
          <a:lstStyle/>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Millennial moms LIVE ONLINE.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They crave community and support.</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They want to be part of the change that we all want to see!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SzPts val="1400"/>
              <a:buFont typeface="Andada"/>
              <a:buChar char="●"/>
            </a:pPr>
            <a:r>
              <a:rPr lang="en">
                <a:latin typeface="Andada"/>
                <a:ea typeface="Andada"/>
                <a:cs typeface="Andada"/>
                <a:sym typeface="Andada"/>
              </a:rPr>
              <a:t>KEEP IT SIMPLE</a:t>
            </a:r>
            <a:endParaRPr>
              <a:latin typeface="Andada"/>
              <a:ea typeface="Andada"/>
              <a:cs typeface="Andada"/>
              <a:sym typeface="Andada"/>
            </a:endParaRPr>
          </a:p>
        </p:txBody>
      </p:sp>
      <p:sp>
        <p:nvSpPr>
          <p:cNvPr id="405" name="Google Shape;405;p58"/>
          <p:cNvSpPr txBox="1"/>
          <p:nvPr/>
        </p:nvSpPr>
        <p:spPr>
          <a:xfrm>
            <a:off x="1873800" y="38227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Things to remember (Instagram)</a:t>
            </a:r>
            <a:endParaRPr sz="2400">
              <a:latin typeface="Andada"/>
              <a:ea typeface="Andada"/>
              <a:cs typeface="Andada"/>
              <a:sym typeface="Andada"/>
            </a:endParaRPr>
          </a:p>
        </p:txBody>
      </p:sp>
      <p:sp>
        <p:nvSpPr>
          <p:cNvPr id="406" name="Google Shape;406;p58"/>
          <p:cNvSpPr txBox="1"/>
          <p:nvPr/>
        </p:nvSpPr>
        <p:spPr>
          <a:xfrm>
            <a:off x="144825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Facebook</a:t>
            </a:r>
            <a:endParaRPr/>
          </a:p>
          <a:p>
            <a:pPr marL="0" lvl="0" indent="0" algn="l" rtl="0">
              <a:spcBef>
                <a:spcPts val="0"/>
              </a:spcBef>
              <a:spcAft>
                <a:spcPts val="0"/>
              </a:spcAft>
              <a:buNone/>
            </a:pPr>
            <a:endParaRPr/>
          </a:p>
          <a:p>
            <a:pPr marL="0" lvl="0" indent="0" algn="l" rtl="0">
              <a:spcBef>
                <a:spcPts val="0"/>
              </a:spcBef>
              <a:spcAft>
                <a:spcPts val="0"/>
              </a:spcAft>
              <a:buNone/>
            </a:pPr>
            <a:r>
              <a:rPr lang="en"/>
              <a:t>Text + Image</a:t>
            </a:r>
            <a:endParaRPr/>
          </a:p>
          <a:p>
            <a:pPr marL="0" lvl="0" indent="0" algn="l" rtl="0">
              <a:spcBef>
                <a:spcPts val="0"/>
              </a:spcBef>
              <a:spcAft>
                <a:spcPts val="0"/>
              </a:spcAft>
              <a:buNone/>
            </a:pPr>
            <a:endParaRPr/>
          </a:p>
          <a:p>
            <a:pPr marL="0" lvl="0" indent="0" algn="l" rtl="0">
              <a:spcBef>
                <a:spcPts val="0"/>
              </a:spcBef>
              <a:spcAft>
                <a:spcPts val="0"/>
              </a:spcAft>
              <a:buNone/>
            </a:pPr>
            <a:r>
              <a:rPr lang="en"/>
              <a:t>Groups</a:t>
            </a:r>
            <a:endParaRPr/>
          </a:p>
          <a:p>
            <a:pPr marL="0" lvl="0" indent="0" algn="l" rtl="0">
              <a:spcBef>
                <a:spcPts val="0"/>
              </a:spcBef>
              <a:spcAft>
                <a:spcPts val="0"/>
              </a:spcAft>
              <a:buNone/>
            </a:pPr>
            <a:endParaRPr/>
          </a:p>
          <a:p>
            <a:pPr marL="0" lvl="0" indent="0" algn="l" rtl="0">
              <a:spcBef>
                <a:spcPts val="0"/>
              </a:spcBef>
              <a:spcAft>
                <a:spcPts val="0"/>
              </a:spcAft>
              <a:buNone/>
            </a:pPr>
            <a:r>
              <a:rPr lang="en"/>
              <a:t>Live Video</a:t>
            </a:r>
            <a:endParaRPr/>
          </a:p>
          <a:p>
            <a:pPr marL="0" lvl="0" indent="0" algn="l" rtl="0">
              <a:spcBef>
                <a:spcPts val="0"/>
              </a:spcBef>
              <a:spcAft>
                <a:spcPts val="0"/>
              </a:spcAft>
              <a:buNone/>
            </a:pPr>
            <a:endParaRPr/>
          </a:p>
          <a:p>
            <a:pPr marL="0" lvl="0" indent="0" algn="l" rtl="0">
              <a:spcBef>
                <a:spcPts val="0"/>
              </a:spcBef>
              <a:spcAft>
                <a:spcPts val="0"/>
              </a:spcAft>
              <a:buNone/>
            </a:pPr>
            <a:r>
              <a:rPr lang="en"/>
              <a:t>Live Chat</a:t>
            </a:r>
            <a:endParaRPr/>
          </a:p>
        </p:txBody>
      </p:sp>
      <p:sp>
        <p:nvSpPr>
          <p:cNvPr id="407" name="Google Shape;407;p58"/>
          <p:cNvSpPr/>
          <p:nvPr/>
        </p:nvSpPr>
        <p:spPr>
          <a:xfrm>
            <a:off x="2675850" y="2265400"/>
            <a:ext cx="1714500" cy="26139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ndada"/>
              <a:ea typeface="Andada"/>
              <a:cs typeface="Andada"/>
              <a:sym typeface="Andada"/>
            </a:endParaRPr>
          </a:p>
        </p:txBody>
      </p:sp>
      <p:sp>
        <p:nvSpPr>
          <p:cNvPr id="408" name="Google Shape;408;p58"/>
          <p:cNvSpPr txBox="1"/>
          <p:nvPr/>
        </p:nvSpPr>
        <p:spPr>
          <a:xfrm>
            <a:off x="297970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Instagram</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None/>
            </a:pPr>
            <a:r>
              <a:rPr lang="en">
                <a:solidFill>
                  <a:schemeClr val="dk1"/>
                </a:solidFill>
                <a:latin typeface="Andada"/>
                <a:ea typeface="Andada"/>
                <a:cs typeface="Andada"/>
                <a:sym typeface="Andada"/>
              </a:rPr>
              <a:t>Image + Text</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Live Chat</a:t>
            </a:r>
            <a:endParaRPr strike="sngStrike">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409" name="Google Shape;409;p58"/>
          <p:cNvSpPr txBox="1"/>
          <p:nvPr/>
        </p:nvSpPr>
        <p:spPr>
          <a:xfrm>
            <a:off x="451115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Twitter</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Text + Image</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Live Chat</a:t>
            </a:r>
            <a:endParaRPr strike="sngStrike">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410" name="Google Shape;410;p58"/>
          <p:cNvSpPr txBox="1"/>
          <p:nvPr/>
        </p:nvSpPr>
        <p:spPr>
          <a:xfrm>
            <a:off x="604260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YouTube</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Text + Image</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None/>
            </a:pPr>
            <a:r>
              <a:rPr lang="en">
                <a:solidFill>
                  <a:schemeClr val="dk1"/>
                </a:solidFill>
                <a:latin typeface="Andada"/>
                <a:ea typeface="Andada"/>
                <a:cs typeface="Andada"/>
                <a:sym typeface="Andada"/>
              </a:rPr>
              <a:t>Live Chat</a:t>
            </a:r>
            <a:endParaRPr>
              <a:latin typeface="Andada"/>
              <a:ea typeface="Andada"/>
              <a:cs typeface="Andada"/>
              <a:sym typeface="Andada"/>
            </a:endParaRPr>
          </a:p>
        </p:txBody>
      </p:sp>
      <p:sp>
        <p:nvSpPr>
          <p:cNvPr id="411" name="Google Shape;411;p58"/>
          <p:cNvSpPr txBox="1"/>
          <p:nvPr/>
        </p:nvSpPr>
        <p:spPr>
          <a:xfrm>
            <a:off x="2765000" y="4517750"/>
            <a:ext cx="2220600" cy="4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Note: Notifications Disappear!</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9"/>
          <p:cNvPicPr preferRelativeResize="0"/>
          <p:nvPr/>
        </p:nvPicPr>
        <p:blipFill>
          <a:blip r:embed="rId3">
            <a:alphaModFix/>
          </a:blip>
          <a:stretch>
            <a:fillRect/>
          </a:stretch>
        </p:blipFill>
        <p:spPr>
          <a:xfrm>
            <a:off x="1421800" y="152400"/>
            <a:ext cx="6300390"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60"/>
          <p:cNvPicPr preferRelativeResize="0"/>
          <p:nvPr/>
        </p:nvPicPr>
        <p:blipFill>
          <a:blip r:embed="rId3">
            <a:alphaModFix/>
          </a:blip>
          <a:stretch>
            <a:fillRect/>
          </a:stretch>
        </p:blipFill>
        <p:spPr>
          <a:xfrm>
            <a:off x="0" y="0"/>
            <a:ext cx="9143990" cy="5143500"/>
          </a:xfrm>
          <a:prstGeom prst="rect">
            <a:avLst/>
          </a:prstGeom>
          <a:noFill/>
          <a:ln>
            <a:noFill/>
          </a:ln>
        </p:spPr>
      </p:pic>
      <p:sp>
        <p:nvSpPr>
          <p:cNvPr id="422" name="Google Shape;422;p60"/>
          <p:cNvSpPr txBox="1"/>
          <p:nvPr/>
        </p:nvSpPr>
        <p:spPr>
          <a:xfrm>
            <a:off x="1873800" y="927625"/>
            <a:ext cx="5396400" cy="629700"/>
          </a:xfrm>
          <a:prstGeom prst="rect">
            <a:avLst/>
          </a:prstGeom>
          <a:noFill/>
          <a:ln>
            <a:noFill/>
          </a:ln>
        </p:spPr>
        <p:txBody>
          <a:bodyPr spcFirstLastPara="1" wrap="square" lIns="91425" tIns="91425" rIns="91425" bIns="91425" anchor="t" anchorCtr="0">
            <a:noAutofit/>
          </a:bodyPr>
          <a:lstStyle/>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Millennial moms LIVE ONLINE.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They crave community and support.</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Clr>
                <a:schemeClr val="dk1"/>
              </a:buClr>
              <a:buSzPts val="1400"/>
              <a:buFont typeface="Andada"/>
              <a:buChar char="●"/>
            </a:pPr>
            <a:r>
              <a:rPr lang="en">
                <a:solidFill>
                  <a:schemeClr val="dk1"/>
                </a:solidFill>
                <a:latin typeface="Andada"/>
                <a:ea typeface="Andada"/>
                <a:cs typeface="Andada"/>
                <a:sym typeface="Andada"/>
              </a:rPr>
              <a:t>They want to be part of the change that we all want to see!</a:t>
            </a:r>
            <a:endParaRPr>
              <a:solidFill>
                <a:schemeClr val="dk1"/>
              </a:solidFill>
              <a:latin typeface="Andada"/>
              <a:ea typeface="Andada"/>
              <a:cs typeface="Andada"/>
              <a:sym typeface="Andada"/>
            </a:endParaRPr>
          </a:p>
          <a:p>
            <a:pPr marL="914400" lvl="0" indent="-317500" algn="l" rtl="0">
              <a:lnSpc>
                <a:spcPct val="115000"/>
              </a:lnSpc>
              <a:spcBef>
                <a:spcPts val="0"/>
              </a:spcBef>
              <a:spcAft>
                <a:spcPts val="0"/>
              </a:spcAft>
              <a:buSzPts val="1400"/>
              <a:buFont typeface="Andada"/>
              <a:buChar char="●"/>
            </a:pPr>
            <a:r>
              <a:rPr lang="en">
                <a:latin typeface="Andada"/>
                <a:ea typeface="Andada"/>
                <a:cs typeface="Andada"/>
                <a:sym typeface="Andada"/>
              </a:rPr>
              <a:t>KEEP IT SIMPLE</a:t>
            </a:r>
            <a:endParaRPr>
              <a:latin typeface="Andada"/>
              <a:ea typeface="Andada"/>
              <a:cs typeface="Andada"/>
              <a:sym typeface="Andada"/>
            </a:endParaRPr>
          </a:p>
        </p:txBody>
      </p:sp>
      <p:sp>
        <p:nvSpPr>
          <p:cNvPr id="423" name="Google Shape;423;p60"/>
          <p:cNvSpPr txBox="1"/>
          <p:nvPr/>
        </p:nvSpPr>
        <p:spPr>
          <a:xfrm>
            <a:off x="1873800" y="38227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Things to remember (Twitter)</a:t>
            </a:r>
            <a:endParaRPr sz="2400">
              <a:latin typeface="Andada"/>
              <a:ea typeface="Andada"/>
              <a:cs typeface="Andada"/>
              <a:sym typeface="Andada"/>
            </a:endParaRPr>
          </a:p>
        </p:txBody>
      </p:sp>
      <p:sp>
        <p:nvSpPr>
          <p:cNvPr id="424" name="Google Shape;424;p60"/>
          <p:cNvSpPr txBox="1"/>
          <p:nvPr/>
        </p:nvSpPr>
        <p:spPr>
          <a:xfrm>
            <a:off x="144825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Facebook</a:t>
            </a:r>
            <a:endParaRPr/>
          </a:p>
          <a:p>
            <a:pPr marL="0" lvl="0" indent="0" algn="l" rtl="0">
              <a:spcBef>
                <a:spcPts val="0"/>
              </a:spcBef>
              <a:spcAft>
                <a:spcPts val="0"/>
              </a:spcAft>
              <a:buNone/>
            </a:pPr>
            <a:endParaRPr/>
          </a:p>
          <a:p>
            <a:pPr marL="0" lvl="0" indent="0" algn="l" rtl="0">
              <a:spcBef>
                <a:spcPts val="0"/>
              </a:spcBef>
              <a:spcAft>
                <a:spcPts val="0"/>
              </a:spcAft>
              <a:buNone/>
            </a:pPr>
            <a:r>
              <a:rPr lang="en"/>
              <a:t>Text + Image</a:t>
            </a:r>
            <a:endParaRPr/>
          </a:p>
          <a:p>
            <a:pPr marL="0" lvl="0" indent="0" algn="l" rtl="0">
              <a:spcBef>
                <a:spcPts val="0"/>
              </a:spcBef>
              <a:spcAft>
                <a:spcPts val="0"/>
              </a:spcAft>
              <a:buNone/>
            </a:pPr>
            <a:endParaRPr/>
          </a:p>
          <a:p>
            <a:pPr marL="0" lvl="0" indent="0" algn="l" rtl="0">
              <a:spcBef>
                <a:spcPts val="0"/>
              </a:spcBef>
              <a:spcAft>
                <a:spcPts val="0"/>
              </a:spcAft>
              <a:buNone/>
            </a:pPr>
            <a:r>
              <a:rPr lang="en"/>
              <a:t>Groups</a:t>
            </a:r>
            <a:endParaRPr/>
          </a:p>
          <a:p>
            <a:pPr marL="0" lvl="0" indent="0" algn="l" rtl="0">
              <a:spcBef>
                <a:spcPts val="0"/>
              </a:spcBef>
              <a:spcAft>
                <a:spcPts val="0"/>
              </a:spcAft>
              <a:buNone/>
            </a:pPr>
            <a:endParaRPr/>
          </a:p>
          <a:p>
            <a:pPr marL="0" lvl="0" indent="0" algn="l" rtl="0">
              <a:spcBef>
                <a:spcPts val="0"/>
              </a:spcBef>
              <a:spcAft>
                <a:spcPts val="0"/>
              </a:spcAft>
              <a:buNone/>
            </a:pPr>
            <a:r>
              <a:rPr lang="en"/>
              <a:t>Live Video</a:t>
            </a:r>
            <a:endParaRPr/>
          </a:p>
          <a:p>
            <a:pPr marL="0" lvl="0" indent="0" algn="l" rtl="0">
              <a:spcBef>
                <a:spcPts val="0"/>
              </a:spcBef>
              <a:spcAft>
                <a:spcPts val="0"/>
              </a:spcAft>
              <a:buNone/>
            </a:pPr>
            <a:endParaRPr/>
          </a:p>
          <a:p>
            <a:pPr marL="0" lvl="0" indent="0" algn="l" rtl="0">
              <a:spcBef>
                <a:spcPts val="0"/>
              </a:spcBef>
              <a:spcAft>
                <a:spcPts val="0"/>
              </a:spcAft>
              <a:buNone/>
            </a:pPr>
            <a:r>
              <a:rPr lang="en"/>
              <a:t>Live Chat</a:t>
            </a:r>
            <a:endParaRPr/>
          </a:p>
        </p:txBody>
      </p:sp>
      <p:sp>
        <p:nvSpPr>
          <p:cNvPr id="425" name="Google Shape;425;p60"/>
          <p:cNvSpPr/>
          <p:nvPr/>
        </p:nvSpPr>
        <p:spPr>
          <a:xfrm>
            <a:off x="4207300" y="2257975"/>
            <a:ext cx="1714500" cy="26139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ndada"/>
              <a:ea typeface="Andada"/>
              <a:cs typeface="Andada"/>
              <a:sym typeface="Andada"/>
            </a:endParaRPr>
          </a:p>
        </p:txBody>
      </p:sp>
      <p:sp>
        <p:nvSpPr>
          <p:cNvPr id="426" name="Google Shape;426;p60"/>
          <p:cNvSpPr txBox="1"/>
          <p:nvPr/>
        </p:nvSpPr>
        <p:spPr>
          <a:xfrm>
            <a:off x="297970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Instagram</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None/>
            </a:pPr>
            <a:r>
              <a:rPr lang="en">
                <a:solidFill>
                  <a:schemeClr val="dk1"/>
                </a:solidFill>
                <a:latin typeface="Andada"/>
                <a:ea typeface="Andada"/>
                <a:cs typeface="Andada"/>
                <a:sym typeface="Andada"/>
              </a:rPr>
              <a:t>Image + Text</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Live Chat</a:t>
            </a:r>
            <a:endParaRPr strike="sngStrike">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427" name="Google Shape;427;p60"/>
          <p:cNvSpPr txBox="1"/>
          <p:nvPr/>
        </p:nvSpPr>
        <p:spPr>
          <a:xfrm>
            <a:off x="451115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Twitter</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Text + Image</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Live Chat</a:t>
            </a:r>
            <a:endParaRPr strike="sngStrike">
              <a:solidFill>
                <a:schemeClr val="dk1"/>
              </a:solidFill>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p:txBody>
      </p:sp>
      <p:sp>
        <p:nvSpPr>
          <p:cNvPr id="428" name="Google Shape;428;p60"/>
          <p:cNvSpPr txBox="1"/>
          <p:nvPr/>
        </p:nvSpPr>
        <p:spPr>
          <a:xfrm>
            <a:off x="6042600" y="2490225"/>
            <a:ext cx="1227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ndada"/>
                <a:ea typeface="Andada"/>
                <a:cs typeface="Andada"/>
                <a:sym typeface="Andada"/>
              </a:rPr>
              <a:t>YouTube</a:t>
            </a:r>
            <a:endParaRPr>
              <a:latin typeface="Andada"/>
              <a:ea typeface="Andada"/>
              <a:cs typeface="Andada"/>
              <a:sym typeface="Andada"/>
            </a:endParaRPr>
          </a:p>
          <a:p>
            <a:pPr marL="0" lvl="0" indent="0" algn="l" rtl="0">
              <a:spcBef>
                <a:spcPts val="0"/>
              </a:spcBef>
              <a:spcAft>
                <a:spcPts val="0"/>
              </a:spcAft>
              <a:buNone/>
            </a:pPr>
            <a:endParaRPr>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Text + Image</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strike="sngStrike">
                <a:solidFill>
                  <a:schemeClr val="dk1"/>
                </a:solidFill>
                <a:latin typeface="Andada"/>
                <a:ea typeface="Andada"/>
                <a:cs typeface="Andada"/>
                <a:sym typeface="Andada"/>
              </a:rPr>
              <a:t>Groups</a:t>
            </a:r>
            <a:endParaRPr strike="sngStrike">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r>
              <a:rPr lang="en">
                <a:solidFill>
                  <a:schemeClr val="dk1"/>
                </a:solidFill>
                <a:latin typeface="Andada"/>
                <a:ea typeface="Andada"/>
                <a:cs typeface="Andada"/>
                <a:sym typeface="Andada"/>
              </a:rPr>
              <a:t>Live Video</a:t>
            </a:r>
            <a:endParaRPr>
              <a:solidFill>
                <a:schemeClr val="dk1"/>
              </a:solidFill>
              <a:latin typeface="Andada"/>
              <a:ea typeface="Andada"/>
              <a:cs typeface="Andada"/>
              <a:sym typeface="Andada"/>
            </a:endParaRPr>
          </a:p>
          <a:p>
            <a:pPr marL="0" lvl="0" indent="0" algn="l" rtl="0">
              <a:spcBef>
                <a:spcPts val="0"/>
              </a:spcBef>
              <a:spcAft>
                <a:spcPts val="0"/>
              </a:spcAft>
              <a:buClr>
                <a:schemeClr val="dk1"/>
              </a:buClr>
              <a:buSzPts val="1100"/>
              <a:buFont typeface="Arial"/>
              <a:buNone/>
            </a:pPr>
            <a:endParaRPr>
              <a:solidFill>
                <a:schemeClr val="dk1"/>
              </a:solidFill>
              <a:latin typeface="Andada"/>
              <a:ea typeface="Andada"/>
              <a:cs typeface="Andada"/>
              <a:sym typeface="Andada"/>
            </a:endParaRPr>
          </a:p>
          <a:p>
            <a:pPr marL="0" lvl="0" indent="0" algn="l" rtl="0">
              <a:spcBef>
                <a:spcPts val="0"/>
              </a:spcBef>
              <a:spcAft>
                <a:spcPts val="0"/>
              </a:spcAft>
              <a:buNone/>
            </a:pPr>
            <a:r>
              <a:rPr lang="en">
                <a:solidFill>
                  <a:schemeClr val="dk1"/>
                </a:solidFill>
                <a:latin typeface="Andada"/>
                <a:ea typeface="Andada"/>
                <a:cs typeface="Andada"/>
                <a:sym typeface="Andada"/>
              </a:rPr>
              <a:t>Live Chat</a:t>
            </a:r>
            <a:endParaRPr>
              <a:latin typeface="Andada"/>
              <a:ea typeface="Andada"/>
              <a:cs typeface="Andada"/>
              <a:sym typeface="Andada"/>
            </a:endParaRPr>
          </a:p>
        </p:txBody>
      </p:sp>
      <p:sp>
        <p:nvSpPr>
          <p:cNvPr id="429" name="Google Shape;429;p60"/>
          <p:cNvSpPr txBox="1"/>
          <p:nvPr/>
        </p:nvSpPr>
        <p:spPr>
          <a:xfrm>
            <a:off x="4337025" y="4495550"/>
            <a:ext cx="1798800" cy="5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ndada"/>
                <a:ea typeface="Andada"/>
                <a:cs typeface="Andada"/>
                <a:sym typeface="Andada"/>
              </a:rPr>
              <a:t>Note: </a:t>
            </a:r>
            <a:r>
              <a:rPr lang="en" sz="1000">
                <a:solidFill>
                  <a:schemeClr val="dk1"/>
                </a:solidFill>
                <a:latin typeface="Andada"/>
                <a:ea typeface="Andada"/>
                <a:cs typeface="Andada"/>
                <a:sym typeface="Andada"/>
              </a:rPr>
              <a:t>Professional hang out, </a:t>
            </a:r>
            <a:endParaRPr sz="1000">
              <a:solidFill>
                <a:schemeClr val="dk1"/>
              </a:solidFill>
              <a:latin typeface="Andada"/>
              <a:ea typeface="Andada"/>
              <a:cs typeface="Andada"/>
              <a:sym typeface="Andada"/>
            </a:endParaRPr>
          </a:p>
          <a:p>
            <a:pPr marL="0" lvl="0" indent="0" algn="l" rtl="0">
              <a:spcBef>
                <a:spcPts val="0"/>
              </a:spcBef>
              <a:spcAft>
                <a:spcPts val="0"/>
              </a:spcAft>
              <a:buNone/>
            </a:pPr>
            <a:r>
              <a:rPr lang="en" sz="1000">
                <a:solidFill>
                  <a:schemeClr val="dk1"/>
                </a:solidFill>
                <a:latin typeface="Andada"/>
                <a:ea typeface="Andada"/>
                <a:cs typeface="Andada"/>
                <a:sym typeface="Andada"/>
              </a:rPr>
              <a:t>but breastfeeding moms are </a:t>
            </a:r>
            <a:endParaRPr sz="1000">
              <a:solidFill>
                <a:schemeClr val="dk1"/>
              </a:solidFill>
              <a:latin typeface="Andada"/>
              <a:ea typeface="Andada"/>
              <a:cs typeface="Andada"/>
              <a:sym typeface="Andada"/>
            </a:endParaRPr>
          </a:p>
          <a:p>
            <a:pPr marL="0" lvl="0" indent="0" algn="l" rtl="0">
              <a:spcBef>
                <a:spcPts val="0"/>
              </a:spcBef>
              <a:spcAft>
                <a:spcPts val="0"/>
              </a:spcAft>
              <a:buNone/>
            </a:pPr>
            <a:r>
              <a:rPr lang="en" sz="1000">
                <a:solidFill>
                  <a:schemeClr val="dk1"/>
                </a:solidFill>
                <a:latin typeface="Andada"/>
                <a:ea typeface="Andada"/>
                <a:cs typeface="Andada"/>
                <a:sym typeface="Andada"/>
              </a:rPr>
              <a:t>not really using Twitter</a:t>
            </a:r>
            <a:endParaRPr sz="1000">
              <a:solidFill>
                <a:schemeClr val="dk1"/>
              </a:solidFill>
              <a:latin typeface="Andada"/>
              <a:ea typeface="Andada"/>
              <a:cs typeface="Andada"/>
              <a:sym typeface="Andada"/>
            </a:endParaRPr>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1"/>
          <p:cNvPicPr preferRelativeResize="0"/>
          <p:nvPr/>
        </p:nvPicPr>
        <p:blipFill>
          <a:blip r:embed="rId3">
            <a:alphaModFix/>
          </a:blip>
          <a:stretch>
            <a:fillRect/>
          </a:stretch>
        </p:blipFill>
        <p:spPr>
          <a:xfrm>
            <a:off x="943425" y="152400"/>
            <a:ext cx="7257150" cy="48387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1087163" y="152400"/>
            <a:ext cx="6969680" cy="483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2"/>
          <p:cNvPicPr preferRelativeResize="0"/>
          <p:nvPr/>
        </p:nvPicPr>
        <p:blipFill>
          <a:blip r:embed="rId3">
            <a:alphaModFix/>
          </a:blip>
          <a:stretch>
            <a:fillRect/>
          </a:stretch>
        </p:blipFill>
        <p:spPr>
          <a:xfrm>
            <a:off x="0" y="0"/>
            <a:ext cx="9144000" cy="5143497"/>
          </a:xfrm>
          <a:prstGeom prst="rect">
            <a:avLst/>
          </a:prstGeom>
          <a:noFill/>
          <a:ln>
            <a:noFill/>
          </a:ln>
        </p:spPr>
      </p:pic>
      <p:sp>
        <p:nvSpPr>
          <p:cNvPr id="440" name="Google Shape;440;p62"/>
          <p:cNvSpPr txBox="1"/>
          <p:nvPr/>
        </p:nvSpPr>
        <p:spPr>
          <a:xfrm>
            <a:off x="1873800" y="5509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What’s the difference?</a:t>
            </a:r>
            <a:endParaRPr sz="2400">
              <a:latin typeface="Andada"/>
              <a:ea typeface="Andada"/>
              <a:cs typeface="Andada"/>
              <a:sym typeface="Andada"/>
            </a:endParaRPr>
          </a:p>
        </p:txBody>
      </p:sp>
      <p:sp>
        <p:nvSpPr>
          <p:cNvPr id="441" name="Google Shape;441;p62"/>
          <p:cNvSpPr txBox="1"/>
          <p:nvPr/>
        </p:nvSpPr>
        <p:spPr>
          <a:xfrm>
            <a:off x="1986200" y="1180600"/>
            <a:ext cx="5396400" cy="6297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100">
                <a:solidFill>
                  <a:schemeClr val="dk1"/>
                </a:solidFill>
                <a:latin typeface="Andada"/>
                <a:ea typeface="Andada"/>
                <a:cs typeface="Andada"/>
                <a:sym typeface="Andada"/>
              </a:rPr>
              <a:t>Public business pages vs Public, Closed, Secret Groups on Facebook</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Accessibility</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Admin/Moderator Controls</a:t>
            </a:r>
            <a:endParaRPr sz="1100">
              <a:solidFill>
                <a:schemeClr val="dk1"/>
              </a:solidFill>
              <a:latin typeface="Andada"/>
              <a:ea typeface="Andada"/>
              <a:cs typeface="Andada"/>
              <a:sym typeface="Andada"/>
            </a:endParaRPr>
          </a:p>
          <a:p>
            <a:pPr marL="914400" lvl="0" indent="-298450" algn="l" rtl="0">
              <a:lnSpc>
                <a:spcPct val="115000"/>
              </a:lnSpc>
              <a:spcBef>
                <a:spcPts val="0"/>
              </a:spcBef>
              <a:spcAft>
                <a:spcPts val="0"/>
              </a:spcAft>
              <a:buClr>
                <a:schemeClr val="dk1"/>
              </a:buClr>
              <a:buSzPts val="1100"/>
              <a:buFont typeface="Andada"/>
              <a:buChar char="●"/>
            </a:pPr>
            <a:r>
              <a:rPr lang="en" sz="1100">
                <a:solidFill>
                  <a:schemeClr val="dk1"/>
                </a:solidFill>
                <a:latin typeface="Andada"/>
                <a:ea typeface="Andada"/>
                <a:cs typeface="Andada"/>
                <a:sym typeface="Andada"/>
              </a:rPr>
              <a:t>Growth and Advertising</a:t>
            </a:r>
            <a:endParaRPr sz="1100">
              <a:solidFill>
                <a:schemeClr val="dk1"/>
              </a:solidFill>
              <a:latin typeface="Andada"/>
              <a:ea typeface="Andada"/>
              <a:cs typeface="Andada"/>
              <a:sym typeface="Andada"/>
            </a:endParaRPr>
          </a:p>
          <a:p>
            <a:pPr marL="0" lvl="0" indent="0" algn="l" rtl="0">
              <a:spcBef>
                <a:spcPts val="0"/>
              </a:spcBef>
              <a:spcAft>
                <a:spcPts val="0"/>
              </a:spcAft>
              <a:buNone/>
            </a:pPr>
            <a:endParaRPr sz="1100">
              <a:solidFill>
                <a:schemeClr val="dk1"/>
              </a:solidFill>
              <a:latin typeface="Andada"/>
              <a:ea typeface="Andada"/>
              <a:cs typeface="Andada"/>
              <a:sym typeface="Andada"/>
            </a:endParaRPr>
          </a:p>
        </p:txBody>
      </p:sp>
      <p:pic>
        <p:nvPicPr>
          <p:cNvPr id="442" name="Google Shape;442;p62"/>
          <p:cNvPicPr preferRelativeResize="0"/>
          <p:nvPr/>
        </p:nvPicPr>
        <p:blipFill rotWithShape="1">
          <a:blip r:embed="rId4">
            <a:alphaModFix/>
          </a:blip>
          <a:srcRect l="15491" t="6847" r="16950" b="14892"/>
          <a:stretch/>
        </p:blipFill>
        <p:spPr>
          <a:xfrm>
            <a:off x="3022213" y="2177200"/>
            <a:ext cx="3324374" cy="21661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3"/>
          <p:cNvPicPr preferRelativeResize="0"/>
          <p:nvPr/>
        </p:nvPicPr>
        <p:blipFill>
          <a:blip r:embed="rId3">
            <a:alphaModFix/>
          </a:blip>
          <a:stretch>
            <a:fillRect/>
          </a:stretch>
        </p:blipFill>
        <p:spPr>
          <a:xfrm>
            <a:off x="0" y="0"/>
            <a:ext cx="9144000" cy="5143497"/>
          </a:xfrm>
          <a:prstGeom prst="rect">
            <a:avLst/>
          </a:prstGeom>
          <a:noFill/>
          <a:ln>
            <a:noFill/>
          </a:ln>
        </p:spPr>
      </p:pic>
      <p:sp>
        <p:nvSpPr>
          <p:cNvPr id="448" name="Google Shape;448;p63"/>
          <p:cNvSpPr txBox="1"/>
          <p:nvPr/>
        </p:nvSpPr>
        <p:spPr>
          <a:xfrm>
            <a:off x="1873788" y="437700"/>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Personal Events</a:t>
            </a:r>
            <a:endParaRPr sz="2400">
              <a:latin typeface="Andada"/>
              <a:ea typeface="Andada"/>
              <a:cs typeface="Andada"/>
              <a:sym typeface="Andada"/>
            </a:endParaRPr>
          </a:p>
        </p:txBody>
      </p:sp>
      <p:sp>
        <p:nvSpPr>
          <p:cNvPr id="449" name="Google Shape;449;p63"/>
          <p:cNvSpPr txBox="1"/>
          <p:nvPr/>
        </p:nvSpPr>
        <p:spPr>
          <a:xfrm>
            <a:off x="2256924" y="1067400"/>
            <a:ext cx="5013300" cy="62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chemeClr val="dk1"/>
                </a:solidFill>
                <a:latin typeface="Andada"/>
                <a:ea typeface="Andada"/>
                <a:cs typeface="Andada"/>
                <a:sym typeface="Andada"/>
              </a:rPr>
              <a:t>If you don’t want to manage too much online you can simply create an event from your profile. If your profile is named correctly and the event location matches your profile name, it will be easier for those interested in your event to RSVP.</a:t>
            </a:r>
            <a:endParaRPr sz="1100">
              <a:solidFill>
                <a:schemeClr val="dk1"/>
              </a:solidFill>
              <a:latin typeface="Andada"/>
              <a:ea typeface="Andada"/>
              <a:cs typeface="Andada"/>
              <a:sym typeface="Andada"/>
            </a:endParaRPr>
          </a:p>
          <a:p>
            <a:pPr marL="0" lvl="0" indent="0" algn="l" rtl="0">
              <a:spcBef>
                <a:spcPts val="0"/>
              </a:spcBef>
              <a:spcAft>
                <a:spcPts val="0"/>
              </a:spcAft>
              <a:buNone/>
            </a:pPr>
            <a:endParaRPr sz="1100">
              <a:solidFill>
                <a:schemeClr val="dk1"/>
              </a:solidFill>
              <a:latin typeface="Andada"/>
              <a:ea typeface="Andada"/>
              <a:cs typeface="Andada"/>
              <a:sym typeface="Andada"/>
            </a:endParaRPr>
          </a:p>
        </p:txBody>
      </p:sp>
      <p:pic>
        <p:nvPicPr>
          <p:cNvPr id="450" name="Google Shape;450;p63"/>
          <p:cNvPicPr preferRelativeResize="0"/>
          <p:nvPr/>
        </p:nvPicPr>
        <p:blipFill rotWithShape="1">
          <a:blip r:embed="rId4">
            <a:alphaModFix/>
          </a:blip>
          <a:srcRect l="15993" t="6435" r="14682" b="46383"/>
          <a:stretch/>
        </p:blipFill>
        <p:spPr>
          <a:xfrm>
            <a:off x="2472353" y="1954375"/>
            <a:ext cx="4199275" cy="1607550"/>
          </a:xfrm>
          <a:prstGeom prst="rect">
            <a:avLst/>
          </a:prstGeom>
          <a:noFill/>
          <a:ln w="9525" cap="flat" cmpd="sng">
            <a:solidFill>
              <a:schemeClr val="lt1"/>
            </a:solidFill>
            <a:prstDash val="solid"/>
            <a:round/>
            <a:headEnd type="none" w="sm" len="sm"/>
            <a:tailEnd type="none" w="sm" len="sm"/>
          </a:ln>
        </p:spPr>
      </p:pic>
      <p:sp>
        <p:nvSpPr>
          <p:cNvPr id="451" name="Google Shape;451;p63"/>
          <p:cNvSpPr/>
          <p:nvPr/>
        </p:nvSpPr>
        <p:spPr>
          <a:xfrm>
            <a:off x="3289225" y="2862600"/>
            <a:ext cx="1537500" cy="699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3"/>
          <p:cNvSpPr/>
          <p:nvPr/>
        </p:nvSpPr>
        <p:spPr>
          <a:xfrm>
            <a:off x="4407375" y="2622175"/>
            <a:ext cx="2171100" cy="3465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64"/>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8" name="Google Shape;458;p64"/>
          <p:cNvSpPr txBox="1"/>
          <p:nvPr/>
        </p:nvSpPr>
        <p:spPr>
          <a:xfrm>
            <a:off x="1888500" y="201325"/>
            <a:ext cx="5367000" cy="6261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2400">
                <a:solidFill>
                  <a:schemeClr val="dk1"/>
                </a:solidFill>
                <a:latin typeface="Andada"/>
                <a:ea typeface="Andada"/>
                <a:cs typeface="Andada"/>
                <a:sym typeface="Andada"/>
              </a:rPr>
              <a:t>Name &amp; Location</a:t>
            </a:r>
            <a:endParaRPr sz="2400">
              <a:solidFill>
                <a:schemeClr val="dk1"/>
              </a:solidFill>
              <a:latin typeface="Andada"/>
              <a:ea typeface="Andada"/>
              <a:cs typeface="Andada"/>
              <a:sym typeface="Andada"/>
            </a:endParaRPr>
          </a:p>
          <a:p>
            <a:pPr marL="0" lvl="0" indent="0" algn="l" rtl="0">
              <a:spcBef>
                <a:spcPts val="0"/>
              </a:spcBef>
              <a:spcAft>
                <a:spcPts val="0"/>
              </a:spcAft>
              <a:buNone/>
            </a:pPr>
            <a:endParaRPr/>
          </a:p>
        </p:txBody>
      </p:sp>
      <p:pic>
        <p:nvPicPr>
          <p:cNvPr id="459" name="Google Shape;459;p64"/>
          <p:cNvPicPr preferRelativeResize="0"/>
          <p:nvPr/>
        </p:nvPicPr>
        <p:blipFill rotWithShape="1">
          <a:blip r:embed="rId4">
            <a:alphaModFix/>
          </a:blip>
          <a:srcRect l="33284" t="18379" r="34616" b="6262"/>
          <a:stretch/>
        </p:blipFill>
        <p:spPr>
          <a:xfrm>
            <a:off x="1608975" y="827425"/>
            <a:ext cx="2935152" cy="3876274"/>
          </a:xfrm>
          <a:prstGeom prst="rect">
            <a:avLst/>
          </a:prstGeom>
          <a:noFill/>
          <a:ln>
            <a:noFill/>
          </a:ln>
        </p:spPr>
      </p:pic>
      <p:sp>
        <p:nvSpPr>
          <p:cNvPr id="460" name="Google Shape;460;p64"/>
          <p:cNvSpPr/>
          <p:nvPr/>
        </p:nvSpPr>
        <p:spPr>
          <a:xfrm>
            <a:off x="1665500" y="3099275"/>
            <a:ext cx="2141100" cy="4476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1" name="Google Shape;461;p64"/>
          <p:cNvPicPr preferRelativeResize="0"/>
          <p:nvPr/>
        </p:nvPicPr>
        <p:blipFill rotWithShape="1">
          <a:blip r:embed="rId5">
            <a:alphaModFix/>
          </a:blip>
          <a:srcRect l="33120" t="18260" r="34068" b="20689"/>
          <a:stretch/>
        </p:blipFill>
        <p:spPr>
          <a:xfrm>
            <a:off x="4627975" y="827425"/>
            <a:ext cx="3000374" cy="3140151"/>
          </a:xfrm>
          <a:prstGeom prst="rect">
            <a:avLst/>
          </a:prstGeom>
          <a:noFill/>
          <a:ln>
            <a:noFill/>
          </a:ln>
        </p:spPr>
      </p:pic>
      <p:sp>
        <p:nvSpPr>
          <p:cNvPr id="462" name="Google Shape;462;p64"/>
          <p:cNvSpPr/>
          <p:nvPr/>
        </p:nvSpPr>
        <p:spPr>
          <a:xfrm>
            <a:off x="4627972" y="3591483"/>
            <a:ext cx="753300" cy="3315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65"/>
          <p:cNvPicPr preferRelativeResize="0"/>
          <p:nvPr/>
        </p:nvPicPr>
        <p:blipFill>
          <a:blip r:embed="rId3">
            <a:alphaModFix/>
          </a:blip>
          <a:stretch>
            <a:fillRect/>
          </a:stretch>
        </p:blipFill>
        <p:spPr>
          <a:xfrm>
            <a:off x="2866013" y="152400"/>
            <a:ext cx="3411964" cy="483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66"/>
          <p:cNvPicPr preferRelativeResize="0"/>
          <p:nvPr/>
        </p:nvPicPr>
        <p:blipFill>
          <a:blip r:embed="rId3">
            <a:alphaModFix/>
          </a:blip>
          <a:stretch>
            <a:fillRect/>
          </a:stretch>
        </p:blipFill>
        <p:spPr>
          <a:xfrm>
            <a:off x="0" y="0"/>
            <a:ext cx="9144000" cy="5143495"/>
          </a:xfrm>
          <a:prstGeom prst="rect">
            <a:avLst/>
          </a:prstGeom>
          <a:noFill/>
          <a:ln>
            <a:noFill/>
          </a:ln>
        </p:spPr>
      </p:pic>
      <p:sp>
        <p:nvSpPr>
          <p:cNvPr id="473" name="Google Shape;473;p66"/>
          <p:cNvSpPr txBox="1"/>
          <p:nvPr/>
        </p:nvSpPr>
        <p:spPr>
          <a:xfrm>
            <a:off x="1873800" y="171542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ndada"/>
                <a:ea typeface="Andada"/>
                <a:cs typeface="Andada"/>
                <a:sym typeface="Andada"/>
              </a:rPr>
              <a:t>Get Results</a:t>
            </a:r>
            <a:endParaRPr sz="3600">
              <a:latin typeface="Andada"/>
              <a:ea typeface="Andada"/>
              <a:cs typeface="Andada"/>
              <a:sym typeface="Andada"/>
            </a:endParaRPr>
          </a:p>
        </p:txBody>
      </p:sp>
      <p:sp>
        <p:nvSpPr>
          <p:cNvPr id="474" name="Google Shape;474;p66"/>
          <p:cNvSpPr txBox="1"/>
          <p:nvPr/>
        </p:nvSpPr>
        <p:spPr>
          <a:xfrm>
            <a:off x="1873800" y="2345125"/>
            <a:ext cx="5396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Andada"/>
                <a:ea typeface="Andada"/>
                <a:cs typeface="Andada"/>
                <a:sym typeface="Andada"/>
              </a:rPr>
              <a:t>We recently surveyed our largest group in Charlotte, NC. Although a very small amount of people responded to the survey, we generated some pretty interesting information about their experiences with online breastfeeding support.</a:t>
            </a:r>
            <a:endParaRPr sz="1100">
              <a:solidFill>
                <a:schemeClr val="dk1"/>
              </a:solidFill>
              <a:latin typeface="Andada"/>
              <a:ea typeface="Andada"/>
              <a:cs typeface="Andada"/>
              <a:sym typeface="Andad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67"/>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80" name="Google Shape;480;p67"/>
          <p:cNvPicPr preferRelativeResize="0"/>
          <p:nvPr/>
        </p:nvPicPr>
        <p:blipFill rotWithShape="1">
          <a:blip r:embed="rId4">
            <a:alphaModFix/>
          </a:blip>
          <a:srcRect l="30594" t="54927" r="31754" b="7151"/>
          <a:stretch/>
        </p:blipFill>
        <p:spPr>
          <a:xfrm>
            <a:off x="368563" y="0"/>
            <a:ext cx="3442877" cy="1950499"/>
          </a:xfrm>
          <a:prstGeom prst="rect">
            <a:avLst/>
          </a:prstGeom>
          <a:noFill/>
          <a:ln>
            <a:noFill/>
          </a:ln>
        </p:spPr>
      </p:pic>
      <p:pic>
        <p:nvPicPr>
          <p:cNvPr id="481" name="Google Shape;481;p67"/>
          <p:cNvPicPr preferRelativeResize="0"/>
          <p:nvPr/>
        </p:nvPicPr>
        <p:blipFill rotWithShape="1">
          <a:blip r:embed="rId5">
            <a:alphaModFix/>
          </a:blip>
          <a:srcRect l="30669" t="25782" r="33576" b="37781"/>
          <a:stretch/>
        </p:blipFill>
        <p:spPr>
          <a:xfrm>
            <a:off x="329738" y="1665900"/>
            <a:ext cx="3402538" cy="1950499"/>
          </a:xfrm>
          <a:prstGeom prst="rect">
            <a:avLst/>
          </a:prstGeom>
          <a:noFill/>
          <a:ln>
            <a:noFill/>
          </a:ln>
        </p:spPr>
      </p:pic>
      <p:pic>
        <p:nvPicPr>
          <p:cNvPr id="482" name="Google Shape;482;p67"/>
          <p:cNvPicPr preferRelativeResize="0"/>
          <p:nvPr/>
        </p:nvPicPr>
        <p:blipFill rotWithShape="1">
          <a:blip r:embed="rId6">
            <a:alphaModFix/>
          </a:blip>
          <a:srcRect l="30677" t="21198" r="32961" b="45062"/>
          <a:stretch/>
        </p:blipFill>
        <p:spPr>
          <a:xfrm>
            <a:off x="2909563" y="3276300"/>
            <a:ext cx="3324874" cy="1735325"/>
          </a:xfrm>
          <a:prstGeom prst="rect">
            <a:avLst/>
          </a:prstGeom>
          <a:noFill/>
          <a:ln>
            <a:noFill/>
          </a:ln>
        </p:spPr>
      </p:pic>
      <p:pic>
        <p:nvPicPr>
          <p:cNvPr id="483" name="Google Shape;483;p67"/>
          <p:cNvPicPr preferRelativeResize="0"/>
          <p:nvPr/>
        </p:nvPicPr>
        <p:blipFill rotWithShape="1">
          <a:blip r:embed="rId7">
            <a:alphaModFix/>
          </a:blip>
          <a:srcRect l="30524" t="48061" r="32583" b="19413"/>
          <a:stretch/>
        </p:blipFill>
        <p:spPr>
          <a:xfrm>
            <a:off x="4824200" y="138825"/>
            <a:ext cx="3373474" cy="1672850"/>
          </a:xfrm>
          <a:prstGeom prst="rect">
            <a:avLst/>
          </a:prstGeom>
          <a:noFill/>
          <a:ln>
            <a:noFill/>
          </a:ln>
        </p:spPr>
      </p:pic>
      <p:pic>
        <p:nvPicPr>
          <p:cNvPr id="484" name="Google Shape;484;p67"/>
          <p:cNvPicPr preferRelativeResize="0"/>
          <p:nvPr/>
        </p:nvPicPr>
        <p:blipFill rotWithShape="1">
          <a:blip r:embed="rId8">
            <a:alphaModFix/>
          </a:blip>
          <a:srcRect l="30603" t="21345" r="32184" b="46131"/>
          <a:stretch/>
        </p:blipFill>
        <p:spPr>
          <a:xfrm>
            <a:off x="4824200" y="1804725"/>
            <a:ext cx="3402523" cy="1672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68"/>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90" name="Google Shape;490;p68"/>
          <p:cNvPicPr preferRelativeResize="0"/>
          <p:nvPr/>
        </p:nvPicPr>
        <p:blipFill rotWithShape="1">
          <a:blip r:embed="rId4">
            <a:alphaModFix/>
          </a:blip>
          <a:srcRect l="30592" t="21053" r="31832" b="43050"/>
          <a:stretch/>
        </p:blipFill>
        <p:spPr>
          <a:xfrm>
            <a:off x="4872975" y="1320503"/>
            <a:ext cx="4233730" cy="2275125"/>
          </a:xfrm>
          <a:prstGeom prst="rect">
            <a:avLst/>
          </a:prstGeom>
          <a:noFill/>
          <a:ln>
            <a:noFill/>
          </a:ln>
        </p:spPr>
      </p:pic>
      <p:pic>
        <p:nvPicPr>
          <p:cNvPr id="491" name="Google Shape;491;p68"/>
          <p:cNvPicPr preferRelativeResize="0"/>
          <p:nvPr/>
        </p:nvPicPr>
        <p:blipFill rotWithShape="1">
          <a:blip r:embed="rId4">
            <a:alphaModFix/>
          </a:blip>
          <a:srcRect l="30214" t="59115" r="32209" b="8901"/>
          <a:stretch/>
        </p:blipFill>
        <p:spPr>
          <a:xfrm>
            <a:off x="152400" y="1244311"/>
            <a:ext cx="4331352" cy="20737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69"/>
          <p:cNvPicPr preferRelativeResize="0"/>
          <p:nvPr/>
        </p:nvPicPr>
        <p:blipFill rotWithShape="1">
          <a:blip r:embed="rId3">
            <a:alphaModFix/>
          </a:blip>
          <a:srcRect/>
          <a:stretch/>
        </p:blipFill>
        <p:spPr>
          <a:xfrm>
            <a:off x="1954450" y="175175"/>
            <a:ext cx="4838326" cy="4838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0" name="Google Shape;90;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 name="Google Shape;91;p18"/>
          <p:cNvSpPr txBox="1"/>
          <p:nvPr/>
        </p:nvSpPr>
        <p:spPr>
          <a:xfrm>
            <a:off x="1888500" y="2258700"/>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highlight>
                  <a:srgbClr val="FFFFFF"/>
                </a:highlight>
                <a:latin typeface="Andada"/>
                <a:ea typeface="Andada"/>
                <a:cs typeface="Andada"/>
                <a:sym typeface="Andada"/>
              </a:rPr>
              <a:t>had a higher likelihood of breastfeeding late-preterm and term babies at 10 days and 6 weeks</a:t>
            </a:r>
            <a:br>
              <a:rPr lang="en">
                <a:solidFill>
                  <a:schemeClr val="dk1"/>
                </a:solidFill>
                <a:highlight>
                  <a:srgbClr val="FFFFFF"/>
                </a:highlight>
                <a:latin typeface="Andada"/>
                <a:ea typeface="Andada"/>
                <a:cs typeface="Andada"/>
                <a:sym typeface="Andada"/>
              </a:rPr>
            </a:b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None/>
            </a:pP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None/>
            </a:pPr>
            <a:r>
              <a:rPr lang="en">
                <a:latin typeface="Andada"/>
                <a:ea typeface="Andada"/>
                <a:cs typeface="Andada"/>
                <a:sym typeface="Andada"/>
              </a:rPr>
              <a:t>-Association between breastfeeding support and </a:t>
            </a:r>
            <a:endParaRPr>
              <a:latin typeface="Andada"/>
              <a:ea typeface="Andada"/>
              <a:cs typeface="Andada"/>
              <a:sym typeface="Andada"/>
            </a:endParaRPr>
          </a:p>
          <a:p>
            <a:pPr marL="0" lvl="0" indent="0" algn="ctr" rtl="0">
              <a:spcBef>
                <a:spcPts val="0"/>
              </a:spcBef>
              <a:spcAft>
                <a:spcPts val="0"/>
              </a:spcAft>
              <a:buNone/>
            </a:pPr>
            <a:r>
              <a:rPr lang="en">
                <a:latin typeface="Andada"/>
                <a:ea typeface="Andada"/>
                <a:cs typeface="Andada"/>
                <a:sym typeface="Andada"/>
              </a:rPr>
              <a:t>breastfeeding rates in the UK, University of Oxford</a:t>
            </a:r>
            <a:endParaRPr>
              <a:latin typeface="Andada"/>
              <a:ea typeface="Andada"/>
              <a:cs typeface="Andada"/>
              <a:sym typeface="Andada"/>
            </a:endParaRPr>
          </a:p>
          <a:p>
            <a:pPr marL="0" lvl="0" indent="0" algn="ctr" rtl="0">
              <a:spcBef>
                <a:spcPts val="0"/>
              </a:spcBef>
              <a:spcAft>
                <a:spcPts val="0"/>
              </a:spcAft>
              <a:buClr>
                <a:schemeClr val="dk1"/>
              </a:buClr>
              <a:buSzPts val="1100"/>
              <a:buFont typeface="Arial"/>
              <a:buNone/>
            </a:pPr>
            <a:endParaRPr>
              <a:solidFill>
                <a:schemeClr val="dk1"/>
              </a:solidFill>
              <a:highlight>
                <a:srgbClr val="FFFFFF"/>
              </a:highlight>
              <a:latin typeface="Andada"/>
              <a:ea typeface="Andada"/>
              <a:cs typeface="Andada"/>
              <a:sym typeface="Andada"/>
            </a:endParaRPr>
          </a:p>
        </p:txBody>
      </p:sp>
      <p:sp>
        <p:nvSpPr>
          <p:cNvPr id="92" name="Google Shape;92;p18"/>
          <p:cNvSpPr txBox="1"/>
          <p:nvPr/>
        </p:nvSpPr>
        <p:spPr>
          <a:xfrm>
            <a:off x="1873800" y="1017725"/>
            <a:ext cx="5396400" cy="6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highlight>
                  <a:srgbClr val="FFFFFF"/>
                </a:highlight>
                <a:latin typeface="Andada"/>
                <a:ea typeface="Andada"/>
                <a:cs typeface="Andada"/>
                <a:sym typeface="Andada"/>
              </a:rPr>
              <a:t>Mothers who received:</a:t>
            </a: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None/>
            </a:pP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None/>
            </a:pPr>
            <a:r>
              <a:rPr lang="en" b="1">
                <a:solidFill>
                  <a:schemeClr val="dk1"/>
                </a:solidFill>
                <a:highlight>
                  <a:srgbClr val="FFFFFF"/>
                </a:highlight>
                <a:latin typeface="Andada"/>
                <a:ea typeface="Andada"/>
                <a:cs typeface="Andada"/>
                <a:sym typeface="Andada"/>
              </a:rPr>
              <a:t>Sufficient </a:t>
            </a:r>
            <a:r>
              <a:rPr lang="en">
                <a:solidFill>
                  <a:schemeClr val="dk1"/>
                </a:solidFill>
                <a:highlight>
                  <a:srgbClr val="FFFFFF"/>
                </a:highlight>
                <a:latin typeface="Andada"/>
                <a:ea typeface="Andada"/>
                <a:cs typeface="Andada"/>
                <a:sym typeface="Andada"/>
              </a:rPr>
              <a:t>help with breastfeeding in hospital </a:t>
            </a:r>
            <a:endParaRPr>
              <a:solidFill>
                <a:schemeClr val="dk1"/>
              </a:solidFill>
              <a:highlight>
                <a:srgbClr val="FFFFFF"/>
              </a:highlight>
              <a:latin typeface="Andada"/>
              <a:ea typeface="Andada"/>
              <a:cs typeface="Andada"/>
              <a:sym typeface="Andada"/>
            </a:endParaRPr>
          </a:p>
          <a:p>
            <a:pPr marL="0" lvl="0" indent="0" algn="ctr" rtl="0">
              <a:spcBef>
                <a:spcPts val="0"/>
              </a:spcBef>
              <a:spcAft>
                <a:spcPts val="0"/>
              </a:spcAft>
              <a:buNone/>
            </a:pPr>
            <a:endParaRPr b="1">
              <a:solidFill>
                <a:schemeClr val="dk1"/>
              </a:solidFill>
              <a:highlight>
                <a:schemeClr val="lt1"/>
              </a:highlight>
              <a:latin typeface="Andada"/>
              <a:ea typeface="Andada"/>
              <a:cs typeface="Andada"/>
              <a:sym typeface="Andada"/>
            </a:endParaRPr>
          </a:p>
          <a:p>
            <a:pPr marL="0" lvl="0" indent="0" algn="ctr" rtl="0">
              <a:spcBef>
                <a:spcPts val="0"/>
              </a:spcBef>
              <a:spcAft>
                <a:spcPts val="0"/>
              </a:spcAft>
              <a:buNone/>
            </a:pPr>
            <a:r>
              <a:rPr lang="en" b="1">
                <a:solidFill>
                  <a:schemeClr val="dk1"/>
                </a:solidFill>
                <a:highlight>
                  <a:schemeClr val="lt1"/>
                </a:highlight>
                <a:latin typeface="Andada"/>
                <a:ea typeface="Andada"/>
                <a:cs typeface="Andada"/>
                <a:sym typeface="Andada"/>
              </a:rPr>
              <a:t>Contact details</a:t>
            </a:r>
            <a:r>
              <a:rPr lang="en">
                <a:solidFill>
                  <a:schemeClr val="dk1"/>
                </a:solidFill>
                <a:highlight>
                  <a:schemeClr val="lt1"/>
                </a:highlight>
                <a:latin typeface="Andada"/>
                <a:ea typeface="Andada"/>
                <a:cs typeface="Andada"/>
                <a:sym typeface="Andada"/>
              </a:rPr>
              <a:t> for breastfeeding support groups</a:t>
            </a:r>
            <a:endParaRPr>
              <a:solidFill>
                <a:schemeClr val="dk1"/>
              </a:solidFill>
              <a:highlight>
                <a:schemeClr val="lt1"/>
              </a:highlight>
              <a:latin typeface="Andada"/>
              <a:ea typeface="Andada"/>
              <a:cs typeface="Andada"/>
              <a:sym typeface="Andada"/>
            </a:endParaRPr>
          </a:p>
          <a:p>
            <a:pPr marL="0" lvl="0" indent="0" algn="ctr" rtl="0">
              <a:spcBef>
                <a:spcPts val="0"/>
              </a:spcBef>
              <a:spcAft>
                <a:spcPts val="0"/>
              </a:spcAft>
              <a:buNone/>
            </a:pPr>
            <a:endParaRPr>
              <a:solidFill>
                <a:schemeClr val="dk1"/>
              </a:solidFill>
              <a:highlight>
                <a:srgbClr val="FFFFFF"/>
              </a:highlight>
              <a:latin typeface="Andada"/>
              <a:ea typeface="Andada"/>
              <a:cs typeface="Andada"/>
              <a:sym typeface="Anda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3" name="Google Shape;103;p20"/>
          <p:cNvSpPr txBox="1"/>
          <p:nvPr/>
        </p:nvSpPr>
        <p:spPr>
          <a:xfrm>
            <a:off x="1888500" y="711650"/>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The United States government</a:t>
            </a:r>
            <a:endParaRPr sz="2400">
              <a:latin typeface="Andada"/>
              <a:ea typeface="Andada"/>
              <a:cs typeface="Andada"/>
              <a:sym typeface="Andada"/>
            </a:endParaRPr>
          </a:p>
          <a:p>
            <a:pPr marL="0" lvl="0" indent="0" algn="ctr" rtl="0">
              <a:spcBef>
                <a:spcPts val="0"/>
              </a:spcBef>
              <a:spcAft>
                <a:spcPts val="0"/>
              </a:spcAft>
              <a:buNone/>
            </a:pPr>
            <a:r>
              <a:rPr lang="en" sz="2400">
                <a:latin typeface="Andada"/>
                <a:ea typeface="Andada"/>
                <a:cs typeface="Andada"/>
                <a:sym typeface="Andada"/>
              </a:rPr>
              <a:t>made clear opposition against the Breastfeeding Resolution proposed by Ecuador at the UN:</a:t>
            </a:r>
            <a:endParaRPr sz="2400">
              <a:latin typeface="Andada"/>
              <a:ea typeface="Andada"/>
              <a:cs typeface="Andada"/>
              <a:sym typeface="Andada"/>
            </a:endParaRPr>
          </a:p>
        </p:txBody>
      </p:sp>
      <p:sp>
        <p:nvSpPr>
          <p:cNvPr id="104" name="Google Shape;104;p20"/>
          <p:cNvSpPr txBox="1"/>
          <p:nvPr/>
        </p:nvSpPr>
        <p:spPr>
          <a:xfrm>
            <a:off x="1888500" y="2386775"/>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50">
                <a:solidFill>
                  <a:srgbClr val="333333"/>
                </a:solidFill>
                <a:highlight>
                  <a:srgbClr val="FFFFFF"/>
                </a:highlight>
                <a:latin typeface="Georgia"/>
                <a:ea typeface="Georgia"/>
                <a:cs typeface="Georgia"/>
                <a:sym typeface="Georgia"/>
              </a:rPr>
              <a:t>“We recognize not all women are able to [breastfeed] for a variety of reasons. These women should have the choice and access to alternatives for the health of their babies, and not be stigmatized for the ways in which they are able to do so.”</a:t>
            </a:r>
            <a:endParaRPr sz="1450">
              <a:solidFill>
                <a:srgbClr val="333333"/>
              </a:solidFill>
              <a:highlight>
                <a:srgbClr val="FFFFFF"/>
              </a:highlight>
              <a:latin typeface="Georgia"/>
              <a:ea typeface="Georgia"/>
              <a:cs typeface="Georgia"/>
              <a:sym typeface="Georgia"/>
            </a:endParaRPr>
          </a:p>
          <a:p>
            <a:pPr marL="0" lvl="0" indent="0" algn="ctr" rtl="0">
              <a:spcBef>
                <a:spcPts val="0"/>
              </a:spcBef>
              <a:spcAft>
                <a:spcPts val="0"/>
              </a:spcAft>
              <a:buNone/>
            </a:pPr>
            <a:endParaRPr sz="1450">
              <a:solidFill>
                <a:srgbClr val="333333"/>
              </a:solidFill>
              <a:highlight>
                <a:srgbClr val="FFFFFF"/>
              </a:highlight>
              <a:latin typeface="Georgia"/>
              <a:ea typeface="Georgia"/>
              <a:cs typeface="Georgia"/>
              <a:sym typeface="Georgia"/>
            </a:endParaRPr>
          </a:p>
          <a:p>
            <a:pPr marL="0" lvl="0" indent="0" algn="ctr" rtl="0">
              <a:spcBef>
                <a:spcPts val="0"/>
              </a:spcBef>
              <a:spcAft>
                <a:spcPts val="0"/>
              </a:spcAft>
              <a:buNone/>
            </a:pPr>
            <a:r>
              <a:rPr lang="en" sz="1450">
                <a:solidFill>
                  <a:srgbClr val="333333"/>
                </a:solidFill>
                <a:highlight>
                  <a:srgbClr val="FFFFFF"/>
                </a:highlight>
                <a:latin typeface="Georgia"/>
                <a:ea typeface="Georgia"/>
                <a:cs typeface="Georgia"/>
                <a:sym typeface="Georgia"/>
              </a:rPr>
              <a:t>-New York Times, July 2018</a:t>
            </a:r>
            <a:endParaRPr sz="1450">
              <a:solidFill>
                <a:srgbClr val="333333"/>
              </a:solidFill>
              <a:highlight>
                <a:srgbClr val="FFFFFF"/>
              </a:highlight>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0" name="Google Shape;110;p21"/>
          <p:cNvSpPr txBox="1"/>
          <p:nvPr/>
        </p:nvSpPr>
        <p:spPr>
          <a:xfrm>
            <a:off x="1888500" y="711650"/>
            <a:ext cx="53670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Andada"/>
                <a:ea typeface="Andada"/>
                <a:cs typeface="Andada"/>
                <a:sym typeface="Andada"/>
              </a:rPr>
              <a:t>Loopholes of Support</a:t>
            </a:r>
            <a:endParaRPr sz="2400">
              <a:latin typeface="Andada"/>
              <a:ea typeface="Andada"/>
              <a:cs typeface="Andada"/>
              <a:sym typeface="Andada"/>
            </a:endParaRPr>
          </a:p>
        </p:txBody>
      </p:sp>
      <p:pic>
        <p:nvPicPr>
          <p:cNvPr id="111" name="Google Shape;111;p21"/>
          <p:cNvPicPr preferRelativeResize="0"/>
          <p:nvPr/>
        </p:nvPicPr>
        <p:blipFill>
          <a:blip r:embed="rId4">
            <a:alphaModFix/>
          </a:blip>
          <a:stretch>
            <a:fillRect/>
          </a:stretch>
        </p:blipFill>
        <p:spPr>
          <a:xfrm>
            <a:off x="3019023" y="1337750"/>
            <a:ext cx="3105950" cy="3099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1893</Words>
  <Application>Microsoft Office PowerPoint</Application>
  <PresentationFormat>On-screen Show (16:9)</PresentationFormat>
  <Paragraphs>320</Paragraphs>
  <Slides>57</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Pacifico</vt:lpstr>
      <vt:lpstr>Andada</vt:lpstr>
      <vt:lpstr>Georgia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Mulloy</dc:creator>
  <cp:lastModifiedBy>Natalie  Mulloy</cp:lastModifiedBy>
  <cp:revision>1</cp:revision>
  <dcterms:modified xsi:type="dcterms:W3CDTF">2019-04-05T15:16:51Z</dcterms:modified>
</cp:coreProperties>
</file>