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7.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8.xml" ContentType="application/vnd.openxmlformats-officedocument.presentationml.notesSl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handoutMasterIdLst>
    <p:handoutMasterId r:id="rId62"/>
  </p:handoutMasterIdLst>
  <p:sldIdLst>
    <p:sldId id="402" r:id="rId2"/>
    <p:sldId id="411" r:id="rId3"/>
    <p:sldId id="453" r:id="rId4"/>
    <p:sldId id="481" r:id="rId5"/>
    <p:sldId id="352" r:id="rId6"/>
    <p:sldId id="351" r:id="rId7"/>
    <p:sldId id="433" r:id="rId8"/>
    <p:sldId id="355" r:id="rId9"/>
    <p:sldId id="399" r:id="rId10"/>
    <p:sldId id="412" r:id="rId11"/>
    <p:sldId id="415" r:id="rId12"/>
    <p:sldId id="416" r:id="rId13"/>
    <p:sldId id="417" r:id="rId14"/>
    <p:sldId id="418" r:id="rId15"/>
    <p:sldId id="419" r:id="rId16"/>
    <p:sldId id="360" r:id="rId17"/>
    <p:sldId id="359" r:id="rId18"/>
    <p:sldId id="465" r:id="rId19"/>
    <p:sldId id="466" r:id="rId20"/>
    <p:sldId id="467" r:id="rId21"/>
    <p:sldId id="423" r:id="rId22"/>
    <p:sldId id="457" r:id="rId23"/>
    <p:sldId id="458" r:id="rId24"/>
    <p:sldId id="472" r:id="rId25"/>
    <p:sldId id="473" r:id="rId26"/>
    <p:sldId id="474" r:id="rId27"/>
    <p:sldId id="475" r:id="rId28"/>
    <p:sldId id="470" r:id="rId29"/>
    <p:sldId id="424" r:id="rId30"/>
    <p:sldId id="428" r:id="rId31"/>
    <p:sldId id="427" r:id="rId32"/>
    <p:sldId id="420" r:id="rId33"/>
    <p:sldId id="413" r:id="rId34"/>
    <p:sldId id="430" r:id="rId35"/>
    <p:sldId id="421" r:id="rId36"/>
    <p:sldId id="464" r:id="rId37"/>
    <p:sldId id="469" r:id="rId38"/>
    <p:sldId id="431" r:id="rId39"/>
    <p:sldId id="408" r:id="rId40"/>
    <p:sldId id="432" r:id="rId41"/>
    <p:sldId id="476" r:id="rId42"/>
    <p:sldId id="409" r:id="rId43"/>
    <p:sldId id="456" r:id="rId44"/>
    <p:sldId id="422" r:id="rId45"/>
    <p:sldId id="468" r:id="rId46"/>
    <p:sldId id="269" r:id="rId47"/>
    <p:sldId id="480" r:id="rId48"/>
    <p:sldId id="477" r:id="rId49"/>
    <p:sldId id="478" r:id="rId50"/>
    <p:sldId id="479" r:id="rId51"/>
    <p:sldId id="438" r:id="rId52"/>
    <p:sldId id="437" r:id="rId53"/>
    <p:sldId id="439" r:id="rId54"/>
    <p:sldId id="441" r:id="rId55"/>
    <p:sldId id="442" r:id="rId56"/>
    <p:sldId id="443" r:id="rId57"/>
    <p:sldId id="444" r:id="rId58"/>
    <p:sldId id="445" r:id="rId59"/>
    <p:sldId id="446" r:id="rId60"/>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irci, Jill Radtke" initials="DJR" lastIdx="5" clrIdx="0">
    <p:extLst/>
  </p:cmAuthor>
  <p:cmAuthor id="2" name="Lauren Skrabala" initials="LS" lastIdx="7" clrIdx="1"/>
  <p:cmAuthor id="3" name="Uscher-Pines, Lori" initials="UL" lastIdx="3" clrIdx="2">
    <p:extLst>
      <p:ext uri="{19B8F6BF-5375-455C-9EA6-DF929625EA0E}">
        <p15:presenceInfo xmlns:p15="http://schemas.microsoft.com/office/powerpoint/2012/main" userId="S-1-5-21-2123657697-1048450214-1287535205-52030" providerId="AD"/>
      </p:ext>
    </p:extLst>
  </p:cmAuthor>
  <p:cmAuthor id="4" name="Skrabala, Lauren" initials="SL" lastIdx="1" clrIdx="3">
    <p:extLst>
      <p:ext uri="{19B8F6BF-5375-455C-9EA6-DF929625EA0E}">
        <p15:presenceInfo xmlns:p15="http://schemas.microsoft.com/office/powerpoint/2012/main" userId="S::skrabala@rand.org::15be9a54-53eb-45f0-961d-fa5c575d0e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7AD"/>
    <a:srgbClr val="E38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99" autoAdjust="0"/>
    <p:restoredTop sz="74000" autoAdjust="0"/>
  </p:normalViewPr>
  <p:slideViewPr>
    <p:cSldViewPr>
      <p:cViewPr varScale="1">
        <p:scale>
          <a:sx n="53" d="100"/>
          <a:sy n="53" d="100"/>
        </p:scale>
        <p:origin x="254" y="31"/>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4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Users\kkapinos\C%20Drive%20stuff\BFeeding\telehealth\Telemilc_Results091918.xlsx" TargetMode="Externa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Any breastfeeding</c:v>
                </c:pt>
              </c:strCache>
            </c:strRef>
          </c:tx>
          <c:spPr>
            <a:ln w="63500">
              <a:solidFill>
                <a:schemeClr val="accent4">
                  <a:lumMod val="60000"/>
                  <a:lumOff val="40000"/>
                </a:schemeClr>
              </a:solidFill>
            </a:ln>
            <a:effectLst/>
          </c:spPr>
          <c:marker>
            <c:symbol val="circle"/>
            <c:size val="14"/>
            <c:spPr>
              <a:solidFill>
                <a:schemeClr val="accent4">
                  <a:lumMod val="60000"/>
                  <a:lumOff val="40000"/>
                </a:schemeClr>
              </a:solidFill>
              <a:ln>
                <a:noFill/>
              </a:ln>
              <a:effectLst/>
            </c:spPr>
          </c:marker>
          <c:cat>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Sheet1!$B$2:$B$14</c:f>
              <c:numCache>
                <c:formatCode>0%</c:formatCode>
                <c:ptCount val="13"/>
                <c:pt idx="0">
                  <c:v>0.8</c:v>
                </c:pt>
                <c:pt idx="1">
                  <c:v>0.75</c:v>
                </c:pt>
                <c:pt idx="2">
                  <c:v>0.71</c:v>
                </c:pt>
                <c:pt idx="3">
                  <c:v>0.64</c:v>
                </c:pt>
                <c:pt idx="4">
                  <c:v>0.57999999999999996</c:v>
                </c:pt>
                <c:pt idx="5">
                  <c:v>0.53</c:v>
                </c:pt>
                <c:pt idx="6">
                  <c:v>0.51</c:v>
                </c:pt>
                <c:pt idx="7">
                  <c:v>0.43</c:v>
                </c:pt>
                <c:pt idx="8">
                  <c:v>0.4</c:v>
                </c:pt>
                <c:pt idx="9">
                  <c:v>0.38</c:v>
                </c:pt>
                <c:pt idx="10">
                  <c:v>0.33</c:v>
                </c:pt>
                <c:pt idx="11">
                  <c:v>0.31</c:v>
                </c:pt>
                <c:pt idx="12">
                  <c:v>0.3</c:v>
                </c:pt>
              </c:numCache>
            </c:numRef>
          </c:val>
          <c:smooth val="0"/>
          <c:extLst>
            <c:ext xmlns:c16="http://schemas.microsoft.com/office/drawing/2014/chart" uri="{C3380CC4-5D6E-409C-BE32-E72D297353CC}">
              <c16:uniqueId val="{00000000-6640-420A-AF05-47DC516F09D8}"/>
            </c:ext>
          </c:extLst>
        </c:ser>
        <c:ser>
          <c:idx val="1"/>
          <c:order val="1"/>
          <c:tx>
            <c:strRef>
              <c:f>Sheet1!$C$1</c:f>
              <c:strCache>
                <c:ptCount val="1"/>
                <c:pt idx="0">
                  <c:v>Exclusive breastfeeding</c:v>
                </c:pt>
              </c:strCache>
            </c:strRef>
          </c:tx>
          <c:spPr>
            <a:ln w="63500">
              <a:solidFill>
                <a:schemeClr val="accent4">
                  <a:lumMod val="50000"/>
                </a:schemeClr>
              </a:solidFill>
            </a:ln>
            <a:effectLst/>
          </c:spPr>
          <c:marker>
            <c:symbol val="circle"/>
            <c:size val="14"/>
            <c:spPr>
              <a:solidFill>
                <a:schemeClr val="accent4">
                  <a:lumMod val="50000"/>
                </a:schemeClr>
              </a:solidFill>
              <a:ln>
                <a:noFill/>
              </a:ln>
              <a:effectLst/>
            </c:spPr>
          </c:marker>
          <c:cat>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Sheet1!$C$2:$C$14</c:f>
              <c:numCache>
                <c:formatCode>0%</c:formatCode>
                <c:ptCount val="13"/>
                <c:pt idx="0">
                  <c:v>0.6</c:v>
                </c:pt>
                <c:pt idx="1">
                  <c:v>0.53</c:v>
                </c:pt>
                <c:pt idx="2">
                  <c:v>0.48</c:v>
                </c:pt>
                <c:pt idx="3">
                  <c:v>0.42</c:v>
                </c:pt>
                <c:pt idx="4">
                  <c:v>0.35</c:v>
                </c:pt>
                <c:pt idx="5">
                  <c:v>0.28000000000000003</c:v>
                </c:pt>
                <c:pt idx="6">
                  <c:v>0.22</c:v>
                </c:pt>
              </c:numCache>
            </c:numRef>
          </c:val>
          <c:smooth val="0"/>
          <c:extLst>
            <c:ext xmlns:c16="http://schemas.microsoft.com/office/drawing/2014/chart" uri="{C3380CC4-5D6E-409C-BE32-E72D297353CC}">
              <c16:uniqueId val="{00000001-6640-420A-AF05-47DC516F09D8}"/>
            </c:ext>
          </c:extLst>
        </c:ser>
        <c:dLbls>
          <c:showLegendKey val="0"/>
          <c:showVal val="0"/>
          <c:showCatName val="0"/>
          <c:showSerName val="0"/>
          <c:showPercent val="0"/>
          <c:showBubbleSize val="0"/>
        </c:dLbls>
        <c:marker val="1"/>
        <c:smooth val="0"/>
        <c:axId val="144525952"/>
        <c:axId val="144557184"/>
      </c:lineChart>
      <c:catAx>
        <c:axId val="144525952"/>
        <c:scaling>
          <c:orientation val="minMax"/>
        </c:scaling>
        <c:delete val="0"/>
        <c:axPos val="b"/>
        <c:title>
          <c:tx>
            <c:rich>
              <a:bodyPr/>
              <a:lstStyle/>
              <a:p>
                <a:pPr>
                  <a:defRPr sz="2000" b="0"/>
                </a:pPr>
                <a:r>
                  <a:rPr lang="en-US" sz="2000" b="0" dirty="0"/>
                  <a:t>Child’s age (months)</a:t>
                </a:r>
              </a:p>
            </c:rich>
          </c:tx>
          <c:layout>
            <c:manualLayout>
              <c:xMode val="edge"/>
              <c:yMode val="edge"/>
              <c:x val="0.41487945090934403"/>
              <c:y val="0.87755102040816302"/>
            </c:manualLayout>
          </c:layout>
          <c:overlay val="0"/>
        </c:title>
        <c:numFmt formatCode="General" sourceLinked="1"/>
        <c:majorTickMark val="none"/>
        <c:minorTickMark val="cross"/>
        <c:tickLblPos val="nextTo"/>
        <c:spPr>
          <a:ln w="25400">
            <a:solidFill>
              <a:schemeClr val="tx1">
                <a:lumMod val="50000"/>
                <a:lumOff val="50000"/>
              </a:schemeClr>
            </a:solidFill>
          </a:ln>
        </c:spPr>
        <c:txPr>
          <a:bodyPr/>
          <a:lstStyle/>
          <a:p>
            <a:pPr>
              <a:defRPr sz="2000"/>
            </a:pPr>
            <a:endParaRPr lang="en-US"/>
          </a:p>
        </c:txPr>
        <c:crossAx val="144557184"/>
        <c:crosses val="autoZero"/>
        <c:auto val="1"/>
        <c:lblAlgn val="ctr"/>
        <c:lblOffset val="100"/>
        <c:noMultiLvlLbl val="0"/>
      </c:catAx>
      <c:valAx>
        <c:axId val="144557184"/>
        <c:scaling>
          <c:orientation val="minMax"/>
          <c:max val="1"/>
        </c:scaling>
        <c:delete val="0"/>
        <c:axPos val="l"/>
        <c:majorGridlines>
          <c:spPr>
            <a:ln>
              <a:solidFill>
                <a:schemeClr val="bg1">
                  <a:lumMod val="75000"/>
                </a:schemeClr>
              </a:solidFill>
            </a:ln>
          </c:spPr>
        </c:majorGridlines>
        <c:numFmt formatCode="0%" sourceLinked="1"/>
        <c:majorTickMark val="none"/>
        <c:minorTickMark val="none"/>
        <c:tickLblPos val="nextTo"/>
        <c:spPr>
          <a:ln w="25400">
            <a:solidFill>
              <a:schemeClr val="tx1">
                <a:lumMod val="50000"/>
                <a:lumOff val="50000"/>
              </a:schemeClr>
            </a:solidFill>
          </a:ln>
        </c:spPr>
        <c:txPr>
          <a:bodyPr/>
          <a:lstStyle/>
          <a:p>
            <a:pPr>
              <a:defRPr sz="2000"/>
            </a:pPr>
            <a:endParaRPr lang="en-US"/>
          </a:p>
        </c:txPr>
        <c:crossAx val="144525952"/>
        <c:crosses val="autoZero"/>
        <c:crossBetween val="between"/>
      </c:valAx>
    </c:plotArea>
    <c:legend>
      <c:legendPos val="t"/>
      <c:layout>
        <c:manualLayout>
          <c:xMode val="edge"/>
          <c:yMode val="edge"/>
          <c:x val="0.112865497076023"/>
          <c:y val="2.1276595744680799E-2"/>
          <c:w val="0.86929824561403501"/>
          <c:h val="8.0979226001005197E-2"/>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2EEC-4546-9BF7-754BE1AD9E10}"/>
              </c:ext>
            </c:extLst>
          </c:dPt>
          <c:dPt>
            <c:idx val="1"/>
            <c:bubble3D val="0"/>
            <c:spPr>
              <a:noFill/>
              <a:ln w="19050">
                <a:noFill/>
              </a:ln>
              <a:effectLst/>
            </c:spPr>
            <c:extLst>
              <c:ext xmlns:c16="http://schemas.microsoft.com/office/drawing/2014/chart" uri="{C3380CC4-5D6E-409C-BE32-E72D297353CC}">
                <c16:uniqueId val="{00000003-2EEC-4546-9BF7-754BE1AD9E10}"/>
              </c:ext>
            </c:extLst>
          </c:dPt>
          <c:cat>
            <c:strRef>
              <c:f>Sheet1!$A$2:$A$3</c:f>
              <c:strCache>
                <c:ptCount val="2"/>
                <c:pt idx="0">
                  <c:v>Phone</c:v>
                </c:pt>
                <c:pt idx="1">
                  <c:v>No</c:v>
                </c:pt>
              </c:strCache>
            </c:strRef>
          </c:cat>
          <c:val>
            <c:numRef>
              <c:f>Sheet1!$B$2:$B$3</c:f>
              <c:numCache>
                <c:formatCode>0%</c:formatCode>
                <c:ptCount val="2"/>
                <c:pt idx="0">
                  <c:v>0.97</c:v>
                </c:pt>
                <c:pt idx="1">
                  <c:v>0.03</c:v>
                </c:pt>
              </c:numCache>
            </c:numRef>
          </c:val>
          <c:extLst>
            <c:ext xmlns:c16="http://schemas.microsoft.com/office/drawing/2014/chart" uri="{C3380CC4-5D6E-409C-BE32-E72D297353CC}">
              <c16:uniqueId val="{00000004-2EEC-4546-9BF7-754BE1AD9E10}"/>
            </c:ext>
          </c:extLst>
        </c:ser>
        <c:dLbls>
          <c:showLegendKey val="0"/>
          <c:showVal val="0"/>
          <c:showCatName val="0"/>
          <c:showSerName val="0"/>
          <c:showPercent val="0"/>
          <c:showBubbleSize val="0"/>
          <c:showLeaderLines val="1"/>
        </c:dLbls>
        <c:firstSliceAng val="1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57D3-5346-9E58-A8FE15B9066C}"/>
              </c:ext>
            </c:extLst>
          </c:dPt>
          <c:dPt>
            <c:idx val="1"/>
            <c:bubble3D val="0"/>
            <c:spPr>
              <a:noFill/>
              <a:ln w="19050">
                <a:noFill/>
              </a:ln>
              <a:effectLst/>
            </c:spPr>
            <c:extLst>
              <c:ext xmlns:c16="http://schemas.microsoft.com/office/drawing/2014/chart" uri="{C3380CC4-5D6E-409C-BE32-E72D297353CC}">
                <c16:uniqueId val="{00000003-57D3-5346-9E58-A8FE15B9066C}"/>
              </c:ext>
            </c:extLst>
          </c:dPt>
          <c:cat>
            <c:strRef>
              <c:f>Sheet1!$A$2:$A$3</c:f>
              <c:strCache>
                <c:ptCount val="2"/>
                <c:pt idx="0">
                  <c:v>Phone</c:v>
                </c:pt>
                <c:pt idx="1">
                  <c:v>No</c:v>
                </c:pt>
              </c:strCache>
            </c:strRef>
          </c:cat>
          <c:val>
            <c:numRef>
              <c:f>Sheet1!$B$2:$B$3</c:f>
              <c:numCache>
                <c:formatCode>0%</c:formatCode>
                <c:ptCount val="2"/>
                <c:pt idx="0">
                  <c:v>0.95</c:v>
                </c:pt>
                <c:pt idx="1">
                  <c:v>0.05</c:v>
                </c:pt>
              </c:numCache>
            </c:numRef>
          </c:val>
          <c:extLst>
            <c:ext xmlns:c16="http://schemas.microsoft.com/office/drawing/2014/chart" uri="{C3380CC4-5D6E-409C-BE32-E72D297353CC}">
              <c16:uniqueId val="{00000004-57D3-5346-9E58-A8FE15B9066C}"/>
            </c:ext>
          </c:extLst>
        </c:ser>
        <c:dLbls>
          <c:showLegendKey val="0"/>
          <c:showVal val="0"/>
          <c:showCatName val="0"/>
          <c:showSerName val="0"/>
          <c:showPercent val="0"/>
          <c:showBubbleSize val="0"/>
          <c:showLeaderLines val="1"/>
        </c:dLbls>
        <c:firstSliceAng val="17"/>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97818967319349"/>
          <c:y val="3.4375000000000003E-2"/>
          <c:w val="0.82579762153624603"/>
          <c:h val="0.7080179625984252"/>
        </c:manualLayout>
      </c:layout>
      <c:barChart>
        <c:barDir val="bar"/>
        <c:grouping val="percentStacked"/>
        <c:varyColors val="0"/>
        <c:ser>
          <c:idx val="0"/>
          <c:order val="0"/>
          <c:tx>
            <c:strRef>
              <c:f>Sheet1!$B$1</c:f>
              <c:strCache>
                <c:ptCount val="1"/>
                <c:pt idx="0">
                  <c:v>$0–$14,999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Telelactation</c:v>
                </c:pt>
                <c:pt idx="1">
                  <c:v>Control</c:v>
                </c:pt>
              </c:strCache>
            </c:strRef>
          </c:cat>
          <c:val>
            <c:numRef>
              <c:f>Sheet1!$B$2:$B$3</c:f>
              <c:numCache>
                <c:formatCode>0%</c:formatCode>
                <c:ptCount val="2"/>
                <c:pt idx="0">
                  <c:v>0.18</c:v>
                </c:pt>
                <c:pt idx="1">
                  <c:v>0.14000000000000001</c:v>
                </c:pt>
              </c:numCache>
            </c:numRef>
          </c:val>
          <c:extLst>
            <c:ext xmlns:c16="http://schemas.microsoft.com/office/drawing/2014/chart" uri="{C3380CC4-5D6E-409C-BE32-E72D297353CC}">
              <c16:uniqueId val="{00000000-AF9E-BD47-9162-B1B5EDEC0EC3}"/>
            </c:ext>
          </c:extLst>
        </c:ser>
        <c:ser>
          <c:idx val="1"/>
          <c:order val="1"/>
          <c:tx>
            <c:strRef>
              <c:f>Sheet1!$C$1</c:f>
              <c:strCache>
                <c:ptCount val="1"/>
                <c:pt idx="0">
                  <c:v>$15,000–$24,999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Telelactation</c:v>
                </c:pt>
                <c:pt idx="1">
                  <c:v>Control</c:v>
                </c:pt>
              </c:strCache>
            </c:strRef>
          </c:cat>
          <c:val>
            <c:numRef>
              <c:f>Sheet1!$C$2:$C$3</c:f>
              <c:numCache>
                <c:formatCode>0%</c:formatCode>
                <c:ptCount val="2"/>
                <c:pt idx="0">
                  <c:v>0.13</c:v>
                </c:pt>
                <c:pt idx="1">
                  <c:v>0.1</c:v>
                </c:pt>
              </c:numCache>
            </c:numRef>
          </c:val>
          <c:extLst>
            <c:ext xmlns:c16="http://schemas.microsoft.com/office/drawing/2014/chart" uri="{C3380CC4-5D6E-409C-BE32-E72D297353CC}">
              <c16:uniqueId val="{00000001-AF9E-BD47-9162-B1B5EDEC0EC3}"/>
            </c:ext>
          </c:extLst>
        </c:ser>
        <c:ser>
          <c:idx val="2"/>
          <c:order val="2"/>
          <c:tx>
            <c:strRef>
              <c:f>Sheet1!$D$1</c:f>
              <c:strCache>
                <c:ptCount val="1"/>
                <c:pt idx="0">
                  <c:v>$25,000–$39,999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Telelactation</c:v>
                </c:pt>
                <c:pt idx="1">
                  <c:v>Control</c:v>
                </c:pt>
              </c:strCache>
            </c:strRef>
          </c:cat>
          <c:val>
            <c:numRef>
              <c:f>Sheet1!$D$2:$D$3</c:f>
              <c:numCache>
                <c:formatCode>0%</c:formatCode>
                <c:ptCount val="2"/>
                <c:pt idx="0">
                  <c:v>0.1</c:v>
                </c:pt>
                <c:pt idx="1">
                  <c:v>0.16</c:v>
                </c:pt>
              </c:numCache>
            </c:numRef>
          </c:val>
          <c:extLst>
            <c:ext xmlns:c16="http://schemas.microsoft.com/office/drawing/2014/chart" uri="{C3380CC4-5D6E-409C-BE32-E72D297353CC}">
              <c16:uniqueId val="{00000002-AF9E-BD47-9162-B1B5EDEC0EC3}"/>
            </c:ext>
          </c:extLst>
        </c:ser>
        <c:ser>
          <c:idx val="3"/>
          <c:order val="3"/>
          <c:tx>
            <c:strRef>
              <c:f>Sheet1!$E$1</c:f>
              <c:strCache>
                <c:ptCount val="1"/>
                <c:pt idx="0">
                  <c:v>$40,000–$54,999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Telelactation</c:v>
                </c:pt>
                <c:pt idx="1">
                  <c:v>Control</c:v>
                </c:pt>
              </c:strCache>
            </c:strRef>
          </c:cat>
          <c:val>
            <c:numRef>
              <c:f>Sheet1!$E$2:$E$3</c:f>
              <c:numCache>
                <c:formatCode>0%</c:formatCode>
                <c:ptCount val="2"/>
                <c:pt idx="0">
                  <c:v>0.16</c:v>
                </c:pt>
                <c:pt idx="1">
                  <c:v>0.14000000000000001</c:v>
                </c:pt>
              </c:numCache>
            </c:numRef>
          </c:val>
          <c:extLst>
            <c:ext xmlns:c16="http://schemas.microsoft.com/office/drawing/2014/chart" uri="{C3380CC4-5D6E-409C-BE32-E72D297353CC}">
              <c16:uniqueId val="{00000003-AF9E-BD47-9162-B1B5EDEC0EC3}"/>
            </c:ext>
          </c:extLst>
        </c:ser>
        <c:ser>
          <c:idx val="4"/>
          <c:order val="4"/>
          <c:tx>
            <c:strRef>
              <c:f>Sheet1!$F$1</c:f>
              <c:strCache>
                <c:ptCount val="1"/>
                <c:pt idx="0">
                  <c:v>$55,000–$79,999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Telelactation</c:v>
                </c:pt>
                <c:pt idx="1">
                  <c:v>Control</c:v>
                </c:pt>
              </c:strCache>
            </c:strRef>
          </c:cat>
          <c:val>
            <c:numRef>
              <c:f>Sheet1!$F$2:$F$3</c:f>
              <c:numCache>
                <c:formatCode>0%</c:formatCode>
                <c:ptCount val="2"/>
                <c:pt idx="0">
                  <c:v>0.22</c:v>
                </c:pt>
                <c:pt idx="1">
                  <c:v>0.15</c:v>
                </c:pt>
              </c:numCache>
            </c:numRef>
          </c:val>
          <c:extLst>
            <c:ext xmlns:c16="http://schemas.microsoft.com/office/drawing/2014/chart" uri="{C3380CC4-5D6E-409C-BE32-E72D297353CC}">
              <c16:uniqueId val="{00000004-AF9E-BD47-9162-B1B5EDEC0EC3}"/>
            </c:ext>
          </c:extLst>
        </c:ser>
        <c:ser>
          <c:idx val="5"/>
          <c:order val="5"/>
          <c:tx>
            <c:strRef>
              <c:f>Sheet1!$G$1</c:f>
              <c:strCache>
                <c:ptCount val="1"/>
                <c:pt idx="0">
                  <c:v>$80,000+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Telelactation</c:v>
                </c:pt>
                <c:pt idx="1">
                  <c:v>Control</c:v>
                </c:pt>
              </c:strCache>
            </c:strRef>
          </c:cat>
          <c:val>
            <c:numRef>
              <c:f>Sheet1!$G$2:$G$3</c:f>
              <c:numCache>
                <c:formatCode>0%</c:formatCode>
                <c:ptCount val="2"/>
                <c:pt idx="0">
                  <c:v>0.11</c:v>
                </c:pt>
                <c:pt idx="1">
                  <c:v>0.19</c:v>
                </c:pt>
              </c:numCache>
            </c:numRef>
          </c:val>
          <c:extLst>
            <c:ext xmlns:c16="http://schemas.microsoft.com/office/drawing/2014/chart" uri="{C3380CC4-5D6E-409C-BE32-E72D297353CC}">
              <c16:uniqueId val="{00000005-AF9E-BD47-9162-B1B5EDEC0EC3}"/>
            </c:ext>
          </c:extLst>
        </c:ser>
        <c:dLbls>
          <c:dLblPos val="ctr"/>
          <c:showLegendKey val="0"/>
          <c:showVal val="1"/>
          <c:showCatName val="0"/>
          <c:showSerName val="0"/>
          <c:showPercent val="0"/>
          <c:showBubbleSize val="0"/>
        </c:dLbls>
        <c:gapWidth val="61"/>
        <c:overlap val="100"/>
        <c:axId val="1257428640"/>
        <c:axId val="1257430320"/>
      </c:barChart>
      <c:catAx>
        <c:axId val="12574286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57430320"/>
        <c:crosses val="autoZero"/>
        <c:auto val="1"/>
        <c:lblAlgn val="ctr"/>
        <c:lblOffset val="100"/>
        <c:noMultiLvlLbl val="0"/>
      </c:catAx>
      <c:valAx>
        <c:axId val="1257430320"/>
        <c:scaling>
          <c:orientation val="minMax"/>
        </c:scaling>
        <c:delete val="1"/>
        <c:axPos val="t"/>
        <c:numFmt formatCode="0%" sourceLinked="1"/>
        <c:majorTickMark val="none"/>
        <c:minorTickMark val="none"/>
        <c:tickLblPos val="nextTo"/>
        <c:crossAx val="1257428640"/>
        <c:crosses val="autoZero"/>
        <c:crossBetween val="between"/>
      </c:valAx>
      <c:spPr>
        <a:noFill/>
        <a:ln>
          <a:noFill/>
        </a:ln>
        <a:effectLst/>
      </c:spPr>
    </c:plotArea>
    <c:legend>
      <c:legendPos val="b"/>
      <c:layout>
        <c:manualLayout>
          <c:xMode val="edge"/>
          <c:yMode val="edge"/>
          <c:x val="0.15044247787610621"/>
          <c:y val="0.6946248593925759"/>
          <c:w val="0.81858407079646023"/>
          <c:h val="0.304035433070866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97818967319349"/>
          <c:y val="3.4375000000000003E-2"/>
          <c:w val="0.82579762153624603"/>
          <c:h val="0.7080179625984252"/>
        </c:manualLayout>
      </c:layout>
      <c:barChart>
        <c:barDir val="bar"/>
        <c:grouping val="percentStacked"/>
        <c:varyColors val="0"/>
        <c:ser>
          <c:idx val="0"/>
          <c:order val="0"/>
          <c:tx>
            <c:strRef>
              <c:f>Sheet1!$B$1</c:f>
              <c:strCache>
                <c:ptCount val="1"/>
                <c:pt idx="0">
                  <c:v>Private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Telelactation</c:v>
                </c:pt>
                <c:pt idx="1">
                  <c:v>Control</c:v>
                </c:pt>
              </c:strCache>
            </c:strRef>
          </c:cat>
          <c:val>
            <c:numRef>
              <c:f>Sheet1!$B$2:$B$3</c:f>
              <c:numCache>
                <c:formatCode>0%</c:formatCode>
                <c:ptCount val="2"/>
                <c:pt idx="0">
                  <c:v>0.48</c:v>
                </c:pt>
                <c:pt idx="1">
                  <c:v>0.43</c:v>
                </c:pt>
              </c:numCache>
            </c:numRef>
          </c:val>
          <c:extLst>
            <c:ext xmlns:c16="http://schemas.microsoft.com/office/drawing/2014/chart" uri="{C3380CC4-5D6E-409C-BE32-E72D297353CC}">
              <c16:uniqueId val="{00000000-9EA0-5547-8A2C-813C09066161}"/>
            </c:ext>
          </c:extLst>
        </c:ser>
        <c:ser>
          <c:idx val="1"/>
          <c:order val="1"/>
          <c:tx>
            <c:strRef>
              <c:f>Sheet1!$C$1</c:f>
              <c:strCache>
                <c:ptCount val="1"/>
                <c:pt idx="0">
                  <c:v>Public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Telelactation</c:v>
                </c:pt>
                <c:pt idx="1">
                  <c:v>Control</c:v>
                </c:pt>
              </c:strCache>
            </c:strRef>
          </c:cat>
          <c:val>
            <c:numRef>
              <c:f>Sheet1!$C$2:$C$3</c:f>
              <c:numCache>
                <c:formatCode>0%</c:formatCode>
                <c:ptCount val="2"/>
                <c:pt idx="0">
                  <c:v>0.48</c:v>
                </c:pt>
                <c:pt idx="1">
                  <c:v>0.51</c:v>
                </c:pt>
              </c:numCache>
            </c:numRef>
          </c:val>
          <c:extLst>
            <c:ext xmlns:c16="http://schemas.microsoft.com/office/drawing/2014/chart" uri="{C3380CC4-5D6E-409C-BE32-E72D297353CC}">
              <c16:uniqueId val="{00000001-9EA0-5547-8A2C-813C09066161}"/>
            </c:ext>
          </c:extLst>
        </c:ser>
        <c:ser>
          <c:idx val="2"/>
          <c:order val="2"/>
          <c:tx>
            <c:strRef>
              <c:f>Sheet1!$D$1</c:f>
              <c:strCache>
                <c:ptCount val="1"/>
                <c:pt idx="0">
                  <c:v>Uninsured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Telelactation</c:v>
                </c:pt>
                <c:pt idx="1">
                  <c:v>Control</c:v>
                </c:pt>
              </c:strCache>
            </c:strRef>
          </c:cat>
          <c:val>
            <c:numRef>
              <c:f>Sheet1!$D$2:$D$3</c:f>
              <c:numCache>
                <c:formatCode>0%</c:formatCode>
                <c:ptCount val="2"/>
                <c:pt idx="0">
                  <c:v>0.04</c:v>
                </c:pt>
                <c:pt idx="1">
                  <c:v>0.04</c:v>
                </c:pt>
              </c:numCache>
            </c:numRef>
          </c:val>
          <c:extLst>
            <c:ext xmlns:c16="http://schemas.microsoft.com/office/drawing/2014/chart" uri="{C3380CC4-5D6E-409C-BE32-E72D297353CC}">
              <c16:uniqueId val="{00000002-9EA0-5547-8A2C-813C09066161}"/>
            </c:ext>
          </c:extLst>
        </c:ser>
        <c:dLbls>
          <c:dLblPos val="ctr"/>
          <c:showLegendKey val="0"/>
          <c:showVal val="1"/>
          <c:showCatName val="0"/>
          <c:showSerName val="0"/>
          <c:showPercent val="0"/>
          <c:showBubbleSize val="0"/>
        </c:dLbls>
        <c:gapWidth val="56"/>
        <c:overlap val="100"/>
        <c:axId val="1257428640"/>
        <c:axId val="1257430320"/>
      </c:barChart>
      <c:catAx>
        <c:axId val="12574286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57430320"/>
        <c:crosses val="autoZero"/>
        <c:auto val="1"/>
        <c:lblAlgn val="ctr"/>
        <c:lblOffset val="100"/>
        <c:noMultiLvlLbl val="0"/>
      </c:catAx>
      <c:valAx>
        <c:axId val="1257430320"/>
        <c:scaling>
          <c:orientation val="minMax"/>
        </c:scaling>
        <c:delete val="1"/>
        <c:axPos val="t"/>
        <c:numFmt formatCode="0%" sourceLinked="1"/>
        <c:majorTickMark val="none"/>
        <c:minorTickMark val="none"/>
        <c:tickLblPos val="nextTo"/>
        <c:crossAx val="1257428640"/>
        <c:crosses val="autoZero"/>
        <c:crossBetween val="between"/>
      </c:valAx>
      <c:spPr>
        <a:noFill/>
        <a:ln>
          <a:noFill/>
        </a:ln>
        <a:effectLst/>
      </c:spPr>
    </c:plotArea>
    <c:legend>
      <c:legendPos val="b"/>
      <c:layout>
        <c:manualLayout>
          <c:xMode val="edge"/>
          <c:yMode val="edge"/>
          <c:x val="0.15044247787610621"/>
          <c:y val="0.77088964615234035"/>
          <c:w val="0.81858407079646023"/>
          <c:h val="0.132607037401574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Telelactation</c:v>
                </c:pt>
              </c:strCache>
            </c:strRef>
          </c:tx>
          <c:spPr>
            <a:solidFill>
              <a:schemeClr val="accent4">
                <a:lumMod val="75000"/>
              </a:schemeClr>
            </a:solidFill>
            <a:ln>
              <a:noFill/>
            </a:ln>
            <a:effectLst/>
          </c:spPr>
          <c:invertIfNegative val="0"/>
          <c:cat>
            <c:strRef>
              <c:f>Sheet1!$A$2:$A$6</c:f>
              <c:strCache>
                <c:ptCount val="5"/>
                <c:pt idx="0">
                  <c:v>Smoked</c:v>
                </c:pt>
                <c:pt idx="1">
                  <c:v>Diabetes</c:v>
                </c:pt>
                <c:pt idx="2">
                  <c:v>Hypertension</c:v>
                </c:pt>
                <c:pt idx="3">
                  <c:v>Obese (BMI ≥ 30)</c:v>
                </c:pt>
                <c:pt idx="4">
                  <c:v>Depression or anxiety</c:v>
                </c:pt>
              </c:strCache>
            </c:strRef>
          </c:cat>
          <c:val>
            <c:numRef>
              <c:f>Sheet1!$B$2:$B$6</c:f>
              <c:numCache>
                <c:formatCode>0%</c:formatCode>
                <c:ptCount val="5"/>
                <c:pt idx="0">
                  <c:v>0.19</c:v>
                </c:pt>
                <c:pt idx="1">
                  <c:v>0</c:v>
                </c:pt>
                <c:pt idx="2">
                  <c:v>0.09</c:v>
                </c:pt>
                <c:pt idx="3">
                  <c:v>0.1</c:v>
                </c:pt>
                <c:pt idx="4">
                  <c:v>0.31</c:v>
                </c:pt>
              </c:numCache>
            </c:numRef>
          </c:val>
          <c:extLst>
            <c:ext xmlns:c16="http://schemas.microsoft.com/office/drawing/2014/chart" uri="{C3380CC4-5D6E-409C-BE32-E72D297353CC}">
              <c16:uniqueId val="{00000000-DFD3-124F-8CFB-98ADB1195956}"/>
            </c:ext>
          </c:extLst>
        </c:ser>
        <c:ser>
          <c:idx val="1"/>
          <c:order val="1"/>
          <c:tx>
            <c:strRef>
              <c:f>Sheet1!$C$1</c:f>
              <c:strCache>
                <c:ptCount val="1"/>
                <c:pt idx="0">
                  <c:v>Control</c:v>
                </c:pt>
              </c:strCache>
            </c:strRef>
          </c:tx>
          <c:spPr>
            <a:solidFill>
              <a:schemeClr val="accent6"/>
            </a:solidFill>
            <a:ln>
              <a:noFill/>
            </a:ln>
            <a:effectLst/>
          </c:spPr>
          <c:invertIfNegative val="0"/>
          <c:cat>
            <c:strRef>
              <c:f>Sheet1!$A$2:$A$6</c:f>
              <c:strCache>
                <c:ptCount val="5"/>
                <c:pt idx="0">
                  <c:v>Smoked</c:v>
                </c:pt>
                <c:pt idx="1">
                  <c:v>Diabetes</c:v>
                </c:pt>
                <c:pt idx="2">
                  <c:v>Hypertension</c:v>
                </c:pt>
                <c:pt idx="3">
                  <c:v>Obese (BMI ≥ 30)</c:v>
                </c:pt>
                <c:pt idx="4">
                  <c:v>Depression or anxiety</c:v>
                </c:pt>
              </c:strCache>
            </c:strRef>
          </c:cat>
          <c:val>
            <c:numRef>
              <c:f>Sheet1!$C$2:$C$6</c:f>
              <c:numCache>
                <c:formatCode>0%</c:formatCode>
                <c:ptCount val="5"/>
                <c:pt idx="0">
                  <c:v>0.14000000000000001</c:v>
                </c:pt>
                <c:pt idx="1">
                  <c:v>0.02</c:v>
                </c:pt>
                <c:pt idx="2">
                  <c:v>0.02</c:v>
                </c:pt>
                <c:pt idx="3">
                  <c:v>0.09</c:v>
                </c:pt>
                <c:pt idx="4">
                  <c:v>0.19</c:v>
                </c:pt>
              </c:numCache>
            </c:numRef>
          </c:val>
          <c:extLst>
            <c:ext xmlns:c16="http://schemas.microsoft.com/office/drawing/2014/chart" uri="{C3380CC4-5D6E-409C-BE32-E72D297353CC}">
              <c16:uniqueId val="{00000001-DFD3-124F-8CFB-98ADB1195956}"/>
            </c:ext>
          </c:extLst>
        </c:ser>
        <c:dLbls>
          <c:showLegendKey val="0"/>
          <c:showVal val="0"/>
          <c:showCatName val="0"/>
          <c:showSerName val="0"/>
          <c:showPercent val="0"/>
          <c:showBubbleSize val="0"/>
        </c:dLbls>
        <c:gapWidth val="219"/>
        <c:overlap val="-27"/>
        <c:axId val="1446369872"/>
        <c:axId val="1770271888"/>
      </c:barChart>
      <c:catAx>
        <c:axId val="144636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70271888"/>
        <c:crosses val="autoZero"/>
        <c:auto val="1"/>
        <c:lblAlgn val="ctr"/>
        <c:lblOffset val="100"/>
        <c:noMultiLvlLbl val="0"/>
      </c:catAx>
      <c:valAx>
        <c:axId val="17702718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46369872"/>
        <c:crosses val="autoZero"/>
        <c:crossBetween val="between"/>
      </c:valAx>
      <c:spPr>
        <a:noFill/>
        <a:ln>
          <a:noFill/>
        </a:ln>
        <a:effectLst/>
      </c:spPr>
    </c:plotArea>
    <c:legend>
      <c:legendPos val="t"/>
      <c:layout>
        <c:manualLayout>
          <c:xMode val="edge"/>
          <c:yMode val="edge"/>
          <c:x val="0.36361423174014074"/>
          <c:y val="0.1056619094488189"/>
          <c:w val="0.25978143218823313"/>
          <c:h val="7.9238174607736078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Telelactation</c:v>
                </c:pt>
              </c:strCache>
            </c:strRef>
          </c:tx>
          <c:spPr>
            <a:solidFill>
              <a:schemeClr val="accent4">
                <a:lumMod val="75000"/>
              </a:schemeClr>
            </a:solidFill>
            <a:ln>
              <a:noFill/>
            </a:ln>
            <a:effectLst/>
          </c:spPr>
          <c:invertIfNegative val="0"/>
          <c:cat>
            <c:strRef>
              <c:f>Sheet1!$A$2:$A$6</c:f>
              <c:strCache>
                <c:ptCount val="5"/>
                <c:pt idx="0">
                  <c:v>Cesarean section</c:v>
                </c:pt>
                <c:pt idx="1">
                  <c:v>Primiparous</c:v>
                </c:pt>
                <c:pt idx="2">
                  <c:v>Gestational age &gt; 37 weeks</c:v>
                </c:pt>
                <c:pt idx="3">
                  <c:v>Infant birthweight &lt; 2,500g</c:v>
                </c:pt>
                <c:pt idx="4">
                  <c:v>Prior breastfeeding experience</c:v>
                </c:pt>
              </c:strCache>
            </c:strRef>
          </c:cat>
          <c:val>
            <c:numRef>
              <c:f>Sheet1!$B$2:$B$6</c:f>
              <c:numCache>
                <c:formatCode>0%</c:formatCode>
                <c:ptCount val="5"/>
                <c:pt idx="0">
                  <c:v>0.47</c:v>
                </c:pt>
                <c:pt idx="1">
                  <c:v>0.41</c:v>
                </c:pt>
                <c:pt idx="2">
                  <c:v>0.86</c:v>
                </c:pt>
                <c:pt idx="3">
                  <c:v>0.05</c:v>
                </c:pt>
                <c:pt idx="4">
                  <c:v>0.56000000000000005</c:v>
                </c:pt>
              </c:numCache>
            </c:numRef>
          </c:val>
          <c:extLst>
            <c:ext xmlns:c16="http://schemas.microsoft.com/office/drawing/2014/chart" uri="{C3380CC4-5D6E-409C-BE32-E72D297353CC}">
              <c16:uniqueId val="{00000000-DFD3-124F-8CFB-98ADB1195956}"/>
            </c:ext>
          </c:extLst>
        </c:ser>
        <c:ser>
          <c:idx val="1"/>
          <c:order val="1"/>
          <c:tx>
            <c:strRef>
              <c:f>Sheet1!$C$1</c:f>
              <c:strCache>
                <c:ptCount val="1"/>
                <c:pt idx="0">
                  <c:v>Control</c:v>
                </c:pt>
              </c:strCache>
            </c:strRef>
          </c:tx>
          <c:spPr>
            <a:solidFill>
              <a:schemeClr val="accent6"/>
            </a:solidFill>
            <a:ln>
              <a:noFill/>
            </a:ln>
            <a:effectLst/>
          </c:spPr>
          <c:invertIfNegative val="0"/>
          <c:cat>
            <c:strRef>
              <c:f>Sheet1!$A$2:$A$6</c:f>
              <c:strCache>
                <c:ptCount val="5"/>
                <c:pt idx="0">
                  <c:v>Cesarean section</c:v>
                </c:pt>
                <c:pt idx="1">
                  <c:v>Primiparous</c:v>
                </c:pt>
                <c:pt idx="2">
                  <c:v>Gestational age &gt; 37 weeks</c:v>
                </c:pt>
                <c:pt idx="3">
                  <c:v>Infant birthweight &lt; 2,500g</c:v>
                </c:pt>
                <c:pt idx="4">
                  <c:v>Prior breastfeeding experience</c:v>
                </c:pt>
              </c:strCache>
            </c:strRef>
          </c:cat>
          <c:val>
            <c:numRef>
              <c:f>Sheet1!$C$2:$C$6</c:f>
              <c:numCache>
                <c:formatCode>0%</c:formatCode>
                <c:ptCount val="5"/>
                <c:pt idx="0">
                  <c:v>0.4</c:v>
                </c:pt>
                <c:pt idx="1">
                  <c:v>0.38</c:v>
                </c:pt>
                <c:pt idx="2">
                  <c:v>0.86</c:v>
                </c:pt>
                <c:pt idx="3">
                  <c:v>0.04</c:v>
                </c:pt>
                <c:pt idx="4">
                  <c:v>0.56999999999999995</c:v>
                </c:pt>
              </c:numCache>
            </c:numRef>
          </c:val>
          <c:extLst>
            <c:ext xmlns:c16="http://schemas.microsoft.com/office/drawing/2014/chart" uri="{C3380CC4-5D6E-409C-BE32-E72D297353CC}">
              <c16:uniqueId val="{00000001-DFD3-124F-8CFB-98ADB1195956}"/>
            </c:ext>
          </c:extLst>
        </c:ser>
        <c:dLbls>
          <c:showLegendKey val="0"/>
          <c:showVal val="0"/>
          <c:showCatName val="0"/>
          <c:showSerName val="0"/>
          <c:showPercent val="0"/>
          <c:showBubbleSize val="0"/>
        </c:dLbls>
        <c:gapWidth val="219"/>
        <c:overlap val="-27"/>
        <c:axId val="1446369872"/>
        <c:axId val="1770271888"/>
      </c:barChart>
      <c:catAx>
        <c:axId val="144636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70271888"/>
        <c:crosses val="autoZero"/>
        <c:auto val="1"/>
        <c:lblAlgn val="ctr"/>
        <c:lblOffset val="100"/>
        <c:noMultiLvlLbl val="0"/>
      </c:catAx>
      <c:valAx>
        <c:axId val="1770271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46369872"/>
        <c:crosses val="autoZero"/>
        <c:crossBetween val="between"/>
      </c:valAx>
      <c:spPr>
        <a:noFill/>
        <a:ln>
          <a:noFill/>
        </a:ln>
        <a:effectLst/>
      </c:spPr>
    </c:plotArea>
    <c:legend>
      <c:legendPos val="t"/>
      <c:layout>
        <c:manualLayout>
          <c:xMode val="edge"/>
          <c:yMode val="edge"/>
          <c:x val="0.36361423174014074"/>
          <c:y val="0.1056619094488189"/>
          <c:w val="0.25978143218823313"/>
          <c:h val="7.9238174607736078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F524-DA43-BD25-A2E18F5E8259}"/>
              </c:ext>
            </c:extLst>
          </c:dPt>
          <c:dPt>
            <c:idx val="1"/>
            <c:bubble3D val="0"/>
            <c:spPr>
              <a:noFill/>
              <a:ln w="19050">
                <a:noFill/>
              </a:ln>
              <a:effectLst/>
            </c:spPr>
            <c:extLst>
              <c:ext xmlns:c16="http://schemas.microsoft.com/office/drawing/2014/chart" uri="{C3380CC4-5D6E-409C-BE32-E72D297353CC}">
                <c16:uniqueId val="{00000003-F524-DA43-BD25-A2E18F5E8259}"/>
              </c:ext>
            </c:extLst>
          </c:dPt>
          <c:cat>
            <c:strRef>
              <c:f>Sheet1!$A$2:$A$3</c:f>
              <c:strCache>
                <c:ptCount val="2"/>
                <c:pt idx="0">
                  <c:v>Yes</c:v>
                </c:pt>
                <c:pt idx="1">
                  <c:v>No</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F524-DA43-BD25-A2E18F5E8259}"/>
            </c:ext>
          </c:extLst>
        </c:ser>
        <c:dLbls>
          <c:showLegendKey val="0"/>
          <c:showVal val="0"/>
          <c:showCatName val="0"/>
          <c:showSerName val="0"/>
          <c:showPercent val="0"/>
          <c:showBubbleSize val="0"/>
          <c:showLeaderLines val="1"/>
        </c:dLbls>
        <c:firstSliceAng val="189"/>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E95A-3746-8B04-526CAF34BCC5}"/>
              </c:ext>
            </c:extLst>
          </c:dPt>
          <c:dPt>
            <c:idx val="1"/>
            <c:bubble3D val="0"/>
            <c:spPr>
              <a:noFill/>
              <a:ln w="19050">
                <a:noFill/>
              </a:ln>
              <a:effectLst/>
            </c:spPr>
            <c:extLst>
              <c:ext xmlns:c16="http://schemas.microsoft.com/office/drawing/2014/chart" uri="{C3380CC4-5D6E-409C-BE32-E72D297353CC}">
                <c16:uniqueId val="{00000003-E95A-3746-8B04-526CAF34BCC5}"/>
              </c:ext>
            </c:extLst>
          </c:dPt>
          <c:cat>
            <c:strRef>
              <c:f>Sheet1!$A$2:$A$3</c:f>
              <c:strCache>
                <c:ptCount val="2"/>
                <c:pt idx="0">
                  <c:v>Yes</c:v>
                </c:pt>
                <c:pt idx="1">
                  <c:v>No</c:v>
                </c:pt>
              </c:strCache>
            </c:strRef>
          </c:cat>
          <c:val>
            <c:numRef>
              <c:f>Sheet1!$B$2:$B$3</c:f>
              <c:numCache>
                <c:formatCode>0%</c:formatCode>
                <c:ptCount val="2"/>
                <c:pt idx="0">
                  <c:v>0.96</c:v>
                </c:pt>
                <c:pt idx="1">
                  <c:v>0.04</c:v>
                </c:pt>
              </c:numCache>
            </c:numRef>
          </c:val>
          <c:extLst>
            <c:ext xmlns:c16="http://schemas.microsoft.com/office/drawing/2014/chart" uri="{C3380CC4-5D6E-409C-BE32-E72D297353CC}">
              <c16:uniqueId val="{00000004-E95A-3746-8B04-526CAF34BCC5}"/>
            </c:ext>
          </c:extLst>
        </c:ser>
        <c:dLbls>
          <c:showLegendKey val="0"/>
          <c:showVal val="0"/>
          <c:showCatName val="0"/>
          <c:showSerName val="0"/>
          <c:showPercent val="0"/>
          <c:showBubbleSize val="0"/>
          <c:showLeaderLines val="1"/>
        </c:dLbls>
        <c:firstSliceAng val="13"/>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DDFB-1F4E-8DC6-33476D9835E9}"/>
              </c:ext>
            </c:extLst>
          </c:dPt>
          <c:dPt>
            <c:idx val="1"/>
            <c:bubble3D val="0"/>
            <c:spPr>
              <a:noFill/>
              <a:ln w="19050">
                <a:noFill/>
              </a:ln>
              <a:effectLst/>
            </c:spPr>
            <c:extLst>
              <c:ext xmlns:c16="http://schemas.microsoft.com/office/drawing/2014/chart" uri="{C3380CC4-5D6E-409C-BE32-E72D297353CC}">
                <c16:uniqueId val="{00000003-DDFB-1F4E-8DC6-33476D9835E9}"/>
              </c:ext>
            </c:extLst>
          </c:dPt>
          <c:cat>
            <c:strRef>
              <c:f>Sheet1!$A$2:$A$3</c:f>
              <c:strCache>
                <c:ptCount val="2"/>
                <c:pt idx="0">
                  <c:v>Yes</c:v>
                </c:pt>
                <c:pt idx="1">
                  <c:v>No</c:v>
                </c:pt>
              </c:strCache>
            </c:strRef>
          </c:cat>
          <c:val>
            <c:numRef>
              <c:f>Sheet1!$B$2:$B$3</c:f>
              <c:numCache>
                <c:formatCode>0%</c:formatCode>
                <c:ptCount val="2"/>
                <c:pt idx="0">
                  <c:v>0.93</c:v>
                </c:pt>
                <c:pt idx="1">
                  <c:v>7.0000000000000007E-2</c:v>
                </c:pt>
              </c:numCache>
            </c:numRef>
          </c:val>
          <c:extLst>
            <c:ext xmlns:c16="http://schemas.microsoft.com/office/drawing/2014/chart" uri="{C3380CC4-5D6E-409C-BE32-E72D297353CC}">
              <c16:uniqueId val="{00000004-DDFB-1F4E-8DC6-33476D9835E9}"/>
            </c:ext>
          </c:extLst>
        </c:ser>
        <c:dLbls>
          <c:showLegendKey val="0"/>
          <c:showVal val="0"/>
          <c:showCatName val="0"/>
          <c:showSerName val="0"/>
          <c:showPercent val="0"/>
          <c:showBubbleSize val="0"/>
          <c:showLeaderLines val="1"/>
        </c:dLbls>
        <c:firstSliceAng val="25"/>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4D98-D540-BB01-D0212DD82276}"/>
              </c:ext>
            </c:extLst>
          </c:dPt>
          <c:dPt>
            <c:idx val="1"/>
            <c:bubble3D val="0"/>
            <c:spPr>
              <a:noFill/>
              <a:ln w="19050">
                <a:noFill/>
              </a:ln>
              <a:effectLst/>
            </c:spPr>
            <c:extLst>
              <c:ext xmlns:c16="http://schemas.microsoft.com/office/drawing/2014/chart" uri="{C3380CC4-5D6E-409C-BE32-E72D297353CC}">
                <c16:uniqueId val="{00000003-4D98-D540-BB01-D0212DD82276}"/>
              </c:ext>
            </c:extLst>
          </c:dPt>
          <c:cat>
            <c:strRef>
              <c:f>Sheet1!$A$2:$A$3</c:f>
              <c:strCache>
                <c:ptCount val="2"/>
                <c:pt idx="0">
                  <c:v>Yes</c:v>
                </c:pt>
                <c:pt idx="1">
                  <c:v>No</c:v>
                </c:pt>
              </c:strCache>
            </c:strRef>
          </c:cat>
          <c:val>
            <c:numRef>
              <c:f>Sheet1!$B$2:$B$3</c:f>
              <c:numCache>
                <c:formatCode>0%</c:formatCode>
                <c:ptCount val="2"/>
                <c:pt idx="0">
                  <c:v>0.9</c:v>
                </c:pt>
                <c:pt idx="1">
                  <c:v>0.1</c:v>
                </c:pt>
              </c:numCache>
            </c:numRef>
          </c:val>
          <c:extLst>
            <c:ext xmlns:c16="http://schemas.microsoft.com/office/drawing/2014/chart" uri="{C3380CC4-5D6E-409C-BE32-E72D297353CC}">
              <c16:uniqueId val="{00000004-4D98-D540-BB01-D0212DD82276}"/>
            </c:ext>
          </c:extLst>
        </c:ser>
        <c:dLbls>
          <c:showLegendKey val="0"/>
          <c:showVal val="0"/>
          <c:showCatName val="0"/>
          <c:showSerName val="0"/>
          <c:showPercent val="0"/>
          <c:showBubbleSize val="0"/>
          <c:showLeaderLines val="1"/>
        </c:dLbls>
        <c:firstSliceAng val="36"/>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2-6203-A748-8B9A-5A6F82EB6A4B}"/>
              </c:ext>
            </c:extLst>
          </c:dPt>
          <c:dPt>
            <c:idx val="1"/>
            <c:bubble3D val="0"/>
            <c:spPr>
              <a:noFill/>
              <a:ln w="19050">
                <a:noFill/>
              </a:ln>
              <a:effectLst/>
            </c:spPr>
            <c:extLst>
              <c:ext xmlns:c16="http://schemas.microsoft.com/office/drawing/2014/chart" uri="{C3380CC4-5D6E-409C-BE32-E72D297353CC}">
                <c16:uniqueId val="{00000001-6203-A748-8B9A-5A6F82EB6A4B}"/>
              </c:ext>
            </c:extLst>
          </c:dPt>
          <c:cat>
            <c:strRef>
              <c:f>Sheet1!$A$2:$A$3</c:f>
              <c:strCache>
                <c:ptCount val="2"/>
                <c:pt idx="0">
                  <c:v>High school diploma or less</c:v>
                </c:pt>
                <c:pt idx="1">
                  <c:v>More</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0-6203-A748-8B9A-5A6F82EB6A4B}"/>
            </c:ext>
          </c:extLst>
        </c:ser>
        <c:dLbls>
          <c:showLegendKey val="0"/>
          <c:showVal val="0"/>
          <c:showCatName val="0"/>
          <c:showSerName val="0"/>
          <c:showPercent val="0"/>
          <c:showBubbleSize val="0"/>
          <c:showLeaderLines val="1"/>
        </c:dLbls>
        <c:firstSliceAng val="189"/>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C4D2-AC41-8F6C-29960522C1F9}"/>
              </c:ext>
            </c:extLst>
          </c:dPt>
          <c:dPt>
            <c:idx val="1"/>
            <c:bubble3D val="0"/>
            <c:spPr>
              <a:noFill/>
              <a:ln w="19050">
                <a:noFill/>
              </a:ln>
              <a:effectLst/>
            </c:spPr>
            <c:extLst>
              <c:ext xmlns:c16="http://schemas.microsoft.com/office/drawing/2014/chart" uri="{C3380CC4-5D6E-409C-BE32-E72D297353CC}">
                <c16:uniqueId val="{00000003-C4D2-AC41-8F6C-29960522C1F9}"/>
              </c:ext>
            </c:extLst>
          </c:dPt>
          <c:cat>
            <c:strRef>
              <c:f>Sheet1!$A$2:$A$3</c:f>
              <c:strCache>
                <c:ptCount val="2"/>
                <c:pt idx="0">
                  <c:v>Yes</c:v>
                </c:pt>
                <c:pt idx="1">
                  <c:v>No</c:v>
                </c:pt>
              </c:strCache>
            </c:strRef>
          </c:cat>
          <c:val>
            <c:numRef>
              <c:f>Sheet1!$B$2:$B$3</c:f>
              <c:numCache>
                <c:formatCode>0%</c:formatCode>
                <c:ptCount val="2"/>
                <c:pt idx="0">
                  <c:v>0.79</c:v>
                </c:pt>
                <c:pt idx="1">
                  <c:v>0.21</c:v>
                </c:pt>
              </c:numCache>
            </c:numRef>
          </c:val>
          <c:extLst>
            <c:ext xmlns:c16="http://schemas.microsoft.com/office/drawing/2014/chart" uri="{C3380CC4-5D6E-409C-BE32-E72D297353CC}">
              <c16:uniqueId val="{00000004-C4D2-AC41-8F6C-29960522C1F9}"/>
            </c:ext>
          </c:extLst>
        </c:ser>
        <c:dLbls>
          <c:showLegendKey val="0"/>
          <c:showVal val="0"/>
          <c:showCatName val="0"/>
          <c:showSerName val="0"/>
          <c:showPercent val="0"/>
          <c:showBubbleSize val="0"/>
          <c:showLeaderLines val="1"/>
        </c:dLbls>
        <c:firstSliceAng val="75"/>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2FAD-EF4A-80A6-4AC3F8BA0A5C}"/>
              </c:ext>
            </c:extLst>
          </c:dPt>
          <c:dPt>
            <c:idx val="1"/>
            <c:bubble3D val="0"/>
            <c:spPr>
              <a:noFill/>
              <a:ln w="19050">
                <a:noFill/>
              </a:ln>
              <a:effectLst/>
            </c:spPr>
            <c:extLst>
              <c:ext xmlns:c16="http://schemas.microsoft.com/office/drawing/2014/chart" uri="{C3380CC4-5D6E-409C-BE32-E72D297353CC}">
                <c16:uniqueId val="{00000003-2FAD-EF4A-80A6-4AC3F8BA0A5C}"/>
              </c:ext>
            </c:extLst>
          </c:dPt>
          <c:cat>
            <c:strRef>
              <c:f>Sheet1!$A$2:$A$3</c:f>
              <c:strCache>
                <c:ptCount val="2"/>
                <c:pt idx="0">
                  <c:v>Yes</c:v>
                </c:pt>
                <c:pt idx="1">
                  <c:v>No</c:v>
                </c:pt>
              </c:strCache>
            </c:strRef>
          </c:cat>
          <c:val>
            <c:numRef>
              <c:f>Sheet1!$B$2:$B$3</c:f>
              <c:numCache>
                <c:formatCode>0%</c:formatCode>
                <c:ptCount val="2"/>
                <c:pt idx="0">
                  <c:v>0.87</c:v>
                </c:pt>
                <c:pt idx="1">
                  <c:v>0.13</c:v>
                </c:pt>
              </c:numCache>
            </c:numRef>
          </c:val>
          <c:extLst>
            <c:ext xmlns:c16="http://schemas.microsoft.com/office/drawing/2014/chart" uri="{C3380CC4-5D6E-409C-BE32-E72D297353CC}">
              <c16:uniqueId val="{00000004-2FAD-EF4A-80A6-4AC3F8BA0A5C}"/>
            </c:ext>
          </c:extLst>
        </c:ser>
        <c:dLbls>
          <c:showLegendKey val="0"/>
          <c:showVal val="0"/>
          <c:showCatName val="0"/>
          <c:showSerName val="0"/>
          <c:showPercent val="0"/>
          <c:showBubbleSize val="0"/>
          <c:showLeaderLines val="1"/>
        </c:dLbls>
        <c:firstSliceAng val="47"/>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154A-C048-A756-941DB7358B87}"/>
              </c:ext>
            </c:extLst>
          </c:dPt>
          <c:dPt>
            <c:idx val="1"/>
            <c:bubble3D val="0"/>
            <c:spPr>
              <a:noFill/>
              <a:ln w="19050">
                <a:noFill/>
              </a:ln>
              <a:effectLst/>
            </c:spPr>
            <c:extLst>
              <c:ext xmlns:c16="http://schemas.microsoft.com/office/drawing/2014/chart" uri="{C3380CC4-5D6E-409C-BE32-E72D297353CC}">
                <c16:uniqueId val="{00000003-154A-C048-A756-941DB7358B87}"/>
              </c:ext>
            </c:extLst>
          </c:dPt>
          <c:cat>
            <c:strRef>
              <c:f>Sheet1!$A$2:$A$3</c:f>
              <c:strCache>
                <c:ptCount val="2"/>
                <c:pt idx="0">
                  <c:v>Yes</c:v>
                </c:pt>
                <c:pt idx="1">
                  <c:v>No</c:v>
                </c:pt>
              </c:strCache>
            </c:strRef>
          </c:cat>
          <c:val>
            <c:numRef>
              <c:f>Sheet1!$B$2:$B$3</c:f>
              <c:numCache>
                <c:formatCode>0%</c:formatCode>
                <c:ptCount val="2"/>
                <c:pt idx="0">
                  <c:v>0.71</c:v>
                </c:pt>
                <c:pt idx="1">
                  <c:v>0.28999999999999998</c:v>
                </c:pt>
              </c:numCache>
            </c:numRef>
          </c:val>
          <c:extLst>
            <c:ext xmlns:c16="http://schemas.microsoft.com/office/drawing/2014/chart" uri="{C3380CC4-5D6E-409C-BE32-E72D297353CC}">
              <c16:uniqueId val="{00000004-154A-C048-A756-941DB7358B87}"/>
            </c:ext>
          </c:extLst>
        </c:ser>
        <c:dLbls>
          <c:showLegendKey val="0"/>
          <c:showVal val="0"/>
          <c:showCatName val="0"/>
          <c:showSerName val="0"/>
          <c:showPercent val="0"/>
          <c:showBubbleSize val="0"/>
          <c:showLeaderLines val="1"/>
        </c:dLbls>
        <c:firstSliceAng val="105"/>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18A9-8140-8FE0-F5C24A3CAC42}"/>
              </c:ext>
            </c:extLst>
          </c:dPt>
          <c:dPt>
            <c:idx val="1"/>
            <c:bubble3D val="0"/>
            <c:spPr>
              <a:noFill/>
              <a:ln w="19050">
                <a:noFill/>
              </a:ln>
              <a:effectLst/>
            </c:spPr>
            <c:extLst>
              <c:ext xmlns:c16="http://schemas.microsoft.com/office/drawing/2014/chart" uri="{C3380CC4-5D6E-409C-BE32-E72D297353CC}">
                <c16:uniqueId val="{00000003-18A9-8140-8FE0-F5C24A3CAC42}"/>
              </c:ext>
            </c:extLst>
          </c:dPt>
          <c:cat>
            <c:strRef>
              <c:f>Sheet1!$A$2:$A$3</c:f>
              <c:strCache>
                <c:ptCount val="2"/>
                <c:pt idx="0">
                  <c:v>Yes</c:v>
                </c:pt>
                <c:pt idx="1">
                  <c:v>No</c:v>
                </c:pt>
              </c:strCache>
            </c:strRef>
          </c:cat>
          <c:val>
            <c:numRef>
              <c:f>Sheet1!$B$2:$B$3</c:f>
              <c:numCache>
                <c:formatCode>0%</c:formatCode>
                <c:ptCount val="2"/>
                <c:pt idx="0">
                  <c:v>0.86</c:v>
                </c:pt>
                <c:pt idx="1">
                  <c:v>0.14000000000000001</c:v>
                </c:pt>
              </c:numCache>
            </c:numRef>
          </c:val>
          <c:extLst>
            <c:ext xmlns:c16="http://schemas.microsoft.com/office/drawing/2014/chart" uri="{C3380CC4-5D6E-409C-BE32-E72D297353CC}">
              <c16:uniqueId val="{00000004-18A9-8140-8FE0-F5C24A3CAC42}"/>
            </c:ext>
          </c:extLst>
        </c:ser>
        <c:dLbls>
          <c:showLegendKey val="0"/>
          <c:showVal val="0"/>
          <c:showCatName val="0"/>
          <c:showSerName val="0"/>
          <c:showPercent val="0"/>
          <c:showBubbleSize val="0"/>
          <c:showLeaderLines val="1"/>
        </c:dLbls>
        <c:firstSliceAng val="52"/>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Repeat call</c:v>
                </c:pt>
              </c:strCache>
            </c:strRef>
          </c:tx>
          <c:spPr>
            <a:ln>
              <a:solidFill>
                <a:schemeClr val="bg1"/>
              </a:solidFill>
            </a:ln>
            <a:effectLst/>
          </c:spPr>
          <c:dPt>
            <c:idx val="0"/>
            <c:bubble3D val="0"/>
            <c:spPr>
              <a:solidFill>
                <a:schemeClr val="accent6">
                  <a:lumMod val="40000"/>
                  <a:lumOff val="60000"/>
                </a:schemeClr>
              </a:solidFill>
              <a:ln>
                <a:solidFill>
                  <a:schemeClr val="bg1"/>
                </a:solidFill>
              </a:ln>
              <a:effectLst/>
            </c:spPr>
            <c:extLst>
              <c:ext xmlns:c16="http://schemas.microsoft.com/office/drawing/2014/chart" uri="{C3380CC4-5D6E-409C-BE32-E72D297353CC}">
                <c16:uniqueId val="{00000001-B5B4-9345-A0D6-543C854BEDD6}"/>
              </c:ext>
            </c:extLst>
          </c:dPt>
          <c:dPt>
            <c:idx val="1"/>
            <c:bubble3D val="0"/>
            <c:spPr>
              <a:solidFill>
                <a:schemeClr val="accent6"/>
              </a:solidFill>
              <a:ln>
                <a:solidFill>
                  <a:schemeClr val="bg1"/>
                </a:solidFill>
              </a:ln>
              <a:effectLst/>
            </c:spPr>
            <c:extLst>
              <c:ext xmlns:c16="http://schemas.microsoft.com/office/drawing/2014/chart" uri="{C3380CC4-5D6E-409C-BE32-E72D297353CC}">
                <c16:uniqueId val="{00000003-B5B4-9345-A0D6-543C854BEDD6}"/>
              </c:ext>
            </c:extLst>
          </c:dPt>
          <c:dPt>
            <c:idx val="2"/>
            <c:bubble3D val="0"/>
            <c:spPr>
              <a:solidFill>
                <a:schemeClr val="accent6">
                  <a:lumMod val="75000"/>
                </a:schemeClr>
              </a:solidFill>
              <a:ln>
                <a:solidFill>
                  <a:schemeClr val="bg1"/>
                </a:solidFill>
              </a:ln>
              <a:effectLst/>
            </c:spPr>
            <c:extLst>
              <c:ext xmlns:c16="http://schemas.microsoft.com/office/drawing/2014/chart" uri="{C3380CC4-5D6E-409C-BE32-E72D297353CC}">
                <c16:uniqueId val="{00000005-B5B4-9345-A0D6-543C854BEDD6}"/>
              </c:ext>
            </c:extLst>
          </c:dPt>
          <c:dPt>
            <c:idx val="3"/>
            <c:bubble3D val="0"/>
            <c:spPr>
              <a:solidFill>
                <a:schemeClr val="accent3"/>
              </a:solidFill>
              <a:ln>
                <a:solidFill>
                  <a:schemeClr val="bg1"/>
                </a:solidFill>
              </a:ln>
              <a:effectLst/>
            </c:spPr>
            <c:extLst>
              <c:ext xmlns:c16="http://schemas.microsoft.com/office/drawing/2014/chart" uri="{C3380CC4-5D6E-409C-BE32-E72D297353CC}">
                <c16:uniqueId val="{00000007-B5B4-9345-A0D6-543C854BEDD6}"/>
              </c:ext>
            </c:extLst>
          </c:dPt>
          <c:dPt>
            <c:idx val="4"/>
            <c:bubble3D val="0"/>
            <c:spPr>
              <a:solidFill>
                <a:schemeClr val="accent3">
                  <a:lumMod val="50000"/>
                </a:schemeClr>
              </a:solidFill>
              <a:ln>
                <a:solidFill>
                  <a:schemeClr val="bg1"/>
                </a:solidFill>
              </a:ln>
              <a:effectLst/>
            </c:spPr>
            <c:extLst>
              <c:ext xmlns:c16="http://schemas.microsoft.com/office/drawing/2014/chart" uri="{C3380CC4-5D6E-409C-BE32-E72D297353CC}">
                <c16:uniqueId val="{00000009-B5B4-9345-A0D6-543C854BEDD6}"/>
              </c:ext>
            </c:extLst>
          </c:dPt>
          <c:dLbls>
            <c:dLbl>
              <c:idx val="0"/>
              <c:delete val="1"/>
              <c:extLst>
                <c:ext xmlns:c15="http://schemas.microsoft.com/office/drawing/2012/chart" uri="{CE6537A1-D6FC-4f65-9D91-7224C49458BB}"/>
                <c:ext xmlns:c16="http://schemas.microsoft.com/office/drawing/2014/chart" uri="{C3380CC4-5D6E-409C-BE32-E72D297353CC}">
                  <c16:uniqueId val="{00000001-B5B4-9345-A0D6-543C854BEDD6}"/>
                </c:ext>
              </c:extLst>
            </c:dLbl>
            <c:dLbl>
              <c:idx val="1"/>
              <c:delete val="1"/>
              <c:extLst>
                <c:ext xmlns:c15="http://schemas.microsoft.com/office/drawing/2012/chart" uri="{CE6537A1-D6FC-4f65-9D91-7224C49458BB}"/>
                <c:ext xmlns:c16="http://schemas.microsoft.com/office/drawing/2014/chart" uri="{C3380CC4-5D6E-409C-BE32-E72D297353CC}">
                  <c16:uniqueId val="{00000003-B5B4-9345-A0D6-543C854BEDD6}"/>
                </c:ext>
              </c:extLst>
            </c:dLbl>
            <c:dLbl>
              <c:idx val="2"/>
              <c:delete val="1"/>
              <c:extLst>
                <c:ext xmlns:c15="http://schemas.microsoft.com/office/drawing/2012/chart" uri="{CE6537A1-D6FC-4f65-9D91-7224C49458BB}"/>
                <c:ext xmlns:c16="http://schemas.microsoft.com/office/drawing/2014/chart" uri="{C3380CC4-5D6E-409C-BE32-E72D297353CC}">
                  <c16:uniqueId val="{00000005-B5B4-9345-A0D6-543C854BEDD6}"/>
                </c:ext>
              </c:extLst>
            </c:dLbl>
            <c:dLbl>
              <c:idx val="3"/>
              <c:layout>
                <c:manualLayout>
                  <c:x val="0.16983734987672"/>
                  <c:y val="7.3946610332245102E-2"/>
                </c:manualLayout>
              </c:layout>
              <c:tx>
                <c:rich>
                  <a:bodyPr/>
                  <a:lstStyle/>
                  <a:p>
                    <a:pPr>
                      <a:defRPr>
                        <a:solidFill>
                          <a:srgbClr val="000000"/>
                        </a:solidFill>
                      </a:defRPr>
                    </a:pPr>
                    <a:r>
                      <a:rPr lang="en-US" dirty="0">
                        <a:solidFill>
                          <a:srgbClr val="000000"/>
                        </a:solidFill>
                      </a:rPr>
                      <a:t>Two calls
</a:t>
                    </a:r>
                    <a:r>
                      <a:rPr lang="en-US" sz="2400" dirty="0">
                        <a:solidFill>
                          <a:srgbClr val="000000"/>
                        </a:solidFill>
                      </a:rPr>
                      <a:t>21%</a:t>
                    </a:r>
                  </a:p>
                </c:rich>
              </c:tx>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5B4-9345-A0D6-543C854BEDD6}"/>
                </c:ext>
              </c:extLst>
            </c:dLbl>
            <c:dLbl>
              <c:idx val="4"/>
              <c:tx>
                <c:rich>
                  <a:bodyPr/>
                  <a:lstStyle/>
                  <a:p>
                    <a:pPr>
                      <a:defRPr>
                        <a:solidFill>
                          <a:schemeClr val="bg1"/>
                        </a:solidFill>
                      </a:defRPr>
                    </a:pPr>
                    <a:r>
                      <a:rPr lang="en-US" dirty="0">
                        <a:solidFill>
                          <a:schemeClr val="bg1"/>
                        </a:solidFill>
                      </a:rPr>
                      <a:t>Three calls
</a:t>
                    </a:r>
                    <a:r>
                      <a:rPr lang="en-US" sz="2400" dirty="0">
                        <a:solidFill>
                          <a:schemeClr val="bg1"/>
                        </a:solidFill>
                      </a:rPr>
                      <a:t>9%</a:t>
                    </a:r>
                  </a:p>
                </c:rich>
              </c:tx>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5B4-9345-A0D6-543C854BEDD6}"/>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1 call</c:v>
                </c:pt>
                <c:pt idx="1">
                  <c:v>2 calls</c:v>
                </c:pt>
                <c:pt idx="2">
                  <c:v>3+ calls</c:v>
                </c:pt>
              </c:strCache>
            </c:strRef>
          </c:cat>
          <c:val>
            <c:numRef>
              <c:f>Sheet1!$B$2:$B$4</c:f>
              <c:numCache>
                <c:formatCode>0%</c:formatCode>
                <c:ptCount val="3"/>
                <c:pt idx="0">
                  <c:v>0.45</c:v>
                </c:pt>
                <c:pt idx="1">
                  <c:v>0.26</c:v>
                </c:pt>
                <c:pt idx="2">
                  <c:v>0.28999999999999998</c:v>
                </c:pt>
              </c:numCache>
            </c:numRef>
          </c:val>
          <c:extLst>
            <c:ext xmlns:c16="http://schemas.microsoft.com/office/drawing/2014/chart" uri="{C3380CC4-5D6E-409C-BE32-E72D297353CC}">
              <c16:uniqueId val="{0000000A-B5B4-9345-A0D6-543C854BEDD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52305284699653E-2"/>
          <c:y val="3.2981530343007916E-2"/>
          <c:w val="0.96689538943060072"/>
          <c:h val="0.64155164971133227"/>
        </c:manualLayout>
      </c:layout>
      <c:barChart>
        <c:barDir val="col"/>
        <c:grouping val="clustered"/>
        <c:varyColors val="0"/>
        <c:ser>
          <c:idx val="0"/>
          <c:order val="0"/>
          <c:tx>
            <c:strRef>
              <c:f>Sheet1!$B$1</c:f>
              <c:strCache>
                <c:ptCount val="1"/>
                <c:pt idx="0">
                  <c:v>Users</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C-section</c:v>
                </c:pt>
                <c:pt idx="1">
                  <c:v>Baby boy</c:v>
                </c:pt>
                <c:pt idx="2">
                  <c:v>Delivered &gt;37 weeks</c:v>
                </c:pt>
                <c:pt idx="3">
                  <c:v>Prior breastfeeding experience</c:v>
                </c:pt>
                <c:pt idx="4">
                  <c:v>Planned to breastfeed exclusively for 12+ weeks</c:v>
                </c:pt>
                <c:pt idx="5">
                  <c:v>Breastfeed exclusively in hospital</c:v>
                </c:pt>
              </c:strCache>
            </c:strRef>
          </c:cat>
          <c:val>
            <c:numRef>
              <c:f>Sheet1!$B$2:$B$7</c:f>
              <c:numCache>
                <c:formatCode>0%</c:formatCode>
                <c:ptCount val="6"/>
                <c:pt idx="0">
                  <c:v>0.52</c:v>
                </c:pt>
                <c:pt idx="1">
                  <c:v>0.55000000000000004</c:v>
                </c:pt>
                <c:pt idx="2">
                  <c:v>0.87</c:v>
                </c:pt>
                <c:pt idx="3">
                  <c:v>0.39</c:v>
                </c:pt>
                <c:pt idx="4">
                  <c:v>0.84</c:v>
                </c:pt>
                <c:pt idx="5">
                  <c:v>0.52</c:v>
                </c:pt>
              </c:numCache>
            </c:numRef>
          </c:val>
          <c:extLst>
            <c:ext xmlns:c16="http://schemas.microsoft.com/office/drawing/2014/chart" uri="{C3380CC4-5D6E-409C-BE32-E72D297353CC}">
              <c16:uniqueId val="{00000000-1CE6-8440-806A-2B2B39054DF1}"/>
            </c:ext>
          </c:extLst>
        </c:ser>
        <c:ser>
          <c:idx val="1"/>
          <c:order val="1"/>
          <c:tx>
            <c:strRef>
              <c:f>Sheet1!$C$1</c:f>
              <c:strCache>
                <c:ptCount val="1"/>
                <c:pt idx="0">
                  <c:v>Non-users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C-section</c:v>
                </c:pt>
                <c:pt idx="1">
                  <c:v>Baby boy</c:v>
                </c:pt>
                <c:pt idx="2">
                  <c:v>Delivered &gt;37 weeks</c:v>
                </c:pt>
                <c:pt idx="3">
                  <c:v>Prior breastfeeding experience</c:v>
                </c:pt>
                <c:pt idx="4">
                  <c:v>Planned to breastfeed exclusively for 12+ weeks</c:v>
                </c:pt>
                <c:pt idx="5">
                  <c:v>Breastfeed exclusively in hospital</c:v>
                </c:pt>
              </c:strCache>
            </c:strRef>
          </c:cat>
          <c:val>
            <c:numRef>
              <c:f>Sheet1!$C$2:$C$7</c:f>
              <c:numCache>
                <c:formatCode>0%</c:formatCode>
                <c:ptCount val="6"/>
                <c:pt idx="0">
                  <c:v>0.44</c:v>
                </c:pt>
                <c:pt idx="1">
                  <c:v>0.62</c:v>
                </c:pt>
                <c:pt idx="2">
                  <c:v>0.86</c:v>
                </c:pt>
                <c:pt idx="3">
                  <c:v>0.65</c:v>
                </c:pt>
                <c:pt idx="4">
                  <c:v>0.86</c:v>
                </c:pt>
                <c:pt idx="5">
                  <c:v>0.81</c:v>
                </c:pt>
              </c:numCache>
            </c:numRef>
          </c:val>
          <c:extLst>
            <c:ext xmlns:c16="http://schemas.microsoft.com/office/drawing/2014/chart" uri="{C3380CC4-5D6E-409C-BE32-E72D297353CC}">
              <c16:uniqueId val="{00000001-1CE6-8440-806A-2B2B39054DF1}"/>
            </c:ext>
          </c:extLst>
        </c:ser>
        <c:dLbls>
          <c:showLegendKey val="0"/>
          <c:showVal val="0"/>
          <c:showCatName val="0"/>
          <c:showSerName val="0"/>
          <c:showPercent val="0"/>
          <c:showBubbleSize val="0"/>
        </c:dLbls>
        <c:gapWidth val="219"/>
        <c:overlap val="-27"/>
        <c:axId val="476278256"/>
        <c:axId val="476427936"/>
      </c:barChart>
      <c:catAx>
        <c:axId val="47627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6427936"/>
        <c:crosses val="autoZero"/>
        <c:auto val="1"/>
        <c:lblAlgn val="ctr"/>
        <c:lblOffset val="100"/>
        <c:noMultiLvlLbl val="0"/>
      </c:catAx>
      <c:valAx>
        <c:axId val="476427936"/>
        <c:scaling>
          <c:orientation val="minMax"/>
          <c:max val="1.2"/>
        </c:scaling>
        <c:delete val="1"/>
        <c:axPos val="l"/>
        <c:numFmt formatCode="0%" sourceLinked="1"/>
        <c:majorTickMark val="out"/>
        <c:minorTickMark val="none"/>
        <c:tickLblPos val="nextTo"/>
        <c:crossAx val="47627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Users</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Owned smartphone</c:v>
                </c:pt>
                <c:pt idx="1">
                  <c:v>Private insurance</c:v>
                </c:pt>
                <c:pt idx="2">
                  <c:v>Public insurance</c:v>
                </c:pt>
                <c:pt idx="3">
                  <c:v>Planned to work in 1st yr</c:v>
                </c:pt>
                <c:pt idx="4">
                  <c:v>Working by 12 weeks</c:v>
                </c:pt>
                <c:pt idx="5">
                  <c:v>First-time mom</c:v>
                </c:pt>
              </c:strCache>
            </c:strRef>
          </c:cat>
          <c:val>
            <c:numRef>
              <c:f>Sheet1!$B$2:$B$7</c:f>
              <c:numCache>
                <c:formatCode>0%</c:formatCode>
                <c:ptCount val="6"/>
                <c:pt idx="0">
                  <c:v>0.97</c:v>
                </c:pt>
                <c:pt idx="1">
                  <c:v>0.52</c:v>
                </c:pt>
                <c:pt idx="2">
                  <c:v>0.45</c:v>
                </c:pt>
                <c:pt idx="3">
                  <c:v>0.65</c:v>
                </c:pt>
                <c:pt idx="4">
                  <c:v>0.68</c:v>
                </c:pt>
                <c:pt idx="5">
                  <c:v>0.55000000000000004</c:v>
                </c:pt>
              </c:numCache>
            </c:numRef>
          </c:val>
          <c:extLst>
            <c:ext xmlns:c16="http://schemas.microsoft.com/office/drawing/2014/chart" uri="{C3380CC4-5D6E-409C-BE32-E72D297353CC}">
              <c16:uniqueId val="{00000000-1CE6-8440-806A-2B2B39054DF1}"/>
            </c:ext>
          </c:extLst>
        </c:ser>
        <c:ser>
          <c:idx val="1"/>
          <c:order val="1"/>
          <c:tx>
            <c:strRef>
              <c:f>Sheet1!$C$1</c:f>
              <c:strCache>
                <c:ptCount val="1"/>
                <c:pt idx="0">
                  <c:v>Non-users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Owned smartphone</c:v>
                </c:pt>
                <c:pt idx="1">
                  <c:v>Private insurance</c:v>
                </c:pt>
                <c:pt idx="2">
                  <c:v>Public insurance</c:v>
                </c:pt>
                <c:pt idx="3">
                  <c:v>Planned to work in 1st yr</c:v>
                </c:pt>
                <c:pt idx="4">
                  <c:v>Working by 12 weeks</c:v>
                </c:pt>
                <c:pt idx="5">
                  <c:v>First-time mom</c:v>
                </c:pt>
              </c:strCache>
            </c:strRef>
          </c:cat>
          <c:val>
            <c:numRef>
              <c:f>Sheet1!$C$2:$C$7</c:f>
              <c:numCache>
                <c:formatCode>0%</c:formatCode>
                <c:ptCount val="6"/>
                <c:pt idx="0">
                  <c:v>0.97</c:v>
                </c:pt>
                <c:pt idx="1">
                  <c:v>0.46</c:v>
                </c:pt>
                <c:pt idx="2">
                  <c:v>0.49</c:v>
                </c:pt>
                <c:pt idx="3">
                  <c:v>0.46</c:v>
                </c:pt>
                <c:pt idx="4">
                  <c:v>0.41</c:v>
                </c:pt>
                <c:pt idx="5">
                  <c:v>0.35</c:v>
                </c:pt>
              </c:numCache>
            </c:numRef>
          </c:val>
          <c:extLst>
            <c:ext xmlns:c16="http://schemas.microsoft.com/office/drawing/2014/chart" uri="{C3380CC4-5D6E-409C-BE32-E72D297353CC}">
              <c16:uniqueId val="{00000001-1CE6-8440-806A-2B2B39054DF1}"/>
            </c:ext>
          </c:extLst>
        </c:ser>
        <c:dLbls>
          <c:showLegendKey val="0"/>
          <c:showVal val="0"/>
          <c:showCatName val="0"/>
          <c:showSerName val="0"/>
          <c:showPercent val="0"/>
          <c:showBubbleSize val="0"/>
        </c:dLbls>
        <c:gapWidth val="219"/>
        <c:overlap val="-27"/>
        <c:axId val="476278256"/>
        <c:axId val="476427936"/>
      </c:barChart>
      <c:catAx>
        <c:axId val="47627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6427936"/>
        <c:crosses val="autoZero"/>
        <c:auto val="1"/>
        <c:lblAlgn val="ctr"/>
        <c:lblOffset val="100"/>
        <c:noMultiLvlLbl val="0"/>
      </c:catAx>
      <c:valAx>
        <c:axId val="476427936"/>
        <c:scaling>
          <c:orientation val="minMax"/>
        </c:scaling>
        <c:delete val="1"/>
        <c:axPos val="l"/>
        <c:numFmt formatCode="0%" sourceLinked="1"/>
        <c:majorTickMark val="none"/>
        <c:minorTickMark val="none"/>
        <c:tickLblPos val="nextTo"/>
        <c:crossAx val="47627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Answer</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experiencing any breastfeeding problems</c:v>
                </c:pt>
                <c:pt idx="1">
                  <c:v>Not comfortable with video calls</c:v>
                </c:pt>
                <c:pt idx="2">
                  <c:v>No longer breastfeeding/stopped breastfeeding</c:v>
                </c:pt>
                <c:pt idx="3">
                  <c:v>Too busy</c:v>
                </c:pt>
              </c:strCache>
            </c:strRef>
          </c:cat>
          <c:val>
            <c:numRef>
              <c:f>Sheet1!$B$2:$B$5</c:f>
              <c:numCache>
                <c:formatCode>0%</c:formatCode>
                <c:ptCount val="4"/>
                <c:pt idx="0">
                  <c:v>0.26</c:v>
                </c:pt>
                <c:pt idx="1">
                  <c:v>0.11</c:v>
                </c:pt>
                <c:pt idx="2">
                  <c:v>0.08</c:v>
                </c:pt>
                <c:pt idx="3">
                  <c:v>7.0000000000000007E-2</c:v>
                </c:pt>
              </c:numCache>
            </c:numRef>
          </c:val>
          <c:extLst>
            <c:ext xmlns:c16="http://schemas.microsoft.com/office/drawing/2014/chart" uri="{C3380CC4-5D6E-409C-BE32-E72D297353CC}">
              <c16:uniqueId val="{00000000-5192-E04E-AD0A-426848498FFA}"/>
            </c:ext>
          </c:extLst>
        </c:ser>
        <c:dLbls>
          <c:showLegendKey val="0"/>
          <c:showVal val="0"/>
          <c:showCatName val="0"/>
          <c:showSerName val="0"/>
          <c:showPercent val="0"/>
          <c:showBubbleSize val="0"/>
        </c:dLbls>
        <c:gapWidth val="219"/>
        <c:overlap val="-27"/>
        <c:axId val="1894007152"/>
        <c:axId val="1892649248"/>
      </c:barChart>
      <c:catAx>
        <c:axId val="189400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92649248"/>
        <c:crosses val="autoZero"/>
        <c:auto val="1"/>
        <c:lblAlgn val="ctr"/>
        <c:lblOffset val="100"/>
        <c:noMultiLvlLbl val="0"/>
      </c:catAx>
      <c:valAx>
        <c:axId val="1892649248"/>
        <c:scaling>
          <c:orientation val="minMax"/>
        </c:scaling>
        <c:delete val="1"/>
        <c:axPos val="l"/>
        <c:numFmt formatCode="0%" sourceLinked="1"/>
        <c:majorTickMark val="none"/>
        <c:minorTickMark val="none"/>
        <c:tickLblPos val="nextTo"/>
        <c:crossAx val="1894007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&lt;7 days</c:v>
                </c:pt>
              </c:strCache>
            </c:strRef>
          </c:tx>
          <c:spPr>
            <a:solidFill>
              <a:schemeClr val="accent1"/>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5-622D-E24F-9CDA-860B1F2672E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 of infant</c:v>
                </c:pt>
              </c:strCache>
            </c:strRef>
          </c:cat>
          <c:val>
            <c:numRef>
              <c:f>Sheet1!$B$2</c:f>
              <c:numCache>
                <c:formatCode>0%</c:formatCode>
                <c:ptCount val="1"/>
                <c:pt idx="0">
                  <c:v>0.45</c:v>
                </c:pt>
              </c:numCache>
            </c:numRef>
          </c:val>
          <c:extLst>
            <c:ext xmlns:c16="http://schemas.microsoft.com/office/drawing/2014/chart" uri="{C3380CC4-5D6E-409C-BE32-E72D297353CC}">
              <c16:uniqueId val="{00000000-622D-E24F-9CDA-860B1F2672EB}"/>
            </c:ext>
          </c:extLst>
        </c:ser>
        <c:ser>
          <c:idx val="1"/>
          <c:order val="1"/>
          <c:tx>
            <c:strRef>
              <c:f>Sheet1!$C$1</c:f>
              <c:strCache>
                <c:ptCount val="1"/>
                <c:pt idx="0">
                  <c:v>2–4 weeks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 of infant</c:v>
                </c:pt>
              </c:strCache>
            </c:strRef>
          </c:cat>
          <c:val>
            <c:numRef>
              <c:f>Sheet1!$C$2</c:f>
              <c:numCache>
                <c:formatCode>0%</c:formatCode>
                <c:ptCount val="1"/>
                <c:pt idx="0">
                  <c:v>0.25</c:v>
                </c:pt>
              </c:numCache>
            </c:numRef>
          </c:val>
          <c:extLst>
            <c:ext xmlns:c16="http://schemas.microsoft.com/office/drawing/2014/chart" uri="{C3380CC4-5D6E-409C-BE32-E72D297353CC}">
              <c16:uniqueId val="{00000001-622D-E24F-9CDA-860B1F2672EB}"/>
            </c:ext>
          </c:extLst>
        </c:ser>
        <c:ser>
          <c:idx val="2"/>
          <c:order val="2"/>
          <c:tx>
            <c:strRef>
              <c:f>Sheet1!$D$1</c:f>
              <c:strCache>
                <c:ptCount val="1"/>
                <c:pt idx="0">
                  <c:v>5–8 weeks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 of infant</c:v>
                </c:pt>
              </c:strCache>
            </c:strRef>
          </c:cat>
          <c:val>
            <c:numRef>
              <c:f>Sheet1!$D$2</c:f>
              <c:numCache>
                <c:formatCode>0%</c:formatCode>
                <c:ptCount val="1"/>
                <c:pt idx="0">
                  <c:v>0.13</c:v>
                </c:pt>
              </c:numCache>
            </c:numRef>
          </c:val>
          <c:extLst>
            <c:ext xmlns:c16="http://schemas.microsoft.com/office/drawing/2014/chart" uri="{C3380CC4-5D6E-409C-BE32-E72D297353CC}">
              <c16:uniqueId val="{00000002-622D-E24F-9CDA-860B1F2672EB}"/>
            </c:ext>
          </c:extLst>
        </c:ser>
        <c:ser>
          <c:idx val="3"/>
          <c:order val="3"/>
          <c:tx>
            <c:strRef>
              <c:f>Sheet1!$E$1</c:f>
              <c:strCache>
                <c:ptCount val="1"/>
                <c:pt idx="0">
                  <c:v>9–12 weeks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 of infant</c:v>
                </c:pt>
              </c:strCache>
            </c:strRef>
          </c:cat>
          <c:val>
            <c:numRef>
              <c:f>Sheet1!$E$2</c:f>
              <c:numCache>
                <c:formatCode>0%</c:formatCode>
                <c:ptCount val="1"/>
                <c:pt idx="0">
                  <c:v>7.0000000000000007E-2</c:v>
                </c:pt>
              </c:numCache>
            </c:numRef>
          </c:val>
          <c:extLst>
            <c:ext xmlns:c16="http://schemas.microsoft.com/office/drawing/2014/chart" uri="{C3380CC4-5D6E-409C-BE32-E72D297353CC}">
              <c16:uniqueId val="{00000003-622D-E24F-9CDA-860B1F2672EB}"/>
            </c:ext>
          </c:extLst>
        </c:ser>
        <c:ser>
          <c:idx val="4"/>
          <c:order val="4"/>
          <c:tx>
            <c:strRef>
              <c:f>Sheet1!$F$1</c:f>
              <c:strCache>
                <c:ptCount val="1"/>
                <c:pt idx="0">
                  <c:v>13+ weeks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 of infant</c:v>
                </c:pt>
              </c:strCache>
            </c:strRef>
          </c:cat>
          <c:val>
            <c:numRef>
              <c:f>Sheet1!$F$2</c:f>
              <c:numCache>
                <c:formatCode>0%</c:formatCode>
                <c:ptCount val="1"/>
                <c:pt idx="0">
                  <c:v>0.12</c:v>
                </c:pt>
              </c:numCache>
            </c:numRef>
          </c:val>
          <c:extLst>
            <c:ext xmlns:c16="http://schemas.microsoft.com/office/drawing/2014/chart" uri="{C3380CC4-5D6E-409C-BE32-E72D297353CC}">
              <c16:uniqueId val="{00000004-622D-E24F-9CDA-860B1F2672EB}"/>
            </c:ext>
          </c:extLst>
        </c:ser>
        <c:dLbls>
          <c:showLegendKey val="0"/>
          <c:showVal val="0"/>
          <c:showCatName val="0"/>
          <c:showSerName val="0"/>
          <c:showPercent val="0"/>
          <c:showBubbleSize val="0"/>
        </c:dLbls>
        <c:gapWidth val="150"/>
        <c:overlap val="100"/>
        <c:axId val="475339712"/>
        <c:axId val="475341392"/>
      </c:barChart>
      <c:catAx>
        <c:axId val="475339712"/>
        <c:scaling>
          <c:orientation val="minMax"/>
        </c:scaling>
        <c:delete val="1"/>
        <c:axPos val="l"/>
        <c:numFmt formatCode="General" sourceLinked="1"/>
        <c:majorTickMark val="none"/>
        <c:minorTickMark val="none"/>
        <c:tickLblPos val="nextTo"/>
        <c:crossAx val="475341392"/>
        <c:crosses val="autoZero"/>
        <c:auto val="1"/>
        <c:lblAlgn val="ctr"/>
        <c:lblOffset val="100"/>
        <c:noMultiLvlLbl val="0"/>
      </c:catAx>
      <c:valAx>
        <c:axId val="475341392"/>
        <c:scaling>
          <c:orientation val="minMax"/>
        </c:scaling>
        <c:delete val="1"/>
        <c:axPos val="b"/>
        <c:numFmt formatCode="0%" sourceLinked="1"/>
        <c:majorTickMark val="none"/>
        <c:minorTickMark val="none"/>
        <c:tickLblPos val="nextTo"/>
        <c:crossAx val="47533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8 AM–12 PM</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Time of call</c:v>
                </c:pt>
              </c:strCache>
            </c:strRef>
          </c:cat>
          <c:val>
            <c:numRef>
              <c:f>Sheet1!$B$2</c:f>
              <c:numCache>
                <c:formatCode>0%</c:formatCode>
                <c:ptCount val="1"/>
                <c:pt idx="0">
                  <c:v>0.28000000000000003</c:v>
                </c:pt>
              </c:numCache>
            </c:numRef>
          </c:val>
          <c:extLst>
            <c:ext xmlns:c16="http://schemas.microsoft.com/office/drawing/2014/chart" uri="{C3380CC4-5D6E-409C-BE32-E72D297353CC}">
              <c16:uniqueId val="{00000000-B06A-204D-A916-F569DA83E638}"/>
            </c:ext>
          </c:extLst>
        </c:ser>
        <c:ser>
          <c:idx val="1"/>
          <c:order val="1"/>
          <c:tx>
            <c:strRef>
              <c:f>Sheet1!$C$1</c:f>
              <c:strCache>
                <c:ptCount val="1"/>
                <c:pt idx="0">
                  <c:v>12 PM–4PM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Time of call</c:v>
                </c:pt>
              </c:strCache>
            </c:strRef>
          </c:cat>
          <c:val>
            <c:numRef>
              <c:f>Sheet1!$C$2</c:f>
              <c:numCache>
                <c:formatCode>0%</c:formatCode>
                <c:ptCount val="1"/>
                <c:pt idx="0">
                  <c:v>0.35</c:v>
                </c:pt>
              </c:numCache>
            </c:numRef>
          </c:val>
          <c:extLst>
            <c:ext xmlns:c16="http://schemas.microsoft.com/office/drawing/2014/chart" uri="{C3380CC4-5D6E-409C-BE32-E72D297353CC}">
              <c16:uniqueId val="{00000001-B06A-204D-A916-F569DA83E638}"/>
            </c:ext>
          </c:extLst>
        </c:ser>
        <c:ser>
          <c:idx val="2"/>
          <c:order val="2"/>
          <c:tx>
            <c:strRef>
              <c:f>Sheet1!$D$1</c:f>
              <c:strCache>
                <c:ptCount val="1"/>
                <c:pt idx="0">
                  <c:v>4 PM–8 PM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Time of call</c:v>
                </c:pt>
              </c:strCache>
            </c:strRef>
          </c:cat>
          <c:val>
            <c:numRef>
              <c:f>Sheet1!$D$2</c:f>
              <c:numCache>
                <c:formatCode>0%</c:formatCode>
                <c:ptCount val="1"/>
                <c:pt idx="0">
                  <c:v>0.27</c:v>
                </c:pt>
              </c:numCache>
            </c:numRef>
          </c:val>
          <c:extLst>
            <c:ext xmlns:c16="http://schemas.microsoft.com/office/drawing/2014/chart" uri="{C3380CC4-5D6E-409C-BE32-E72D297353CC}">
              <c16:uniqueId val="{00000002-B06A-204D-A916-F569DA83E638}"/>
            </c:ext>
          </c:extLst>
        </c:ser>
        <c:ser>
          <c:idx val="3"/>
          <c:order val="3"/>
          <c:tx>
            <c:strRef>
              <c:f>Sheet1!$E$1</c:f>
              <c:strCache>
                <c:ptCount val="1"/>
                <c:pt idx="0">
                  <c:v>8 PM–8 AM</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Time of call</c:v>
                </c:pt>
              </c:strCache>
            </c:strRef>
          </c:cat>
          <c:val>
            <c:numRef>
              <c:f>Sheet1!$E$2</c:f>
              <c:numCache>
                <c:formatCode>0%</c:formatCode>
                <c:ptCount val="1"/>
                <c:pt idx="0">
                  <c:v>0.11</c:v>
                </c:pt>
              </c:numCache>
            </c:numRef>
          </c:val>
          <c:extLst>
            <c:ext xmlns:c16="http://schemas.microsoft.com/office/drawing/2014/chart" uri="{C3380CC4-5D6E-409C-BE32-E72D297353CC}">
              <c16:uniqueId val="{00000003-B06A-204D-A916-F569DA83E638}"/>
            </c:ext>
          </c:extLst>
        </c:ser>
        <c:ser>
          <c:idx val="4"/>
          <c:order val="4"/>
          <c:tx>
            <c:strRef>
              <c:f>Sheet1!$F$1</c:f>
              <c:strCache>
                <c:ptCount val="1"/>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Time of call</c:v>
                </c:pt>
              </c:strCache>
            </c:strRef>
          </c:cat>
          <c:val>
            <c:numRef>
              <c:f>Sheet1!$F$2</c:f>
              <c:numCache>
                <c:formatCode>General</c:formatCode>
                <c:ptCount val="1"/>
              </c:numCache>
            </c:numRef>
          </c:val>
          <c:extLst>
            <c:ext xmlns:c16="http://schemas.microsoft.com/office/drawing/2014/chart" uri="{C3380CC4-5D6E-409C-BE32-E72D297353CC}">
              <c16:uniqueId val="{00000004-B06A-204D-A916-F569DA83E638}"/>
            </c:ext>
          </c:extLst>
        </c:ser>
        <c:dLbls>
          <c:showLegendKey val="0"/>
          <c:showVal val="0"/>
          <c:showCatName val="0"/>
          <c:showSerName val="0"/>
          <c:showPercent val="0"/>
          <c:showBubbleSize val="0"/>
        </c:dLbls>
        <c:gapWidth val="150"/>
        <c:overlap val="100"/>
        <c:axId val="475339712"/>
        <c:axId val="475341392"/>
      </c:barChart>
      <c:catAx>
        <c:axId val="475339712"/>
        <c:scaling>
          <c:orientation val="minMax"/>
        </c:scaling>
        <c:delete val="1"/>
        <c:axPos val="l"/>
        <c:numFmt formatCode="General" sourceLinked="1"/>
        <c:majorTickMark val="none"/>
        <c:minorTickMark val="none"/>
        <c:tickLblPos val="nextTo"/>
        <c:crossAx val="475341392"/>
        <c:crosses val="autoZero"/>
        <c:auto val="1"/>
        <c:lblAlgn val="ctr"/>
        <c:lblOffset val="100"/>
        <c:noMultiLvlLbl val="0"/>
      </c:catAx>
      <c:valAx>
        <c:axId val="475341392"/>
        <c:scaling>
          <c:orientation val="minMax"/>
        </c:scaling>
        <c:delete val="1"/>
        <c:axPos val="b"/>
        <c:numFmt formatCode="0%" sourceLinked="1"/>
        <c:majorTickMark val="none"/>
        <c:minorTickMark val="none"/>
        <c:tickLblPos val="nextTo"/>
        <c:crossAx val="47533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5D62-5245-AC5E-CD19CAACDE8D}"/>
              </c:ext>
            </c:extLst>
          </c:dPt>
          <c:dPt>
            <c:idx val="1"/>
            <c:bubble3D val="0"/>
            <c:spPr>
              <a:noFill/>
              <a:ln w="19050">
                <a:noFill/>
              </a:ln>
              <a:effectLst/>
            </c:spPr>
            <c:extLst>
              <c:ext xmlns:c16="http://schemas.microsoft.com/office/drawing/2014/chart" uri="{C3380CC4-5D6E-409C-BE32-E72D297353CC}">
                <c16:uniqueId val="{00000003-5D62-5245-AC5E-CD19CAACDE8D}"/>
              </c:ext>
            </c:extLst>
          </c:dPt>
          <c:cat>
            <c:strRef>
              <c:f>Sheet1!$A$2:$A$3</c:f>
              <c:strCache>
                <c:ptCount val="2"/>
                <c:pt idx="0">
                  <c:v>High school diploma or less</c:v>
                </c:pt>
                <c:pt idx="1">
                  <c:v>More</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4-5D62-5245-AC5E-CD19CAACDE8D}"/>
            </c:ext>
          </c:extLst>
        </c:ser>
        <c:dLbls>
          <c:showLegendKey val="0"/>
          <c:showVal val="0"/>
          <c:showCatName val="0"/>
          <c:showSerName val="0"/>
          <c:showPercent val="0"/>
          <c:showBubbleSize val="0"/>
          <c:showLeaderLines val="1"/>
        </c:dLbls>
        <c:firstSliceAng val="189"/>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Yes</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Time of call</c:v>
                </c:pt>
              </c:strCache>
            </c:strRef>
          </c:cat>
          <c:val>
            <c:numRef>
              <c:f>Sheet1!$B$2</c:f>
              <c:numCache>
                <c:formatCode>0%</c:formatCode>
                <c:ptCount val="1"/>
                <c:pt idx="0">
                  <c:v>0.59</c:v>
                </c:pt>
              </c:numCache>
            </c:numRef>
          </c:val>
          <c:extLst>
            <c:ext xmlns:c16="http://schemas.microsoft.com/office/drawing/2014/chart" uri="{C3380CC4-5D6E-409C-BE32-E72D297353CC}">
              <c16:uniqueId val="{00000000-58B1-994D-81E4-F918CD633EBF}"/>
            </c:ext>
          </c:extLst>
        </c:ser>
        <c:ser>
          <c:idx val="1"/>
          <c:order val="1"/>
          <c:tx>
            <c:strRef>
              <c:f>Sheet1!$C$1</c:f>
              <c:strCache>
                <c:ptCount val="1"/>
                <c:pt idx="0">
                  <c:v>No</c:v>
                </c:pt>
              </c:strCache>
            </c:strRef>
          </c:tx>
          <c:spPr>
            <a:solidFill>
              <a:schemeClr val="bg1">
                <a:lumMod val="85000"/>
              </a:schemeClr>
            </a:solidFill>
            <a:ln>
              <a:noFill/>
            </a:ln>
            <a:effectLst/>
          </c:spPr>
          <c:invertIfNegative val="0"/>
          <c:cat>
            <c:strRef>
              <c:f>Sheet1!$A$2</c:f>
              <c:strCache>
                <c:ptCount val="1"/>
                <c:pt idx="0">
                  <c:v>Time of call</c:v>
                </c:pt>
              </c:strCache>
            </c:strRef>
          </c:cat>
          <c:val>
            <c:numRef>
              <c:f>Sheet1!$C$2</c:f>
              <c:numCache>
                <c:formatCode>0%</c:formatCode>
                <c:ptCount val="1"/>
                <c:pt idx="0">
                  <c:v>0.41</c:v>
                </c:pt>
              </c:numCache>
            </c:numRef>
          </c:val>
          <c:extLst>
            <c:ext xmlns:c16="http://schemas.microsoft.com/office/drawing/2014/chart" uri="{C3380CC4-5D6E-409C-BE32-E72D297353CC}">
              <c16:uniqueId val="{00000001-58B1-994D-81E4-F918CD633EBF}"/>
            </c:ext>
          </c:extLst>
        </c:ser>
        <c:ser>
          <c:idx val="2"/>
          <c:order val="2"/>
          <c:tx>
            <c:strRef>
              <c:f>Sheet1!$D$1</c:f>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Time of call</c:v>
                </c:pt>
              </c:strCache>
            </c:strRef>
          </c:cat>
          <c:val>
            <c:numRef>
              <c:f>Sheet1!$D$2</c:f>
              <c:numCache>
                <c:formatCode>General</c:formatCode>
                <c:ptCount val="1"/>
              </c:numCache>
            </c:numRef>
          </c:val>
          <c:extLst>
            <c:ext xmlns:c16="http://schemas.microsoft.com/office/drawing/2014/chart" uri="{C3380CC4-5D6E-409C-BE32-E72D297353CC}">
              <c16:uniqueId val="{00000002-58B1-994D-81E4-F918CD633EBF}"/>
            </c:ext>
          </c:extLst>
        </c:ser>
        <c:ser>
          <c:idx val="3"/>
          <c:order val="3"/>
          <c:tx>
            <c:strRef>
              <c:f>Sheet1!$E$1</c:f>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Time of call</c:v>
                </c:pt>
              </c:strCache>
            </c:strRef>
          </c:cat>
          <c:val>
            <c:numRef>
              <c:f>Sheet1!$E$2</c:f>
              <c:numCache>
                <c:formatCode>General</c:formatCode>
                <c:ptCount val="1"/>
              </c:numCache>
            </c:numRef>
          </c:val>
          <c:extLst>
            <c:ext xmlns:c16="http://schemas.microsoft.com/office/drawing/2014/chart" uri="{C3380CC4-5D6E-409C-BE32-E72D297353CC}">
              <c16:uniqueId val="{00000003-58B1-994D-81E4-F918CD633EBF}"/>
            </c:ext>
          </c:extLst>
        </c:ser>
        <c:ser>
          <c:idx val="4"/>
          <c:order val="4"/>
          <c:tx>
            <c:strRef>
              <c:f>Sheet1!$F$1</c:f>
              <c:strCache>
                <c:ptCount val="1"/>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Time of call</c:v>
                </c:pt>
              </c:strCache>
            </c:strRef>
          </c:cat>
          <c:val>
            <c:numRef>
              <c:f>Sheet1!$F$2</c:f>
              <c:numCache>
                <c:formatCode>General</c:formatCode>
                <c:ptCount val="1"/>
              </c:numCache>
            </c:numRef>
          </c:val>
          <c:extLst>
            <c:ext xmlns:c16="http://schemas.microsoft.com/office/drawing/2014/chart" uri="{C3380CC4-5D6E-409C-BE32-E72D297353CC}">
              <c16:uniqueId val="{00000004-58B1-994D-81E4-F918CD633EBF}"/>
            </c:ext>
          </c:extLst>
        </c:ser>
        <c:dLbls>
          <c:showLegendKey val="0"/>
          <c:showVal val="0"/>
          <c:showCatName val="0"/>
          <c:showSerName val="0"/>
          <c:showPercent val="0"/>
          <c:showBubbleSize val="0"/>
        </c:dLbls>
        <c:gapWidth val="150"/>
        <c:overlap val="100"/>
        <c:axId val="475339712"/>
        <c:axId val="475341392"/>
      </c:barChart>
      <c:catAx>
        <c:axId val="475339712"/>
        <c:scaling>
          <c:orientation val="minMax"/>
        </c:scaling>
        <c:delete val="1"/>
        <c:axPos val="l"/>
        <c:numFmt formatCode="General" sourceLinked="1"/>
        <c:majorTickMark val="none"/>
        <c:minorTickMark val="none"/>
        <c:tickLblPos val="nextTo"/>
        <c:crossAx val="475341392"/>
        <c:crosses val="autoZero"/>
        <c:auto val="1"/>
        <c:lblAlgn val="ctr"/>
        <c:lblOffset val="100"/>
        <c:noMultiLvlLbl val="0"/>
      </c:catAx>
      <c:valAx>
        <c:axId val="475341392"/>
        <c:scaling>
          <c:orientation val="minMax"/>
        </c:scaling>
        <c:delete val="1"/>
        <c:axPos val="b"/>
        <c:numFmt formatCode="0%" sourceLinked="1"/>
        <c:majorTickMark val="none"/>
        <c:minorTickMark val="none"/>
        <c:tickLblPos val="nextTo"/>
        <c:crossAx val="47533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v>
                </c:pt>
              </c:strCache>
            </c:strRef>
          </c:tx>
          <c:spPr>
            <a:solidFill>
              <a:schemeClr val="accent4">
                <a:lumMod val="75000"/>
              </a:schemeClr>
            </a:solidFill>
            <a:ln>
              <a:noFill/>
            </a:ln>
            <a:effectLst/>
          </c:spPr>
          <c:invertIfNegative val="0"/>
          <c:cat>
            <c:strRef>
              <c:f>Sheet1!$A$2:$A$12</c:f>
              <c:strCache>
                <c:ptCount val="11"/>
                <c:pt idx="0">
                  <c:v>Breast pain, soreness, infection</c:v>
                </c:pt>
                <c:pt idx="1">
                  <c:v>Use of nipple shields</c:v>
                </c:pt>
                <c:pt idx="2">
                  <c:v>Latch/positioning</c:v>
                </c:pt>
                <c:pt idx="3">
                  <c:v>Milk supply/production</c:v>
                </c:pt>
                <c:pt idx="4">
                  <c:v>Breast pump use</c:v>
                </c:pt>
                <c:pt idx="5">
                  <c:v>Infant condition/health</c:v>
                </c:pt>
                <c:pt idx="6">
                  <c:v>Infant weight/enough milk</c:v>
                </c:pt>
                <c:pt idx="7">
                  <c:v>Return to work</c:v>
                </c:pt>
                <c:pt idx="8">
                  <c:v>Mother's health/medications</c:v>
                </c:pt>
                <c:pt idx="9">
                  <c:v>Mother's dietary restrictions</c:v>
                </c:pt>
                <c:pt idx="10">
                  <c:v>Infant uninterested in eating</c:v>
                </c:pt>
              </c:strCache>
            </c:strRef>
          </c:cat>
          <c:val>
            <c:numRef>
              <c:f>Sheet1!$B$2:$B$12</c:f>
              <c:numCache>
                <c:formatCode>0%</c:formatCode>
                <c:ptCount val="11"/>
                <c:pt idx="0">
                  <c:v>0.3</c:v>
                </c:pt>
                <c:pt idx="1">
                  <c:v>0.25</c:v>
                </c:pt>
                <c:pt idx="2">
                  <c:v>0.24</c:v>
                </c:pt>
                <c:pt idx="3">
                  <c:v>0.17</c:v>
                </c:pt>
                <c:pt idx="4">
                  <c:v>0.17</c:v>
                </c:pt>
                <c:pt idx="5">
                  <c:v>0.16</c:v>
                </c:pt>
                <c:pt idx="6">
                  <c:v>0.12</c:v>
                </c:pt>
                <c:pt idx="7">
                  <c:v>0.11</c:v>
                </c:pt>
                <c:pt idx="8">
                  <c:v>0.1</c:v>
                </c:pt>
                <c:pt idx="9">
                  <c:v>0.08</c:v>
                </c:pt>
                <c:pt idx="10">
                  <c:v>0.05</c:v>
                </c:pt>
              </c:numCache>
            </c:numRef>
          </c:val>
          <c:extLst>
            <c:ext xmlns:c16="http://schemas.microsoft.com/office/drawing/2014/chart" uri="{C3380CC4-5D6E-409C-BE32-E72D297353CC}">
              <c16:uniqueId val="{00000000-B0D4-BE45-B3A6-9DA082193838}"/>
            </c:ext>
          </c:extLst>
        </c:ser>
        <c:dLbls>
          <c:showLegendKey val="0"/>
          <c:showVal val="0"/>
          <c:showCatName val="0"/>
          <c:showSerName val="0"/>
          <c:showPercent val="0"/>
          <c:showBubbleSize val="0"/>
        </c:dLbls>
        <c:gapWidth val="182"/>
        <c:axId val="211212207"/>
        <c:axId val="211213935"/>
      </c:barChart>
      <c:catAx>
        <c:axId val="2112122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213935"/>
        <c:crosses val="autoZero"/>
        <c:auto val="1"/>
        <c:lblAlgn val="ctr"/>
        <c:lblOffset val="100"/>
        <c:noMultiLvlLbl val="0"/>
      </c:catAx>
      <c:valAx>
        <c:axId val="21121393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212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Experience</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4DB1-3D49-A7CB-ACDB8CEA0869}"/>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498-7943-A0CC-94C420AB3E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498-7943-A0CC-94C420AB3E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498-7943-A0CC-94C420AB3EE2}"/>
              </c:ext>
            </c:extLst>
          </c:dPt>
          <c:cat>
            <c:strRef>
              <c:f>Sheet1!$A$2:$A$5</c:f>
              <c:strCache>
                <c:ptCount val="2"/>
                <c:pt idx="0">
                  <c:v>App was helpful</c:v>
                </c:pt>
                <c:pt idx="1">
                  <c:v>Not helpful</c:v>
                </c:pt>
              </c:strCache>
            </c:strRef>
          </c:cat>
          <c:val>
            <c:numRef>
              <c:f>Sheet1!$B$2:$B$5</c:f>
              <c:numCache>
                <c:formatCode>0%</c:formatCode>
                <c:ptCount val="4"/>
                <c:pt idx="0">
                  <c:v>0.87</c:v>
                </c:pt>
                <c:pt idx="1">
                  <c:v>0.13</c:v>
                </c:pt>
              </c:numCache>
            </c:numRef>
          </c:val>
          <c:extLst>
            <c:ext xmlns:c16="http://schemas.microsoft.com/office/drawing/2014/chart" uri="{C3380CC4-5D6E-409C-BE32-E72D297353CC}">
              <c16:uniqueId val="{00000000-4DB1-3D49-A7CB-ACDB8CEA086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Experience</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D39E-584F-AF5A-3315398BE14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D39E-584F-AF5A-3315398BE1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9E-584F-AF5A-3315398BE14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39E-584F-AF5A-3315398BE14B}"/>
              </c:ext>
            </c:extLst>
          </c:dPt>
          <c:cat>
            <c:strRef>
              <c:f>Sheet1!$A$2:$A$5</c:f>
              <c:strCache>
                <c:ptCount val="2"/>
                <c:pt idx="0">
                  <c:v>Satisfied</c:v>
                </c:pt>
                <c:pt idx="1">
                  <c:v>Not satisfied</c:v>
                </c:pt>
              </c:strCache>
            </c:strRef>
          </c:cat>
          <c:val>
            <c:numRef>
              <c:f>Sheet1!$B$2:$B$5</c:f>
              <c:numCache>
                <c:formatCode>0%</c:formatCode>
                <c:ptCount val="4"/>
                <c:pt idx="0">
                  <c:v>0.91</c:v>
                </c:pt>
                <c:pt idx="1">
                  <c:v>0.09</c:v>
                </c:pt>
              </c:numCache>
            </c:numRef>
          </c:val>
          <c:extLst>
            <c:ext xmlns:c16="http://schemas.microsoft.com/office/drawing/2014/chart" uri="{C3380CC4-5D6E-409C-BE32-E72D297353CC}">
              <c16:uniqueId val="{00000008-D39E-584F-AF5A-3315398BE14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Experience</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AB20-0544-8978-D8EFB1A105C3}"/>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B20-0544-8978-D8EFB1A105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B20-0544-8978-D8EFB1A105C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B20-0544-8978-D8EFB1A105C3}"/>
              </c:ext>
            </c:extLst>
          </c:dPt>
          <c:cat>
            <c:strRef>
              <c:f>Sheet1!$A$2:$A$5</c:f>
              <c:strCache>
                <c:ptCount val="2"/>
                <c:pt idx="0">
                  <c:v>App was helpful</c:v>
                </c:pt>
                <c:pt idx="1">
                  <c:v>Not helpful</c:v>
                </c:pt>
              </c:strCache>
            </c:strRef>
          </c:cat>
          <c:val>
            <c:numRef>
              <c:f>Sheet1!$B$2:$B$5</c:f>
              <c:numCache>
                <c:formatCode>0%</c:formatCode>
                <c:ptCount val="4"/>
                <c:pt idx="0">
                  <c:v>0.78</c:v>
                </c:pt>
                <c:pt idx="1">
                  <c:v>0.22</c:v>
                </c:pt>
              </c:numCache>
            </c:numRef>
          </c:val>
          <c:extLst>
            <c:ext xmlns:c16="http://schemas.microsoft.com/office/drawing/2014/chart" uri="{C3380CC4-5D6E-409C-BE32-E72D297353CC}">
              <c16:uniqueId val="{00000008-AB20-0544-8978-D8EFB1A105C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516516516516516E-2"/>
          <c:y val="0.2158896526981402"/>
          <c:w val="0.96696696696696693"/>
          <c:h val="0.6663385632555785"/>
        </c:manualLayout>
      </c:layout>
      <c:barChart>
        <c:barDir val="col"/>
        <c:grouping val="clustered"/>
        <c:varyColors val="0"/>
        <c:ser>
          <c:idx val="0"/>
          <c:order val="0"/>
          <c:tx>
            <c:strRef>
              <c:f>paper!$P$13</c:f>
              <c:strCache>
                <c:ptCount val="1"/>
                <c:pt idx="0">
                  <c:v>Treatment</c:v>
                </c:pt>
              </c:strCache>
            </c:strRef>
          </c:tx>
          <c:spPr>
            <a:solidFill>
              <a:srgbClr val="B45EC7">
                <a:lumMod val="50000"/>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paper!$Q$15:$T$15</c:f>
                <c:numCache>
                  <c:formatCode>General</c:formatCode>
                  <c:ptCount val="4"/>
                  <c:pt idx="0">
                    <c:v>4.8727300000000001E-2</c:v>
                  </c:pt>
                  <c:pt idx="1">
                    <c:v>4.89442E-2</c:v>
                  </c:pt>
                  <c:pt idx="2">
                    <c:v>5.0752800000000001E-2</c:v>
                  </c:pt>
                  <c:pt idx="3">
                    <c:v>5.2081700000000002E-2</c:v>
                  </c:pt>
                </c:numCache>
              </c:numRef>
            </c:plus>
            <c:minus>
              <c:numRef>
                <c:f>paper!$Q$15:$T$15</c:f>
                <c:numCache>
                  <c:formatCode>General</c:formatCode>
                  <c:ptCount val="4"/>
                  <c:pt idx="0">
                    <c:v>4.8727300000000001E-2</c:v>
                  </c:pt>
                  <c:pt idx="1">
                    <c:v>4.89442E-2</c:v>
                  </c:pt>
                  <c:pt idx="2">
                    <c:v>5.0752800000000001E-2</c:v>
                  </c:pt>
                  <c:pt idx="3">
                    <c:v>5.2081700000000002E-2</c:v>
                  </c:pt>
                </c:numCache>
              </c:numRef>
            </c:minus>
            <c:spPr>
              <a:noFill/>
              <a:ln w="22225" cap="flat" cmpd="sng" algn="ctr">
                <a:solidFill>
                  <a:srgbClr val="B45EC7">
                    <a:lumMod val="60000"/>
                    <a:lumOff val="40000"/>
                  </a:srgbClr>
                </a:solidFill>
                <a:round/>
              </a:ln>
              <a:effectLst/>
            </c:spPr>
          </c:errBars>
          <c:cat>
            <c:strRef>
              <c:f>paper!$Q$12:$T$12</c:f>
              <c:strCache>
                <c:ptCount val="4"/>
                <c:pt idx="0">
                  <c:v>ITT</c:v>
                </c:pt>
                <c:pt idx="1">
                  <c:v>IV</c:v>
                </c:pt>
                <c:pt idx="2">
                  <c:v>ITT</c:v>
                </c:pt>
                <c:pt idx="3">
                  <c:v>IV</c:v>
                </c:pt>
              </c:strCache>
            </c:strRef>
          </c:cat>
          <c:val>
            <c:numRef>
              <c:f>paper!$Q$13:$T$13</c:f>
              <c:numCache>
                <c:formatCode>0%</c:formatCode>
                <c:ptCount val="4"/>
                <c:pt idx="0">
                  <c:v>0.70686769999999999</c:v>
                </c:pt>
                <c:pt idx="1">
                  <c:v>0.73111499999999996</c:v>
                </c:pt>
                <c:pt idx="2">
                  <c:v>0.50748230000000005</c:v>
                </c:pt>
                <c:pt idx="3">
                  <c:v>0.56176269999999995</c:v>
                </c:pt>
              </c:numCache>
            </c:numRef>
          </c:val>
          <c:extLst>
            <c:ext xmlns:c16="http://schemas.microsoft.com/office/drawing/2014/chart" uri="{C3380CC4-5D6E-409C-BE32-E72D297353CC}">
              <c16:uniqueId val="{00000000-7523-4C06-9575-ED8B1BD3143C}"/>
            </c:ext>
          </c:extLst>
        </c:ser>
        <c:ser>
          <c:idx val="1"/>
          <c:order val="1"/>
          <c:tx>
            <c:strRef>
              <c:f>paper!$P$14</c:f>
              <c:strCache>
                <c:ptCount val="1"/>
                <c:pt idx="0">
                  <c:v>Control</c:v>
                </c:pt>
              </c:strCache>
            </c:strRef>
          </c:tx>
          <c:spPr>
            <a:solidFill>
              <a:srgbClr val="B45EC7">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paper!$Q$16:$T$16</c:f>
                <c:numCache>
                  <c:formatCode>General</c:formatCode>
                  <c:ptCount val="4"/>
                  <c:pt idx="0">
                    <c:v>4.71706E-2</c:v>
                  </c:pt>
                  <c:pt idx="1">
                    <c:v>0.1111553</c:v>
                  </c:pt>
                  <c:pt idx="2">
                    <c:v>5.1067700000000001E-2</c:v>
                  </c:pt>
                  <c:pt idx="3">
                    <c:v>0.11828080000000001</c:v>
                  </c:pt>
                </c:numCache>
              </c:numRef>
            </c:plus>
            <c:minus>
              <c:numRef>
                <c:f>paper!$Q$16:$T$16</c:f>
                <c:numCache>
                  <c:formatCode>General</c:formatCode>
                  <c:ptCount val="4"/>
                  <c:pt idx="0">
                    <c:v>4.71706E-2</c:v>
                  </c:pt>
                  <c:pt idx="1">
                    <c:v>0.1111553</c:v>
                  </c:pt>
                  <c:pt idx="2">
                    <c:v>5.1067700000000001E-2</c:v>
                  </c:pt>
                  <c:pt idx="3">
                    <c:v>0.11828080000000001</c:v>
                  </c:pt>
                </c:numCache>
              </c:numRef>
            </c:minus>
            <c:spPr>
              <a:noFill/>
              <a:ln w="22225" cap="flat" cmpd="sng" algn="ctr">
                <a:solidFill>
                  <a:srgbClr val="B45EC7">
                    <a:lumMod val="50000"/>
                  </a:srgbClr>
                </a:solidFill>
                <a:round/>
              </a:ln>
              <a:effectLst/>
            </c:spPr>
          </c:errBars>
          <c:cat>
            <c:strRef>
              <c:f>paper!$Q$12:$T$12</c:f>
              <c:strCache>
                <c:ptCount val="4"/>
                <c:pt idx="0">
                  <c:v>ITT</c:v>
                </c:pt>
                <c:pt idx="1">
                  <c:v>IV</c:v>
                </c:pt>
                <c:pt idx="2">
                  <c:v>ITT</c:v>
                </c:pt>
                <c:pt idx="3">
                  <c:v>IV</c:v>
                </c:pt>
              </c:strCache>
            </c:strRef>
          </c:cat>
          <c:val>
            <c:numRef>
              <c:f>paper!$Q$14:$T$14</c:f>
              <c:numCache>
                <c:formatCode>0%</c:formatCode>
                <c:ptCount val="4"/>
                <c:pt idx="0">
                  <c:v>0.68325840000000004</c:v>
                </c:pt>
                <c:pt idx="1">
                  <c:v>0.68312569999999995</c:v>
                </c:pt>
                <c:pt idx="2">
                  <c:v>0.45522950000000001</c:v>
                </c:pt>
                <c:pt idx="3">
                  <c:v>0.45426539999999999</c:v>
                </c:pt>
              </c:numCache>
            </c:numRef>
          </c:val>
          <c:extLst>
            <c:ext xmlns:c16="http://schemas.microsoft.com/office/drawing/2014/chart" uri="{C3380CC4-5D6E-409C-BE32-E72D297353CC}">
              <c16:uniqueId val="{00000001-7523-4C06-9575-ED8B1BD3143C}"/>
            </c:ext>
          </c:extLst>
        </c:ser>
        <c:dLbls>
          <c:dLblPos val="ctr"/>
          <c:showLegendKey val="0"/>
          <c:showVal val="1"/>
          <c:showCatName val="0"/>
          <c:showSerName val="0"/>
          <c:showPercent val="0"/>
          <c:showBubbleSize val="0"/>
        </c:dLbls>
        <c:gapWidth val="144"/>
        <c:overlap val="-27"/>
        <c:axId val="309833200"/>
        <c:axId val="309726928"/>
      </c:barChart>
      <c:catAx>
        <c:axId val="309833200"/>
        <c:scaling>
          <c:orientation val="minMax"/>
        </c:scaling>
        <c:delete val="0"/>
        <c:axPos val="b"/>
        <c:numFmt formatCode="General" sourceLinked="1"/>
        <c:majorTickMark val="none"/>
        <c:minorTickMark val="none"/>
        <c:tickLblPos val="nextTo"/>
        <c:spPr>
          <a:noFill/>
          <a:ln w="22225"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9726928"/>
        <c:crosses val="autoZero"/>
        <c:auto val="1"/>
        <c:lblAlgn val="ctr"/>
        <c:lblOffset val="100"/>
        <c:noMultiLvlLbl val="0"/>
      </c:catAx>
      <c:valAx>
        <c:axId val="309726928"/>
        <c:scaling>
          <c:orientation val="minMax"/>
          <c:max val="1"/>
        </c:scaling>
        <c:delete val="1"/>
        <c:axPos val="l"/>
        <c:numFmt formatCode="0%" sourceLinked="1"/>
        <c:majorTickMark val="none"/>
        <c:minorTickMark val="none"/>
        <c:tickLblPos val="nextTo"/>
        <c:crossAx val="309833200"/>
        <c:crosses val="autoZero"/>
        <c:crossBetween val="between"/>
        <c:majorUnit val="0.1"/>
      </c:valAx>
      <c:spPr>
        <a:noFill/>
        <a:ln>
          <a:noFill/>
        </a:ln>
        <a:effectLst/>
      </c:spPr>
    </c:plotArea>
    <c:legend>
      <c:legendPos val="t"/>
      <c:layout>
        <c:manualLayout>
          <c:xMode val="edge"/>
          <c:yMode val="edge"/>
          <c:x val="0.38818838523562932"/>
          <c:y val="4.230919539493494E-2"/>
          <c:w val="0.27465796505166584"/>
          <c:h val="8.24370711581213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315C-CB4A-B42C-C4445E501737}"/>
              </c:ext>
            </c:extLst>
          </c:dPt>
          <c:dPt>
            <c:idx val="1"/>
            <c:bubble3D val="0"/>
            <c:spPr>
              <a:noFill/>
              <a:ln w="19050">
                <a:noFill/>
              </a:ln>
              <a:effectLst/>
            </c:spPr>
            <c:extLst>
              <c:ext xmlns:c16="http://schemas.microsoft.com/office/drawing/2014/chart" uri="{C3380CC4-5D6E-409C-BE32-E72D297353CC}">
                <c16:uniqueId val="{00000003-315C-CB4A-B42C-C4445E501737}"/>
              </c:ext>
            </c:extLst>
          </c:dPt>
          <c:cat>
            <c:strRef>
              <c:f>Sheet1!$A$2:$A$3</c:f>
              <c:strCache>
                <c:ptCount val="2"/>
                <c:pt idx="0">
                  <c:v>Satisfied</c:v>
                </c:pt>
                <c:pt idx="1">
                  <c:v>Not</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4-315C-CB4A-B42C-C4445E501737}"/>
            </c:ext>
          </c:extLst>
        </c:ser>
        <c:dLbls>
          <c:showLegendKey val="0"/>
          <c:showVal val="0"/>
          <c:showCatName val="0"/>
          <c:showSerName val="0"/>
          <c:showPercent val="0"/>
          <c:showBubbleSize val="0"/>
          <c:showLeaderLines val="1"/>
        </c:dLbls>
        <c:firstSliceAng val="97"/>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solidFill>
              <a:schemeClr val="accent1">
                <a:lumMod val="60000"/>
                <a:lumOff val="40000"/>
              </a:schemeClr>
            </a:solidFill>
            <a:ln>
              <a:noFill/>
            </a:ln>
          </c:spPr>
          <c:dPt>
            <c:idx val="0"/>
            <c:bubble3D val="0"/>
            <c:spPr>
              <a:solidFill>
                <a:schemeClr val="accent6"/>
              </a:solidFill>
              <a:ln w="19050">
                <a:noFill/>
              </a:ln>
              <a:effectLst/>
            </c:spPr>
            <c:extLst>
              <c:ext xmlns:c16="http://schemas.microsoft.com/office/drawing/2014/chart" uri="{C3380CC4-5D6E-409C-BE32-E72D297353CC}">
                <c16:uniqueId val="{00000001-A72F-5B44-B03D-51DA26FA0F32}"/>
              </c:ext>
            </c:extLst>
          </c:dPt>
          <c:dPt>
            <c:idx val="1"/>
            <c:bubble3D val="0"/>
            <c:spPr>
              <a:noFill/>
              <a:ln w="19050">
                <a:noFill/>
              </a:ln>
              <a:effectLst/>
            </c:spPr>
            <c:extLst>
              <c:ext xmlns:c16="http://schemas.microsoft.com/office/drawing/2014/chart" uri="{C3380CC4-5D6E-409C-BE32-E72D297353CC}">
                <c16:uniqueId val="{00000003-A72F-5B44-B03D-51DA26FA0F32}"/>
              </c:ext>
            </c:extLst>
          </c:dPt>
          <c:cat>
            <c:strRef>
              <c:f>Sheet1!$A$2:$A$3</c:f>
              <c:strCache>
                <c:ptCount val="2"/>
                <c:pt idx="0">
                  <c:v>Satisfied</c:v>
                </c:pt>
                <c:pt idx="1">
                  <c:v>Not</c:v>
                </c:pt>
              </c:strCache>
            </c:strRef>
          </c:cat>
          <c:val>
            <c:numRef>
              <c:f>Sheet1!$B$2:$B$3</c:f>
              <c:numCache>
                <c:formatCode>0%</c:formatCode>
                <c:ptCount val="2"/>
                <c:pt idx="0">
                  <c:v>0.78</c:v>
                </c:pt>
                <c:pt idx="1">
                  <c:v>0.22</c:v>
                </c:pt>
              </c:numCache>
            </c:numRef>
          </c:val>
          <c:extLst>
            <c:ext xmlns:c16="http://schemas.microsoft.com/office/drawing/2014/chart" uri="{C3380CC4-5D6E-409C-BE32-E72D297353CC}">
              <c16:uniqueId val="{00000004-A72F-5B44-B03D-51DA26FA0F32}"/>
            </c:ext>
          </c:extLst>
        </c:ser>
        <c:dLbls>
          <c:showLegendKey val="0"/>
          <c:showVal val="0"/>
          <c:showCatName val="0"/>
          <c:showSerName val="0"/>
          <c:showPercent val="0"/>
          <c:showBubbleSize val="0"/>
          <c:showLeaderLines val="1"/>
        </c:dLbls>
        <c:firstSliceAng val="78"/>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5AA4-8C49-BCFE-27678E4E9EF4}"/>
              </c:ext>
            </c:extLst>
          </c:dPt>
          <c:dPt>
            <c:idx val="1"/>
            <c:bubble3D val="0"/>
            <c:spPr>
              <a:noFill/>
              <a:ln w="19050">
                <a:noFill/>
              </a:ln>
              <a:effectLst/>
            </c:spPr>
            <c:extLst>
              <c:ext xmlns:c16="http://schemas.microsoft.com/office/drawing/2014/chart" uri="{C3380CC4-5D6E-409C-BE32-E72D297353CC}">
                <c16:uniqueId val="{00000003-5AA4-8C49-BCFE-27678E4E9EF4}"/>
              </c:ext>
            </c:extLst>
          </c:dPt>
          <c:cat>
            <c:strRef>
              <c:f>Sheet1!$A$2:$A$3</c:f>
              <c:strCache>
                <c:ptCount val="2"/>
                <c:pt idx="0">
                  <c:v>Satisfied</c:v>
                </c:pt>
                <c:pt idx="1">
                  <c:v>Not</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4-5AA4-8C49-BCFE-27678E4E9EF4}"/>
            </c:ext>
          </c:extLst>
        </c:ser>
        <c:dLbls>
          <c:showLegendKey val="0"/>
          <c:showVal val="0"/>
          <c:showCatName val="0"/>
          <c:showSerName val="0"/>
          <c:showPercent val="0"/>
          <c:showBubbleSize val="0"/>
          <c:showLeaderLines val="1"/>
        </c:dLbls>
        <c:firstSliceAng val="118"/>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solidFill>
              <a:schemeClr val="accent1">
                <a:lumMod val="60000"/>
                <a:lumOff val="40000"/>
              </a:schemeClr>
            </a:solidFill>
            <a:ln>
              <a:noFill/>
            </a:ln>
          </c:spPr>
          <c:dPt>
            <c:idx val="0"/>
            <c:bubble3D val="0"/>
            <c:spPr>
              <a:solidFill>
                <a:schemeClr val="accent6"/>
              </a:solidFill>
              <a:ln w="19050">
                <a:noFill/>
              </a:ln>
              <a:effectLst/>
            </c:spPr>
            <c:extLst>
              <c:ext xmlns:c16="http://schemas.microsoft.com/office/drawing/2014/chart" uri="{C3380CC4-5D6E-409C-BE32-E72D297353CC}">
                <c16:uniqueId val="{00000001-2E1E-0B46-8C77-47A5C74F0C59}"/>
              </c:ext>
            </c:extLst>
          </c:dPt>
          <c:dPt>
            <c:idx val="1"/>
            <c:bubble3D val="0"/>
            <c:spPr>
              <a:noFill/>
              <a:ln w="19050">
                <a:noFill/>
              </a:ln>
              <a:effectLst/>
            </c:spPr>
            <c:extLst>
              <c:ext xmlns:c16="http://schemas.microsoft.com/office/drawing/2014/chart" uri="{C3380CC4-5D6E-409C-BE32-E72D297353CC}">
                <c16:uniqueId val="{00000003-2E1E-0B46-8C77-47A5C74F0C59}"/>
              </c:ext>
            </c:extLst>
          </c:dPt>
          <c:cat>
            <c:strRef>
              <c:f>Sheet1!$A$2:$A$3</c:f>
              <c:strCache>
                <c:ptCount val="2"/>
                <c:pt idx="0">
                  <c:v>Satisfied</c:v>
                </c:pt>
                <c:pt idx="1">
                  <c:v>Not</c:v>
                </c:pt>
              </c:strCache>
            </c:strRef>
          </c:cat>
          <c:val>
            <c:numRef>
              <c:f>Sheet1!$B$2:$B$3</c:f>
              <c:numCache>
                <c:formatCode>0%</c:formatCode>
                <c:ptCount val="2"/>
                <c:pt idx="0">
                  <c:v>0.78</c:v>
                </c:pt>
                <c:pt idx="1">
                  <c:v>0.22</c:v>
                </c:pt>
              </c:numCache>
            </c:numRef>
          </c:val>
          <c:extLst>
            <c:ext xmlns:c16="http://schemas.microsoft.com/office/drawing/2014/chart" uri="{C3380CC4-5D6E-409C-BE32-E72D297353CC}">
              <c16:uniqueId val="{00000004-2E1E-0B46-8C77-47A5C74F0C59}"/>
            </c:ext>
          </c:extLst>
        </c:ser>
        <c:dLbls>
          <c:showLegendKey val="0"/>
          <c:showVal val="0"/>
          <c:showCatName val="0"/>
          <c:showSerName val="0"/>
          <c:showPercent val="0"/>
          <c:showBubbleSize val="0"/>
          <c:showLeaderLines val="1"/>
        </c:dLbls>
        <c:firstSliceAng val="79"/>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49BC-DF4F-9005-52F4EE54F890}"/>
              </c:ext>
            </c:extLst>
          </c:dPt>
          <c:dPt>
            <c:idx val="1"/>
            <c:bubble3D val="0"/>
            <c:spPr>
              <a:noFill/>
              <a:ln w="19050">
                <a:noFill/>
              </a:ln>
              <a:effectLst/>
            </c:spPr>
            <c:extLst>
              <c:ext xmlns:c16="http://schemas.microsoft.com/office/drawing/2014/chart" uri="{C3380CC4-5D6E-409C-BE32-E72D297353CC}">
                <c16:uniqueId val="{00000003-49BC-DF4F-9005-52F4EE54F890}"/>
              </c:ext>
            </c:extLst>
          </c:dPt>
          <c:cat>
            <c:strRef>
              <c:f>Sheet1!$A$2:$A$3</c:f>
              <c:strCache>
                <c:ptCount val="2"/>
                <c:pt idx="0">
                  <c:v>Married</c:v>
                </c:pt>
                <c:pt idx="1">
                  <c:v>No</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4-49BC-DF4F-9005-52F4EE54F890}"/>
            </c:ext>
          </c:extLst>
        </c:ser>
        <c:dLbls>
          <c:showLegendKey val="0"/>
          <c:showVal val="0"/>
          <c:showCatName val="0"/>
          <c:showSerName val="0"/>
          <c:showPercent val="0"/>
          <c:showBubbleSize val="0"/>
          <c:showLeaderLines val="1"/>
        </c:dLbls>
        <c:firstSliceAng val="171"/>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DA0D-C845-A0BA-BAC5B6232C87}"/>
              </c:ext>
            </c:extLst>
          </c:dPt>
          <c:dPt>
            <c:idx val="1"/>
            <c:bubble3D val="0"/>
            <c:spPr>
              <a:noFill/>
              <a:ln w="19050">
                <a:noFill/>
              </a:ln>
              <a:effectLst/>
            </c:spPr>
            <c:extLst>
              <c:ext xmlns:c16="http://schemas.microsoft.com/office/drawing/2014/chart" uri="{C3380CC4-5D6E-409C-BE32-E72D297353CC}">
                <c16:uniqueId val="{00000003-DA0D-C845-A0BA-BAC5B6232C87}"/>
              </c:ext>
            </c:extLst>
          </c:dPt>
          <c:cat>
            <c:strRef>
              <c:f>Sheet1!$A$2:$A$3</c:f>
              <c:strCache>
                <c:ptCount val="2"/>
                <c:pt idx="0">
                  <c:v>Married</c:v>
                </c:pt>
                <c:pt idx="1">
                  <c:v>No</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DA0D-C845-A0BA-BAC5B6232C87}"/>
            </c:ext>
          </c:extLst>
        </c:ser>
        <c:dLbls>
          <c:showLegendKey val="0"/>
          <c:showVal val="0"/>
          <c:showCatName val="0"/>
          <c:showSerName val="0"/>
          <c:showPercent val="0"/>
          <c:showBubbleSize val="0"/>
          <c:showLeaderLines val="1"/>
        </c:dLbls>
        <c:firstSliceAng val="156"/>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4D09-A044-827D-833ADD2BFFA7}"/>
              </c:ext>
            </c:extLst>
          </c:dPt>
          <c:dPt>
            <c:idx val="1"/>
            <c:bubble3D val="0"/>
            <c:spPr>
              <a:noFill/>
              <a:ln w="19050">
                <a:noFill/>
              </a:ln>
              <a:effectLst/>
            </c:spPr>
            <c:extLst>
              <c:ext xmlns:c16="http://schemas.microsoft.com/office/drawing/2014/chart" uri="{C3380CC4-5D6E-409C-BE32-E72D297353CC}">
                <c16:uniqueId val="{00000003-4D09-A044-827D-833ADD2BFFA7}"/>
              </c:ext>
            </c:extLst>
          </c:dPt>
          <c:cat>
            <c:strRef>
              <c:f>Sheet1!$A$2:$A$3</c:f>
              <c:strCache>
                <c:ptCount val="2"/>
                <c:pt idx="0">
                  <c:v>White</c:v>
                </c:pt>
                <c:pt idx="1">
                  <c:v>No</c:v>
                </c:pt>
              </c:strCache>
            </c:strRef>
          </c:cat>
          <c:val>
            <c:numRef>
              <c:f>Sheet1!$B$2:$B$3</c:f>
              <c:numCache>
                <c:formatCode>0%</c:formatCode>
                <c:ptCount val="2"/>
                <c:pt idx="0">
                  <c:v>0.96</c:v>
                </c:pt>
                <c:pt idx="1">
                  <c:v>0.04</c:v>
                </c:pt>
              </c:numCache>
            </c:numRef>
          </c:val>
          <c:extLst>
            <c:ext xmlns:c16="http://schemas.microsoft.com/office/drawing/2014/chart" uri="{C3380CC4-5D6E-409C-BE32-E72D297353CC}">
              <c16:uniqueId val="{00000004-4D09-A044-827D-833ADD2BFFA7}"/>
            </c:ext>
          </c:extLst>
        </c:ser>
        <c:dLbls>
          <c:showLegendKey val="0"/>
          <c:showVal val="0"/>
          <c:showCatName val="0"/>
          <c:showSerName val="0"/>
          <c:showPercent val="0"/>
          <c:showBubbleSize val="0"/>
          <c:showLeaderLines val="1"/>
        </c:dLbls>
        <c:firstSliceAng val="11"/>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F22F-F34E-B026-2E3A025F1768}"/>
              </c:ext>
            </c:extLst>
          </c:dPt>
          <c:dPt>
            <c:idx val="1"/>
            <c:bubble3D val="0"/>
            <c:spPr>
              <a:noFill/>
              <a:ln w="19050">
                <a:noFill/>
              </a:ln>
              <a:effectLst/>
            </c:spPr>
            <c:extLst>
              <c:ext xmlns:c16="http://schemas.microsoft.com/office/drawing/2014/chart" uri="{C3380CC4-5D6E-409C-BE32-E72D297353CC}">
                <c16:uniqueId val="{00000003-F22F-F34E-B026-2E3A025F1768}"/>
              </c:ext>
            </c:extLst>
          </c:dPt>
          <c:cat>
            <c:strRef>
              <c:f>Sheet1!$A$2:$A$3</c:f>
              <c:strCache>
                <c:ptCount val="2"/>
                <c:pt idx="0">
                  <c:v>White</c:v>
                </c:pt>
                <c:pt idx="1">
                  <c:v>No</c:v>
                </c:pt>
              </c:strCache>
            </c:strRef>
          </c:cat>
          <c:val>
            <c:numRef>
              <c:f>Sheet1!$B$2:$B$3</c:f>
              <c:numCache>
                <c:formatCode>0%</c:formatCode>
                <c:ptCount val="2"/>
                <c:pt idx="0">
                  <c:v>0.97</c:v>
                </c:pt>
                <c:pt idx="1">
                  <c:v>0.03</c:v>
                </c:pt>
              </c:numCache>
            </c:numRef>
          </c:val>
          <c:extLst>
            <c:ext xmlns:c16="http://schemas.microsoft.com/office/drawing/2014/chart" uri="{C3380CC4-5D6E-409C-BE32-E72D297353CC}">
              <c16:uniqueId val="{00000004-F22F-F34E-B026-2E3A025F1768}"/>
            </c:ext>
          </c:extLst>
        </c:ser>
        <c:dLbls>
          <c:showLegendKey val="0"/>
          <c:showVal val="0"/>
          <c:showCatName val="0"/>
          <c:showSerName val="0"/>
          <c:showPercent val="0"/>
          <c:showBubbleSize val="0"/>
          <c:showLeaderLines val="1"/>
        </c:dLbls>
        <c:firstSliceAng val="9"/>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89E0-1740-A065-520BA05EED08}"/>
              </c:ext>
            </c:extLst>
          </c:dPt>
          <c:dPt>
            <c:idx val="1"/>
            <c:bubble3D val="0"/>
            <c:spPr>
              <a:noFill/>
              <a:ln w="19050">
                <a:noFill/>
              </a:ln>
              <a:effectLst/>
            </c:spPr>
            <c:extLst>
              <c:ext xmlns:c16="http://schemas.microsoft.com/office/drawing/2014/chart" uri="{C3380CC4-5D6E-409C-BE32-E72D297353CC}">
                <c16:uniqueId val="{00000003-89E0-1740-A065-520BA05EED08}"/>
              </c:ext>
            </c:extLst>
          </c:dPt>
          <c:cat>
            <c:strRef>
              <c:f>Sheet1!$A$2:$A$3</c:f>
              <c:strCache>
                <c:ptCount val="2"/>
                <c:pt idx="0">
                  <c:v>Work</c:v>
                </c:pt>
                <c:pt idx="1">
                  <c:v>No</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4-89E0-1740-A065-520BA05EED08}"/>
            </c:ext>
          </c:extLst>
        </c:ser>
        <c:dLbls>
          <c:showLegendKey val="0"/>
          <c:showVal val="0"/>
          <c:showCatName val="0"/>
          <c:showSerName val="0"/>
          <c:showPercent val="0"/>
          <c:showBubbleSize val="0"/>
          <c:showLeaderLines val="1"/>
        </c:dLbls>
        <c:firstSliceAng val="171"/>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7B7E-FF41-8BE9-62D0BDC55E0A}"/>
              </c:ext>
            </c:extLst>
          </c:dPt>
          <c:dPt>
            <c:idx val="1"/>
            <c:bubble3D val="0"/>
            <c:spPr>
              <a:noFill/>
              <a:ln w="19050">
                <a:noFill/>
              </a:ln>
              <a:effectLst/>
            </c:spPr>
            <c:extLst>
              <c:ext xmlns:c16="http://schemas.microsoft.com/office/drawing/2014/chart" uri="{C3380CC4-5D6E-409C-BE32-E72D297353CC}">
                <c16:uniqueId val="{00000003-7B7E-FF41-8BE9-62D0BDC55E0A}"/>
              </c:ext>
            </c:extLst>
          </c:dPt>
          <c:cat>
            <c:strRef>
              <c:f>Sheet1!$A$2:$A$3</c:f>
              <c:strCache>
                <c:ptCount val="2"/>
                <c:pt idx="0">
                  <c:v>Work</c:v>
                </c:pt>
                <c:pt idx="1">
                  <c:v>No</c:v>
                </c:pt>
              </c:strCache>
            </c:strRef>
          </c:cat>
          <c:val>
            <c:numRef>
              <c:f>Sheet1!$B$2:$B$3</c:f>
              <c:numCache>
                <c:formatCode>0%</c:formatCode>
                <c:ptCount val="2"/>
                <c:pt idx="0">
                  <c:v>0.59</c:v>
                </c:pt>
                <c:pt idx="1">
                  <c:v>0.41</c:v>
                </c:pt>
              </c:numCache>
            </c:numRef>
          </c:val>
          <c:extLst>
            <c:ext xmlns:c16="http://schemas.microsoft.com/office/drawing/2014/chart" uri="{C3380CC4-5D6E-409C-BE32-E72D297353CC}">
              <c16:uniqueId val="{00000004-7B7E-FF41-8BE9-62D0BDC55E0A}"/>
            </c:ext>
          </c:extLst>
        </c:ser>
        <c:dLbls>
          <c:showLegendKey val="0"/>
          <c:showVal val="0"/>
          <c:showCatName val="0"/>
          <c:showSerName val="0"/>
          <c:showPercent val="0"/>
          <c:showBubbleSize val="0"/>
          <c:showLeaderLines val="1"/>
        </c:dLbls>
        <c:firstSliceAng val="148"/>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510390B4-A0D1-6440-9C1F-516ECABE80A5}" type="datetimeFigureOut">
              <a:rPr lang="en-US" smtClean="0"/>
              <a:t>4/4/2019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7C7F1645-B66D-974A-838C-4611EE24FC17}" type="slidenum">
              <a:rPr lang="en-US" smtClean="0"/>
              <a:t>‹#›</a:t>
            </a:fld>
            <a:endParaRPr lang="en-US"/>
          </a:p>
        </p:txBody>
      </p:sp>
    </p:spTree>
    <p:extLst>
      <p:ext uri="{BB962C8B-B14F-4D97-AF65-F5344CB8AC3E}">
        <p14:creationId xmlns:p14="http://schemas.microsoft.com/office/powerpoint/2010/main" val="3508253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E10DA94-FF99-4446-A7E2-5ED773DD4467}" type="datetimeFigureOut">
              <a:rPr lang="en-US" smtClean="0"/>
              <a:t>4/4/2019</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9BE7366-285D-4A13-94C4-5CB5B5041B76}" type="slidenum">
              <a:rPr lang="en-US" smtClean="0"/>
              <a:t>‹#›</a:t>
            </a:fld>
            <a:endParaRPr lang="en-US"/>
          </a:p>
        </p:txBody>
      </p:sp>
    </p:spTree>
    <p:extLst>
      <p:ext uri="{BB962C8B-B14F-4D97-AF65-F5344CB8AC3E}">
        <p14:creationId xmlns:p14="http://schemas.microsoft.com/office/powerpoint/2010/main" val="11421656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breastfeeding/pdf/2014breastfeedingreportcard.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Only 22% of mother</a:t>
            </a:r>
            <a:r>
              <a:rPr lang="en-US" baseline="0" dirty="0"/>
              <a:t> exclusively breastfeed at 6 months even tough AAP and ACOG recommend it. AAP recommends continued through one Year. Only 31% do. </a:t>
            </a:r>
          </a:p>
          <a:p>
            <a:r>
              <a:rPr lang="en-US" baseline="0" dirty="0"/>
              <a:t>Breastfeeding </a:t>
            </a:r>
            <a:endParaRPr lang="en-US" dirty="0"/>
          </a:p>
        </p:txBody>
      </p:sp>
      <p:sp>
        <p:nvSpPr>
          <p:cNvPr id="4" name="Slide Number Placeholder 3"/>
          <p:cNvSpPr>
            <a:spLocks noGrp="1"/>
          </p:cNvSpPr>
          <p:nvPr>
            <p:ph type="sldNum" sz="quarter" idx="10"/>
          </p:nvPr>
        </p:nvSpPr>
        <p:spPr/>
        <p:txBody>
          <a:bodyPr/>
          <a:lstStyle/>
          <a:p>
            <a:fld id="{79BE7366-285D-4A13-94C4-5CB5B5041B76}" type="slidenum">
              <a:rPr lang="en-US" smtClean="0"/>
              <a:t>3</a:t>
            </a:fld>
            <a:endParaRPr lang="en-US"/>
          </a:p>
        </p:txBody>
      </p:sp>
    </p:spTree>
    <p:extLst>
      <p:ext uri="{BB962C8B-B14F-4D97-AF65-F5344CB8AC3E}">
        <p14:creationId xmlns:p14="http://schemas.microsoft.com/office/powerpoint/2010/main" val="1120185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We will recruit</a:t>
            </a:r>
            <a:r>
              <a:rPr lang="en-US" baseline="0" dirty="0"/>
              <a:t> 200 moms total (100 in each group) . Eligible moms: </a:t>
            </a:r>
            <a:r>
              <a:rPr lang="en-US" dirty="0"/>
              <a:t>have initiated breastfeeding and intend to continue. Over 18+. </a:t>
            </a:r>
          </a:p>
          <a:p>
            <a:endParaRPr lang="en-US" dirty="0"/>
          </a:p>
          <a:p>
            <a:r>
              <a:rPr lang="en-US" dirty="0"/>
              <a:t>Moms get incentives: phone or gift cards. Intervention moms also get services. Cole nurses get funding for educational purposes. </a:t>
            </a:r>
          </a:p>
          <a:p>
            <a:endParaRPr lang="en-US" dirty="0"/>
          </a:p>
          <a:p>
            <a:r>
              <a:rPr lang="en-US" dirty="0">
                <a:solidFill>
                  <a:srgbClr val="FF0000"/>
                </a:solidFill>
              </a:rPr>
              <a:t>Outcome- use of tool, duration, exclusivity, satisfaction. ADD</a:t>
            </a:r>
          </a:p>
          <a:p>
            <a:endParaRPr lang="en-US" dirty="0">
              <a:solidFill>
                <a:srgbClr val="FF0000"/>
              </a:solidFill>
            </a:endParaRPr>
          </a:p>
          <a:p>
            <a:pPr lvl="0"/>
            <a:r>
              <a:rPr lang="en-US" dirty="0"/>
              <a:t>Mother breastfed her infant or expressed milk at least once (Yes/No</a:t>
            </a:r>
            <a:r>
              <a:rPr lang="en-US" sz="800" dirty="0"/>
              <a:t> </a:t>
            </a:r>
            <a:r>
              <a:rPr lang="en-US" dirty="0"/>
              <a:t>)</a:t>
            </a:r>
            <a:endParaRPr lang="en-US" sz="1100" u="sng" dirty="0"/>
          </a:p>
          <a:p>
            <a:r>
              <a:rPr lang="en-US" dirty="0"/>
              <a:t>  </a:t>
            </a:r>
            <a:endParaRPr lang="en-US" sz="1100" u="sng" dirty="0"/>
          </a:p>
          <a:p>
            <a:pPr lvl="0"/>
            <a:r>
              <a:rPr lang="en-US" dirty="0"/>
              <a:t>Gestational age </a:t>
            </a:r>
            <a:r>
              <a:rPr lang="en-US" i="1" dirty="0"/>
              <a:t>(Indicate weeks completed. So 34 0/7 to 34 6/7 is 34 weeks</a:t>
            </a:r>
            <a:r>
              <a:rPr lang="en-US" dirty="0"/>
              <a:t>)</a:t>
            </a:r>
            <a:endParaRPr lang="en-US" sz="1100" u="sng" dirty="0"/>
          </a:p>
          <a:p>
            <a:pPr lvl="1"/>
            <a:r>
              <a:rPr lang="en-US" u="sng" dirty="0"/>
              <a:t>&lt;</a:t>
            </a:r>
            <a:r>
              <a:rPr lang="en-US" dirty="0"/>
              <a:t>33 weeks</a:t>
            </a:r>
            <a:endParaRPr lang="en-US" sz="1100" u="sng" dirty="0"/>
          </a:p>
          <a:p>
            <a:pPr lvl="1"/>
            <a:r>
              <a:rPr lang="en-US" dirty="0"/>
              <a:t>34 weeks</a:t>
            </a:r>
            <a:r>
              <a:rPr lang="en-US" u="sng" dirty="0"/>
              <a:t> </a:t>
            </a:r>
            <a:endParaRPr lang="en-US" sz="1100" u="sng" dirty="0"/>
          </a:p>
          <a:p>
            <a:pPr lvl="1"/>
            <a:r>
              <a:rPr lang="en-US" dirty="0"/>
              <a:t>35 weeks</a:t>
            </a:r>
            <a:endParaRPr lang="en-US" sz="1100" u="sng" dirty="0"/>
          </a:p>
          <a:p>
            <a:pPr lvl="1"/>
            <a:r>
              <a:rPr lang="en-US" dirty="0"/>
              <a:t>36 weeks</a:t>
            </a:r>
            <a:endParaRPr lang="en-US" sz="1100" u="sng" dirty="0"/>
          </a:p>
          <a:p>
            <a:pPr lvl="1"/>
            <a:r>
              <a:rPr lang="en-US" dirty="0"/>
              <a:t>37 weeks</a:t>
            </a:r>
            <a:endParaRPr lang="en-US" sz="1100" u="sng" dirty="0"/>
          </a:p>
          <a:p>
            <a:pPr lvl="1"/>
            <a:r>
              <a:rPr lang="en-US" dirty="0"/>
              <a:t>38 weeks</a:t>
            </a:r>
            <a:endParaRPr lang="en-US" sz="1100" u="sng" dirty="0"/>
          </a:p>
          <a:p>
            <a:pPr lvl="1"/>
            <a:r>
              <a:rPr lang="en-US" dirty="0"/>
              <a:t>39 weeks</a:t>
            </a:r>
            <a:endParaRPr lang="en-US" sz="1100" u="sng" dirty="0"/>
          </a:p>
          <a:p>
            <a:pPr lvl="1"/>
            <a:r>
              <a:rPr lang="en-US" dirty="0"/>
              <a:t>40 weeks</a:t>
            </a:r>
            <a:endParaRPr lang="en-US" sz="1100" u="sng" dirty="0"/>
          </a:p>
          <a:p>
            <a:pPr lvl="1"/>
            <a:r>
              <a:rPr lang="en-US" dirty="0"/>
              <a:t>41 weeks</a:t>
            </a:r>
            <a:endParaRPr lang="en-US" sz="1100" u="sng" dirty="0"/>
          </a:p>
          <a:p>
            <a:pPr lvl="1"/>
            <a:r>
              <a:rPr lang="en-US" u="sng" dirty="0"/>
              <a:t>&gt;</a:t>
            </a:r>
            <a:r>
              <a:rPr lang="en-US" dirty="0"/>
              <a:t> 42 weeks</a:t>
            </a:r>
            <a:endParaRPr lang="en-US" sz="1100" u="sng" dirty="0"/>
          </a:p>
          <a:p>
            <a:r>
              <a:rPr lang="en-US" dirty="0"/>
              <a:t> </a:t>
            </a:r>
            <a:endParaRPr lang="en-US" sz="1100" u="sng" dirty="0"/>
          </a:p>
          <a:p>
            <a:pPr lvl="0"/>
            <a:r>
              <a:rPr lang="en-US" dirty="0"/>
              <a:t>Singleton birth? (Yes/No)</a:t>
            </a:r>
            <a:endParaRPr lang="en-US" sz="1100" u="sng" dirty="0"/>
          </a:p>
          <a:p>
            <a:r>
              <a:rPr lang="en-US" dirty="0"/>
              <a:t> </a:t>
            </a:r>
            <a:endParaRPr lang="en-US" sz="1100" u="sng" dirty="0"/>
          </a:p>
          <a:p>
            <a:pPr lvl="0"/>
            <a:r>
              <a:rPr lang="en-US" dirty="0"/>
              <a:t>Infant expected to stay at Cole Memorial (i.e. infant will NOT be transferred out to another hospital for inpatient medical care) (Yes/No)</a:t>
            </a:r>
            <a:endParaRPr lang="en-US" sz="1100" u="sng" dirty="0"/>
          </a:p>
          <a:p>
            <a:r>
              <a:rPr lang="en-US" dirty="0"/>
              <a:t> </a:t>
            </a:r>
            <a:endParaRPr lang="en-US" sz="1100" u="sng" dirty="0"/>
          </a:p>
          <a:p>
            <a:pPr lvl="0"/>
            <a:r>
              <a:rPr lang="en-US" dirty="0"/>
              <a:t>Infant expected to go home with the mother (i.e., the baby will NOT be put up for adoption or CYF custody) </a:t>
            </a:r>
            <a:endParaRPr lang="en-US" sz="1100" u="sng" dirty="0"/>
          </a:p>
          <a:p>
            <a:r>
              <a:rPr lang="en-US" dirty="0"/>
              <a:t> </a:t>
            </a:r>
            <a:endParaRPr lang="en-US" sz="1100" u="sng" dirty="0"/>
          </a:p>
          <a:p>
            <a:pPr lvl="0"/>
            <a:r>
              <a:rPr lang="en-US" dirty="0"/>
              <a:t>Mother can read, speak, and understand English (Yes/No)</a:t>
            </a:r>
            <a:endParaRPr lang="en-US" sz="1100" u="sng" dirty="0"/>
          </a:p>
          <a:p>
            <a:r>
              <a:rPr lang="en-US" dirty="0"/>
              <a:t> </a:t>
            </a:r>
            <a:endParaRPr lang="en-US" sz="1100" u="sng" dirty="0"/>
          </a:p>
          <a:p>
            <a:pPr lvl="0"/>
            <a:r>
              <a:rPr lang="en-US" dirty="0"/>
              <a:t>Mother is NOT a prisoner (Yes/No)</a:t>
            </a:r>
            <a:endParaRPr lang="en-US" sz="1100" u="sng" dirty="0"/>
          </a:p>
          <a:p>
            <a:r>
              <a:rPr lang="en-US" dirty="0"/>
              <a:t> </a:t>
            </a:r>
            <a:endParaRPr lang="en-US" sz="1100" u="sng" dirty="0"/>
          </a:p>
          <a:p>
            <a:pPr lvl="0"/>
            <a:r>
              <a:rPr lang="en-US" dirty="0"/>
              <a:t>Mother is HIV/HTLV NEGATIVE (Yes/No)</a:t>
            </a:r>
            <a:endParaRPr lang="en-US" sz="1100" u="sng" dirty="0"/>
          </a:p>
          <a:p>
            <a:r>
              <a:rPr lang="en-US" dirty="0"/>
              <a:t> </a:t>
            </a:r>
            <a:endParaRPr lang="en-US" sz="1100" u="sng" dirty="0"/>
          </a:p>
          <a:p>
            <a:pPr lvl="0"/>
            <a:r>
              <a:rPr lang="en-US" dirty="0"/>
              <a:t>Mother does NOT need chemotherapy or radiation after delivery (Yes/No)</a:t>
            </a:r>
            <a:endParaRPr lang="en-US" sz="1100" u="sng" dirty="0"/>
          </a:p>
          <a:p>
            <a:r>
              <a:rPr lang="en-US" dirty="0"/>
              <a:t> </a:t>
            </a:r>
            <a:endParaRPr lang="en-US" sz="1100" u="sng" dirty="0"/>
          </a:p>
          <a:p>
            <a:pPr lvl="0"/>
            <a:r>
              <a:rPr lang="en-US" dirty="0"/>
              <a:t>Mother is eligible to breastfeed per Cole protocols (toxicology screen) (Yes/No)</a:t>
            </a:r>
            <a:endParaRPr lang="en-US" sz="1100" u="sng" dirty="0"/>
          </a:p>
          <a:p>
            <a:pPr hangingPunct="0"/>
            <a:r>
              <a:rPr lang="en-US" sz="1100" dirty="0"/>
              <a:t> </a:t>
            </a:r>
            <a:r>
              <a:rPr lang="en-US" dirty="0"/>
              <a:t>Programming note: All 11 questions must be completed for nurse to proceed. </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BE7366-285D-4A13-94C4-5CB5B5041B76}" type="slidenum">
              <a:rPr lang="en-US" smtClean="0"/>
              <a:t>16</a:t>
            </a:fld>
            <a:endParaRPr lang="en-US"/>
          </a:p>
        </p:txBody>
      </p:sp>
    </p:spTree>
    <p:extLst>
      <p:ext uri="{BB962C8B-B14F-4D97-AF65-F5344CB8AC3E}">
        <p14:creationId xmlns:p14="http://schemas.microsoft.com/office/powerpoint/2010/main" val="348183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BE7366-285D-4A13-94C4-5CB5B5041B76}" type="slidenum">
              <a:rPr lang="en-US" smtClean="0"/>
              <a:t>17</a:t>
            </a:fld>
            <a:endParaRPr lang="en-US"/>
          </a:p>
        </p:txBody>
      </p:sp>
    </p:spTree>
    <p:extLst>
      <p:ext uri="{BB962C8B-B14F-4D97-AF65-F5344CB8AC3E}">
        <p14:creationId xmlns:p14="http://schemas.microsoft.com/office/powerpoint/2010/main" val="211565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primary and secondary outcomes of interest were binary indicators for 1) any breastfeeding, 2) exclusive breastfeeding, and 3) satisfaction with the breastfeeding experience at 12 weeks. The primary study outcomes of any breastfeeding and exclusive breastfeeding (i.e., infant fed only breastmilk) were self-reported by participants at 12 weeks. We measured both of these outcomes using infant feeding questions from the National Immunization Survey</a:t>
            </a:r>
            <a:r>
              <a:rPr lang="en-US" sz="1200" kern="1200" baseline="30000" dirty="0">
                <a:solidFill>
                  <a:schemeClr val="tx1"/>
                </a:solidFill>
                <a:effectLst/>
                <a:latin typeface="+mn-lt"/>
                <a:ea typeface="+mn-ea"/>
                <a:cs typeface="+mn-cs"/>
              </a:rPr>
              <a:t>31</a:t>
            </a:r>
            <a:r>
              <a:rPr lang="en-US" sz="1200" kern="1200" dirty="0">
                <a:solidFill>
                  <a:schemeClr val="tx1"/>
                </a:solidFill>
                <a:effectLst/>
                <a:latin typeface="+mn-lt"/>
                <a:ea typeface="+mn-ea"/>
                <a:cs typeface="+mn-cs"/>
              </a:rPr>
              <a:t> that asked participants to report if they were currently breastfeeding or feeding pumped milk to their new baby and if no, the age of the infant in weeks when he/she completely stopped breastfeeding or receiving breastmilk. Similarly, participants were asked to report the age of the infant when he/she was first fed formula. </a:t>
            </a:r>
          </a:p>
          <a:p>
            <a:r>
              <a:rPr lang="en-US" sz="1200" kern="1200" dirty="0">
                <a:solidFill>
                  <a:schemeClr val="tx1"/>
                </a:solidFill>
                <a:effectLst/>
                <a:latin typeface="+mn-lt"/>
                <a:ea typeface="+mn-ea"/>
                <a:cs typeface="+mn-cs"/>
              </a:rPr>
              <a:t>The secondary outcome was breastfeeding satisfaction during the period of breastfeeding. Participants still breastfeeding at the time of the 12-week assessment were asked to rate how satisfied they felt about the experience of breastfeeding their baby over the past three months (very unsatisfied, somewhat unsatisfied, neither satisfied or satisfied, somewhat satisfied, and very satisfied). Participants reporting that they had stopped breastfeeding were asked to think back on the time they were breastfeeding and indicate how satisfied they were with the experience. In both cases, we defined a participant as “satisfied with breastfeeding” (yes/no) if she indicated that she was “satisfied” or “very satisfied.” Feasibility measures included use of </a:t>
            </a:r>
            <a:r>
              <a:rPr lang="en-US" sz="1200" kern="1200" dirty="0" err="1">
                <a:solidFill>
                  <a:schemeClr val="tx1"/>
                </a:solidFill>
                <a:effectLst/>
                <a:latin typeface="+mn-lt"/>
                <a:ea typeface="+mn-ea"/>
                <a:cs typeface="+mn-cs"/>
              </a:rPr>
              <a:t>telelactation</a:t>
            </a:r>
            <a:r>
              <a:rPr lang="en-US" sz="1200" kern="1200" dirty="0">
                <a:solidFill>
                  <a:schemeClr val="tx1"/>
                </a:solidFill>
                <a:effectLst/>
                <a:latin typeface="+mn-lt"/>
                <a:ea typeface="+mn-ea"/>
                <a:cs typeface="+mn-cs"/>
              </a:rPr>
              <a:t> (any use and number of </a:t>
            </a:r>
            <a:r>
              <a:rPr lang="en-US" sz="1200" kern="1200" dirty="0" err="1">
                <a:solidFill>
                  <a:schemeClr val="tx1"/>
                </a:solidFill>
                <a:effectLst/>
                <a:latin typeface="+mn-lt"/>
                <a:ea typeface="+mn-ea"/>
                <a:cs typeface="+mn-cs"/>
              </a:rPr>
              <a:t>telelactation</a:t>
            </a:r>
            <a:r>
              <a:rPr lang="en-US" sz="1200" kern="1200" dirty="0">
                <a:solidFill>
                  <a:schemeClr val="tx1"/>
                </a:solidFill>
                <a:effectLst/>
                <a:latin typeface="+mn-lt"/>
                <a:ea typeface="+mn-ea"/>
                <a:cs typeface="+mn-cs"/>
              </a:rPr>
              <a:t> video calls) and satisfaction with </a:t>
            </a:r>
            <a:r>
              <a:rPr lang="en-US" sz="1200" kern="1200" dirty="0" err="1">
                <a:solidFill>
                  <a:schemeClr val="tx1"/>
                </a:solidFill>
                <a:effectLst/>
                <a:latin typeface="+mn-lt"/>
                <a:ea typeface="+mn-ea"/>
                <a:cs typeface="+mn-cs"/>
              </a:rPr>
              <a:t>telelactation</a:t>
            </a:r>
            <a:r>
              <a:rPr lang="en-US" sz="1200" kern="1200" dirty="0">
                <a:solidFill>
                  <a:schemeClr val="tx1"/>
                </a:solidFill>
                <a:effectLst/>
                <a:latin typeface="+mn-lt"/>
                <a:ea typeface="+mn-ea"/>
                <a:cs typeface="+mn-cs"/>
              </a:rPr>
              <a:t> video calls overall among participants in the </a:t>
            </a:r>
            <a:r>
              <a:rPr lang="en-US" sz="1200" kern="1200" dirty="0" err="1">
                <a:solidFill>
                  <a:schemeClr val="tx1"/>
                </a:solidFill>
                <a:effectLst/>
                <a:latin typeface="+mn-lt"/>
                <a:ea typeface="+mn-ea"/>
                <a:cs typeface="+mn-cs"/>
              </a:rPr>
              <a:t>telelactation</a:t>
            </a:r>
            <a:r>
              <a:rPr lang="en-US" sz="1200" kern="1200" dirty="0">
                <a:solidFill>
                  <a:schemeClr val="tx1"/>
                </a:solidFill>
                <a:effectLst/>
                <a:latin typeface="+mn-lt"/>
                <a:ea typeface="+mn-ea"/>
                <a:cs typeface="+mn-cs"/>
              </a:rPr>
              <a:t> arm as reported at 12 weeks. </a:t>
            </a:r>
          </a:p>
          <a:p>
            <a:endParaRPr lang="en-US" dirty="0"/>
          </a:p>
          <a:p>
            <a:endParaRPr lang="en-US" dirty="0"/>
          </a:p>
        </p:txBody>
      </p:sp>
      <p:sp>
        <p:nvSpPr>
          <p:cNvPr id="4" name="Slide Number Placeholder 3"/>
          <p:cNvSpPr>
            <a:spLocks noGrp="1"/>
          </p:cNvSpPr>
          <p:nvPr>
            <p:ph type="sldNum" sz="quarter" idx="5"/>
          </p:nvPr>
        </p:nvSpPr>
        <p:spPr/>
        <p:txBody>
          <a:bodyPr/>
          <a:lstStyle/>
          <a:p>
            <a:fld id="{79BE7366-285D-4A13-94C4-5CB5B5041B76}" type="slidenum">
              <a:rPr lang="en-US" smtClean="0"/>
              <a:t>18</a:t>
            </a:fld>
            <a:endParaRPr lang="en-US"/>
          </a:p>
        </p:txBody>
      </p:sp>
    </p:spTree>
    <p:extLst>
      <p:ext uri="{BB962C8B-B14F-4D97-AF65-F5344CB8AC3E}">
        <p14:creationId xmlns:p14="http://schemas.microsoft.com/office/powerpoint/2010/main" val="1788060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first assessed whether randomization achieved balance on measurable characteristics across intervention and control participants via two-sided t-tests and chi-squared for continuous and binary variables, respectively. We then used an intent-to-treat (ITT) approach</a:t>
            </a:r>
            <a:r>
              <a:rPr lang="en-US" sz="1200" kern="1200" baseline="30000" dirty="0">
                <a:solidFill>
                  <a:schemeClr val="tx1"/>
                </a:solidFill>
                <a:effectLst/>
                <a:latin typeface="+mn-lt"/>
                <a:ea typeface="+mn-ea"/>
                <a:cs typeface="+mn-cs"/>
              </a:rPr>
              <a:t>32</a:t>
            </a:r>
            <a:r>
              <a:rPr lang="en-US" sz="1200" kern="1200" dirty="0">
                <a:solidFill>
                  <a:schemeClr val="tx1"/>
                </a:solidFill>
                <a:effectLst/>
                <a:latin typeface="+mn-lt"/>
                <a:ea typeface="+mn-ea"/>
                <a:cs typeface="+mn-cs"/>
              </a:rPr>
              <a:t> adjusting for individual-level maternal characteristics that varied at baseline. The ITT analysis gives the average effect of the treatment on participants randomized to receive it, but these results suffer from “treatment contamination” because not everyone assigned to the treatment arm used the </a:t>
            </a:r>
            <a:r>
              <a:rPr lang="en-US" sz="1200" kern="1200" dirty="0" err="1">
                <a:solidFill>
                  <a:schemeClr val="tx1"/>
                </a:solidFill>
                <a:effectLst/>
                <a:latin typeface="+mn-lt"/>
                <a:ea typeface="+mn-ea"/>
                <a:cs typeface="+mn-cs"/>
              </a:rPr>
              <a:t>telelactation</a:t>
            </a:r>
            <a:r>
              <a:rPr lang="en-US" sz="1200" kern="1200" dirty="0">
                <a:solidFill>
                  <a:schemeClr val="tx1"/>
                </a:solidFill>
                <a:effectLst/>
                <a:latin typeface="+mn-lt"/>
                <a:ea typeface="+mn-ea"/>
                <a:cs typeface="+mn-cs"/>
              </a:rPr>
              <a:t> services.  </a:t>
            </a:r>
          </a:p>
          <a:p>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adjust for this contamination to usual care, we also used an instrumental variables (IV) model that produces an estimate of the treatment effect on the treated (i.e., intervention group participants who used the intervention). More specifically, we estimated a 2-staged least squares (2SLS) IV model where we instrument for the probability of compliance (in this case, use of </a:t>
            </a:r>
            <a:r>
              <a:rPr lang="en-US" sz="1200" kern="1200" dirty="0" err="1">
                <a:solidFill>
                  <a:schemeClr val="tx1"/>
                </a:solidFill>
                <a:effectLst/>
                <a:latin typeface="+mn-lt"/>
                <a:ea typeface="+mn-ea"/>
                <a:cs typeface="+mn-cs"/>
              </a:rPr>
              <a:t>telelactation</a:t>
            </a:r>
            <a:r>
              <a:rPr lang="en-US" sz="1200" kern="1200" dirty="0">
                <a:solidFill>
                  <a:schemeClr val="tx1"/>
                </a:solidFill>
                <a:effectLst/>
                <a:latin typeface="+mn-lt"/>
                <a:ea typeface="+mn-ea"/>
                <a:cs typeface="+mn-cs"/>
              </a:rPr>
              <a:t>) using the randomization variable (i.e. “in treatment group”) as the instrument.</a:t>
            </a:r>
            <a:r>
              <a:rPr lang="en-US" sz="1200" kern="1200" baseline="30000" dirty="0">
                <a:solidFill>
                  <a:schemeClr val="tx1"/>
                </a:solidFill>
                <a:effectLst/>
                <a:latin typeface="+mn-lt"/>
                <a:ea typeface="+mn-ea"/>
                <a:cs typeface="+mn-cs"/>
              </a:rPr>
              <a:t>33,34</a:t>
            </a:r>
            <a:r>
              <a:rPr lang="en-US" sz="1200" kern="1200" dirty="0">
                <a:solidFill>
                  <a:schemeClr val="tx1"/>
                </a:solidFill>
                <a:effectLst/>
                <a:latin typeface="+mn-lt"/>
                <a:ea typeface="+mn-ea"/>
                <a:cs typeface="+mn-cs"/>
              </a:rPr>
              <a:t>   We estimated </a:t>
            </a:r>
            <a:r>
              <a:rPr lang="en-US" sz="1200" kern="1200" dirty="0" err="1">
                <a:solidFill>
                  <a:schemeClr val="tx1"/>
                </a:solidFill>
                <a:effectLst/>
                <a:latin typeface="+mn-lt"/>
                <a:ea typeface="+mn-ea"/>
                <a:cs typeface="+mn-cs"/>
              </a:rPr>
              <a:t>probit</a:t>
            </a:r>
            <a:r>
              <a:rPr lang="en-US" sz="1200" kern="1200" dirty="0">
                <a:solidFill>
                  <a:schemeClr val="tx1"/>
                </a:solidFill>
                <a:effectLst/>
                <a:latin typeface="+mn-lt"/>
                <a:ea typeface="+mn-ea"/>
                <a:cs typeface="+mn-cs"/>
              </a:rPr>
              <a:t> regressions and produced marginal effects for ease of interpretation. We estimated the IV model linearly. We included one covariate (exclusive breastfeeding in the hospital prior to enrollment) that was not balanced across the two groups. </a:t>
            </a:r>
          </a:p>
          <a:p>
            <a:endParaRPr lang="en-US" dirty="0"/>
          </a:p>
          <a:p>
            <a:endParaRPr lang="en-US" dirty="0"/>
          </a:p>
        </p:txBody>
      </p:sp>
      <p:sp>
        <p:nvSpPr>
          <p:cNvPr id="4" name="Slide Number Placeholder 3"/>
          <p:cNvSpPr>
            <a:spLocks noGrp="1"/>
          </p:cNvSpPr>
          <p:nvPr>
            <p:ph type="sldNum" sz="quarter" idx="5"/>
          </p:nvPr>
        </p:nvSpPr>
        <p:spPr/>
        <p:txBody>
          <a:bodyPr/>
          <a:lstStyle/>
          <a:p>
            <a:fld id="{79BE7366-285D-4A13-94C4-5CB5B5041B76}" type="slidenum">
              <a:rPr lang="en-US" smtClean="0"/>
              <a:t>19</a:t>
            </a:fld>
            <a:endParaRPr lang="en-US"/>
          </a:p>
        </p:txBody>
      </p:sp>
    </p:spTree>
    <p:extLst>
      <p:ext uri="{BB962C8B-B14F-4D97-AF65-F5344CB8AC3E}">
        <p14:creationId xmlns:p14="http://schemas.microsoft.com/office/powerpoint/2010/main" val="3663325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conducted several sensitivity analyses to test the robustness of our findings to statistical assumptions and choices. First, we ran regression models with and without adjustment for exclusive breastfeeding in the hospital. Second, we tested alternative regression models within the IV approach by using a </a:t>
            </a:r>
            <a:r>
              <a:rPr lang="en-US" sz="1200" kern="1200" dirty="0" err="1">
                <a:solidFill>
                  <a:schemeClr val="tx1"/>
                </a:solidFill>
                <a:effectLst/>
                <a:latin typeface="+mn-lt"/>
                <a:ea typeface="+mn-ea"/>
                <a:cs typeface="+mn-cs"/>
              </a:rPr>
              <a:t>probit</a:t>
            </a:r>
            <a:r>
              <a:rPr lang="en-US" sz="1200" kern="1200" dirty="0">
                <a:solidFill>
                  <a:schemeClr val="tx1"/>
                </a:solidFill>
                <a:effectLst/>
                <a:latin typeface="+mn-lt"/>
                <a:ea typeface="+mn-ea"/>
                <a:cs typeface="+mn-cs"/>
              </a:rPr>
              <a:t> model instead of a linear regression model. Third, we investigated results obtained through survival analysis using a cox proportional hazard model at three timepoints: 2 weeks, 4 weeks, and 12 weeks. All statistical analyses were conducted using Stata version 15 (</a:t>
            </a:r>
            <a:r>
              <a:rPr lang="en-US" sz="1200" kern="1200" dirty="0" err="1">
                <a:solidFill>
                  <a:schemeClr val="tx1"/>
                </a:solidFill>
                <a:effectLst/>
                <a:latin typeface="+mn-lt"/>
                <a:ea typeface="+mn-ea"/>
                <a:cs typeface="+mn-cs"/>
              </a:rPr>
              <a:t>StataCorp</a:t>
            </a:r>
            <a:r>
              <a:rPr lang="en-US" sz="1200" kern="1200" dirty="0">
                <a:solidFill>
                  <a:schemeClr val="tx1"/>
                </a:solidFill>
                <a:effectLst/>
                <a:latin typeface="+mn-lt"/>
                <a:ea typeface="+mn-ea"/>
                <a:cs typeface="+mn-cs"/>
              </a:rPr>
              <a:t>). Statistical significance was defined using a 2-sided test and a significance level of 0.05.</a:t>
            </a:r>
          </a:p>
          <a:p>
            <a:endParaRPr lang="en-US" dirty="0"/>
          </a:p>
          <a:p>
            <a:endParaRPr lang="en-US" dirty="0"/>
          </a:p>
        </p:txBody>
      </p:sp>
      <p:sp>
        <p:nvSpPr>
          <p:cNvPr id="4" name="Slide Number Placeholder 3"/>
          <p:cNvSpPr>
            <a:spLocks noGrp="1"/>
          </p:cNvSpPr>
          <p:nvPr>
            <p:ph type="sldNum" sz="quarter" idx="5"/>
          </p:nvPr>
        </p:nvSpPr>
        <p:spPr/>
        <p:txBody>
          <a:bodyPr/>
          <a:lstStyle/>
          <a:p>
            <a:fld id="{79BE7366-285D-4A13-94C4-5CB5B5041B76}" type="slidenum">
              <a:rPr lang="en-US" smtClean="0"/>
              <a:t>20</a:t>
            </a:fld>
            <a:endParaRPr lang="en-US"/>
          </a:p>
        </p:txBody>
      </p:sp>
    </p:spTree>
    <p:extLst>
      <p:ext uri="{BB962C8B-B14F-4D97-AF65-F5344CB8AC3E}">
        <p14:creationId xmlns:p14="http://schemas.microsoft.com/office/powerpoint/2010/main" val="308340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screened 313 women for eligibility and 224 were eligible for the trial</a:t>
            </a:r>
          </a:p>
          <a:p>
            <a:r>
              <a:rPr lang="en-US" dirty="0"/>
              <a:t>We enrolled a total of 203 participants (102 in the telelactation arm and 101 in the care as usual arm) for a participation rate of 91%.</a:t>
            </a:r>
          </a:p>
          <a:p>
            <a:r>
              <a:rPr lang="en-US" dirty="0"/>
              <a:t> Sixteen participants (8 in each study arm) did not complete the final, 12-week assessment for an attrition rate of 8%.</a:t>
            </a:r>
          </a:p>
          <a:p>
            <a:endParaRPr lang="en-US" dirty="0"/>
          </a:p>
        </p:txBody>
      </p:sp>
      <p:sp>
        <p:nvSpPr>
          <p:cNvPr id="4" name="Slide Number Placeholder 3"/>
          <p:cNvSpPr>
            <a:spLocks noGrp="1"/>
          </p:cNvSpPr>
          <p:nvPr>
            <p:ph type="sldNum" sz="quarter" idx="5"/>
          </p:nvPr>
        </p:nvSpPr>
        <p:spPr/>
        <p:txBody>
          <a:bodyPr/>
          <a:lstStyle/>
          <a:p>
            <a:fld id="{79BE7366-285D-4A13-94C4-5CB5B5041B76}" type="slidenum">
              <a:rPr lang="en-US" smtClean="0"/>
              <a:t>22</a:t>
            </a:fld>
            <a:endParaRPr lang="en-US"/>
          </a:p>
        </p:txBody>
      </p:sp>
    </p:spTree>
    <p:extLst>
      <p:ext uri="{BB962C8B-B14F-4D97-AF65-F5344CB8AC3E}">
        <p14:creationId xmlns:p14="http://schemas.microsoft.com/office/powerpoint/2010/main" val="2240548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BE7366-285D-4A13-94C4-5CB5B5041B76}" type="slidenum">
              <a:rPr lang="en-US" smtClean="0"/>
              <a:t>24</a:t>
            </a:fld>
            <a:endParaRPr lang="en-US"/>
          </a:p>
        </p:txBody>
      </p:sp>
    </p:spTree>
    <p:extLst>
      <p:ext uri="{BB962C8B-B14F-4D97-AF65-F5344CB8AC3E}">
        <p14:creationId xmlns:p14="http://schemas.microsoft.com/office/powerpoint/2010/main" val="2086731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Convenient access to in-person support that the mother preferred</a:t>
            </a:r>
          </a:p>
          <a:p>
            <a:r>
              <a:rPr lang="en-US" sz="1200" dirty="0"/>
              <a:t>Limited need for professional breastfeeding support (e.g., previous breastfeeding experience, lack of challenges)</a:t>
            </a:r>
          </a:p>
          <a:p>
            <a:r>
              <a:rPr lang="en-US" sz="1200" dirty="0"/>
              <a:t>Competing demands that deprioritized breastfeeding concerns </a:t>
            </a:r>
          </a:p>
          <a:p>
            <a:endParaRPr lang="en-US" dirty="0"/>
          </a:p>
        </p:txBody>
      </p:sp>
      <p:sp>
        <p:nvSpPr>
          <p:cNvPr id="4" name="Slide Number Placeholder 3"/>
          <p:cNvSpPr>
            <a:spLocks noGrp="1"/>
          </p:cNvSpPr>
          <p:nvPr>
            <p:ph type="sldNum" sz="quarter" idx="5"/>
          </p:nvPr>
        </p:nvSpPr>
        <p:spPr/>
        <p:txBody>
          <a:bodyPr/>
          <a:lstStyle/>
          <a:p>
            <a:fld id="{79BE7366-285D-4A13-94C4-5CB5B5041B76}" type="slidenum">
              <a:rPr lang="en-US" smtClean="0"/>
              <a:t>32</a:t>
            </a:fld>
            <a:endParaRPr lang="en-US"/>
          </a:p>
        </p:txBody>
      </p:sp>
    </p:spTree>
    <p:extLst>
      <p:ext uri="{BB962C8B-B14F-4D97-AF65-F5344CB8AC3E}">
        <p14:creationId xmlns:p14="http://schemas.microsoft.com/office/powerpoint/2010/main" val="2342027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BE7366-285D-4A13-94C4-5CB5B5041B76}" type="slidenum">
              <a:rPr lang="en-US" smtClean="0"/>
              <a:t>33</a:t>
            </a:fld>
            <a:endParaRPr lang="en-US"/>
          </a:p>
        </p:txBody>
      </p:sp>
    </p:spTree>
    <p:extLst>
      <p:ext uri="{BB962C8B-B14F-4D97-AF65-F5344CB8AC3E}">
        <p14:creationId xmlns:p14="http://schemas.microsoft.com/office/powerpoint/2010/main" val="3999899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Recognizing that the difference was not statistically significant, we found it surprising that women in the intervention group reported less breastfeeding satisfaction. Perhaps continuing to face breastfeeding challenges and barriers (e.g., return to work) even with access to professional support leads to greater frustration with the breastfeeding experience. In addition, since fewer telelactation participants were breastfeeding exclusively in the hospital as compared to controls, it is likely that they experienced more breastfeeding challenges; thus, their satisfaction ratings may be reflecting these difficulties. </a:t>
            </a:r>
          </a:p>
          <a:p>
            <a:endParaRPr lang="en-US" dirty="0"/>
          </a:p>
        </p:txBody>
      </p:sp>
      <p:sp>
        <p:nvSpPr>
          <p:cNvPr id="4" name="Slide Number Placeholder 3"/>
          <p:cNvSpPr>
            <a:spLocks noGrp="1"/>
          </p:cNvSpPr>
          <p:nvPr>
            <p:ph type="sldNum" sz="quarter" idx="5"/>
          </p:nvPr>
        </p:nvSpPr>
        <p:spPr/>
        <p:txBody>
          <a:bodyPr/>
          <a:lstStyle/>
          <a:p>
            <a:fld id="{79BE7366-285D-4A13-94C4-5CB5B5041B76}" type="slidenum">
              <a:rPr lang="en-US" smtClean="0"/>
              <a:t>37</a:t>
            </a:fld>
            <a:endParaRPr lang="en-US"/>
          </a:p>
        </p:txBody>
      </p:sp>
    </p:spTree>
    <p:extLst>
      <p:ext uri="{BB962C8B-B14F-4D97-AF65-F5344CB8AC3E}">
        <p14:creationId xmlns:p14="http://schemas.microsoft.com/office/powerpoint/2010/main" val="335653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BE7366-285D-4A13-94C4-5CB5B5041B76}" type="slidenum">
              <a:rPr lang="en-US" smtClean="0"/>
              <a:t>4</a:t>
            </a:fld>
            <a:endParaRPr lang="en-US"/>
          </a:p>
        </p:txBody>
      </p:sp>
    </p:spTree>
    <p:extLst>
      <p:ext uri="{BB962C8B-B14F-4D97-AF65-F5344CB8AC3E}">
        <p14:creationId xmlns:p14="http://schemas.microsoft.com/office/powerpoint/2010/main" val="142216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study had high participation rates, little attrition, and half of women in the intervention arm had at least one telelactation video call. Together, these results suggest the feasibility of telelactation and that women are interested in using it. However, we did not see any statistically significant improvements in our primary outcomes. </a:t>
            </a:r>
            <a:endParaRPr lang="en-US" dirty="0"/>
          </a:p>
        </p:txBody>
      </p:sp>
      <p:sp>
        <p:nvSpPr>
          <p:cNvPr id="4" name="Slide Number Placeholder 3"/>
          <p:cNvSpPr>
            <a:spLocks noGrp="1"/>
          </p:cNvSpPr>
          <p:nvPr>
            <p:ph type="sldNum" sz="quarter" idx="10"/>
          </p:nvPr>
        </p:nvSpPr>
        <p:spPr/>
        <p:txBody>
          <a:bodyPr/>
          <a:lstStyle/>
          <a:p>
            <a:fld id="{79BE7366-285D-4A13-94C4-5CB5B5041B76}" type="slidenum">
              <a:rPr lang="en-US" smtClean="0"/>
              <a:t>39</a:t>
            </a:fld>
            <a:endParaRPr lang="en-US"/>
          </a:p>
        </p:txBody>
      </p:sp>
    </p:spTree>
    <p:extLst>
      <p:ext uri="{BB962C8B-B14F-4D97-AF65-F5344CB8AC3E}">
        <p14:creationId xmlns:p14="http://schemas.microsoft.com/office/powerpoint/2010/main" val="2728493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we could not identify any research that describes the content of direct-to-consumer telelactation visits, numerous studies both within and outside of the U.S. have assessed telephone breastfeeding support visits.</a:t>
            </a:r>
            <a:r>
              <a:rPr lang="en-US" sz="1200" kern="1200" baseline="30000" dirty="0">
                <a:solidFill>
                  <a:schemeClr val="tx1"/>
                </a:solidFill>
                <a:effectLst/>
                <a:latin typeface="+mn-lt"/>
                <a:ea typeface="+mn-ea"/>
                <a:cs typeface="+mn-cs"/>
              </a:rPr>
              <a:t>32-37</a:t>
            </a:r>
            <a:r>
              <a:rPr lang="en-US" sz="1200" kern="1200" dirty="0">
                <a:solidFill>
                  <a:schemeClr val="tx1"/>
                </a:solidFill>
                <a:effectLst/>
                <a:latin typeface="+mn-lt"/>
                <a:ea typeface="+mn-ea"/>
                <a:cs typeface="+mn-cs"/>
              </a:rPr>
              <a:t> The top three issues discussed in video calls in this study included: breast pain, soreness, or infection; use of nipple shields; and latch/positioning. No prior analyses of telephone visits identified nipple shield use as a common topic; however, leading reasons for visits seemed to vary depending on the patient population. For example, common issues discussed by 908 callers on a helpline in the UK included difficulties with positioning and concerns about inadequate milk supply.</a:t>
            </a:r>
            <a:r>
              <a:rPr lang="en-US" sz="1200" kern="1200" baseline="30000" dirty="0">
                <a:solidFill>
                  <a:schemeClr val="tx1"/>
                </a:solidFill>
                <a:effectLst/>
                <a:latin typeface="+mn-lt"/>
                <a:ea typeface="+mn-ea"/>
                <a:cs typeface="+mn-cs"/>
              </a:rPr>
              <a:t>32</a:t>
            </a:r>
            <a:r>
              <a:rPr lang="en-US" sz="1200" kern="1200" dirty="0">
                <a:solidFill>
                  <a:schemeClr val="tx1"/>
                </a:solidFill>
                <a:effectLst/>
                <a:latin typeface="+mn-lt"/>
                <a:ea typeface="+mn-ea"/>
                <a:cs typeface="+mn-cs"/>
              </a:rPr>
              <a:t> In contrast, common issues identified in an analysis of 1969 calls to an inner-city hospital breastfeeding support line in the U.S. included questions about obtaining and/or using a breast pump and breast issues.</a:t>
            </a:r>
            <a:r>
              <a:rPr lang="en-US" sz="1200" kern="1200" baseline="30000" dirty="0">
                <a:solidFill>
                  <a:schemeClr val="tx1"/>
                </a:solidFill>
                <a:effectLst/>
                <a:latin typeface="+mn-lt"/>
                <a:ea typeface="+mn-ea"/>
                <a:cs typeface="+mn-cs"/>
              </a:rPr>
              <a:t>33</a:t>
            </a:r>
            <a:r>
              <a:rPr lang="en-US" sz="1200" kern="1200" dirty="0">
                <a:solidFill>
                  <a:schemeClr val="tx1"/>
                </a:solidFill>
                <a:effectLst/>
                <a:latin typeface="+mn-lt"/>
                <a:ea typeface="+mn-ea"/>
                <a:cs typeface="+mn-cs"/>
              </a:rPr>
              <a:t> Numerous questions about nipple shields in this study may reflect the local practices of healthcare professionals at the recruitment hospital during the postpartum hospitalization. </a:t>
            </a:r>
          </a:p>
          <a:p>
            <a:r>
              <a:rPr lang="en-US" sz="1200" kern="1200" dirty="0">
                <a:solidFill>
                  <a:schemeClr val="tx1"/>
                </a:solidFill>
                <a:effectLst/>
                <a:latin typeface="+mn-lt"/>
                <a:ea typeface="+mn-ea"/>
                <a:cs typeface="+mn-cs"/>
              </a:rPr>
              <a:t>This work builds upon our prior qualitative work that showed that direct-to-consumer telelactation is acceptable and feasible for rural mothers. While select participants in both analyses recommended the addition of audio only and text message visit options, one participant in the current analysis also indicated a desire for regularly scheduled video calls that the breastfeeding mother did not have to initiate. At this point, direct-to-consumer models require the mother to identify and seek help for a breastfeeding issue. Prior research has differentiated between proactive (pre-scheduled at regular intervals) and reactive (as demanded by the mother) breastfeeding support, and suggested that proactive support can lead to greater engagement and impact.</a:t>
            </a:r>
            <a:r>
              <a:rPr lang="en-US" sz="1200" kern="1200" baseline="30000" dirty="0">
                <a:solidFill>
                  <a:schemeClr val="tx1"/>
                </a:solidFill>
                <a:effectLst/>
                <a:latin typeface="+mn-lt"/>
                <a:ea typeface="+mn-ea"/>
                <a:cs typeface="+mn-cs"/>
              </a:rPr>
              <a:t>38</a:t>
            </a:r>
            <a:r>
              <a:rPr lang="en-US" sz="1200" kern="1200" dirty="0">
                <a:solidFill>
                  <a:schemeClr val="tx1"/>
                </a:solidFill>
                <a:effectLst/>
                <a:latin typeface="+mn-lt"/>
                <a:ea typeface="+mn-ea"/>
                <a:cs typeface="+mn-cs"/>
              </a:rPr>
              <a:t> Future telelactation models can consider how best to deliver services that are responsive to urgent needs but also require less activation from mothers who could benefit from professional advice. </a:t>
            </a:r>
          </a:p>
          <a:p>
            <a:r>
              <a:rPr lang="en-US" sz="1200" kern="1200" dirty="0">
                <a:solidFill>
                  <a:schemeClr val="tx1"/>
                </a:solidFill>
                <a:effectLst/>
                <a:latin typeface="+mn-lt"/>
                <a:ea typeface="+mn-ea"/>
                <a:cs typeface="+mn-cs"/>
              </a:rPr>
              <a:t>The primary limitation of this study is that we recruited participants at one study site that serves a population of rural, predominantly White mothers in Pennsylvania. As such, it is unclear how patterns of telelactation use may differ in other communities with different breastfeeding support services.  Nonetheless, the study was conducted in the context of a randomized controlled trial, and is the first of its kind to use quantitative methods to explore use of and experiences with direct-to-consumer telelactation. </a:t>
            </a:r>
          </a:p>
          <a:p>
            <a:r>
              <a:rPr lang="en-US" sz="1200" kern="1200" dirty="0">
                <a:solidFill>
                  <a:schemeClr val="tx1"/>
                </a:solidFill>
                <a:effectLst/>
                <a:latin typeface="+mn-lt"/>
                <a:ea typeface="+mn-ea"/>
                <a:cs typeface="+mn-cs"/>
              </a:rPr>
              <a:t>Direct-to-consumer telelactation is an innovation in the delivery of professional breastfeeding support. Although our study focused on a rural population, these services may increase convenience and reduce costs associated with seeking in-person breastfeeding support in urban settings as well. Although additional research should document the impacts of these services on breastfeeding outcomes and healthcare costs within more diverse populations, this research documents robust usage of and positive experiences with telelactation in an underserved population. </a:t>
            </a:r>
          </a:p>
          <a:p>
            <a:endParaRPr lang="en-US" dirty="0"/>
          </a:p>
        </p:txBody>
      </p:sp>
      <p:sp>
        <p:nvSpPr>
          <p:cNvPr id="4" name="Slide Number Placeholder 3"/>
          <p:cNvSpPr>
            <a:spLocks noGrp="1"/>
          </p:cNvSpPr>
          <p:nvPr>
            <p:ph type="sldNum" sz="quarter" idx="10"/>
          </p:nvPr>
        </p:nvSpPr>
        <p:spPr/>
        <p:txBody>
          <a:bodyPr/>
          <a:lstStyle/>
          <a:p>
            <a:fld id="{79BE7366-285D-4A13-94C4-5CB5B5041B76}" type="slidenum">
              <a:rPr lang="en-US" smtClean="0"/>
              <a:t>40</a:t>
            </a:fld>
            <a:endParaRPr lang="en-US"/>
          </a:p>
        </p:txBody>
      </p:sp>
    </p:spTree>
    <p:extLst>
      <p:ext uri="{BB962C8B-B14F-4D97-AF65-F5344CB8AC3E}">
        <p14:creationId xmlns:p14="http://schemas.microsoft.com/office/powerpoint/2010/main" val="2412748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this point, DTC models require the mother to identify and seek help for a breastfeeding issue. Prior research has differentiated between proactive (pre-scheduled at regular intervals) and reactive (as demanded by the mother) breastfeeding support, and suggested that proactive support can lead to greater engagement and impact.</a:t>
            </a:r>
            <a:r>
              <a:rPr lang="en-US" sz="1200" kern="1200" baseline="30000" dirty="0">
                <a:solidFill>
                  <a:schemeClr val="tx1"/>
                </a:solidFill>
                <a:effectLst/>
                <a:latin typeface="+mn-lt"/>
                <a:ea typeface="+mn-ea"/>
                <a:cs typeface="+mn-cs"/>
              </a:rPr>
              <a:t>38</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9BE7366-285D-4A13-94C4-5CB5B5041B76}" type="slidenum">
              <a:rPr lang="en-US" smtClean="0"/>
              <a:t>41</a:t>
            </a:fld>
            <a:endParaRPr lang="en-US"/>
          </a:p>
        </p:txBody>
      </p:sp>
    </p:spTree>
    <p:extLst>
      <p:ext uri="{BB962C8B-B14F-4D97-AF65-F5344CB8AC3E}">
        <p14:creationId xmlns:p14="http://schemas.microsoft.com/office/powerpoint/2010/main" val="2412748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E7366-285D-4A13-94C4-5CB5B5041B76}" type="slidenum">
              <a:rPr lang="en-US" smtClean="0"/>
              <a:t>42</a:t>
            </a:fld>
            <a:endParaRPr lang="en-US"/>
          </a:p>
        </p:txBody>
      </p:sp>
    </p:spTree>
    <p:extLst>
      <p:ext uri="{BB962C8B-B14F-4D97-AF65-F5344CB8AC3E}">
        <p14:creationId xmlns:p14="http://schemas.microsoft.com/office/powerpoint/2010/main" val="4004176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defTabSz="933237">
              <a:defRPr/>
            </a:pPr>
            <a:r>
              <a:rPr lang="en-US" dirty="0"/>
              <a:t>The results of this study will inform ongoing policy debates about reimbursement and regulation of DTC </a:t>
            </a:r>
            <a:r>
              <a:rPr lang="en-US" dirty="0" err="1"/>
              <a:t>telehealth</a:t>
            </a:r>
            <a:r>
              <a:rPr lang="en-US" dirty="0"/>
              <a:t> services and the strengths and limitations of this model of healthcare delivery as applied to breastfeeding. It will also provide valuable information on whether </a:t>
            </a:r>
            <a:r>
              <a:rPr lang="en-US" dirty="0" err="1"/>
              <a:t>telelactation</a:t>
            </a:r>
            <a:r>
              <a:rPr lang="en-US" dirty="0"/>
              <a:t> is an acceptable and feasible way to increase access to IBCLCs in communities that lack them and whether changes need to be made to these services in order for them to meet the needs of rural, underserved populations. </a:t>
            </a:r>
          </a:p>
          <a:p>
            <a:endParaRPr lang="en-US" dirty="0"/>
          </a:p>
          <a:p>
            <a:r>
              <a:rPr lang="en-US" dirty="0"/>
              <a:t>If we find that </a:t>
            </a:r>
            <a:r>
              <a:rPr lang="en-US" dirty="0" err="1"/>
              <a:t>telelactation</a:t>
            </a:r>
            <a:r>
              <a:rPr lang="en-US" dirty="0"/>
              <a:t> services are feasible and acceptable and there is demand for these services in rural communities, this could have significant implications for the delivery of breastfeeding support. Because </a:t>
            </a:r>
            <a:r>
              <a:rPr lang="en-US" dirty="0" err="1"/>
              <a:t>telelactation</a:t>
            </a:r>
            <a:r>
              <a:rPr lang="en-US" dirty="0"/>
              <a:t> services are less costly than in-person services, interventions that use this model of delivery can reach mothers that would otherwise have no access. In addition, by substituting in-person visits for virtual visits where appropriate, we can provide the same support at lower cost. If we learn that DTC </a:t>
            </a:r>
            <a:r>
              <a:rPr lang="en-US" dirty="0" err="1"/>
              <a:t>telelactation</a:t>
            </a:r>
            <a:r>
              <a:rPr lang="en-US" dirty="0"/>
              <a:t> can effectively increase access to IBCLC services in rural communities, making these services widely available will help to reduce rural-urban disparities in breastfeeding rates. </a:t>
            </a:r>
          </a:p>
          <a:p>
            <a:r>
              <a:rPr lang="en-US" dirty="0"/>
              <a:t> </a:t>
            </a:r>
          </a:p>
          <a:p>
            <a:r>
              <a:rPr lang="en-US" dirty="0"/>
              <a:t>In contrast, if we find that DTC </a:t>
            </a:r>
            <a:r>
              <a:rPr lang="en-US" dirty="0" err="1"/>
              <a:t>telelactation</a:t>
            </a:r>
            <a:r>
              <a:rPr lang="en-US" dirty="0"/>
              <a:t> services are not feasible or do not improve breastfeeding rates overall, our quantitative data may be able to identify whether there are subgroup effects while our qualitative data may identify ways to improve </a:t>
            </a:r>
            <a:r>
              <a:rPr lang="en-US" dirty="0" err="1"/>
              <a:t>telelactation</a:t>
            </a:r>
            <a:r>
              <a:rPr lang="en-US" dirty="0"/>
              <a:t> delivery. If we find that there is limited demand for </a:t>
            </a:r>
            <a:r>
              <a:rPr lang="en-US" dirty="0" err="1"/>
              <a:t>telelactation</a:t>
            </a:r>
            <a:r>
              <a:rPr lang="en-US" dirty="0"/>
              <a:t> services in rural communities or a set of critical barriers to uptake, we can offer recommendations regarding how to structure these programs for maximum impact. </a:t>
            </a:r>
            <a:r>
              <a:rPr lang="en-US" dirty="0" err="1"/>
              <a:t>Telehealth</a:t>
            </a:r>
            <a:r>
              <a:rPr lang="en-US" dirty="0"/>
              <a:t> is often regarded as a potential solution to access problems. Little is known, however, about how demand and utilization of these services will vary across urban and rural settings due to unique characteristics of the healthcare delivery system, patient demographics, and culture/norms around healthcare seeking. For example, although </a:t>
            </a:r>
            <a:r>
              <a:rPr lang="en-US" dirty="0" err="1"/>
              <a:t>telehealth</a:t>
            </a:r>
            <a:r>
              <a:rPr lang="en-US" dirty="0"/>
              <a:t> services may be introduced with the explicit aim to increase access to rural populations, rural communities may be least likely to benefit due to the digital divide (less use of and comfort with technology) and inadequate broadband. Although we expect to address these issues in part in our study by providing participants with a smartphone and data plan, we note that challenges remain for the implementation of </a:t>
            </a:r>
            <a:r>
              <a:rPr lang="en-US" dirty="0" err="1"/>
              <a:t>telehealth</a:t>
            </a:r>
            <a:r>
              <a:rPr lang="en-US" dirty="0"/>
              <a:t> services in rural areas more broadly.</a:t>
            </a:r>
          </a:p>
          <a:p>
            <a:r>
              <a:rPr lang="en-US" dirty="0"/>
              <a:t> </a:t>
            </a:r>
          </a:p>
          <a:p>
            <a:r>
              <a:rPr lang="en-US" dirty="0"/>
              <a:t>We plan to disseminate the results of this study to the payer community to inform decisions regarding coverage and reimbursement of these services. The Affordable Care Act (ACA) required that private, non-grandfathered health insurance plans include coverage for comprehensive lactation support and counseling from (in-network) trained providers without patient cost-sharing.  However, this provision does not apply to all health plans (e.g., Medicaid, grandfathered private plans) and is silent on the role of </a:t>
            </a:r>
            <a:r>
              <a:rPr lang="en-US" dirty="0" err="1"/>
              <a:t>telelactation</a:t>
            </a:r>
            <a:r>
              <a:rPr lang="en-US" dirty="0"/>
              <a:t> services.</a:t>
            </a:r>
            <a:r>
              <a:rPr lang="en-US" baseline="30000" dirty="0"/>
              <a:t>57</a:t>
            </a:r>
            <a:r>
              <a:rPr lang="en-US" dirty="0"/>
              <a:t> If </a:t>
            </a:r>
            <a:r>
              <a:rPr lang="en-US" dirty="0" err="1"/>
              <a:t>telelactation</a:t>
            </a:r>
            <a:r>
              <a:rPr lang="en-US" dirty="0"/>
              <a:t> is effective, payers that are not subject to this requirement may elect to provide coverage given that increasing breastfeeding rates can decrease healthcare costs in the short and long term; also, some plans struggling to comply with the ACA’s requirements may elect to offer these services as a cost-effective alternative to in-person lactation support. </a:t>
            </a:r>
          </a:p>
        </p:txBody>
      </p:sp>
      <p:sp>
        <p:nvSpPr>
          <p:cNvPr id="4" name="Slide Number Placeholder 3"/>
          <p:cNvSpPr>
            <a:spLocks noGrp="1"/>
          </p:cNvSpPr>
          <p:nvPr>
            <p:ph type="sldNum" sz="quarter" idx="10"/>
          </p:nvPr>
        </p:nvSpPr>
        <p:spPr/>
        <p:txBody>
          <a:bodyPr/>
          <a:lstStyle/>
          <a:p>
            <a:fld id="{79BE7366-285D-4A13-94C4-5CB5B5041B76}" type="slidenum">
              <a:rPr lang="en-US" smtClean="0"/>
              <a:t>43</a:t>
            </a:fld>
            <a:endParaRPr lang="en-US"/>
          </a:p>
        </p:txBody>
      </p:sp>
    </p:spTree>
    <p:extLst>
      <p:ext uri="{BB962C8B-B14F-4D97-AF65-F5344CB8AC3E}">
        <p14:creationId xmlns:p14="http://schemas.microsoft.com/office/powerpoint/2010/main" val="3030488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BE7366-285D-4A13-94C4-5CB5B5041B76}" type="slidenum">
              <a:rPr lang="en-US" smtClean="0"/>
              <a:t>44</a:t>
            </a:fld>
            <a:endParaRPr lang="en-US"/>
          </a:p>
        </p:txBody>
      </p:sp>
    </p:spTree>
    <p:extLst>
      <p:ext uri="{BB962C8B-B14F-4D97-AF65-F5344CB8AC3E}">
        <p14:creationId xmlns:p14="http://schemas.microsoft.com/office/powerpoint/2010/main" val="402748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results suggest the potential value of a larger RCT which 1) focuses on a population with lower baseline breastfeeding rates; 2) includes only primiparous women who have less breastfeeding self-efficacy; and 3) tracks women for 6-12 months. </a:t>
            </a:r>
          </a:p>
          <a:p>
            <a:endParaRPr lang="en-US" dirty="0"/>
          </a:p>
        </p:txBody>
      </p:sp>
      <p:sp>
        <p:nvSpPr>
          <p:cNvPr id="4" name="Slide Number Placeholder 3"/>
          <p:cNvSpPr>
            <a:spLocks noGrp="1"/>
          </p:cNvSpPr>
          <p:nvPr>
            <p:ph type="sldNum" sz="quarter" idx="5"/>
          </p:nvPr>
        </p:nvSpPr>
        <p:spPr/>
        <p:txBody>
          <a:bodyPr/>
          <a:lstStyle/>
          <a:p>
            <a:fld id="{79BE7366-285D-4A13-94C4-5CB5B5041B76}" type="slidenum">
              <a:rPr lang="en-US" smtClean="0"/>
              <a:t>45</a:t>
            </a:fld>
            <a:endParaRPr lang="en-US"/>
          </a:p>
        </p:txBody>
      </p:sp>
    </p:spTree>
    <p:extLst>
      <p:ext uri="{BB962C8B-B14F-4D97-AF65-F5344CB8AC3E}">
        <p14:creationId xmlns:p14="http://schemas.microsoft.com/office/powerpoint/2010/main" val="1580804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E7366-285D-4A13-94C4-5CB5B5041B76}" type="slidenum">
              <a:rPr lang="en-US" smtClean="0"/>
              <a:t>46</a:t>
            </a:fld>
            <a:endParaRPr lang="en-US"/>
          </a:p>
        </p:txBody>
      </p:sp>
    </p:spTree>
    <p:extLst>
      <p:ext uri="{BB962C8B-B14F-4D97-AF65-F5344CB8AC3E}">
        <p14:creationId xmlns:p14="http://schemas.microsoft.com/office/powerpoint/2010/main" val="3503605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BE7366-285D-4A13-94C4-5CB5B5041B76}" type="slidenum">
              <a:rPr lang="en-US" smtClean="0"/>
              <a:t>48</a:t>
            </a:fld>
            <a:endParaRPr lang="en-US"/>
          </a:p>
        </p:txBody>
      </p:sp>
    </p:spTree>
    <p:extLst>
      <p:ext uri="{BB962C8B-B14F-4D97-AF65-F5344CB8AC3E}">
        <p14:creationId xmlns:p14="http://schemas.microsoft.com/office/powerpoint/2010/main" val="434031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baseline="0" dirty="0"/>
              <a:t>Parallel design, 2 arm trial. Individual level randomization.</a:t>
            </a:r>
          </a:p>
          <a:p>
            <a:r>
              <a:rPr lang="en-US" baseline="0" dirty="0"/>
              <a:t>Block randomization stratified by first time mom and gestational age. </a:t>
            </a:r>
          </a:p>
          <a:p>
            <a:endParaRPr lang="en-US" baseline="0" dirty="0"/>
          </a:p>
          <a:p>
            <a:r>
              <a:rPr lang="en-US" baseline="0" dirty="0"/>
              <a:t>Eligible moms: </a:t>
            </a:r>
            <a:r>
              <a:rPr lang="en-US" dirty="0"/>
              <a:t>have initiated breastfeeding and intend to continue. Over 18+. </a:t>
            </a:r>
          </a:p>
          <a:p>
            <a:endParaRPr lang="en-US" dirty="0"/>
          </a:p>
          <a:p>
            <a:r>
              <a:rPr lang="en-US" dirty="0"/>
              <a:t>Moms get incentives: phone or gift cards. Intervention moms also get services. Cole nurses get funding for educational purposes. </a:t>
            </a:r>
          </a:p>
          <a:p>
            <a:endParaRPr lang="en-US" dirty="0"/>
          </a:p>
          <a:p>
            <a:r>
              <a:rPr lang="en-US" dirty="0">
                <a:solidFill>
                  <a:srgbClr val="FF0000"/>
                </a:solidFill>
              </a:rPr>
              <a:t>Outcome- use of tool, duration, exclusivity, satisfaction. ADD</a:t>
            </a:r>
          </a:p>
          <a:p>
            <a:endParaRPr lang="en-US" dirty="0">
              <a:solidFill>
                <a:srgbClr val="FF0000"/>
              </a:solidFill>
            </a:endParaRPr>
          </a:p>
          <a:p>
            <a:pPr lvl="0"/>
            <a:r>
              <a:rPr lang="en-US" dirty="0"/>
              <a:t>Mother breastfed her infant or expressed milk at least once (Yes/No</a:t>
            </a:r>
            <a:r>
              <a:rPr lang="en-US" sz="800" dirty="0"/>
              <a:t> </a:t>
            </a:r>
            <a:r>
              <a:rPr lang="en-US" dirty="0"/>
              <a:t>)</a:t>
            </a:r>
            <a:endParaRPr lang="en-US" sz="1100" u="sng" dirty="0"/>
          </a:p>
          <a:p>
            <a:r>
              <a:rPr lang="en-US" dirty="0"/>
              <a:t>  </a:t>
            </a:r>
            <a:endParaRPr lang="en-US" sz="1100" u="sng" dirty="0"/>
          </a:p>
          <a:p>
            <a:pPr lvl="0"/>
            <a:r>
              <a:rPr lang="en-US" dirty="0"/>
              <a:t>Gestational age </a:t>
            </a:r>
            <a:r>
              <a:rPr lang="en-US" i="1" dirty="0"/>
              <a:t>(Indicate weeks completed. So 34 0/7 to 34 6/7 is 34 weeks</a:t>
            </a:r>
            <a:r>
              <a:rPr lang="en-US" dirty="0"/>
              <a:t>)</a:t>
            </a:r>
            <a:endParaRPr lang="en-US" sz="1100" u="sng" dirty="0"/>
          </a:p>
          <a:p>
            <a:pPr lvl="1"/>
            <a:r>
              <a:rPr lang="en-US" u="sng" dirty="0"/>
              <a:t>&lt;</a:t>
            </a:r>
            <a:r>
              <a:rPr lang="en-US" dirty="0"/>
              <a:t>33 weeks</a:t>
            </a:r>
            <a:endParaRPr lang="en-US" sz="1100" u="sng" dirty="0"/>
          </a:p>
          <a:p>
            <a:pPr lvl="1"/>
            <a:r>
              <a:rPr lang="en-US" dirty="0"/>
              <a:t>34 weeks</a:t>
            </a:r>
            <a:r>
              <a:rPr lang="en-US" u="sng" dirty="0"/>
              <a:t> </a:t>
            </a:r>
            <a:endParaRPr lang="en-US" sz="1100" u="sng" dirty="0"/>
          </a:p>
          <a:p>
            <a:pPr lvl="1"/>
            <a:r>
              <a:rPr lang="en-US" dirty="0"/>
              <a:t>35 weeks</a:t>
            </a:r>
            <a:endParaRPr lang="en-US" sz="1100" u="sng" dirty="0"/>
          </a:p>
          <a:p>
            <a:pPr lvl="1"/>
            <a:r>
              <a:rPr lang="en-US" dirty="0"/>
              <a:t>36 weeks</a:t>
            </a:r>
            <a:endParaRPr lang="en-US" sz="1100" u="sng" dirty="0"/>
          </a:p>
          <a:p>
            <a:pPr lvl="1"/>
            <a:r>
              <a:rPr lang="en-US" dirty="0"/>
              <a:t>37 weeks</a:t>
            </a:r>
            <a:endParaRPr lang="en-US" sz="1100" u="sng" dirty="0"/>
          </a:p>
          <a:p>
            <a:pPr lvl="1"/>
            <a:r>
              <a:rPr lang="en-US" dirty="0"/>
              <a:t>38 weeks</a:t>
            </a:r>
            <a:endParaRPr lang="en-US" sz="1100" u="sng" dirty="0"/>
          </a:p>
          <a:p>
            <a:pPr lvl="1"/>
            <a:r>
              <a:rPr lang="en-US" dirty="0"/>
              <a:t>39 weeks</a:t>
            </a:r>
            <a:endParaRPr lang="en-US" sz="1100" u="sng" dirty="0"/>
          </a:p>
          <a:p>
            <a:pPr lvl="1"/>
            <a:r>
              <a:rPr lang="en-US" dirty="0"/>
              <a:t>40 weeks</a:t>
            </a:r>
            <a:endParaRPr lang="en-US" sz="1100" u="sng" dirty="0"/>
          </a:p>
          <a:p>
            <a:pPr lvl="1"/>
            <a:r>
              <a:rPr lang="en-US" dirty="0"/>
              <a:t>41 weeks</a:t>
            </a:r>
            <a:endParaRPr lang="en-US" sz="1100" u="sng" dirty="0"/>
          </a:p>
          <a:p>
            <a:pPr lvl="1"/>
            <a:r>
              <a:rPr lang="en-US" u="sng" dirty="0"/>
              <a:t>&gt;</a:t>
            </a:r>
            <a:r>
              <a:rPr lang="en-US" dirty="0"/>
              <a:t> 42 weeks</a:t>
            </a:r>
            <a:endParaRPr lang="en-US" sz="1100" u="sng" dirty="0"/>
          </a:p>
          <a:p>
            <a:r>
              <a:rPr lang="en-US" dirty="0"/>
              <a:t> </a:t>
            </a:r>
            <a:endParaRPr lang="en-US" sz="1100" u="sng" dirty="0"/>
          </a:p>
          <a:p>
            <a:pPr lvl="0"/>
            <a:r>
              <a:rPr lang="en-US" dirty="0"/>
              <a:t>Singleton birth? (Yes/No)</a:t>
            </a:r>
            <a:endParaRPr lang="en-US" sz="1100" u="sng" dirty="0"/>
          </a:p>
          <a:p>
            <a:r>
              <a:rPr lang="en-US" dirty="0"/>
              <a:t> </a:t>
            </a:r>
            <a:endParaRPr lang="en-US" sz="1100" u="sng" dirty="0"/>
          </a:p>
          <a:p>
            <a:pPr lvl="0"/>
            <a:r>
              <a:rPr lang="en-US" dirty="0"/>
              <a:t>Infant expected to stay at Cole Memorial (i.e. infant will NOT be transferred out to another hospital for inpatient medical care) (Yes/No)</a:t>
            </a:r>
            <a:endParaRPr lang="en-US" sz="1100" u="sng" dirty="0"/>
          </a:p>
          <a:p>
            <a:r>
              <a:rPr lang="en-US" dirty="0"/>
              <a:t> </a:t>
            </a:r>
            <a:endParaRPr lang="en-US" sz="1100" u="sng" dirty="0"/>
          </a:p>
          <a:p>
            <a:pPr lvl="0"/>
            <a:r>
              <a:rPr lang="en-US" dirty="0"/>
              <a:t>Infant expected to go home with the mother (i.e., the baby will NOT be put up for adoption or CYF custody) </a:t>
            </a:r>
            <a:endParaRPr lang="en-US" sz="1100" u="sng" dirty="0"/>
          </a:p>
          <a:p>
            <a:r>
              <a:rPr lang="en-US" dirty="0"/>
              <a:t> </a:t>
            </a:r>
            <a:endParaRPr lang="en-US" sz="1100" u="sng" dirty="0"/>
          </a:p>
          <a:p>
            <a:pPr lvl="0"/>
            <a:r>
              <a:rPr lang="en-US" dirty="0"/>
              <a:t>Mother can read, speak, and understand English (Yes/No)</a:t>
            </a:r>
            <a:endParaRPr lang="en-US" sz="1100" u="sng" dirty="0"/>
          </a:p>
          <a:p>
            <a:r>
              <a:rPr lang="en-US" dirty="0"/>
              <a:t> </a:t>
            </a:r>
            <a:endParaRPr lang="en-US" sz="1100" u="sng" dirty="0"/>
          </a:p>
          <a:p>
            <a:pPr lvl="0"/>
            <a:r>
              <a:rPr lang="en-US" dirty="0"/>
              <a:t>Mother is NOT a prisoner (Yes/No)</a:t>
            </a:r>
            <a:endParaRPr lang="en-US" sz="1100" u="sng" dirty="0"/>
          </a:p>
          <a:p>
            <a:r>
              <a:rPr lang="en-US" dirty="0"/>
              <a:t> </a:t>
            </a:r>
            <a:endParaRPr lang="en-US" sz="1100" u="sng" dirty="0"/>
          </a:p>
          <a:p>
            <a:pPr lvl="0"/>
            <a:r>
              <a:rPr lang="en-US" dirty="0"/>
              <a:t>Mother is HIV/HTLV NEGATIVE (Yes/No)</a:t>
            </a:r>
            <a:endParaRPr lang="en-US" sz="1100" u="sng" dirty="0"/>
          </a:p>
          <a:p>
            <a:r>
              <a:rPr lang="en-US" dirty="0"/>
              <a:t> </a:t>
            </a:r>
            <a:endParaRPr lang="en-US" sz="1100" u="sng" dirty="0"/>
          </a:p>
          <a:p>
            <a:pPr lvl="0"/>
            <a:r>
              <a:rPr lang="en-US" dirty="0"/>
              <a:t>Mother does NOT need chemotherapy or radiation after delivery (Yes/No)</a:t>
            </a:r>
            <a:endParaRPr lang="en-US" sz="1100" u="sng" dirty="0"/>
          </a:p>
          <a:p>
            <a:r>
              <a:rPr lang="en-US" dirty="0"/>
              <a:t> </a:t>
            </a:r>
            <a:endParaRPr lang="en-US" sz="1100" u="sng" dirty="0"/>
          </a:p>
          <a:p>
            <a:pPr lvl="0"/>
            <a:r>
              <a:rPr lang="en-US" dirty="0"/>
              <a:t>Mother is eligible to breastfeed per Cole protocols (toxicology screen) (Yes/No)</a:t>
            </a:r>
            <a:endParaRPr lang="en-US" sz="1100" u="sng" dirty="0"/>
          </a:p>
          <a:p>
            <a:pPr hangingPunct="0"/>
            <a:r>
              <a:rPr lang="en-US" sz="1100" dirty="0"/>
              <a:t> </a:t>
            </a:r>
            <a:r>
              <a:rPr lang="en-US" dirty="0"/>
              <a:t>Programming note: All 11 questions must be completed for nurse to proceed. </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BE7366-285D-4A13-94C4-5CB5B5041B76}" type="slidenum">
              <a:rPr lang="en-US" smtClean="0"/>
              <a:t>49</a:t>
            </a:fld>
            <a:endParaRPr lang="en-US"/>
          </a:p>
        </p:txBody>
      </p:sp>
    </p:spTree>
    <p:extLst>
      <p:ext uri="{BB962C8B-B14F-4D97-AF65-F5344CB8AC3E}">
        <p14:creationId xmlns:p14="http://schemas.microsoft.com/office/powerpoint/2010/main" val="1131494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From 2006 to 2013, the </a:t>
            </a:r>
            <a:r>
              <a:rPr lang="en-US" dirty="0">
                <a:hlinkClick r:id="rId3"/>
              </a:rPr>
              <a:t>number of IBCLCs</a:t>
            </a:r>
            <a:r>
              <a:rPr lang="en-US" dirty="0"/>
              <a:t> increased from 2.1 to 3.5 per 1,000 live births, which is great. But in 11 states, there are fewer than three IBCLCs and fewer than 3 CLCs per 1,000 live births.</a:t>
            </a:r>
          </a:p>
        </p:txBody>
      </p:sp>
      <p:sp>
        <p:nvSpPr>
          <p:cNvPr id="4" name="Slide Number Placeholder 3"/>
          <p:cNvSpPr>
            <a:spLocks noGrp="1"/>
          </p:cNvSpPr>
          <p:nvPr>
            <p:ph type="sldNum" sz="quarter" idx="10"/>
          </p:nvPr>
        </p:nvSpPr>
        <p:spPr/>
        <p:txBody>
          <a:bodyPr/>
          <a:lstStyle/>
          <a:p>
            <a:fld id="{79BE7366-285D-4A13-94C4-5CB5B5041B76}" type="slidenum">
              <a:rPr lang="en-US" smtClean="0"/>
              <a:t>5</a:t>
            </a:fld>
            <a:endParaRPr lang="en-US"/>
          </a:p>
        </p:txBody>
      </p:sp>
    </p:spTree>
    <p:extLst>
      <p:ext uri="{BB962C8B-B14F-4D97-AF65-F5344CB8AC3E}">
        <p14:creationId xmlns:p14="http://schemas.microsoft.com/office/powerpoint/2010/main" val="2425346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E7366-285D-4A13-94C4-5CB5B5041B76}" type="slidenum">
              <a:rPr lang="en-US" smtClean="0"/>
              <a:t>50</a:t>
            </a:fld>
            <a:endParaRPr lang="en-US"/>
          </a:p>
        </p:txBody>
      </p:sp>
    </p:spTree>
    <p:extLst>
      <p:ext uri="{BB962C8B-B14F-4D97-AF65-F5344CB8AC3E}">
        <p14:creationId xmlns:p14="http://schemas.microsoft.com/office/powerpoint/2010/main" val="2302390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E7366-285D-4A13-94C4-5CB5B5041B76}" type="slidenum">
              <a:rPr lang="en-US" smtClean="0"/>
              <a:t>51</a:t>
            </a:fld>
            <a:endParaRPr lang="en-US"/>
          </a:p>
        </p:txBody>
      </p:sp>
    </p:spTree>
    <p:extLst>
      <p:ext uri="{BB962C8B-B14F-4D97-AF65-F5344CB8AC3E}">
        <p14:creationId xmlns:p14="http://schemas.microsoft.com/office/powerpoint/2010/main" val="705667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pPr>
            <a:r>
              <a:rPr lang="en-US" sz="1200" dirty="0"/>
              <a:t>Rural mothers: crisis, basic info, comprehensive assistance</a:t>
            </a:r>
            <a:endParaRPr lang="en-US" sz="1200" i="1" dirty="0">
              <a:solidFill>
                <a:schemeClr val="accent4">
                  <a:lumMod val="75000"/>
                </a:schemeClr>
              </a:solidFill>
            </a:endParaRPr>
          </a:p>
          <a:p>
            <a:pPr>
              <a:buFont typeface="Arial" charset="0"/>
              <a:buChar char="•"/>
            </a:pPr>
            <a:r>
              <a:rPr lang="en-US" sz="1200" dirty="0"/>
              <a:t>Urban mothers: seeking reassurance, affirmation</a:t>
            </a:r>
          </a:p>
          <a:p>
            <a:endParaRPr lang="en-US" dirty="0"/>
          </a:p>
        </p:txBody>
      </p:sp>
      <p:sp>
        <p:nvSpPr>
          <p:cNvPr id="4" name="Slide Number Placeholder 3"/>
          <p:cNvSpPr>
            <a:spLocks noGrp="1"/>
          </p:cNvSpPr>
          <p:nvPr>
            <p:ph type="sldNum" sz="quarter" idx="10"/>
          </p:nvPr>
        </p:nvSpPr>
        <p:spPr/>
        <p:txBody>
          <a:bodyPr/>
          <a:lstStyle/>
          <a:p>
            <a:fld id="{79BE7366-285D-4A13-94C4-5CB5B5041B76}" type="slidenum">
              <a:rPr lang="en-US" smtClean="0"/>
              <a:t>59</a:t>
            </a:fld>
            <a:endParaRPr lang="en-US"/>
          </a:p>
        </p:txBody>
      </p:sp>
    </p:spTree>
    <p:extLst>
      <p:ext uri="{BB962C8B-B14F-4D97-AF65-F5344CB8AC3E}">
        <p14:creationId xmlns:p14="http://schemas.microsoft.com/office/powerpoint/2010/main" val="130384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E7366-285D-4A13-94C4-5CB5B5041B76}" type="slidenum">
              <a:rPr lang="en-US" smtClean="0"/>
              <a:t>6</a:t>
            </a:fld>
            <a:endParaRPr lang="en-US"/>
          </a:p>
        </p:txBody>
      </p:sp>
    </p:spTree>
    <p:extLst>
      <p:ext uri="{BB962C8B-B14F-4D97-AF65-F5344CB8AC3E}">
        <p14:creationId xmlns:p14="http://schemas.microsoft.com/office/powerpoint/2010/main" val="237016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E7366-285D-4A13-94C4-5CB5B5041B76}" type="slidenum">
              <a:rPr lang="en-US" smtClean="0"/>
              <a:t>7</a:t>
            </a:fld>
            <a:endParaRPr lang="en-US"/>
          </a:p>
        </p:txBody>
      </p:sp>
    </p:spTree>
    <p:extLst>
      <p:ext uri="{BB962C8B-B14F-4D97-AF65-F5344CB8AC3E}">
        <p14:creationId xmlns:p14="http://schemas.microsoft.com/office/powerpoint/2010/main" val="251431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E7366-285D-4A13-94C4-5CB5B5041B76}" type="slidenum">
              <a:rPr lang="en-US" smtClean="0"/>
              <a:t>8</a:t>
            </a:fld>
            <a:endParaRPr lang="en-US"/>
          </a:p>
        </p:txBody>
      </p:sp>
    </p:spTree>
    <p:extLst>
      <p:ext uri="{BB962C8B-B14F-4D97-AF65-F5344CB8AC3E}">
        <p14:creationId xmlns:p14="http://schemas.microsoft.com/office/powerpoint/2010/main" val="783841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BE7366-285D-4A13-94C4-5CB5B5041B76}" type="slidenum">
              <a:rPr lang="en-US" smtClean="0"/>
              <a:t>9</a:t>
            </a:fld>
            <a:endParaRPr lang="en-US"/>
          </a:p>
        </p:txBody>
      </p:sp>
    </p:spTree>
    <p:extLst>
      <p:ext uri="{BB962C8B-B14F-4D97-AF65-F5344CB8AC3E}">
        <p14:creationId xmlns:p14="http://schemas.microsoft.com/office/powerpoint/2010/main" val="78384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Postpartum women were eligible to participate if they were at least 18 years old, spoke English, had a valid email address, had a singleton baby at a gestational age of at least 35 weeks, and had initiated breastfeeding and planned to continue after hospital discharge. Exclusion criteria included planned separation from the infant (e.g., incarceration), or having a condition where breastfeeding was medically contraindicated (e.g., HIV positive).</a:t>
            </a:r>
            <a:endParaRPr lang="en-US" dirty="0"/>
          </a:p>
        </p:txBody>
      </p:sp>
      <p:sp>
        <p:nvSpPr>
          <p:cNvPr id="4" name="Slide Number Placeholder 3"/>
          <p:cNvSpPr>
            <a:spLocks noGrp="1"/>
          </p:cNvSpPr>
          <p:nvPr>
            <p:ph type="sldNum" sz="quarter" idx="5"/>
          </p:nvPr>
        </p:nvSpPr>
        <p:spPr/>
        <p:txBody>
          <a:bodyPr/>
          <a:lstStyle/>
          <a:p>
            <a:fld id="{79BE7366-285D-4A13-94C4-5CB5B5041B76}" type="slidenum">
              <a:rPr lang="en-US" smtClean="0"/>
              <a:t>13</a:t>
            </a:fld>
            <a:endParaRPr lang="en-US"/>
          </a:p>
        </p:txBody>
      </p:sp>
    </p:spTree>
    <p:extLst>
      <p:ext uri="{BB962C8B-B14F-4D97-AF65-F5344CB8AC3E}">
        <p14:creationId xmlns:p14="http://schemas.microsoft.com/office/powerpoint/2010/main" val="83609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Postpartum women were eligible to participate if they were at least 18 years old, spoke English, had a valid email address, had a singleton baby at a gestational age of at least 35 weeks, and had initiated breastfeeding and planned to continue after hospital discharge. Exclusion criteria included planned separation from the infant (e.g., incarceration), or having a condition where breastfeeding was medically contraindicated (e.g., HIV positive).</a:t>
            </a:r>
          </a:p>
          <a:p>
            <a:endParaRPr lang="en-US" sz="1200" kern="1200" dirty="0">
              <a:solidFill>
                <a:schemeClr val="tx1"/>
              </a:solidFill>
              <a:effectLst/>
              <a:latin typeface="+mn-lt"/>
              <a:ea typeface="+mn-ea"/>
              <a:cs typeface="+mn-cs"/>
            </a:endParaRPr>
          </a:p>
          <a:p>
            <a:r>
              <a:rPr lang="en-US" baseline="0" dirty="0"/>
              <a:t>Parallel design, 2 arm trial. Individual level randomization.</a:t>
            </a:r>
          </a:p>
          <a:p>
            <a:r>
              <a:rPr lang="en-US" baseline="0" dirty="0"/>
              <a:t>Block randomization stratified by first time mom and gestational age. </a:t>
            </a:r>
          </a:p>
          <a:p>
            <a:endParaRPr lang="en-US" baseline="0" dirty="0"/>
          </a:p>
          <a:p>
            <a:r>
              <a:rPr lang="en-US" baseline="0" dirty="0"/>
              <a:t>Eligible moms: </a:t>
            </a:r>
            <a:r>
              <a:rPr lang="en-US" dirty="0"/>
              <a:t>have initiated breastfeeding and intend to continue. Over 18+. </a:t>
            </a:r>
          </a:p>
          <a:p>
            <a:endParaRPr lang="en-US" dirty="0"/>
          </a:p>
          <a:p>
            <a:r>
              <a:rPr lang="en-US" dirty="0"/>
              <a:t>Moms get incentives: phone or gift cards. Intervention moms also get services. Cole nurses get funding for educational purposes. </a:t>
            </a:r>
          </a:p>
          <a:p>
            <a:endParaRPr lang="en-US" dirty="0"/>
          </a:p>
          <a:p>
            <a:r>
              <a:rPr lang="en-US" dirty="0">
                <a:solidFill>
                  <a:srgbClr val="FF0000"/>
                </a:solidFill>
              </a:rPr>
              <a:t>Outcome- use of tool, duration, exclusivity, satisfaction. ADD</a:t>
            </a:r>
          </a:p>
          <a:p>
            <a:endParaRPr lang="en-US" dirty="0">
              <a:solidFill>
                <a:srgbClr val="FF0000"/>
              </a:solidFill>
            </a:endParaRPr>
          </a:p>
          <a:p>
            <a:pPr lvl="0"/>
            <a:r>
              <a:rPr lang="en-US" dirty="0"/>
              <a:t>Mother breastfed her infant or expressed milk at least once (Yes/No</a:t>
            </a:r>
            <a:r>
              <a:rPr lang="en-US" sz="800" dirty="0"/>
              <a:t> </a:t>
            </a:r>
            <a:r>
              <a:rPr lang="en-US" dirty="0"/>
              <a:t>)</a:t>
            </a:r>
            <a:endParaRPr lang="en-US" sz="1100" u="sng" dirty="0"/>
          </a:p>
          <a:p>
            <a:r>
              <a:rPr lang="en-US" dirty="0"/>
              <a:t>  </a:t>
            </a:r>
            <a:endParaRPr lang="en-US" sz="1100" u="sng" dirty="0"/>
          </a:p>
          <a:p>
            <a:pPr lvl="0"/>
            <a:r>
              <a:rPr lang="en-US" dirty="0"/>
              <a:t>Gestational age </a:t>
            </a:r>
            <a:r>
              <a:rPr lang="en-US" i="1" dirty="0"/>
              <a:t>(Indicate weeks completed. So 34 0/7 to 34 6/7 is 34 weeks</a:t>
            </a:r>
            <a:r>
              <a:rPr lang="en-US" dirty="0"/>
              <a:t>)</a:t>
            </a:r>
            <a:endParaRPr lang="en-US" sz="1100" u="sng" dirty="0"/>
          </a:p>
          <a:p>
            <a:pPr lvl="1"/>
            <a:r>
              <a:rPr lang="en-US" u="sng" dirty="0"/>
              <a:t>&lt;</a:t>
            </a:r>
            <a:r>
              <a:rPr lang="en-US" dirty="0"/>
              <a:t>33 weeks</a:t>
            </a:r>
            <a:endParaRPr lang="en-US" sz="1100" u="sng" dirty="0"/>
          </a:p>
          <a:p>
            <a:pPr lvl="1"/>
            <a:r>
              <a:rPr lang="en-US" dirty="0"/>
              <a:t>34 weeks</a:t>
            </a:r>
            <a:r>
              <a:rPr lang="en-US" u="sng" dirty="0"/>
              <a:t> </a:t>
            </a:r>
            <a:endParaRPr lang="en-US" sz="1100" u="sng" dirty="0"/>
          </a:p>
          <a:p>
            <a:pPr lvl="1"/>
            <a:r>
              <a:rPr lang="en-US" dirty="0"/>
              <a:t>35 weeks</a:t>
            </a:r>
            <a:endParaRPr lang="en-US" sz="1100" u="sng" dirty="0"/>
          </a:p>
          <a:p>
            <a:pPr lvl="1"/>
            <a:r>
              <a:rPr lang="en-US" dirty="0"/>
              <a:t>36 weeks</a:t>
            </a:r>
            <a:endParaRPr lang="en-US" sz="1100" u="sng" dirty="0"/>
          </a:p>
          <a:p>
            <a:pPr lvl="1"/>
            <a:r>
              <a:rPr lang="en-US" dirty="0"/>
              <a:t>37 weeks</a:t>
            </a:r>
            <a:endParaRPr lang="en-US" sz="1100" u="sng" dirty="0"/>
          </a:p>
          <a:p>
            <a:pPr lvl="1"/>
            <a:r>
              <a:rPr lang="en-US" dirty="0"/>
              <a:t>38 weeks</a:t>
            </a:r>
            <a:endParaRPr lang="en-US" sz="1100" u="sng" dirty="0"/>
          </a:p>
          <a:p>
            <a:pPr lvl="1"/>
            <a:r>
              <a:rPr lang="en-US" dirty="0"/>
              <a:t>39 weeks</a:t>
            </a:r>
            <a:endParaRPr lang="en-US" sz="1100" u="sng" dirty="0"/>
          </a:p>
          <a:p>
            <a:pPr lvl="1"/>
            <a:r>
              <a:rPr lang="en-US" dirty="0"/>
              <a:t>40 weeks</a:t>
            </a:r>
            <a:endParaRPr lang="en-US" sz="1100" u="sng" dirty="0"/>
          </a:p>
          <a:p>
            <a:pPr lvl="1"/>
            <a:r>
              <a:rPr lang="en-US" dirty="0"/>
              <a:t>41 weeks</a:t>
            </a:r>
            <a:endParaRPr lang="en-US" sz="1100" u="sng" dirty="0"/>
          </a:p>
          <a:p>
            <a:pPr lvl="1"/>
            <a:r>
              <a:rPr lang="en-US" u="sng" dirty="0"/>
              <a:t>&gt;</a:t>
            </a:r>
            <a:r>
              <a:rPr lang="en-US" dirty="0"/>
              <a:t> 42 weeks</a:t>
            </a:r>
            <a:endParaRPr lang="en-US" sz="1100" u="sng" dirty="0"/>
          </a:p>
          <a:p>
            <a:r>
              <a:rPr lang="en-US" dirty="0"/>
              <a:t> </a:t>
            </a:r>
            <a:endParaRPr lang="en-US" sz="1100" u="sng" dirty="0"/>
          </a:p>
          <a:p>
            <a:pPr lvl="0"/>
            <a:r>
              <a:rPr lang="en-US" dirty="0"/>
              <a:t>Singleton birth? (Yes/No)</a:t>
            </a:r>
            <a:endParaRPr lang="en-US" sz="1100" u="sng" dirty="0"/>
          </a:p>
          <a:p>
            <a:r>
              <a:rPr lang="en-US" dirty="0"/>
              <a:t> </a:t>
            </a:r>
            <a:endParaRPr lang="en-US" sz="1100" u="sng" dirty="0"/>
          </a:p>
          <a:p>
            <a:pPr lvl="0"/>
            <a:r>
              <a:rPr lang="en-US" dirty="0"/>
              <a:t>Infant expected to stay at Cole Memorial (i.e. infant will NOT be transferred out to another hospital for inpatient medical care) (Yes/No)</a:t>
            </a:r>
            <a:endParaRPr lang="en-US" sz="1100" u="sng" dirty="0"/>
          </a:p>
          <a:p>
            <a:r>
              <a:rPr lang="en-US" dirty="0"/>
              <a:t> </a:t>
            </a:r>
            <a:endParaRPr lang="en-US" sz="1100" u="sng" dirty="0"/>
          </a:p>
          <a:p>
            <a:pPr lvl="0"/>
            <a:r>
              <a:rPr lang="en-US" dirty="0"/>
              <a:t>Infant expected to go home with the mother (i.e., the baby will NOT be put up for adoption or CYF custody) </a:t>
            </a:r>
            <a:endParaRPr lang="en-US" sz="1100" u="sng" dirty="0"/>
          </a:p>
          <a:p>
            <a:r>
              <a:rPr lang="en-US" dirty="0"/>
              <a:t> </a:t>
            </a:r>
            <a:endParaRPr lang="en-US" sz="1100" u="sng" dirty="0"/>
          </a:p>
          <a:p>
            <a:pPr lvl="0"/>
            <a:r>
              <a:rPr lang="en-US" dirty="0"/>
              <a:t>Mother can read, speak, and understand English (Yes/No)</a:t>
            </a:r>
            <a:endParaRPr lang="en-US" sz="1100" u="sng" dirty="0"/>
          </a:p>
          <a:p>
            <a:r>
              <a:rPr lang="en-US" dirty="0"/>
              <a:t> </a:t>
            </a:r>
            <a:endParaRPr lang="en-US" sz="1100" u="sng" dirty="0"/>
          </a:p>
          <a:p>
            <a:pPr lvl="0"/>
            <a:r>
              <a:rPr lang="en-US" dirty="0"/>
              <a:t>Mother is NOT a prisoner (Yes/No)</a:t>
            </a:r>
            <a:endParaRPr lang="en-US" sz="1100" u="sng" dirty="0"/>
          </a:p>
          <a:p>
            <a:r>
              <a:rPr lang="en-US" dirty="0"/>
              <a:t> </a:t>
            </a:r>
            <a:endParaRPr lang="en-US" sz="1100" u="sng" dirty="0"/>
          </a:p>
          <a:p>
            <a:pPr lvl="0"/>
            <a:r>
              <a:rPr lang="en-US" dirty="0"/>
              <a:t>Mother is HIV/HTLV NEGATIVE (Yes/No)</a:t>
            </a:r>
            <a:endParaRPr lang="en-US" sz="1100" u="sng" dirty="0"/>
          </a:p>
          <a:p>
            <a:r>
              <a:rPr lang="en-US" dirty="0"/>
              <a:t> </a:t>
            </a:r>
            <a:endParaRPr lang="en-US" sz="1100" u="sng" dirty="0"/>
          </a:p>
          <a:p>
            <a:pPr lvl="0"/>
            <a:r>
              <a:rPr lang="en-US" dirty="0"/>
              <a:t>Mother does NOT need chemotherapy or radiation after delivery (Yes/No)</a:t>
            </a:r>
            <a:endParaRPr lang="en-US" sz="1100" u="sng" dirty="0"/>
          </a:p>
          <a:p>
            <a:r>
              <a:rPr lang="en-US" dirty="0"/>
              <a:t> </a:t>
            </a:r>
            <a:endParaRPr lang="en-US" sz="1100" u="sng" dirty="0"/>
          </a:p>
          <a:p>
            <a:pPr lvl="0"/>
            <a:r>
              <a:rPr lang="en-US" dirty="0"/>
              <a:t>Mother is eligible to breastfeed per Cole protocols (toxicology screen) (Yes/No)</a:t>
            </a:r>
            <a:endParaRPr lang="en-US" sz="1100" u="sng" dirty="0"/>
          </a:p>
          <a:p>
            <a:pPr hangingPunct="0"/>
            <a:r>
              <a:rPr lang="en-US" sz="1100" dirty="0"/>
              <a:t> </a:t>
            </a:r>
            <a:r>
              <a:rPr lang="en-US" dirty="0"/>
              <a:t>Programming note: All 11 questions must be completed for nurse to proceed. </a:t>
            </a:r>
          </a:p>
          <a:p>
            <a:endParaRPr lang="en-US" dirty="0"/>
          </a:p>
        </p:txBody>
      </p:sp>
      <p:sp>
        <p:nvSpPr>
          <p:cNvPr id="4" name="Slide Number Placeholder 3"/>
          <p:cNvSpPr>
            <a:spLocks noGrp="1"/>
          </p:cNvSpPr>
          <p:nvPr>
            <p:ph type="sldNum" sz="quarter" idx="5"/>
          </p:nvPr>
        </p:nvSpPr>
        <p:spPr/>
        <p:txBody>
          <a:bodyPr/>
          <a:lstStyle/>
          <a:p>
            <a:fld id="{79BE7366-285D-4A13-94C4-5CB5B5041B76}" type="slidenum">
              <a:rPr lang="en-US" smtClean="0"/>
              <a:t>14</a:t>
            </a:fld>
            <a:endParaRPr lang="en-US"/>
          </a:p>
        </p:txBody>
      </p:sp>
    </p:spTree>
    <p:extLst>
      <p:ext uri="{BB962C8B-B14F-4D97-AF65-F5344CB8AC3E}">
        <p14:creationId xmlns:p14="http://schemas.microsoft.com/office/powerpoint/2010/main" val="2858875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A669A-6420-4BA7-AE93-94F7B3E4EA2A}" type="slidenum">
              <a:rPr lang="en-US" smtClean="0"/>
              <a:t>‹#›</a:t>
            </a:fld>
            <a:endParaRPr lang="en-US"/>
          </a:p>
        </p:txBody>
      </p:sp>
    </p:spTree>
    <p:extLst>
      <p:ext uri="{BB962C8B-B14F-4D97-AF65-F5344CB8AC3E}">
        <p14:creationId xmlns:p14="http://schemas.microsoft.com/office/powerpoint/2010/main" val="422460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A669A-6420-4BA7-AE93-94F7B3E4EA2A}" type="slidenum">
              <a:rPr lang="en-US" smtClean="0"/>
              <a:t>‹#›</a:t>
            </a:fld>
            <a:endParaRPr lang="en-US"/>
          </a:p>
        </p:txBody>
      </p:sp>
    </p:spTree>
    <p:extLst>
      <p:ext uri="{BB962C8B-B14F-4D97-AF65-F5344CB8AC3E}">
        <p14:creationId xmlns:p14="http://schemas.microsoft.com/office/powerpoint/2010/main" val="109253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A669A-6420-4BA7-AE93-94F7B3E4EA2A}" type="slidenum">
              <a:rPr lang="en-US" smtClean="0"/>
              <a:t>‹#›</a:t>
            </a:fld>
            <a:endParaRPr lang="en-US"/>
          </a:p>
        </p:txBody>
      </p:sp>
    </p:spTree>
    <p:extLst>
      <p:ext uri="{BB962C8B-B14F-4D97-AF65-F5344CB8AC3E}">
        <p14:creationId xmlns:p14="http://schemas.microsoft.com/office/powerpoint/2010/main" val="326379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A669A-6420-4BA7-AE93-94F7B3E4EA2A}" type="slidenum">
              <a:rPr lang="en-US" smtClean="0"/>
              <a:t>‹#›</a:t>
            </a:fld>
            <a:endParaRPr lang="en-US"/>
          </a:p>
        </p:txBody>
      </p:sp>
    </p:spTree>
    <p:extLst>
      <p:ext uri="{BB962C8B-B14F-4D97-AF65-F5344CB8AC3E}">
        <p14:creationId xmlns:p14="http://schemas.microsoft.com/office/powerpoint/2010/main" val="30200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A669A-6420-4BA7-AE93-94F7B3E4EA2A}" type="slidenum">
              <a:rPr lang="en-US" smtClean="0"/>
              <a:t>‹#›</a:t>
            </a:fld>
            <a:endParaRPr lang="en-US"/>
          </a:p>
        </p:txBody>
      </p:sp>
    </p:spTree>
    <p:extLst>
      <p:ext uri="{BB962C8B-B14F-4D97-AF65-F5344CB8AC3E}">
        <p14:creationId xmlns:p14="http://schemas.microsoft.com/office/powerpoint/2010/main" val="79098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A669A-6420-4BA7-AE93-94F7B3E4EA2A}" type="slidenum">
              <a:rPr lang="en-US" smtClean="0"/>
              <a:t>‹#›</a:t>
            </a:fld>
            <a:endParaRPr lang="en-US"/>
          </a:p>
        </p:txBody>
      </p:sp>
    </p:spTree>
    <p:extLst>
      <p:ext uri="{BB962C8B-B14F-4D97-AF65-F5344CB8AC3E}">
        <p14:creationId xmlns:p14="http://schemas.microsoft.com/office/powerpoint/2010/main" val="183399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A669A-6420-4BA7-AE93-94F7B3E4EA2A}" type="slidenum">
              <a:rPr lang="en-US" smtClean="0"/>
              <a:t>‹#›</a:t>
            </a:fld>
            <a:endParaRPr lang="en-US"/>
          </a:p>
        </p:txBody>
      </p:sp>
    </p:spTree>
    <p:extLst>
      <p:ext uri="{BB962C8B-B14F-4D97-AF65-F5344CB8AC3E}">
        <p14:creationId xmlns:p14="http://schemas.microsoft.com/office/powerpoint/2010/main" val="216791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A669A-6420-4BA7-AE93-94F7B3E4EA2A}" type="slidenum">
              <a:rPr lang="en-US" smtClean="0"/>
              <a:t>‹#›</a:t>
            </a:fld>
            <a:endParaRPr lang="en-US"/>
          </a:p>
        </p:txBody>
      </p:sp>
    </p:spTree>
    <p:extLst>
      <p:ext uri="{BB962C8B-B14F-4D97-AF65-F5344CB8AC3E}">
        <p14:creationId xmlns:p14="http://schemas.microsoft.com/office/powerpoint/2010/main" val="85718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A669A-6420-4BA7-AE93-94F7B3E4EA2A}" type="slidenum">
              <a:rPr lang="en-US" smtClean="0"/>
              <a:t>‹#›</a:t>
            </a:fld>
            <a:endParaRPr lang="en-US"/>
          </a:p>
        </p:txBody>
      </p:sp>
    </p:spTree>
    <p:extLst>
      <p:ext uri="{BB962C8B-B14F-4D97-AF65-F5344CB8AC3E}">
        <p14:creationId xmlns:p14="http://schemas.microsoft.com/office/powerpoint/2010/main" val="74623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A669A-6420-4BA7-AE93-94F7B3E4EA2A}" type="slidenum">
              <a:rPr lang="en-US" smtClean="0"/>
              <a:t>‹#›</a:t>
            </a:fld>
            <a:endParaRPr lang="en-US"/>
          </a:p>
        </p:txBody>
      </p:sp>
    </p:spTree>
    <p:extLst>
      <p:ext uri="{BB962C8B-B14F-4D97-AF65-F5344CB8AC3E}">
        <p14:creationId xmlns:p14="http://schemas.microsoft.com/office/powerpoint/2010/main" val="222272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A669A-6420-4BA7-AE93-94F7B3E4EA2A}" type="slidenum">
              <a:rPr lang="en-US" smtClean="0"/>
              <a:t>‹#›</a:t>
            </a:fld>
            <a:endParaRPr lang="en-US"/>
          </a:p>
        </p:txBody>
      </p:sp>
    </p:spTree>
    <p:extLst>
      <p:ext uri="{BB962C8B-B14F-4D97-AF65-F5344CB8AC3E}">
        <p14:creationId xmlns:p14="http://schemas.microsoft.com/office/powerpoint/2010/main" val="419742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600">
                <a:solidFill>
                  <a:schemeClr val="tx1">
                    <a:tint val="75000"/>
                  </a:schemeClr>
                </a:solidFill>
              </a:defRPr>
            </a:lvl1pPr>
          </a:lstStyle>
          <a:p>
            <a:fld id="{686A669A-6420-4BA7-AE93-94F7B3E4EA2A}" type="slidenum">
              <a:rPr lang="en-US" smtClean="0"/>
              <a:pPr/>
              <a:t>‹#›</a:t>
            </a:fld>
            <a:endParaRPr lang="en-US"/>
          </a:p>
        </p:txBody>
      </p:sp>
    </p:spTree>
    <p:extLst>
      <p:ext uri="{BB962C8B-B14F-4D97-AF65-F5344CB8AC3E}">
        <p14:creationId xmlns:p14="http://schemas.microsoft.com/office/powerpoint/2010/main" val="488112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image" Target="../media/image52.png"/><Relationship Id="rId3" Type="http://schemas.openxmlformats.org/officeDocument/2006/relationships/image" Target="../media/image42.emf"/><Relationship Id="rId7" Type="http://schemas.openxmlformats.org/officeDocument/2006/relationships/image" Target="../media/image46.emf"/><Relationship Id="rId12"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5.emf"/><Relationship Id="rId11" Type="http://schemas.openxmlformats.org/officeDocument/2006/relationships/image" Target="../media/image50.emf"/><Relationship Id="rId5" Type="http://schemas.openxmlformats.org/officeDocument/2006/relationships/image" Target="../media/image44.emf"/><Relationship Id="rId10" Type="http://schemas.openxmlformats.org/officeDocument/2006/relationships/image" Target="../media/image49.emf"/><Relationship Id="rId4" Type="http://schemas.openxmlformats.org/officeDocument/2006/relationships/image" Target="../media/image43.emf"/><Relationship Id="rId9" Type="http://schemas.openxmlformats.org/officeDocument/2006/relationships/image" Target="../media/image48.emf"/></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4.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5.tiff"/><Relationship Id="rId4" Type="http://schemas.openxmlformats.org/officeDocument/2006/relationships/image" Target="../media/image54.emf"/></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chart" Target="../charts/chart16.xml"/><Relationship Id="rId1" Type="http://schemas.openxmlformats.org/officeDocument/2006/relationships/slideLayout" Target="../slideLayouts/slideLayout7.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 Id="rId9" Type="http://schemas.openxmlformats.org/officeDocument/2006/relationships/chart" Target="../charts/char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30.xml"/><Relationship Id="rId4" Type="http://schemas.openxmlformats.org/officeDocument/2006/relationships/chart" Target="../charts/chart29.xml"/></Relationships>
</file>

<file path=ppt/slides/_rels/slide3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3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7.wdp"/></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hyperlink" Target="http://www.google.com/url?sa=i&amp;rct=j&amp;q=&amp;esrc=s&amp;source=images&amp;cd=&amp;cad=rja&amp;uact=8&amp;ved=0ahUKEwiYof_X9d3OAhVEySYKHZrCDIAQjRwIBw&amp;url=http://www.keyword-suggestions.com/cmFuZG9taXplZCBjb250cm9sIHRyaWFsIGNhcnRvb25z/&amp;bvm=bv.130731782,d.cGc&amp;psig=AFQjCNE2iWNR9PLNrGn8az-OXIu1DDM0pA&amp;ust=1472260818248044"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28.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4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29.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CgJ-ptd3OAhUU2WMKHWIvApUQjRwIBw&amp;url=https://www.brit.co/maven-clinic-digital-womens-healthcare/&amp;bvm=bv.130731782,d.cGc&amp;psig=AFQjCNFDIfVk9LaHCGTWt29Pw7iajIv6gg&amp;ust=147224369430945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5.tiff"/></Relationships>
</file>

<file path=ppt/slides/_rels/slide5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2.png"/><Relationship Id="rId3" Type="http://schemas.openxmlformats.org/officeDocument/2006/relationships/image" Target="../media/image67.png"/><Relationship Id="rId21" Type="http://schemas.openxmlformats.org/officeDocument/2006/relationships/image" Target="../media/image85.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91.png"/><Relationship Id="rId33" Type="http://schemas.openxmlformats.org/officeDocument/2006/relationships/image" Target="../media/image99.png"/><Relationship Id="rId2" Type="http://schemas.openxmlformats.org/officeDocument/2006/relationships/image" Target="../media/image66.png"/><Relationship Id="rId16" Type="http://schemas.openxmlformats.org/officeDocument/2006/relationships/image" Target="../media/image80.png"/><Relationship Id="rId20" Type="http://schemas.openxmlformats.org/officeDocument/2006/relationships/image" Target="../media/image84.png"/><Relationship Id="rId29"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90.png"/><Relationship Id="rId32" Type="http://schemas.openxmlformats.org/officeDocument/2006/relationships/image" Target="../media/image98.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4.png"/><Relationship Id="rId10" Type="http://schemas.openxmlformats.org/officeDocument/2006/relationships/image" Target="../media/image74.png"/><Relationship Id="rId19" Type="http://schemas.openxmlformats.org/officeDocument/2006/relationships/image" Target="../media/image83.png"/><Relationship Id="rId31" Type="http://schemas.openxmlformats.org/officeDocument/2006/relationships/image" Target="../media/image97.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3.png"/><Relationship Id="rId30" Type="http://schemas.openxmlformats.org/officeDocument/2006/relationships/image" Target="../media/image96.png"/></Relationships>
</file>

<file path=ppt/slides/_rels/slide5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2.tiff"/><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tiff"/></Relationships>
</file>

<file path=ppt/slides/_rels/slide5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tif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7.tiff"/><Relationship Id="rId2" Type="http://schemas.openxmlformats.org/officeDocument/2006/relationships/image" Target="../media/image106.tif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9.tiff"/><Relationship Id="rId2" Type="http://schemas.openxmlformats.org/officeDocument/2006/relationships/image" Target="../media/image108.tif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10.tif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1.tif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13.png"/><Relationship Id="rId4" Type="http://schemas.openxmlformats.org/officeDocument/2006/relationships/image" Target="../media/image112.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CgJ-ptd3OAhUU2WMKHWIvApUQjRwIBw&amp;url=https://www.brit.co/maven-clinic-digital-womens-healthcare/&amp;bvm=bv.130731782,d.cGc&amp;psig=AFQjCNFDIfVk9LaHCGTWt29Pw7iajIv6gg&amp;ust=1472243694309456"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tiff"/><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tiff"/><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40C3B0-305B-DF43-9B44-F1D60C0285DD}"/>
              </a:ext>
            </a:extLst>
          </p:cNvPr>
          <p:cNvSpPr/>
          <p:nvPr/>
        </p:nvSpPr>
        <p:spPr>
          <a:xfrm>
            <a:off x="0" y="0"/>
            <a:ext cx="9144000" cy="5143500"/>
          </a:xfrm>
          <a:prstGeom prst="rect">
            <a:avLst/>
          </a:prstGeom>
          <a:solidFill>
            <a:schemeClr val="tx2">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B18A5F2-A392-4362-98F8-9B9CB8CA8ED7}"/>
              </a:ext>
            </a:extLst>
          </p:cNvPr>
          <p:cNvSpPr txBox="1"/>
          <p:nvPr/>
        </p:nvSpPr>
        <p:spPr>
          <a:xfrm>
            <a:off x="2819400" y="1123950"/>
            <a:ext cx="5943600" cy="1754326"/>
          </a:xfrm>
          <a:prstGeom prst="rect">
            <a:avLst/>
          </a:prstGeom>
          <a:noFill/>
        </p:spPr>
        <p:txBody>
          <a:bodyPr wrap="square" rtlCol="0" anchor="ctr">
            <a:spAutoFit/>
          </a:bodyPr>
          <a:lstStyle/>
          <a:p>
            <a:r>
              <a:rPr lang="en-US" sz="4000" dirty="0" err="1">
                <a:latin typeface="+mj-lt"/>
              </a:rPr>
              <a:t>Telelactation</a:t>
            </a:r>
            <a:r>
              <a:rPr lang="en-US" sz="4000" dirty="0">
                <a:latin typeface="+mj-lt"/>
              </a:rPr>
              <a:t> Among Rural Breastfeeding Mothers</a:t>
            </a:r>
          </a:p>
          <a:p>
            <a:r>
              <a:rPr lang="en-US" sz="2800" dirty="0"/>
              <a:t>Results from the Tele-MILC RCT</a:t>
            </a:r>
          </a:p>
        </p:txBody>
      </p:sp>
      <p:sp>
        <p:nvSpPr>
          <p:cNvPr id="5" name="TextBox 4">
            <a:extLst>
              <a:ext uri="{FF2B5EF4-FFF2-40B4-BE49-F238E27FC236}">
                <a16:creationId xmlns:a16="http://schemas.microsoft.com/office/drawing/2014/main" id="{645ED95C-28C2-42C7-800C-0BFF07143895}"/>
              </a:ext>
            </a:extLst>
          </p:cNvPr>
          <p:cNvSpPr txBox="1"/>
          <p:nvPr/>
        </p:nvSpPr>
        <p:spPr>
          <a:xfrm>
            <a:off x="2847109" y="3083064"/>
            <a:ext cx="3657600" cy="707886"/>
          </a:xfrm>
          <a:prstGeom prst="rect">
            <a:avLst/>
          </a:prstGeom>
          <a:noFill/>
        </p:spPr>
        <p:txBody>
          <a:bodyPr wrap="square" rtlCol="0">
            <a:spAutoFit/>
          </a:bodyPr>
          <a:lstStyle/>
          <a:p>
            <a:r>
              <a:rPr lang="en-US" sz="2000" dirty="0"/>
              <a:t>Lori Uscher-Pines</a:t>
            </a:r>
          </a:p>
          <a:p>
            <a:r>
              <a:rPr lang="en-US" sz="2000" dirty="0"/>
              <a:t>April 5, 2019</a:t>
            </a:r>
          </a:p>
        </p:txBody>
      </p:sp>
      <p:pic>
        <p:nvPicPr>
          <p:cNvPr id="9" name="Picture 8" descr="Tele-MILC_Logo_transparent.png">
            <a:extLst>
              <a:ext uri="{FF2B5EF4-FFF2-40B4-BE49-F238E27FC236}">
                <a16:creationId xmlns:a16="http://schemas.microsoft.com/office/drawing/2014/main" id="{EBAF6BFA-1D1E-EF45-B5CE-5C33AEE33A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66083"/>
            <a:ext cx="2743200" cy="4491667"/>
          </a:xfrm>
          <a:prstGeom prst="rect">
            <a:avLst/>
          </a:prstGeom>
        </p:spPr>
      </p:pic>
      <p:pic>
        <p:nvPicPr>
          <p:cNvPr id="10" name="Picture 9" descr="randcorp_c79m100 copy 2.jpg">
            <a:extLst>
              <a:ext uri="{FF2B5EF4-FFF2-40B4-BE49-F238E27FC236}">
                <a16:creationId xmlns:a16="http://schemas.microsoft.com/office/drawing/2014/main" id="{031590C8-022F-B24C-B2B5-EF31C2DCF8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3867150"/>
            <a:ext cx="955516" cy="955516"/>
          </a:xfrm>
          <a:prstGeom prst="rect">
            <a:avLst/>
          </a:prstGeom>
        </p:spPr>
      </p:pic>
    </p:spTree>
    <p:extLst>
      <p:ext uri="{BB962C8B-B14F-4D97-AF65-F5344CB8AC3E}">
        <p14:creationId xmlns:p14="http://schemas.microsoft.com/office/powerpoint/2010/main" val="413102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40C3B0-305B-DF43-9B44-F1D60C0285DD}"/>
              </a:ext>
            </a:extLst>
          </p:cNvPr>
          <p:cNvSpPr/>
          <p:nvPr/>
        </p:nvSpPr>
        <p:spPr>
          <a:xfrm>
            <a:off x="0" y="0"/>
            <a:ext cx="9144000" cy="5143500"/>
          </a:xfrm>
          <a:prstGeom prst="rect">
            <a:avLst/>
          </a:prstGeom>
          <a:solidFill>
            <a:schemeClr val="tx2">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ele-MILC_Logo_transparent.png">
            <a:extLst>
              <a:ext uri="{FF2B5EF4-FFF2-40B4-BE49-F238E27FC236}">
                <a16:creationId xmlns:a16="http://schemas.microsoft.com/office/drawing/2014/main" id="{AC4FEDDE-8082-9D4C-8F48-3542BBFF71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6083"/>
            <a:ext cx="9144000" cy="4491667"/>
          </a:xfrm>
          <a:prstGeom prst="rect">
            <a:avLst/>
          </a:prstGeom>
        </p:spPr>
      </p:pic>
      <p:sp>
        <p:nvSpPr>
          <p:cNvPr id="2" name="TextBox 1">
            <a:extLst>
              <a:ext uri="{FF2B5EF4-FFF2-40B4-BE49-F238E27FC236}">
                <a16:creationId xmlns:a16="http://schemas.microsoft.com/office/drawing/2014/main" id="{6136D28B-6FED-4E48-B3F2-C405A025DFB0}"/>
              </a:ext>
            </a:extLst>
          </p:cNvPr>
          <p:cNvSpPr txBox="1"/>
          <p:nvPr/>
        </p:nvSpPr>
        <p:spPr>
          <a:xfrm>
            <a:off x="4779818" y="373618"/>
            <a:ext cx="4350327" cy="826532"/>
          </a:xfrm>
          <a:prstGeom prst="rect">
            <a:avLst/>
          </a:prstGeom>
          <a:solidFill>
            <a:schemeClr val="accent4">
              <a:lumMod val="50000"/>
              <a:alpha val="85000"/>
            </a:schemeClr>
          </a:solidFill>
        </p:spPr>
        <p:txBody>
          <a:bodyPr wrap="none" rtlCol="0" anchor="ctr">
            <a:noAutofit/>
          </a:bodyPr>
          <a:lstStyle/>
          <a:p>
            <a:pPr marL="179388"/>
            <a:r>
              <a:rPr lang="en-US" sz="4000" dirty="0">
                <a:solidFill>
                  <a:schemeClr val="bg1"/>
                </a:solidFill>
              </a:rPr>
              <a:t>METHODS</a:t>
            </a:r>
          </a:p>
        </p:txBody>
      </p:sp>
    </p:spTree>
    <p:extLst>
      <p:ext uri="{BB962C8B-B14F-4D97-AF65-F5344CB8AC3E}">
        <p14:creationId xmlns:p14="http://schemas.microsoft.com/office/powerpoint/2010/main" val="244336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8CFDF-F629-B944-BD50-6C2EBA5D3C54}"/>
              </a:ext>
            </a:extLst>
          </p:cNvPr>
          <p:cNvPicPr>
            <a:picLocks noChangeAspect="1"/>
          </p:cNvPicPr>
          <p:nvPr/>
        </p:nvPicPr>
        <p:blipFill rotWithShape="1">
          <a:blip r:embed="rId2" cstate="email">
            <a:grayscl/>
            <a:extLst>
              <a:ext uri="{28A0092B-C50C-407E-A947-70E740481C1C}">
                <a14:useLocalDpi xmlns:a14="http://schemas.microsoft.com/office/drawing/2010/main"/>
              </a:ext>
            </a:extLst>
          </a:blip>
          <a:srcRect/>
          <a:stretch/>
        </p:blipFill>
        <p:spPr>
          <a:xfrm>
            <a:off x="2286000" y="0"/>
            <a:ext cx="2281989" cy="5143501"/>
          </a:xfrm>
          <a:prstGeom prst="rect">
            <a:avLst/>
          </a:prstGeom>
        </p:spPr>
      </p:pic>
      <p:pic>
        <p:nvPicPr>
          <p:cNvPr id="5" name="Picture 4">
            <a:extLst>
              <a:ext uri="{FF2B5EF4-FFF2-40B4-BE49-F238E27FC236}">
                <a16:creationId xmlns:a16="http://schemas.microsoft.com/office/drawing/2014/main" id="{5CFFD295-3E36-1242-9539-D481FAA5DF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62824" y="-1"/>
            <a:ext cx="2291165" cy="5143501"/>
          </a:xfrm>
          <a:prstGeom prst="rect">
            <a:avLst/>
          </a:prstGeom>
        </p:spPr>
      </p:pic>
      <p:pic>
        <p:nvPicPr>
          <p:cNvPr id="7" name="Picture 6">
            <a:extLst>
              <a:ext uri="{FF2B5EF4-FFF2-40B4-BE49-F238E27FC236}">
                <a16:creationId xmlns:a16="http://schemas.microsoft.com/office/drawing/2014/main" id="{3691177E-730F-5E4D-B15E-947F3EAF6381}"/>
              </a:ext>
            </a:extLst>
          </p:cNvPr>
          <p:cNvPicPr>
            <a:picLocks noChangeAspect="1"/>
          </p:cNvPicPr>
          <p:nvPr/>
        </p:nvPicPr>
        <p:blipFill rotWithShape="1">
          <a:blip r:embed="rId4" cstate="email">
            <a:graysc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rcRect/>
          <a:stretch/>
        </p:blipFill>
        <p:spPr>
          <a:xfrm>
            <a:off x="6819256" y="1"/>
            <a:ext cx="2324744" cy="5143500"/>
          </a:xfrm>
          <a:prstGeom prst="rect">
            <a:avLst/>
          </a:prstGeom>
        </p:spPr>
      </p:pic>
      <p:pic>
        <p:nvPicPr>
          <p:cNvPr id="9" name="Picture 8">
            <a:extLst>
              <a:ext uri="{FF2B5EF4-FFF2-40B4-BE49-F238E27FC236}">
                <a16:creationId xmlns:a16="http://schemas.microsoft.com/office/drawing/2014/main" id="{A016B4AB-D235-3849-81C7-66538F58666F}"/>
              </a:ext>
            </a:extLst>
          </p:cNvPr>
          <p:cNvPicPr>
            <a:picLocks noChangeAspect="1"/>
          </p:cNvPicPr>
          <p:nvPr/>
        </p:nvPicPr>
        <p:blipFill rotWithShape="1">
          <a:blip r:embed="rId6" cstate="email">
            <a:grayscl/>
            <a:extLst>
              <a:ext uri="{BEBA8EAE-BF5A-486C-A8C5-ECC9F3942E4B}">
                <a14:imgProps xmlns:a14="http://schemas.microsoft.com/office/drawing/2010/main">
                  <a14:imgLayer r:embed="rId7">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1"/>
            <a:ext cx="2286000" cy="5143500"/>
          </a:xfrm>
          <a:prstGeom prst="rect">
            <a:avLst/>
          </a:prstGeom>
        </p:spPr>
      </p:pic>
      <p:sp>
        <p:nvSpPr>
          <p:cNvPr id="10" name="Rectangle 9">
            <a:extLst>
              <a:ext uri="{FF2B5EF4-FFF2-40B4-BE49-F238E27FC236}">
                <a16:creationId xmlns:a16="http://schemas.microsoft.com/office/drawing/2014/main" id="{4CEB10A3-759B-844A-A116-8933B03873B2}"/>
              </a:ext>
            </a:extLst>
          </p:cNvPr>
          <p:cNvSpPr/>
          <p:nvPr/>
        </p:nvSpPr>
        <p:spPr>
          <a:xfrm>
            <a:off x="0" y="0"/>
            <a:ext cx="9144000" cy="5143500"/>
          </a:xfrm>
          <a:prstGeom prst="rect">
            <a:avLst/>
          </a:prstGeom>
          <a:solidFill>
            <a:schemeClr val="tx2">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24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8CFDF-F629-B944-BD50-6C2EBA5D3C54}"/>
              </a:ext>
            </a:extLst>
          </p:cNvPr>
          <p:cNvPicPr>
            <a:picLocks noChangeAspect="1"/>
          </p:cNvPicPr>
          <p:nvPr/>
        </p:nvPicPr>
        <p:blipFill rotWithShape="1">
          <a:blip r:embed="rId2" cstate="email">
            <a:grayscl/>
            <a:extLst>
              <a:ext uri="{28A0092B-C50C-407E-A947-70E740481C1C}">
                <a14:useLocalDpi xmlns:a14="http://schemas.microsoft.com/office/drawing/2010/main"/>
              </a:ext>
            </a:extLst>
          </a:blip>
          <a:srcRect/>
          <a:stretch/>
        </p:blipFill>
        <p:spPr>
          <a:xfrm>
            <a:off x="2286000" y="0"/>
            <a:ext cx="2281989" cy="5143501"/>
          </a:xfrm>
          <a:prstGeom prst="rect">
            <a:avLst/>
          </a:prstGeom>
        </p:spPr>
      </p:pic>
      <p:pic>
        <p:nvPicPr>
          <p:cNvPr id="5" name="Picture 4">
            <a:extLst>
              <a:ext uri="{FF2B5EF4-FFF2-40B4-BE49-F238E27FC236}">
                <a16:creationId xmlns:a16="http://schemas.microsoft.com/office/drawing/2014/main" id="{5CFFD295-3E36-1242-9539-D481FAA5DF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62824" y="-1"/>
            <a:ext cx="2291165" cy="5143501"/>
          </a:xfrm>
          <a:prstGeom prst="rect">
            <a:avLst/>
          </a:prstGeom>
        </p:spPr>
      </p:pic>
      <p:pic>
        <p:nvPicPr>
          <p:cNvPr id="7" name="Picture 6">
            <a:extLst>
              <a:ext uri="{FF2B5EF4-FFF2-40B4-BE49-F238E27FC236}">
                <a16:creationId xmlns:a16="http://schemas.microsoft.com/office/drawing/2014/main" id="{3691177E-730F-5E4D-B15E-947F3EAF6381}"/>
              </a:ext>
            </a:extLst>
          </p:cNvPr>
          <p:cNvPicPr>
            <a:picLocks noChangeAspect="1"/>
          </p:cNvPicPr>
          <p:nvPr/>
        </p:nvPicPr>
        <p:blipFill rotWithShape="1">
          <a:blip r:embed="rId4" cstate="email">
            <a:graysc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rcRect/>
          <a:stretch/>
        </p:blipFill>
        <p:spPr>
          <a:xfrm>
            <a:off x="6819256" y="1"/>
            <a:ext cx="2324744" cy="5143500"/>
          </a:xfrm>
          <a:prstGeom prst="rect">
            <a:avLst/>
          </a:prstGeom>
        </p:spPr>
      </p:pic>
      <p:sp>
        <p:nvSpPr>
          <p:cNvPr id="8" name="Rectangle 7">
            <a:extLst>
              <a:ext uri="{FF2B5EF4-FFF2-40B4-BE49-F238E27FC236}">
                <a16:creationId xmlns:a16="http://schemas.microsoft.com/office/drawing/2014/main" id="{D6302EF6-8830-A74C-BFC7-623D8DA6A4D8}"/>
              </a:ext>
            </a:extLst>
          </p:cNvPr>
          <p:cNvSpPr/>
          <p:nvPr/>
        </p:nvSpPr>
        <p:spPr>
          <a:xfrm>
            <a:off x="0" y="0"/>
            <a:ext cx="9144000" cy="5143500"/>
          </a:xfrm>
          <a:prstGeom prst="rect">
            <a:avLst/>
          </a:prstGeom>
          <a:solidFill>
            <a:schemeClr val="tx2">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79FD6A-4858-FB4E-8F4F-6F644ECB017E}"/>
              </a:ext>
            </a:extLst>
          </p:cNvPr>
          <p:cNvSpPr/>
          <p:nvPr/>
        </p:nvSpPr>
        <p:spPr>
          <a:xfrm>
            <a:off x="219635" y="1123221"/>
            <a:ext cx="1828800" cy="707886"/>
          </a:xfrm>
          <a:prstGeom prst="rect">
            <a:avLst/>
          </a:prstGeom>
        </p:spPr>
        <p:txBody>
          <a:bodyPr wrap="square">
            <a:spAutoFit/>
          </a:bodyPr>
          <a:lstStyle/>
          <a:p>
            <a:pPr algn="ctr">
              <a:spcAft>
                <a:spcPts val="1200"/>
              </a:spcAft>
            </a:pPr>
            <a:r>
              <a:rPr lang="en-US" sz="2000" dirty="0">
                <a:latin typeface="+mj-lt"/>
              </a:rPr>
              <a:t>Randomized controlled trial</a:t>
            </a:r>
          </a:p>
        </p:txBody>
      </p:sp>
      <p:sp>
        <p:nvSpPr>
          <p:cNvPr id="10" name="Rectangle 9">
            <a:extLst>
              <a:ext uri="{FF2B5EF4-FFF2-40B4-BE49-F238E27FC236}">
                <a16:creationId xmlns:a16="http://schemas.microsoft.com/office/drawing/2014/main" id="{EEFA342F-99AE-E348-90DF-BAD102A5FCD7}"/>
              </a:ext>
            </a:extLst>
          </p:cNvPr>
          <p:cNvSpPr/>
          <p:nvPr/>
        </p:nvSpPr>
        <p:spPr>
          <a:xfrm>
            <a:off x="211902" y="2013049"/>
            <a:ext cx="1828800" cy="1477328"/>
          </a:xfrm>
          <a:prstGeom prst="rect">
            <a:avLst/>
          </a:prstGeom>
        </p:spPr>
        <p:txBody>
          <a:bodyPr wrap="square">
            <a:spAutoFit/>
          </a:bodyPr>
          <a:lstStyle/>
          <a:p>
            <a:pPr algn="ctr"/>
            <a:r>
              <a:rPr lang="en-US" dirty="0"/>
              <a:t>Recruitment: </a:t>
            </a:r>
            <a:br>
              <a:rPr lang="en-US" dirty="0"/>
            </a:br>
            <a:r>
              <a:rPr lang="en-US" dirty="0"/>
              <a:t>October 2016–May 2018 in a critical access hospital in PA</a:t>
            </a:r>
          </a:p>
        </p:txBody>
      </p:sp>
    </p:spTree>
    <p:extLst>
      <p:ext uri="{BB962C8B-B14F-4D97-AF65-F5344CB8AC3E}">
        <p14:creationId xmlns:p14="http://schemas.microsoft.com/office/powerpoint/2010/main" val="160461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FFD295-3E36-1242-9539-D481FAA5DF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62824" y="-1"/>
            <a:ext cx="2291165" cy="5143501"/>
          </a:xfrm>
          <a:prstGeom prst="rect">
            <a:avLst/>
          </a:prstGeom>
        </p:spPr>
      </p:pic>
      <p:pic>
        <p:nvPicPr>
          <p:cNvPr id="7" name="Picture 6">
            <a:extLst>
              <a:ext uri="{FF2B5EF4-FFF2-40B4-BE49-F238E27FC236}">
                <a16:creationId xmlns:a16="http://schemas.microsoft.com/office/drawing/2014/main" id="{3691177E-730F-5E4D-B15E-947F3EAF6381}"/>
              </a:ext>
            </a:extLst>
          </p:cNvPr>
          <p:cNvPicPr>
            <a:picLocks noChangeAspect="1"/>
          </p:cNvPicPr>
          <p:nvPr/>
        </p:nvPicPr>
        <p:blipFill rotWithShape="1">
          <a:blip r:embed="rId4" cstate="email">
            <a:graysc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rcRect/>
          <a:stretch/>
        </p:blipFill>
        <p:spPr>
          <a:xfrm>
            <a:off x="6819256" y="1"/>
            <a:ext cx="2324744" cy="5143500"/>
          </a:xfrm>
          <a:prstGeom prst="rect">
            <a:avLst/>
          </a:prstGeom>
        </p:spPr>
      </p:pic>
      <p:sp>
        <p:nvSpPr>
          <p:cNvPr id="8" name="Rectangle 7">
            <a:extLst>
              <a:ext uri="{FF2B5EF4-FFF2-40B4-BE49-F238E27FC236}">
                <a16:creationId xmlns:a16="http://schemas.microsoft.com/office/drawing/2014/main" id="{D6302EF6-8830-A74C-BFC7-623D8DA6A4D8}"/>
              </a:ext>
            </a:extLst>
          </p:cNvPr>
          <p:cNvSpPr/>
          <p:nvPr/>
        </p:nvSpPr>
        <p:spPr>
          <a:xfrm>
            <a:off x="0" y="0"/>
            <a:ext cx="9144000" cy="5143500"/>
          </a:xfrm>
          <a:prstGeom prst="rect">
            <a:avLst/>
          </a:prstGeom>
          <a:solidFill>
            <a:schemeClr val="tx2">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AFB822-7605-BA45-93DD-5F783EAACAFE}"/>
              </a:ext>
            </a:extLst>
          </p:cNvPr>
          <p:cNvSpPr/>
          <p:nvPr/>
        </p:nvSpPr>
        <p:spPr>
          <a:xfrm>
            <a:off x="219635" y="1123221"/>
            <a:ext cx="1828800" cy="707886"/>
          </a:xfrm>
          <a:prstGeom prst="rect">
            <a:avLst/>
          </a:prstGeom>
        </p:spPr>
        <p:txBody>
          <a:bodyPr wrap="square">
            <a:spAutoFit/>
          </a:bodyPr>
          <a:lstStyle/>
          <a:p>
            <a:pPr algn="ctr">
              <a:spcAft>
                <a:spcPts val="1200"/>
              </a:spcAft>
            </a:pPr>
            <a:r>
              <a:rPr lang="en-US" sz="2000" dirty="0">
                <a:latin typeface="+mj-lt"/>
              </a:rPr>
              <a:t>Randomized controlled trial</a:t>
            </a:r>
          </a:p>
        </p:txBody>
      </p:sp>
      <p:sp>
        <p:nvSpPr>
          <p:cNvPr id="10" name="Rectangle 9">
            <a:extLst>
              <a:ext uri="{FF2B5EF4-FFF2-40B4-BE49-F238E27FC236}">
                <a16:creationId xmlns:a16="http://schemas.microsoft.com/office/drawing/2014/main" id="{A21C1299-DC48-6548-8983-AAC8DFA93663}"/>
              </a:ext>
            </a:extLst>
          </p:cNvPr>
          <p:cNvSpPr/>
          <p:nvPr/>
        </p:nvSpPr>
        <p:spPr>
          <a:xfrm>
            <a:off x="211902" y="2013049"/>
            <a:ext cx="1828800" cy="1477328"/>
          </a:xfrm>
          <a:prstGeom prst="rect">
            <a:avLst/>
          </a:prstGeom>
        </p:spPr>
        <p:txBody>
          <a:bodyPr wrap="square">
            <a:spAutoFit/>
          </a:bodyPr>
          <a:lstStyle/>
          <a:p>
            <a:pPr algn="ctr"/>
            <a:r>
              <a:rPr lang="en-US" dirty="0"/>
              <a:t>Recruitment: </a:t>
            </a:r>
            <a:br>
              <a:rPr lang="en-US" dirty="0"/>
            </a:br>
            <a:r>
              <a:rPr lang="en-US" dirty="0"/>
              <a:t>October 2016–May 2018 in a critical access hospital in PA</a:t>
            </a:r>
          </a:p>
        </p:txBody>
      </p:sp>
      <p:sp>
        <p:nvSpPr>
          <p:cNvPr id="11" name="Rectangle 10">
            <a:extLst>
              <a:ext uri="{FF2B5EF4-FFF2-40B4-BE49-F238E27FC236}">
                <a16:creationId xmlns:a16="http://schemas.microsoft.com/office/drawing/2014/main" id="{FBBAE24A-DF10-6447-A570-0B745DBFFA86}"/>
              </a:ext>
            </a:extLst>
          </p:cNvPr>
          <p:cNvSpPr/>
          <p:nvPr/>
        </p:nvSpPr>
        <p:spPr>
          <a:xfrm>
            <a:off x="2287578" y="1123221"/>
            <a:ext cx="2028371" cy="707886"/>
          </a:xfrm>
          <a:prstGeom prst="rect">
            <a:avLst/>
          </a:prstGeom>
        </p:spPr>
        <p:txBody>
          <a:bodyPr wrap="square">
            <a:spAutoFit/>
          </a:bodyPr>
          <a:lstStyle/>
          <a:p>
            <a:pPr algn="ctr">
              <a:spcAft>
                <a:spcPts val="1200"/>
              </a:spcAft>
            </a:pPr>
            <a:r>
              <a:rPr lang="en-US" sz="2000" dirty="0">
                <a:latin typeface="+mj-lt"/>
              </a:rPr>
              <a:t>Inclusion </a:t>
            </a:r>
            <a:br>
              <a:rPr lang="en-US" sz="2000" dirty="0">
                <a:latin typeface="+mj-lt"/>
              </a:rPr>
            </a:br>
            <a:r>
              <a:rPr lang="en-US" sz="2000" dirty="0">
                <a:latin typeface="+mj-lt"/>
              </a:rPr>
              <a:t>criteria</a:t>
            </a:r>
          </a:p>
        </p:txBody>
      </p:sp>
      <p:sp>
        <p:nvSpPr>
          <p:cNvPr id="16" name="Rectangle 15">
            <a:extLst>
              <a:ext uri="{FF2B5EF4-FFF2-40B4-BE49-F238E27FC236}">
                <a16:creationId xmlns:a16="http://schemas.microsoft.com/office/drawing/2014/main" id="{CB3CC73A-69C7-1E49-BBEB-621611D88C31}"/>
              </a:ext>
            </a:extLst>
          </p:cNvPr>
          <p:cNvSpPr/>
          <p:nvPr/>
        </p:nvSpPr>
        <p:spPr>
          <a:xfrm>
            <a:off x="2238301" y="2013049"/>
            <a:ext cx="2126924" cy="2616101"/>
          </a:xfrm>
          <a:prstGeom prst="rect">
            <a:avLst/>
          </a:prstGeom>
        </p:spPr>
        <p:txBody>
          <a:bodyPr wrap="square">
            <a:spAutoFit/>
          </a:bodyPr>
          <a:lstStyle/>
          <a:p>
            <a:pPr algn="ctr"/>
            <a:r>
              <a:rPr lang="en-US" dirty="0"/>
              <a:t>Postpartum women:</a:t>
            </a:r>
          </a:p>
          <a:p>
            <a:pPr algn="ctr">
              <a:spcAft>
                <a:spcPts val="600"/>
              </a:spcAft>
            </a:pPr>
            <a:r>
              <a:rPr lang="en-US" dirty="0"/>
              <a:t>&gt;18 years</a:t>
            </a:r>
          </a:p>
          <a:p>
            <a:pPr algn="ctr">
              <a:spcAft>
                <a:spcPts val="600"/>
              </a:spcAft>
            </a:pPr>
            <a:r>
              <a:rPr lang="en-US" dirty="0"/>
              <a:t>Valid email</a:t>
            </a:r>
          </a:p>
          <a:p>
            <a:pPr algn="ctr">
              <a:spcAft>
                <a:spcPts val="600"/>
              </a:spcAft>
            </a:pPr>
            <a:r>
              <a:rPr lang="en-US" dirty="0"/>
              <a:t>Spoke English</a:t>
            </a:r>
          </a:p>
          <a:p>
            <a:pPr algn="ctr">
              <a:spcAft>
                <a:spcPts val="600"/>
              </a:spcAft>
            </a:pPr>
            <a:r>
              <a:rPr lang="en-US" dirty="0"/>
              <a:t>Gestational age &gt;35 weeks</a:t>
            </a:r>
          </a:p>
          <a:p>
            <a:pPr algn="ctr">
              <a:spcAft>
                <a:spcPts val="600"/>
              </a:spcAft>
            </a:pPr>
            <a:r>
              <a:rPr lang="en-US" dirty="0"/>
              <a:t>Initiated BF and planned to continue</a:t>
            </a:r>
          </a:p>
        </p:txBody>
      </p:sp>
    </p:spTree>
    <p:extLst>
      <p:ext uri="{BB962C8B-B14F-4D97-AF65-F5344CB8AC3E}">
        <p14:creationId xmlns:p14="http://schemas.microsoft.com/office/powerpoint/2010/main" val="199027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91177E-730F-5E4D-B15E-947F3EAF6381}"/>
              </a:ext>
            </a:extLst>
          </p:cNvPr>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a:xfrm>
            <a:off x="6819256" y="1"/>
            <a:ext cx="2324744" cy="5143500"/>
          </a:xfrm>
          <a:prstGeom prst="rect">
            <a:avLst/>
          </a:prstGeom>
        </p:spPr>
      </p:pic>
      <p:sp>
        <p:nvSpPr>
          <p:cNvPr id="8" name="Rectangle 7">
            <a:extLst>
              <a:ext uri="{FF2B5EF4-FFF2-40B4-BE49-F238E27FC236}">
                <a16:creationId xmlns:a16="http://schemas.microsoft.com/office/drawing/2014/main" id="{D6302EF6-8830-A74C-BFC7-623D8DA6A4D8}"/>
              </a:ext>
            </a:extLst>
          </p:cNvPr>
          <p:cNvSpPr/>
          <p:nvPr/>
        </p:nvSpPr>
        <p:spPr>
          <a:xfrm>
            <a:off x="0" y="0"/>
            <a:ext cx="9144000" cy="5143500"/>
          </a:xfrm>
          <a:prstGeom prst="rect">
            <a:avLst/>
          </a:prstGeom>
          <a:solidFill>
            <a:schemeClr val="tx2">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9833F9F-060E-D249-A134-3B2BF8DEE580}"/>
              </a:ext>
            </a:extLst>
          </p:cNvPr>
          <p:cNvSpPr/>
          <p:nvPr/>
        </p:nvSpPr>
        <p:spPr>
          <a:xfrm>
            <a:off x="219635" y="1123221"/>
            <a:ext cx="1828800" cy="707886"/>
          </a:xfrm>
          <a:prstGeom prst="rect">
            <a:avLst/>
          </a:prstGeom>
        </p:spPr>
        <p:txBody>
          <a:bodyPr wrap="square">
            <a:spAutoFit/>
          </a:bodyPr>
          <a:lstStyle/>
          <a:p>
            <a:pPr algn="ctr">
              <a:spcAft>
                <a:spcPts val="1200"/>
              </a:spcAft>
            </a:pPr>
            <a:r>
              <a:rPr lang="en-US" sz="2000" dirty="0">
                <a:latin typeface="+mj-lt"/>
              </a:rPr>
              <a:t>Randomized controlled trial</a:t>
            </a:r>
          </a:p>
        </p:txBody>
      </p:sp>
      <p:sp>
        <p:nvSpPr>
          <p:cNvPr id="16" name="Rectangle 15">
            <a:extLst>
              <a:ext uri="{FF2B5EF4-FFF2-40B4-BE49-F238E27FC236}">
                <a16:creationId xmlns:a16="http://schemas.microsoft.com/office/drawing/2014/main" id="{1D486132-B822-B84D-BF35-DFD4432235D4}"/>
              </a:ext>
            </a:extLst>
          </p:cNvPr>
          <p:cNvSpPr/>
          <p:nvPr/>
        </p:nvSpPr>
        <p:spPr>
          <a:xfrm>
            <a:off x="211902" y="2013049"/>
            <a:ext cx="1828800" cy="1477328"/>
          </a:xfrm>
          <a:prstGeom prst="rect">
            <a:avLst/>
          </a:prstGeom>
        </p:spPr>
        <p:txBody>
          <a:bodyPr wrap="square">
            <a:spAutoFit/>
          </a:bodyPr>
          <a:lstStyle/>
          <a:p>
            <a:pPr algn="ctr"/>
            <a:r>
              <a:rPr lang="en-US" dirty="0"/>
              <a:t>Recruitment: </a:t>
            </a:r>
            <a:br>
              <a:rPr lang="en-US" dirty="0"/>
            </a:br>
            <a:r>
              <a:rPr lang="en-US" dirty="0"/>
              <a:t>October 2016–May 2018 in a critical access hospital in PA</a:t>
            </a:r>
          </a:p>
        </p:txBody>
      </p:sp>
      <p:sp>
        <p:nvSpPr>
          <p:cNvPr id="17" name="Rectangle 16">
            <a:extLst>
              <a:ext uri="{FF2B5EF4-FFF2-40B4-BE49-F238E27FC236}">
                <a16:creationId xmlns:a16="http://schemas.microsoft.com/office/drawing/2014/main" id="{3005F2D6-08AB-B441-B9E2-38A8147D9457}"/>
              </a:ext>
            </a:extLst>
          </p:cNvPr>
          <p:cNvSpPr/>
          <p:nvPr/>
        </p:nvSpPr>
        <p:spPr>
          <a:xfrm>
            <a:off x="4660199" y="2013049"/>
            <a:ext cx="2032159" cy="1631216"/>
          </a:xfrm>
          <a:prstGeom prst="rect">
            <a:avLst/>
          </a:prstGeom>
        </p:spPr>
        <p:txBody>
          <a:bodyPr wrap="square">
            <a:spAutoFit/>
          </a:bodyPr>
          <a:lstStyle/>
          <a:p>
            <a:pPr algn="ctr">
              <a:spcAft>
                <a:spcPts val="600"/>
              </a:spcAft>
            </a:pPr>
            <a:r>
              <a:rPr lang="en-US" dirty="0"/>
              <a:t>Multiple infants</a:t>
            </a:r>
          </a:p>
          <a:p>
            <a:pPr algn="ctr">
              <a:spcAft>
                <a:spcPts val="600"/>
              </a:spcAft>
            </a:pPr>
            <a:r>
              <a:rPr lang="en-US" dirty="0"/>
              <a:t>Separation from infant</a:t>
            </a:r>
          </a:p>
          <a:p>
            <a:pPr algn="ctr">
              <a:spcAft>
                <a:spcPts val="600"/>
              </a:spcAft>
            </a:pPr>
            <a:r>
              <a:rPr lang="en-US" dirty="0"/>
              <a:t>Condition where BF contraindicated</a:t>
            </a:r>
          </a:p>
        </p:txBody>
      </p:sp>
      <p:sp>
        <p:nvSpPr>
          <p:cNvPr id="18" name="Rectangle 17">
            <a:extLst>
              <a:ext uri="{FF2B5EF4-FFF2-40B4-BE49-F238E27FC236}">
                <a16:creationId xmlns:a16="http://schemas.microsoft.com/office/drawing/2014/main" id="{60B235DB-9671-0248-8391-D0266AF52A79}"/>
              </a:ext>
            </a:extLst>
          </p:cNvPr>
          <p:cNvSpPr/>
          <p:nvPr/>
        </p:nvSpPr>
        <p:spPr>
          <a:xfrm>
            <a:off x="2287578" y="1123221"/>
            <a:ext cx="2028371" cy="707886"/>
          </a:xfrm>
          <a:prstGeom prst="rect">
            <a:avLst/>
          </a:prstGeom>
        </p:spPr>
        <p:txBody>
          <a:bodyPr wrap="square">
            <a:spAutoFit/>
          </a:bodyPr>
          <a:lstStyle/>
          <a:p>
            <a:pPr algn="ctr">
              <a:spcAft>
                <a:spcPts val="1200"/>
              </a:spcAft>
            </a:pPr>
            <a:r>
              <a:rPr lang="en-US" sz="2000" dirty="0">
                <a:latin typeface="+mj-lt"/>
              </a:rPr>
              <a:t>Inclusion </a:t>
            </a:r>
            <a:br>
              <a:rPr lang="en-US" sz="2000" dirty="0">
                <a:latin typeface="+mj-lt"/>
              </a:rPr>
            </a:br>
            <a:r>
              <a:rPr lang="en-US" sz="2000" dirty="0">
                <a:latin typeface="+mj-lt"/>
              </a:rPr>
              <a:t>criteria</a:t>
            </a:r>
          </a:p>
        </p:txBody>
      </p:sp>
      <p:sp>
        <p:nvSpPr>
          <p:cNvPr id="19" name="Rectangle 18">
            <a:extLst>
              <a:ext uri="{FF2B5EF4-FFF2-40B4-BE49-F238E27FC236}">
                <a16:creationId xmlns:a16="http://schemas.microsoft.com/office/drawing/2014/main" id="{A5F3B4C1-EB65-B940-AB6F-B8E262F75F2C}"/>
              </a:ext>
            </a:extLst>
          </p:cNvPr>
          <p:cNvSpPr/>
          <p:nvPr/>
        </p:nvSpPr>
        <p:spPr>
          <a:xfrm>
            <a:off x="4662093" y="1123221"/>
            <a:ext cx="2028371" cy="707886"/>
          </a:xfrm>
          <a:prstGeom prst="rect">
            <a:avLst/>
          </a:prstGeom>
        </p:spPr>
        <p:txBody>
          <a:bodyPr wrap="square">
            <a:spAutoFit/>
          </a:bodyPr>
          <a:lstStyle/>
          <a:p>
            <a:pPr algn="ctr">
              <a:spcAft>
                <a:spcPts val="1200"/>
              </a:spcAft>
            </a:pPr>
            <a:r>
              <a:rPr lang="en-US" sz="2000" dirty="0">
                <a:latin typeface="+mj-lt"/>
              </a:rPr>
              <a:t>Exclusion </a:t>
            </a:r>
            <a:br>
              <a:rPr lang="en-US" sz="2000" dirty="0">
                <a:latin typeface="+mj-lt"/>
              </a:rPr>
            </a:br>
            <a:r>
              <a:rPr lang="en-US" sz="2000" dirty="0">
                <a:latin typeface="+mj-lt"/>
              </a:rPr>
              <a:t>criteria</a:t>
            </a:r>
          </a:p>
        </p:txBody>
      </p:sp>
      <p:sp>
        <p:nvSpPr>
          <p:cNvPr id="20" name="Rectangle 19">
            <a:extLst>
              <a:ext uri="{FF2B5EF4-FFF2-40B4-BE49-F238E27FC236}">
                <a16:creationId xmlns:a16="http://schemas.microsoft.com/office/drawing/2014/main" id="{B6C359D1-106B-934A-B2DC-F1BD65417997}"/>
              </a:ext>
            </a:extLst>
          </p:cNvPr>
          <p:cNvSpPr/>
          <p:nvPr/>
        </p:nvSpPr>
        <p:spPr>
          <a:xfrm>
            <a:off x="2238301" y="2013049"/>
            <a:ext cx="2126924" cy="2616101"/>
          </a:xfrm>
          <a:prstGeom prst="rect">
            <a:avLst/>
          </a:prstGeom>
        </p:spPr>
        <p:txBody>
          <a:bodyPr wrap="square">
            <a:spAutoFit/>
          </a:bodyPr>
          <a:lstStyle/>
          <a:p>
            <a:pPr algn="ctr"/>
            <a:r>
              <a:rPr lang="en-US" dirty="0"/>
              <a:t>Postpartum women:</a:t>
            </a:r>
          </a:p>
          <a:p>
            <a:pPr algn="ctr">
              <a:spcAft>
                <a:spcPts val="600"/>
              </a:spcAft>
            </a:pPr>
            <a:r>
              <a:rPr lang="en-US" dirty="0"/>
              <a:t>&gt;18 years</a:t>
            </a:r>
          </a:p>
          <a:p>
            <a:pPr algn="ctr">
              <a:spcAft>
                <a:spcPts val="600"/>
              </a:spcAft>
            </a:pPr>
            <a:r>
              <a:rPr lang="en-US" dirty="0"/>
              <a:t>Valid email</a:t>
            </a:r>
          </a:p>
          <a:p>
            <a:pPr algn="ctr">
              <a:spcAft>
                <a:spcPts val="600"/>
              </a:spcAft>
            </a:pPr>
            <a:r>
              <a:rPr lang="en-US" dirty="0"/>
              <a:t>Spoke English</a:t>
            </a:r>
          </a:p>
          <a:p>
            <a:pPr algn="ctr">
              <a:spcAft>
                <a:spcPts val="600"/>
              </a:spcAft>
            </a:pPr>
            <a:r>
              <a:rPr lang="en-US" dirty="0"/>
              <a:t>Gestational age &gt;35 weeks</a:t>
            </a:r>
          </a:p>
          <a:p>
            <a:pPr algn="ctr">
              <a:spcAft>
                <a:spcPts val="600"/>
              </a:spcAft>
            </a:pPr>
            <a:r>
              <a:rPr lang="en-US" dirty="0"/>
              <a:t>Initiated BF and planned to continue</a:t>
            </a:r>
          </a:p>
        </p:txBody>
      </p:sp>
    </p:spTree>
    <p:extLst>
      <p:ext uri="{BB962C8B-B14F-4D97-AF65-F5344CB8AC3E}">
        <p14:creationId xmlns:p14="http://schemas.microsoft.com/office/powerpoint/2010/main" val="38931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302EF6-8830-A74C-BFC7-623D8DA6A4D8}"/>
              </a:ext>
            </a:extLst>
          </p:cNvPr>
          <p:cNvSpPr/>
          <p:nvPr/>
        </p:nvSpPr>
        <p:spPr>
          <a:xfrm>
            <a:off x="0" y="0"/>
            <a:ext cx="9144000" cy="5143500"/>
          </a:xfrm>
          <a:prstGeom prst="rect">
            <a:avLst/>
          </a:prstGeom>
          <a:solidFill>
            <a:schemeClr val="tx2">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D25C7F6-7B9E-DC44-87D9-6306A9CAFFED}"/>
              </a:ext>
            </a:extLst>
          </p:cNvPr>
          <p:cNvSpPr/>
          <p:nvPr/>
        </p:nvSpPr>
        <p:spPr>
          <a:xfrm>
            <a:off x="219635" y="1123221"/>
            <a:ext cx="1828800" cy="707886"/>
          </a:xfrm>
          <a:prstGeom prst="rect">
            <a:avLst/>
          </a:prstGeom>
        </p:spPr>
        <p:txBody>
          <a:bodyPr wrap="square">
            <a:spAutoFit/>
          </a:bodyPr>
          <a:lstStyle/>
          <a:p>
            <a:pPr algn="ctr">
              <a:spcAft>
                <a:spcPts val="1200"/>
              </a:spcAft>
            </a:pPr>
            <a:r>
              <a:rPr lang="en-US" sz="2000" dirty="0">
                <a:latin typeface="+mj-lt"/>
              </a:rPr>
              <a:t>Randomized controlled trial</a:t>
            </a:r>
          </a:p>
        </p:txBody>
      </p:sp>
      <p:sp>
        <p:nvSpPr>
          <p:cNvPr id="10" name="Rectangle 9">
            <a:extLst>
              <a:ext uri="{FF2B5EF4-FFF2-40B4-BE49-F238E27FC236}">
                <a16:creationId xmlns:a16="http://schemas.microsoft.com/office/drawing/2014/main" id="{63C7CF7B-11DD-2842-BA67-7BA187600763}"/>
              </a:ext>
            </a:extLst>
          </p:cNvPr>
          <p:cNvSpPr/>
          <p:nvPr/>
        </p:nvSpPr>
        <p:spPr>
          <a:xfrm>
            <a:off x="211902" y="2013049"/>
            <a:ext cx="1828800" cy="1477328"/>
          </a:xfrm>
          <a:prstGeom prst="rect">
            <a:avLst/>
          </a:prstGeom>
        </p:spPr>
        <p:txBody>
          <a:bodyPr wrap="square">
            <a:spAutoFit/>
          </a:bodyPr>
          <a:lstStyle/>
          <a:p>
            <a:pPr algn="ctr"/>
            <a:r>
              <a:rPr lang="en-US" dirty="0"/>
              <a:t>Recruitment: </a:t>
            </a:r>
            <a:br>
              <a:rPr lang="en-US" dirty="0"/>
            </a:br>
            <a:r>
              <a:rPr lang="en-US" dirty="0"/>
              <a:t>October 2016–May 2018 in a critical access hospital in PA</a:t>
            </a:r>
          </a:p>
        </p:txBody>
      </p:sp>
      <p:sp>
        <p:nvSpPr>
          <p:cNvPr id="14" name="Rectangle 13">
            <a:extLst>
              <a:ext uri="{FF2B5EF4-FFF2-40B4-BE49-F238E27FC236}">
                <a16:creationId xmlns:a16="http://schemas.microsoft.com/office/drawing/2014/main" id="{9EBC76F1-8F3C-4849-B0DB-6FD45C781F77}"/>
              </a:ext>
            </a:extLst>
          </p:cNvPr>
          <p:cNvSpPr/>
          <p:nvPr/>
        </p:nvSpPr>
        <p:spPr>
          <a:xfrm>
            <a:off x="6974917" y="1123221"/>
            <a:ext cx="2028371" cy="707886"/>
          </a:xfrm>
          <a:prstGeom prst="rect">
            <a:avLst/>
          </a:prstGeom>
        </p:spPr>
        <p:txBody>
          <a:bodyPr wrap="square">
            <a:spAutoFit/>
          </a:bodyPr>
          <a:lstStyle/>
          <a:p>
            <a:pPr algn="ctr">
              <a:spcAft>
                <a:spcPts val="1200"/>
              </a:spcAft>
            </a:pPr>
            <a:r>
              <a:rPr lang="en-US" sz="2000" dirty="0">
                <a:latin typeface="+mj-lt"/>
              </a:rPr>
              <a:t>Mothers tracked for 12 weeks</a:t>
            </a:r>
          </a:p>
        </p:txBody>
      </p:sp>
      <p:sp>
        <p:nvSpPr>
          <p:cNvPr id="15" name="Rectangle 14">
            <a:extLst>
              <a:ext uri="{FF2B5EF4-FFF2-40B4-BE49-F238E27FC236}">
                <a16:creationId xmlns:a16="http://schemas.microsoft.com/office/drawing/2014/main" id="{3D7EC333-5333-EA43-857C-304A88B7A0B4}"/>
              </a:ext>
            </a:extLst>
          </p:cNvPr>
          <p:cNvSpPr/>
          <p:nvPr/>
        </p:nvSpPr>
        <p:spPr>
          <a:xfrm>
            <a:off x="6973023" y="2013049"/>
            <a:ext cx="2032159" cy="1908215"/>
          </a:xfrm>
          <a:prstGeom prst="rect">
            <a:avLst/>
          </a:prstGeom>
        </p:spPr>
        <p:txBody>
          <a:bodyPr wrap="square">
            <a:spAutoFit/>
          </a:bodyPr>
          <a:lstStyle/>
          <a:p>
            <a:pPr algn="ctr">
              <a:spcAft>
                <a:spcPts val="1200"/>
              </a:spcAft>
            </a:pPr>
            <a:r>
              <a:rPr lang="en-US" dirty="0"/>
              <a:t>Surveyed at baseline, 4, and 12 weeks </a:t>
            </a:r>
          </a:p>
          <a:p>
            <a:pPr algn="ctr">
              <a:spcAft>
                <a:spcPts val="1200"/>
              </a:spcAft>
            </a:pPr>
            <a:r>
              <a:rPr lang="en-US" dirty="0"/>
              <a:t>$25 in incentives for each assessment</a:t>
            </a:r>
          </a:p>
        </p:txBody>
      </p:sp>
      <p:sp>
        <p:nvSpPr>
          <p:cNvPr id="17" name="Rectangle 16">
            <a:extLst>
              <a:ext uri="{FF2B5EF4-FFF2-40B4-BE49-F238E27FC236}">
                <a16:creationId xmlns:a16="http://schemas.microsoft.com/office/drawing/2014/main" id="{9CFCBEE0-69D0-4FA9-97F1-B34172499445}"/>
              </a:ext>
            </a:extLst>
          </p:cNvPr>
          <p:cNvSpPr/>
          <p:nvPr/>
        </p:nvSpPr>
        <p:spPr>
          <a:xfrm>
            <a:off x="4660199" y="2013049"/>
            <a:ext cx="2032159" cy="1631216"/>
          </a:xfrm>
          <a:prstGeom prst="rect">
            <a:avLst/>
          </a:prstGeom>
        </p:spPr>
        <p:txBody>
          <a:bodyPr wrap="square">
            <a:spAutoFit/>
          </a:bodyPr>
          <a:lstStyle/>
          <a:p>
            <a:pPr algn="ctr">
              <a:spcAft>
                <a:spcPts val="600"/>
              </a:spcAft>
            </a:pPr>
            <a:r>
              <a:rPr lang="en-US" dirty="0"/>
              <a:t>Multiple infants</a:t>
            </a:r>
          </a:p>
          <a:p>
            <a:pPr algn="ctr">
              <a:spcAft>
                <a:spcPts val="600"/>
              </a:spcAft>
            </a:pPr>
            <a:r>
              <a:rPr lang="en-US" dirty="0"/>
              <a:t>Separation from infant</a:t>
            </a:r>
          </a:p>
          <a:p>
            <a:pPr algn="ctr">
              <a:spcAft>
                <a:spcPts val="600"/>
              </a:spcAft>
            </a:pPr>
            <a:r>
              <a:rPr lang="en-US" dirty="0"/>
              <a:t>Condition where BF contraindicated</a:t>
            </a:r>
          </a:p>
        </p:txBody>
      </p:sp>
      <p:sp>
        <p:nvSpPr>
          <p:cNvPr id="11" name="Rectangle 10">
            <a:extLst>
              <a:ext uri="{FF2B5EF4-FFF2-40B4-BE49-F238E27FC236}">
                <a16:creationId xmlns:a16="http://schemas.microsoft.com/office/drawing/2014/main" id="{809533B3-AC94-DC4E-BFEB-DC76F3E25A27}"/>
              </a:ext>
            </a:extLst>
          </p:cNvPr>
          <p:cNvSpPr/>
          <p:nvPr/>
        </p:nvSpPr>
        <p:spPr>
          <a:xfrm>
            <a:off x="2287578" y="1123221"/>
            <a:ext cx="2028371" cy="707886"/>
          </a:xfrm>
          <a:prstGeom prst="rect">
            <a:avLst/>
          </a:prstGeom>
        </p:spPr>
        <p:txBody>
          <a:bodyPr wrap="square">
            <a:spAutoFit/>
          </a:bodyPr>
          <a:lstStyle/>
          <a:p>
            <a:pPr algn="ctr">
              <a:spcAft>
                <a:spcPts val="1200"/>
              </a:spcAft>
            </a:pPr>
            <a:r>
              <a:rPr lang="en-US" sz="2000" dirty="0">
                <a:latin typeface="+mj-lt"/>
              </a:rPr>
              <a:t>Inclusion </a:t>
            </a:r>
            <a:br>
              <a:rPr lang="en-US" sz="2000" dirty="0">
                <a:latin typeface="+mj-lt"/>
              </a:rPr>
            </a:br>
            <a:r>
              <a:rPr lang="en-US" sz="2000" dirty="0">
                <a:latin typeface="+mj-lt"/>
              </a:rPr>
              <a:t>criteria</a:t>
            </a:r>
          </a:p>
        </p:txBody>
      </p:sp>
      <p:sp>
        <p:nvSpPr>
          <p:cNvPr id="13" name="Rectangle 12">
            <a:extLst>
              <a:ext uri="{FF2B5EF4-FFF2-40B4-BE49-F238E27FC236}">
                <a16:creationId xmlns:a16="http://schemas.microsoft.com/office/drawing/2014/main" id="{6F6C7A97-C99A-8C47-8F25-F4A5511D4AC5}"/>
              </a:ext>
            </a:extLst>
          </p:cNvPr>
          <p:cNvSpPr/>
          <p:nvPr/>
        </p:nvSpPr>
        <p:spPr>
          <a:xfrm>
            <a:off x="4662093" y="1123221"/>
            <a:ext cx="2028371" cy="707886"/>
          </a:xfrm>
          <a:prstGeom prst="rect">
            <a:avLst/>
          </a:prstGeom>
        </p:spPr>
        <p:txBody>
          <a:bodyPr wrap="square">
            <a:spAutoFit/>
          </a:bodyPr>
          <a:lstStyle/>
          <a:p>
            <a:pPr algn="ctr">
              <a:spcAft>
                <a:spcPts val="1200"/>
              </a:spcAft>
            </a:pPr>
            <a:r>
              <a:rPr lang="en-US" sz="2000" dirty="0">
                <a:latin typeface="+mj-lt"/>
              </a:rPr>
              <a:t>Exclusion </a:t>
            </a:r>
            <a:br>
              <a:rPr lang="en-US" sz="2000" dirty="0">
                <a:latin typeface="+mj-lt"/>
              </a:rPr>
            </a:br>
            <a:r>
              <a:rPr lang="en-US" sz="2000" dirty="0">
                <a:latin typeface="+mj-lt"/>
              </a:rPr>
              <a:t>criteria</a:t>
            </a:r>
          </a:p>
        </p:txBody>
      </p:sp>
      <p:sp>
        <p:nvSpPr>
          <p:cNvPr id="18" name="Rectangle 17">
            <a:extLst>
              <a:ext uri="{FF2B5EF4-FFF2-40B4-BE49-F238E27FC236}">
                <a16:creationId xmlns:a16="http://schemas.microsoft.com/office/drawing/2014/main" id="{8A067849-9FC9-F24F-8BDA-B5B14A1CBAF3}"/>
              </a:ext>
            </a:extLst>
          </p:cNvPr>
          <p:cNvSpPr/>
          <p:nvPr/>
        </p:nvSpPr>
        <p:spPr>
          <a:xfrm>
            <a:off x="2238301" y="2013049"/>
            <a:ext cx="2126924" cy="2616101"/>
          </a:xfrm>
          <a:prstGeom prst="rect">
            <a:avLst/>
          </a:prstGeom>
        </p:spPr>
        <p:txBody>
          <a:bodyPr wrap="square">
            <a:spAutoFit/>
          </a:bodyPr>
          <a:lstStyle/>
          <a:p>
            <a:pPr algn="ctr"/>
            <a:r>
              <a:rPr lang="en-US" dirty="0"/>
              <a:t>Postpartum women:</a:t>
            </a:r>
          </a:p>
          <a:p>
            <a:pPr algn="ctr">
              <a:spcAft>
                <a:spcPts val="600"/>
              </a:spcAft>
            </a:pPr>
            <a:r>
              <a:rPr lang="en-US" dirty="0"/>
              <a:t>&gt;18 years</a:t>
            </a:r>
          </a:p>
          <a:p>
            <a:pPr algn="ctr">
              <a:spcAft>
                <a:spcPts val="600"/>
              </a:spcAft>
            </a:pPr>
            <a:r>
              <a:rPr lang="en-US" dirty="0"/>
              <a:t>Valid email</a:t>
            </a:r>
          </a:p>
          <a:p>
            <a:pPr algn="ctr">
              <a:spcAft>
                <a:spcPts val="600"/>
              </a:spcAft>
            </a:pPr>
            <a:r>
              <a:rPr lang="en-US" dirty="0"/>
              <a:t>Spoke English</a:t>
            </a:r>
          </a:p>
          <a:p>
            <a:pPr algn="ctr">
              <a:spcAft>
                <a:spcPts val="600"/>
              </a:spcAft>
            </a:pPr>
            <a:r>
              <a:rPr lang="en-US" dirty="0"/>
              <a:t>Gestational age &gt;35 weeks</a:t>
            </a:r>
          </a:p>
          <a:p>
            <a:pPr algn="ctr">
              <a:spcAft>
                <a:spcPts val="600"/>
              </a:spcAft>
            </a:pPr>
            <a:r>
              <a:rPr lang="en-US" dirty="0"/>
              <a:t>Initiated BF and planned to continue</a:t>
            </a:r>
          </a:p>
        </p:txBody>
      </p:sp>
    </p:spTree>
    <p:extLst>
      <p:ext uri="{BB962C8B-B14F-4D97-AF65-F5344CB8AC3E}">
        <p14:creationId xmlns:p14="http://schemas.microsoft.com/office/powerpoint/2010/main" val="368476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285750"/>
            <a:ext cx="9144000" cy="543739"/>
          </a:xfrm>
          <a:prstGeom prst="rect">
            <a:avLst/>
          </a:prstGeom>
          <a:noFill/>
        </p:spPr>
        <p:txBody>
          <a:bodyPr wrap="square" rtlCol="0">
            <a:spAutoFit/>
          </a:bodyPr>
          <a:lstStyle/>
          <a:p>
            <a:pPr algn="ctr">
              <a:lnSpc>
                <a:spcPct val="90000"/>
              </a:lnSpc>
            </a:pPr>
            <a:r>
              <a:rPr lang="en-US" sz="3200" dirty="0">
                <a:solidFill>
                  <a:srgbClr val="000000"/>
                </a:solidFill>
              </a:rPr>
              <a:t>Tele-MILC process at recruitment hospital</a:t>
            </a:r>
          </a:p>
        </p:txBody>
      </p:sp>
      <p:cxnSp>
        <p:nvCxnSpPr>
          <p:cNvPr id="111" name="Straight Arrow Connector 110"/>
          <p:cNvCxnSpPr/>
          <p:nvPr/>
        </p:nvCxnSpPr>
        <p:spPr>
          <a:xfrm flipV="1">
            <a:off x="2133601" y="2038350"/>
            <a:ext cx="911351" cy="762000"/>
          </a:xfrm>
          <a:prstGeom prst="straightConnector1">
            <a:avLst/>
          </a:prstGeom>
          <a:ln>
            <a:solidFill>
              <a:schemeClr val="accent4">
                <a:lumMod val="75000"/>
              </a:schemeClr>
            </a:solidFill>
            <a:prstDash val="dot"/>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15" name="Group 114"/>
          <p:cNvGrpSpPr>
            <a:grpSpLocks noChangeAspect="1"/>
          </p:cNvGrpSpPr>
          <p:nvPr/>
        </p:nvGrpSpPr>
        <p:grpSpPr>
          <a:xfrm>
            <a:off x="381000" y="2724150"/>
            <a:ext cx="1600200" cy="629707"/>
            <a:chOff x="476405" y="5370350"/>
            <a:chExt cx="3393111" cy="1335250"/>
          </a:xfrm>
        </p:grpSpPr>
        <p:pic>
          <p:nvPicPr>
            <p:cNvPr id="118" name="Picture 117" descr="Avatars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405" y="5370350"/>
              <a:ext cx="1199480" cy="1335250"/>
            </a:xfrm>
            <a:prstGeom prst="rect">
              <a:avLst/>
            </a:prstGeom>
          </p:spPr>
        </p:pic>
        <p:pic>
          <p:nvPicPr>
            <p:cNvPr id="119" name="Picture 118" descr="Avatars1.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9400" y="5554580"/>
              <a:ext cx="1050116" cy="1151020"/>
            </a:xfrm>
            <a:prstGeom prst="rect">
              <a:avLst/>
            </a:prstGeom>
          </p:spPr>
        </p:pic>
        <p:pic>
          <p:nvPicPr>
            <p:cNvPr id="120" name="Picture 119" descr="Avatars2.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33600" y="5562600"/>
              <a:ext cx="971324" cy="1143000"/>
            </a:xfrm>
            <a:prstGeom prst="rect">
              <a:avLst/>
            </a:prstGeom>
          </p:spPr>
        </p:pic>
        <p:pic>
          <p:nvPicPr>
            <p:cNvPr id="121" name="Picture 120" descr="Avatars2.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47799" y="5565438"/>
              <a:ext cx="974075" cy="1140162"/>
            </a:xfrm>
            <a:prstGeom prst="rect">
              <a:avLst/>
            </a:prstGeom>
          </p:spPr>
        </p:pic>
      </p:grpSp>
      <p:grpSp>
        <p:nvGrpSpPr>
          <p:cNvPr id="122" name="Group 121"/>
          <p:cNvGrpSpPr>
            <a:grpSpLocks noChangeAspect="1"/>
          </p:cNvGrpSpPr>
          <p:nvPr/>
        </p:nvGrpSpPr>
        <p:grpSpPr>
          <a:xfrm>
            <a:off x="495300" y="1428750"/>
            <a:ext cx="1524000" cy="586817"/>
            <a:chOff x="762000" y="4132217"/>
            <a:chExt cx="3121104" cy="1201783"/>
          </a:xfrm>
        </p:grpSpPr>
        <p:pic>
          <p:nvPicPr>
            <p:cNvPr id="123" name="Picture 122" descr="Avatars3.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95600" y="4185617"/>
              <a:ext cx="987504" cy="1148383"/>
            </a:xfrm>
            <a:prstGeom prst="rect">
              <a:avLst/>
            </a:prstGeom>
          </p:spPr>
        </p:pic>
        <p:pic>
          <p:nvPicPr>
            <p:cNvPr id="124" name="Picture 123" descr="Avatars1.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76518" y="4167274"/>
              <a:ext cx="947682" cy="1166726"/>
            </a:xfrm>
            <a:prstGeom prst="rect">
              <a:avLst/>
            </a:prstGeom>
          </p:spPr>
        </p:pic>
        <p:pic>
          <p:nvPicPr>
            <p:cNvPr id="125" name="Picture 124" descr="Avatars2.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447800" y="4132217"/>
              <a:ext cx="914400" cy="1201783"/>
            </a:xfrm>
            <a:prstGeom prst="rect">
              <a:avLst/>
            </a:prstGeom>
          </p:spPr>
        </p:pic>
        <p:pic>
          <p:nvPicPr>
            <p:cNvPr id="126" name="Picture 125" descr="Avatars2.pn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62000" y="4222750"/>
              <a:ext cx="901014" cy="1111250"/>
            </a:xfrm>
            <a:prstGeom prst="rect">
              <a:avLst/>
            </a:prstGeom>
          </p:spPr>
        </p:pic>
      </p:grpSp>
      <p:grpSp>
        <p:nvGrpSpPr>
          <p:cNvPr id="127" name="Group 126"/>
          <p:cNvGrpSpPr>
            <a:grpSpLocks noChangeAspect="1"/>
          </p:cNvGrpSpPr>
          <p:nvPr/>
        </p:nvGrpSpPr>
        <p:grpSpPr>
          <a:xfrm>
            <a:off x="457200" y="3428793"/>
            <a:ext cx="1600200" cy="610098"/>
            <a:chOff x="5410200" y="5410200"/>
            <a:chExt cx="3276600" cy="1249248"/>
          </a:xfrm>
        </p:grpSpPr>
        <p:pic>
          <p:nvPicPr>
            <p:cNvPr id="128" name="Picture 127" descr="Avatars1.pn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864372" y="5410200"/>
              <a:ext cx="984228" cy="1238918"/>
            </a:xfrm>
            <a:prstGeom prst="rect">
              <a:avLst/>
            </a:prstGeom>
          </p:spPr>
        </p:pic>
        <p:pic>
          <p:nvPicPr>
            <p:cNvPr id="129" name="Picture 128" descr="Avatars2.png"/>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410200" y="5562600"/>
              <a:ext cx="914400" cy="1071283"/>
            </a:xfrm>
            <a:prstGeom prst="rect">
              <a:avLst/>
            </a:prstGeom>
          </p:spPr>
        </p:pic>
        <p:grpSp>
          <p:nvGrpSpPr>
            <p:cNvPr id="130" name="Group 129"/>
            <p:cNvGrpSpPr>
              <a:grpSpLocks noChangeAspect="1"/>
            </p:cNvGrpSpPr>
            <p:nvPr/>
          </p:nvGrpSpPr>
          <p:grpSpPr>
            <a:xfrm>
              <a:off x="6098567" y="5478403"/>
              <a:ext cx="2588233" cy="1181045"/>
              <a:chOff x="6095999" y="4044276"/>
              <a:chExt cx="3095447" cy="1412493"/>
            </a:xfrm>
          </p:grpSpPr>
          <p:pic>
            <p:nvPicPr>
              <p:cNvPr id="131" name="Picture 130" descr="Avatars3.pn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095999" y="4044276"/>
                <a:ext cx="1380469" cy="1412493"/>
              </a:xfrm>
              <a:prstGeom prst="rect">
                <a:avLst/>
              </a:prstGeom>
            </p:spPr>
          </p:pic>
          <p:pic>
            <p:nvPicPr>
              <p:cNvPr id="132" name="Picture 131" descr="Avatars1.png"/>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7772400" y="4064001"/>
                <a:ext cx="1419046" cy="1392767"/>
              </a:xfrm>
              <a:prstGeom prst="rect">
                <a:avLst/>
              </a:prstGeom>
            </p:spPr>
          </p:pic>
        </p:grpSp>
      </p:grpSp>
      <p:grpSp>
        <p:nvGrpSpPr>
          <p:cNvPr id="133" name="Group 132"/>
          <p:cNvGrpSpPr>
            <a:grpSpLocks noChangeAspect="1"/>
          </p:cNvGrpSpPr>
          <p:nvPr/>
        </p:nvGrpSpPr>
        <p:grpSpPr>
          <a:xfrm>
            <a:off x="457200" y="2038350"/>
            <a:ext cx="1599463" cy="600456"/>
            <a:chOff x="5445594" y="4191000"/>
            <a:chExt cx="3026740" cy="1136273"/>
          </a:xfrm>
        </p:grpSpPr>
        <p:pic>
          <p:nvPicPr>
            <p:cNvPr id="134" name="Picture 133" descr="Avatars1.png"/>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172199" y="4191000"/>
              <a:ext cx="914401" cy="1136273"/>
            </a:xfrm>
            <a:prstGeom prst="rect">
              <a:avLst/>
            </a:prstGeom>
          </p:spPr>
        </p:pic>
        <p:pic>
          <p:nvPicPr>
            <p:cNvPr id="135" name="Picture 134" descr="Avatars3.png"/>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445594" y="4347019"/>
              <a:ext cx="879007" cy="980254"/>
            </a:xfrm>
            <a:prstGeom prst="rect">
              <a:avLst/>
            </a:prstGeom>
          </p:spPr>
        </p:pic>
        <p:pic>
          <p:nvPicPr>
            <p:cNvPr id="136" name="Picture 135" descr="Avatars3.png"/>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858001" y="4227405"/>
              <a:ext cx="914399" cy="1099868"/>
            </a:xfrm>
            <a:prstGeom prst="rect">
              <a:avLst/>
            </a:prstGeom>
          </p:spPr>
        </p:pic>
        <p:pic>
          <p:nvPicPr>
            <p:cNvPr id="137" name="Picture 136" descr="Avatars3.png"/>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7543801" y="4303824"/>
              <a:ext cx="928533" cy="1023449"/>
            </a:xfrm>
            <a:prstGeom prst="rect">
              <a:avLst/>
            </a:prstGeom>
          </p:spPr>
        </p:pic>
      </p:grpSp>
      <p:cxnSp>
        <p:nvCxnSpPr>
          <p:cNvPr id="138" name="Straight Arrow Connector 137"/>
          <p:cNvCxnSpPr/>
          <p:nvPr/>
        </p:nvCxnSpPr>
        <p:spPr>
          <a:xfrm>
            <a:off x="2133600" y="2800350"/>
            <a:ext cx="914400" cy="914400"/>
          </a:xfrm>
          <a:prstGeom prst="straightConnector1">
            <a:avLst/>
          </a:prstGeom>
          <a:ln>
            <a:solidFill>
              <a:schemeClr val="accent4">
                <a:lumMod val="75000"/>
              </a:schemeClr>
            </a:solidFill>
            <a:prstDash val="dot"/>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40" name="Group 139"/>
          <p:cNvGrpSpPr/>
          <p:nvPr/>
        </p:nvGrpSpPr>
        <p:grpSpPr>
          <a:xfrm>
            <a:off x="3200400" y="3271602"/>
            <a:ext cx="1600200" cy="1600200"/>
            <a:chOff x="3437532" y="3962400"/>
            <a:chExt cx="1600200" cy="1600200"/>
          </a:xfrm>
        </p:grpSpPr>
        <p:grpSp>
          <p:nvGrpSpPr>
            <p:cNvPr id="141" name="Group 140"/>
            <p:cNvGrpSpPr>
              <a:grpSpLocks noChangeAspect="1"/>
            </p:cNvGrpSpPr>
            <p:nvPr/>
          </p:nvGrpSpPr>
          <p:grpSpPr>
            <a:xfrm>
              <a:off x="3437532" y="4572000"/>
              <a:ext cx="1600200" cy="629707"/>
              <a:chOff x="476405" y="5370350"/>
              <a:chExt cx="3393111" cy="1335250"/>
            </a:xfrm>
          </p:grpSpPr>
          <p:pic>
            <p:nvPicPr>
              <p:cNvPr id="148" name="Picture 147" descr="Avatars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405" y="5370350"/>
                <a:ext cx="1199480" cy="1335250"/>
              </a:xfrm>
              <a:prstGeom prst="rect">
                <a:avLst/>
              </a:prstGeom>
            </p:spPr>
          </p:pic>
          <p:pic>
            <p:nvPicPr>
              <p:cNvPr id="149" name="Picture 148" descr="Avatars1.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9400" y="5554580"/>
                <a:ext cx="1050116" cy="1151020"/>
              </a:xfrm>
              <a:prstGeom prst="rect">
                <a:avLst/>
              </a:prstGeom>
            </p:spPr>
          </p:pic>
          <p:pic>
            <p:nvPicPr>
              <p:cNvPr id="150" name="Picture 149" descr="Avatars2.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33600" y="5562600"/>
                <a:ext cx="971324" cy="1143000"/>
              </a:xfrm>
              <a:prstGeom prst="rect">
                <a:avLst/>
              </a:prstGeom>
            </p:spPr>
          </p:pic>
          <p:pic>
            <p:nvPicPr>
              <p:cNvPr id="151" name="Picture 150" descr="Avatars2.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47799" y="5565438"/>
                <a:ext cx="974075" cy="1140162"/>
              </a:xfrm>
              <a:prstGeom prst="rect">
                <a:avLst/>
              </a:prstGeom>
            </p:spPr>
          </p:pic>
        </p:grpSp>
        <p:grpSp>
          <p:nvGrpSpPr>
            <p:cNvPr id="142" name="Group 141"/>
            <p:cNvGrpSpPr>
              <a:grpSpLocks noChangeAspect="1"/>
            </p:cNvGrpSpPr>
            <p:nvPr/>
          </p:nvGrpSpPr>
          <p:grpSpPr>
            <a:xfrm>
              <a:off x="3475632" y="3962400"/>
              <a:ext cx="1524000" cy="586817"/>
              <a:chOff x="762000" y="4132217"/>
              <a:chExt cx="3121104" cy="1201783"/>
            </a:xfrm>
          </p:grpSpPr>
          <p:pic>
            <p:nvPicPr>
              <p:cNvPr id="144" name="Picture 143" descr="Avatars3.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95600" y="4185617"/>
                <a:ext cx="987504" cy="1148383"/>
              </a:xfrm>
              <a:prstGeom prst="rect">
                <a:avLst/>
              </a:prstGeom>
            </p:spPr>
          </p:pic>
          <p:pic>
            <p:nvPicPr>
              <p:cNvPr id="145" name="Picture 144" descr="Avatars1.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76518" y="4167274"/>
                <a:ext cx="947682" cy="1166726"/>
              </a:xfrm>
              <a:prstGeom prst="rect">
                <a:avLst/>
              </a:prstGeom>
            </p:spPr>
          </p:pic>
          <p:pic>
            <p:nvPicPr>
              <p:cNvPr id="146" name="Picture 145" descr="Avatars2.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447800" y="4132217"/>
                <a:ext cx="914400" cy="1201783"/>
              </a:xfrm>
              <a:prstGeom prst="rect">
                <a:avLst/>
              </a:prstGeom>
            </p:spPr>
          </p:pic>
          <p:pic>
            <p:nvPicPr>
              <p:cNvPr id="147" name="Picture 146" descr="Avatars2.pn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62000" y="4222750"/>
                <a:ext cx="901014" cy="1111250"/>
              </a:xfrm>
              <a:prstGeom prst="rect">
                <a:avLst/>
              </a:prstGeom>
            </p:spPr>
          </p:pic>
        </p:grpSp>
        <p:sp>
          <p:nvSpPr>
            <p:cNvPr id="143" name="TextBox 142"/>
            <p:cNvSpPr txBox="1"/>
            <p:nvPr/>
          </p:nvSpPr>
          <p:spPr>
            <a:xfrm>
              <a:off x="3798731" y="5193268"/>
              <a:ext cx="877805" cy="369332"/>
            </a:xfrm>
            <a:prstGeom prst="rect">
              <a:avLst/>
            </a:prstGeom>
            <a:noFill/>
          </p:spPr>
          <p:txBody>
            <a:bodyPr wrap="none" rtlCol="0">
              <a:spAutoFit/>
            </a:bodyPr>
            <a:lstStyle/>
            <a:p>
              <a:pPr algn="ctr"/>
              <a:r>
                <a:rPr lang="en-US" dirty="0"/>
                <a:t>Control</a:t>
              </a:r>
            </a:p>
          </p:txBody>
        </p:sp>
      </p:grpSp>
      <p:grpSp>
        <p:nvGrpSpPr>
          <p:cNvPr id="152" name="Group 151"/>
          <p:cNvGrpSpPr/>
          <p:nvPr/>
        </p:nvGrpSpPr>
        <p:grpSpPr>
          <a:xfrm>
            <a:off x="3179767" y="968668"/>
            <a:ext cx="1604157" cy="1603082"/>
            <a:chOff x="3577443" y="1521616"/>
            <a:chExt cx="1604157" cy="1603082"/>
          </a:xfrm>
        </p:grpSpPr>
        <p:grpSp>
          <p:nvGrpSpPr>
            <p:cNvPr id="153" name="Group 152"/>
            <p:cNvGrpSpPr>
              <a:grpSpLocks noChangeAspect="1"/>
            </p:cNvGrpSpPr>
            <p:nvPr/>
          </p:nvGrpSpPr>
          <p:grpSpPr>
            <a:xfrm>
              <a:off x="3581400" y="2514600"/>
              <a:ext cx="1600200" cy="610098"/>
              <a:chOff x="5410200" y="5410200"/>
              <a:chExt cx="3276600" cy="1249248"/>
            </a:xfrm>
          </p:grpSpPr>
          <p:pic>
            <p:nvPicPr>
              <p:cNvPr id="160" name="Picture 159" descr="Avatars1.pn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864372" y="5410200"/>
                <a:ext cx="984228" cy="1238918"/>
              </a:xfrm>
              <a:prstGeom prst="rect">
                <a:avLst/>
              </a:prstGeom>
            </p:spPr>
          </p:pic>
          <p:pic>
            <p:nvPicPr>
              <p:cNvPr id="161" name="Picture 160" descr="Avatars2.png"/>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410200" y="5562600"/>
                <a:ext cx="914400" cy="1071283"/>
              </a:xfrm>
              <a:prstGeom prst="rect">
                <a:avLst/>
              </a:prstGeom>
            </p:spPr>
          </p:pic>
          <p:grpSp>
            <p:nvGrpSpPr>
              <p:cNvPr id="162" name="Group 161"/>
              <p:cNvGrpSpPr>
                <a:grpSpLocks noChangeAspect="1"/>
              </p:cNvGrpSpPr>
              <p:nvPr/>
            </p:nvGrpSpPr>
            <p:grpSpPr>
              <a:xfrm>
                <a:off x="6098567" y="5478403"/>
                <a:ext cx="2588233" cy="1181045"/>
                <a:chOff x="6095999" y="4044276"/>
                <a:chExt cx="3095447" cy="1412493"/>
              </a:xfrm>
            </p:grpSpPr>
            <p:pic>
              <p:nvPicPr>
                <p:cNvPr id="163" name="Picture 162" descr="Avatars3.pn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095999" y="4044276"/>
                  <a:ext cx="1380469" cy="1412493"/>
                </a:xfrm>
                <a:prstGeom prst="rect">
                  <a:avLst/>
                </a:prstGeom>
              </p:spPr>
            </p:pic>
            <p:pic>
              <p:nvPicPr>
                <p:cNvPr id="164" name="Picture 163" descr="Avatars1.png"/>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7772400" y="4064001"/>
                  <a:ext cx="1419046" cy="1392767"/>
                </a:xfrm>
                <a:prstGeom prst="rect">
                  <a:avLst/>
                </a:prstGeom>
              </p:spPr>
            </p:pic>
          </p:grpSp>
        </p:grpSp>
        <p:sp>
          <p:nvSpPr>
            <p:cNvPr id="154" name="TextBox 153"/>
            <p:cNvSpPr txBox="1"/>
            <p:nvPr/>
          </p:nvSpPr>
          <p:spPr>
            <a:xfrm>
              <a:off x="3723089" y="1521616"/>
              <a:ext cx="1350178" cy="369332"/>
            </a:xfrm>
            <a:prstGeom prst="rect">
              <a:avLst/>
            </a:prstGeom>
            <a:noFill/>
          </p:spPr>
          <p:txBody>
            <a:bodyPr wrap="none" rtlCol="0">
              <a:spAutoFit/>
            </a:bodyPr>
            <a:lstStyle/>
            <a:p>
              <a:pPr algn="ctr"/>
              <a:r>
                <a:rPr lang="en-US" dirty="0"/>
                <a:t>Intervention</a:t>
              </a:r>
            </a:p>
          </p:txBody>
        </p:sp>
        <p:grpSp>
          <p:nvGrpSpPr>
            <p:cNvPr id="155" name="Group 154"/>
            <p:cNvGrpSpPr>
              <a:grpSpLocks noChangeAspect="1"/>
            </p:cNvGrpSpPr>
            <p:nvPr/>
          </p:nvGrpSpPr>
          <p:grpSpPr>
            <a:xfrm>
              <a:off x="3577443" y="1905000"/>
              <a:ext cx="1599463" cy="600456"/>
              <a:chOff x="5445594" y="4191000"/>
              <a:chExt cx="3026740" cy="1136273"/>
            </a:xfrm>
          </p:grpSpPr>
          <p:pic>
            <p:nvPicPr>
              <p:cNvPr id="156" name="Picture 155" descr="Avatars1.png"/>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172199" y="4191000"/>
                <a:ext cx="914401" cy="1136273"/>
              </a:xfrm>
              <a:prstGeom prst="rect">
                <a:avLst/>
              </a:prstGeom>
            </p:spPr>
          </p:pic>
          <p:pic>
            <p:nvPicPr>
              <p:cNvPr id="157" name="Picture 156" descr="Avatars3.png"/>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445594" y="4347019"/>
                <a:ext cx="879007" cy="980254"/>
              </a:xfrm>
              <a:prstGeom prst="rect">
                <a:avLst/>
              </a:prstGeom>
            </p:spPr>
          </p:pic>
          <p:pic>
            <p:nvPicPr>
              <p:cNvPr id="158" name="Picture 157" descr="Avatars3.png"/>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858001" y="4227405"/>
                <a:ext cx="914399" cy="1099868"/>
              </a:xfrm>
              <a:prstGeom prst="rect">
                <a:avLst/>
              </a:prstGeom>
            </p:spPr>
          </p:pic>
          <p:pic>
            <p:nvPicPr>
              <p:cNvPr id="159" name="Picture 158" descr="Avatars3.png"/>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7543801" y="4303824"/>
                <a:ext cx="928533" cy="1023449"/>
              </a:xfrm>
              <a:prstGeom prst="rect">
                <a:avLst/>
              </a:prstGeom>
            </p:spPr>
          </p:pic>
        </p:grpSp>
      </p:grpSp>
      <p:grpSp>
        <p:nvGrpSpPr>
          <p:cNvPr id="165" name="Group 164"/>
          <p:cNvGrpSpPr/>
          <p:nvPr/>
        </p:nvGrpSpPr>
        <p:grpSpPr>
          <a:xfrm>
            <a:off x="5257800" y="907018"/>
            <a:ext cx="2514600" cy="1020571"/>
            <a:chOff x="5480612" y="1789685"/>
            <a:chExt cx="2209800" cy="1020571"/>
          </a:xfrm>
        </p:grpSpPr>
        <p:grpSp>
          <p:nvGrpSpPr>
            <p:cNvPr id="166" name="Group 165"/>
            <p:cNvGrpSpPr>
              <a:grpSpLocks noChangeAspect="1"/>
            </p:cNvGrpSpPr>
            <p:nvPr/>
          </p:nvGrpSpPr>
          <p:grpSpPr>
            <a:xfrm>
              <a:off x="5808247" y="2209800"/>
              <a:ext cx="1599463" cy="600456"/>
              <a:chOff x="5445594" y="4191000"/>
              <a:chExt cx="3026740" cy="1136273"/>
            </a:xfrm>
          </p:grpSpPr>
          <p:pic>
            <p:nvPicPr>
              <p:cNvPr id="168" name="Picture 167" descr="Avatars1.png"/>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6172199" y="4191000"/>
                <a:ext cx="914401" cy="1136273"/>
              </a:xfrm>
              <a:prstGeom prst="rect">
                <a:avLst/>
              </a:prstGeom>
            </p:spPr>
          </p:pic>
          <p:pic>
            <p:nvPicPr>
              <p:cNvPr id="169" name="Picture 168" descr="Avatars3.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5445594" y="4347019"/>
                <a:ext cx="879007" cy="980254"/>
              </a:xfrm>
              <a:prstGeom prst="rect">
                <a:avLst/>
              </a:prstGeom>
            </p:spPr>
          </p:pic>
          <p:pic>
            <p:nvPicPr>
              <p:cNvPr id="170" name="Picture 169" descr="Avatars3.png"/>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6858001" y="4227405"/>
                <a:ext cx="914399" cy="1099868"/>
              </a:xfrm>
              <a:prstGeom prst="rect">
                <a:avLst/>
              </a:prstGeom>
            </p:spPr>
          </p:pic>
          <p:pic>
            <p:nvPicPr>
              <p:cNvPr id="171" name="Picture 170" descr="Avatars3.png"/>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7543801" y="4303824"/>
                <a:ext cx="928533" cy="1023449"/>
              </a:xfrm>
              <a:prstGeom prst="rect">
                <a:avLst/>
              </a:prstGeom>
            </p:spPr>
          </p:pic>
        </p:grpSp>
        <p:sp>
          <p:nvSpPr>
            <p:cNvPr id="167" name="TextBox 166"/>
            <p:cNvSpPr txBox="1"/>
            <p:nvPr/>
          </p:nvSpPr>
          <p:spPr>
            <a:xfrm>
              <a:off x="5480612" y="1789685"/>
              <a:ext cx="2209800" cy="646331"/>
            </a:xfrm>
            <a:prstGeom prst="rect">
              <a:avLst/>
            </a:prstGeom>
            <a:noFill/>
          </p:spPr>
          <p:txBody>
            <a:bodyPr wrap="square" rtlCol="0">
              <a:spAutoFit/>
            </a:bodyPr>
            <a:lstStyle/>
            <a:p>
              <a:pPr algn="ctr"/>
              <a:r>
                <a:rPr lang="en-US" dirty="0"/>
                <a:t>Intervention follow-up</a:t>
              </a:r>
            </a:p>
          </p:txBody>
        </p:sp>
      </p:grpSp>
      <p:grpSp>
        <p:nvGrpSpPr>
          <p:cNvPr id="172" name="Group 171"/>
          <p:cNvGrpSpPr/>
          <p:nvPr/>
        </p:nvGrpSpPr>
        <p:grpSpPr>
          <a:xfrm>
            <a:off x="5508866" y="3754522"/>
            <a:ext cx="1600200" cy="1251011"/>
            <a:chOff x="5889866" y="4202668"/>
            <a:chExt cx="1600200" cy="1251011"/>
          </a:xfrm>
        </p:grpSpPr>
        <p:grpSp>
          <p:nvGrpSpPr>
            <p:cNvPr id="173" name="Group 172"/>
            <p:cNvGrpSpPr>
              <a:grpSpLocks noChangeAspect="1"/>
            </p:cNvGrpSpPr>
            <p:nvPr/>
          </p:nvGrpSpPr>
          <p:grpSpPr>
            <a:xfrm>
              <a:off x="5889866" y="4202668"/>
              <a:ext cx="1600200" cy="629707"/>
              <a:chOff x="476405" y="5370350"/>
              <a:chExt cx="3393111" cy="1335250"/>
            </a:xfrm>
          </p:grpSpPr>
          <p:pic>
            <p:nvPicPr>
              <p:cNvPr id="175" name="Picture 174" descr="Avatars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405" y="5370350"/>
                <a:ext cx="1199480" cy="1335250"/>
              </a:xfrm>
              <a:prstGeom prst="rect">
                <a:avLst/>
              </a:prstGeom>
            </p:spPr>
          </p:pic>
          <p:pic>
            <p:nvPicPr>
              <p:cNvPr id="176" name="Picture 175" descr="Avatars1.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9400" y="5554580"/>
                <a:ext cx="1050116" cy="1151020"/>
              </a:xfrm>
              <a:prstGeom prst="rect">
                <a:avLst/>
              </a:prstGeom>
            </p:spPr>
          </p:pic>
          <p:pic>
            <p:nvPicPr>
              <p:cNvPr id="177" name="Picture 176" descr="Avatars2.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33600" y="5562600"/>
                <a:ext cx="971324" cy="1143000"/>
              </a:xfrm>
              <a:prstGeom prst="rect">
                <a:avLst/>
              </a:prstGeom>
            </p:spPr>
          </p:pic>
          <p:pic>
            <p:nvPicPr>
              <p:cNvPr id="178" name="Picture 177" descr="Avatars2.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47799" y="5565438"/>
                <a:ext cx="974075" cy="1140162"/>
              </a:xfrm>
              <a:prstGeom prst="rect">
                <a:avLst/>
              </a:prstGeom>
            </p:spPr>
          </p:pic>
        </p:grpSp>
        <p:sp>
          <p:nvSpPr>
            <p:cNvPr id="174" name="TextBox 173"/>
            <p:cNvSpPr txBox="1"/>
            <p:nvPr/>
          </p:nvSpPr>
          <p:spPr>
            <a:xfrm>
              <a:off x="6232449" y="4862748"/>
              <a:ext cx="1061508" cy="590931"/>
            </a:xfrm>
            <a:prstGeom prst="rect">
              <a:avLst/>
            </a:prstGeom>
            <a:noFill/>
          </p:spPr>
          <p:txBody>
            <a:bodyPr wrap="none" rtlCol="0">
              <a:spAutoFit/>
            </a:bodyPr>
            <a:lstStyle/>
            <a:p>
              <a:pPr algn="ctr">
                <a:lnSpc>
                  <a:spcPct val="90000"/>
                </a:lnSpc>
              </a:pPr>
              <a:r>
                <a:rPr lang="en-US" dirty="0"/>
                <a:t>Control</a:t>
              </a:r>
              <a:br>
                <a:rPr lang="en-US" dirty="0"/>
              </a:br>
              <a:r>
                <a:rPr lang="en-US" dirty="0"/>
                <a:t>follow-up</a:t>
              </a:r>
            </a:p>
          </p:txBody>
        </p:sp>
      </p:grpSp>
      <p:cxnSp>
        <p:nvCxnSpPr>
          <p:cNvPr id="179" name="Straight Arrow Connector 178"/>
          <p:cNvCxnSpPr/>
          <p:nvPr/>
        </p:nvCxnSpPr>
        <p:spPr>
          <a:xfrm flipV="1">
            <a:off x="4876800" y="1744785"/>
            <a:ext cx="652269" cy="0"/>
          </a:xfrm>
          <a:prstGeom prst="straightConnector1">
            <a:avLst/>
          </a:prstGeom>
          <a:ln>
            <a:solidFill>
              <a:schemeClr val="accent4">
                <a:lumMod val="75000"/>
              </a:schemeClr>
            </a:solidFill>
            <a:prstDash val="dot"/>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p:nvPr/>
        </p:nvCxnSpPr>
        <p:spPr>
          <a:xfrm flipV="1">
            <a:off x="4876800" y="4200054"/>
            <a:ext cx="652269" cy="0"/>
          </a:xfrm>
          <a:prstGeom prst="straightConnector1">
            <a:avLst/>
          </a:prstGeom>
          <a:ln>
            <a:solidFill>
              <a:schemeClr val="accent4">
                <a:lumMod val="75000"/>
              </a:schemeClr>
            </a:solidFill>
            <a:prstDash val="dot"/>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81" name="TextBox 180"/>
          <p:cNvSpPr txBox="1"/>
          <p:nvPr/>
        </p:nvSpPr>
        <p:spPr>
          <a:xfrm>
            <a:off x="95720" y="4019550"/>
            <a:ext cx="2331788" cy="369332"/>
          </a:xfrm>
          <a:prstGeom prst="rect">
            <a:avLst/>
          </a:prstGeom>
          <a:noFill/>
        </p:spPr>
        <p:txBody>
          <a:bodyPr wrap="none" rtlCol="0">
            <a:spAutoFit/>
          </a:bodyPr>
          <a:lstStyle/>
          <a:p>
            <a:pPr algn="ctr"/>
            <a:r>
              <a:rPr lang="en-US" dirty="0"/>
              <a:t>Assessed for eligibility</a:t>
            </a:r>
          </a:p>
        </p:txBody>
      </p:sp>
      <p:cxnSp>
        <p:nvCxnSpPr>
          <p:cNvPr id="182" name="Straight Arrow Connector 181"/>
          <p:cNvCxnSpPr/>
          <p:nvPr/>
        </p:nvCxnSpPr>
        <p:spPr>
          <a:xfrm>
            <a:off x="1295400" y="4397502"/>
            <a:ext cx="0" cy="356616"/>
          </a:xfrm>
          <a:prstGeom prst="straightConnector1">
            <a:avLst/>
          </a:prstGeom>
          <a:ln>
            <a:solidFill>
              <a:schemeClr val="accent4">
                <a:lumMod val="75000"/>
              </a:schemeClr>
            </a:solidFill>
            <a:prstDash val="dot"/>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83" name="TextBox 182"/>
          <p:cNvSpPr txBox="1"/>
          <p:nvPr/>
        </p:nvSpPr>
        <p:spPr>
          <a:xfrm>
            <a:off x="76200" y="4705350"/>
            <a:ext cx="2438400" cy="318036"/>
          </a:xfrm>
          <a:prstGeom prst="rect">
            <a:avLst/>
          </a:prstGeom>
          <a:noFill/>
        </p:spPr>
        <p:txBody>
          <a:bodyPr wrap="square" rtlCol="0" anchor="ctr">
            <a:spAutoFit/>
          </a:bodyPr>
          <a:lstStyle/>
          <a:p>
            <a:pPr algn="ctr">
              <a:lnSpc>
                <a:spcPct val="90000"/>
              </a:lnSpc>
            </a:pPr>
            <a:r>
              <a:rPr lang="en-US" sz="1600" dirty="0"/>
              <a:t>Excluded (not eligible)</a:t>
            </a:r>
          </a:p>
        </p:txBody>
      </p:sp>
      <p:sp>
        <p:nvSpPr>
          <p:cNvPr id="184" name="TextBox 183"/>
          <p:cNvSpPr txBox="1"/>
          <p:nvPr/>
        </p:nvSpPr>
        <p:spPr>
          <a:xfrm rot="5400000">
            <a:off x="3750573" y="1716778"/>
            <a:ext cx="576055" cy="2438400"/>
          </a:xfrm>
          <a:prstGeom prst="rect">
            <a:avLst/>
          </a:prstGeom>
          <a:solidFill>
            <a:srgbClr val="60266D"/>
          </a:solidFill>
        </p:spPr>
        <p:txBody>
          <a:bodyPr vert="vert270" wrap="square" rtlCol="0" anchor="ctr">
            <a:spAutoFit/>
          </a:bodyPr>
          <a:lstStyle/>
          <a:p>
            <a:pPr algn="ctr">
              <a:lnSpc>
                <a:spcPct val="90000"/>
              </a:lnSpc>
            </a:pPr>
            <a:r>
              <a:rPr lang="en-US" sz="1400" dirty="0">
                <a:solidFill>
                  <a:schemeClr val="bg1"/>
                </a:solidFill>
              </a:rPr>
              <a:t>Random assignment</a:t>
            </a:r>
          </a:p>
          <a:p>
            <a:pPr algn="ctr">
              <a:lnSpc>
                <a:spcPct val="90000"/>
              </a:lnSpc>
            </a:pPr>
            <a:r>
              <a:rPr lang="en-US" sz="1400" dirty="0">
                <a:solidFill>
                  <a:schemeClr val="bg1"/>
                </a:solidFill>
              </a:rPr>
              <a:t>Online survey at enrollment</a:t>
            </a:r>
          </a:p>
        </p:txBody>
      </p:sp>
      <p:sp>
        <p:nvSpPr>
          <p:cNvPr id="185" name="TextBox 184"/>
          <p:cNvSpPr txBox="1"/>
          <p:nvPr/>
        </p:nvSpPr>
        <p:spPr>
          <a:xfrm rot="5400000">
            <a:off x="6950972" y="1259578"/>
            <a:ext cx="576055" cy="3352800"/>
          </a:xfrm>
          <a:prstGeom prst="rect">
            <a:avLst/>
          </a:prstGeom>
          <a:solidFill>
            <a:srgbClr val="60266D"/>
          </a:solidFill>
        </p:spPr>
        <p:txBody>
          <a:bodyPr vert="vert270" wrap="square" rtlCol="0" anchor="ctr">
            <a:spAutoFit/>
          </a:bodyPr>
          <a:lstStyle/>
          <a:p>
            <a:pPr algn="ctr">
              <a:lnSpc>
                <a:spcPct val="90000"/>
              </a:lnSpc>
            </a:pPr>
            <a:r>
              <a:rPr lang="en-US" sz="1400" dirty="0">
                <a:solidFill>
                  <a:srgbClr val="FFFFFF"/>
                </a:solidFill>
              </a:rPr>
              <a:t>Online survey 2, 4, and 12 weeks </a:t>
            </a:r>
            <a:br>
              <a:rPr lang="en-US" sz="1400" dirty="0">
                <a:solidFill>
                  <a:srgbClr val="FFFFFF"/>
                </a:solidFill>
              </a:rPr>
            </a:br>
            <a:r>
              <a:rPr lang="en-US" sz="1400" dirty="0">
                <a:solidFill>
                  <a:srgbClr val="FFFFFF"/>
                </a:solidFill>
              </a:rPr>
              <a:t>post-discharge</a:t>
            </a:r>
          </a:p>
        </p:txBody>
      </p:sp>
      <p:sp>
        <p:nvSpPr>
          <p:cNvPr id="186" name="TextBox 185"/>
          <p:cNvSpPr txBox="1"/>
          <p:nvPr/>
        </p:nvSpPr>
        <p:spPr>
          <a:xfrm>
            <a:off x="7315200" y="1200150"/>
            <a:ext cx="1823441" cy="1064028"/>
          </a:xfrm>
          <a:prstGeom prst="rect">
            <a:avLst/>
          </a:prstGeom>
          <a:noFill/>
        </p:spPr>
        <p:txBody>
          <a:bodyPr wrap="square" rtlCol="0" anchor="ctr">
            <a:noAutofit/>
          </a:bodyPr>
          <a:lstStyle/>
          <a:p>
            <a:pPr algn="ctr">
              <a:lnSpc>
                <a:spcPct val="90000"/>
              </a:lnSpc>
              <a:spcAft>
                <a:spcPts val="600"/>
              </a:spcAft>
            </a:pPr>
            <a:r>
              <a:rPr lang="en-US" sz="1400" dirty="0">
                <a:solidFill>
                  <a:schemeClr val="accent4">
                    <a:lumMod val="75000"/>
                  </a:schemeClr>
                </a:solidFill>
              </a:rPr>
              <a:t>Use of and satisfaction with video calls</a:t>
            </a:r>
          </a:p>
        </p:txBody>
      </p:sp>
      <p:sp>
        <p:nvSpPr>
          <p:cNvPr id="187" name="TextBox 186"/>
          <p:cNvSpPr txBox="1"/>
          <p:nvPr/>
        </p:nvSpPr>
        <p:spPr>
          <a:xfrm>
            <a:off x="7315200" y="3881202"/>
            <a:ext cx="1828799" cy="516300"/>
          </a:xfrm>
          <a:prstGeom prst="rect">
            <a:avLst/>
          </a:prstGeom>
          <a:noFill/>
        </p:spPr>
        <p:txBody>
          <a:bodyPr wrap="square" rtlCol="0" anchor="ctr">
            <a:noAutofit/>
          </a:bodyPr>
          <a:lstStyle/>
          <a:p>
            <a:pPr algn="ctr">
              <a:lnSpc>
                <a:spcPct val="90000"/>
              </a:lnSpc>
              <a:spcAft>
                <a:spcPts val="600"/>
              </a:spcAft>
            </a:pPr>
            <a:endParaRPr lang="en-US" sz="1400" dirty="0">
              <a:solidFill>
                <a:schemeClr val="accent4">
                  <a:lumMod val="75000"/>
                </a:schemeClr>
              </a:solidFill>
            </a:endParaRPr>
          </a:p>
        </p:txBody>
      </p:sp>
    </p:spTree>
    <p:extLst>
      <p:ext uri="{BB962C8B-B14F-4D97-AF65-F5344CB8AC3E}">
        <p14:creationId xmlns:p14="http://schemas.microsoft.com/office/powerpoint/2010/main" val="152872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292600" y="514350"/>
            <a:ext cx="4089400" cy="404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57200" y="514350"/>
            <a:ext cx="2286000" cy="404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63696"/>
            <a:ext cx="9144000" cy="543739"/>
          </a:xfrm>
          <a:prstGeom prst="rect">
            <a:avLst/>
          </a:prstGeom>
          <a:noFill/>
        </p:spPr>
        <p:txBody>
          <a:bodyPr wrap="square" rtlCol="0">
            <a:spAutoFit/>
          </a:bodyPr>
          <a:lstStyle/>
          <a:p>
            <a:pPr algn="ctr">
              <a:lnSpc>
                <a:spcPct val="90000"/>
              </a:lnSpc>
            </a:pPr>
            <a:r>
              <a:rPr lang="en-US" sz="3200" dirty="0">
                <a:solidFill>
                  <a:srgbClr val="000000"/>
                </a:solidFill>
              </a:rPr>
              <a:t>The intervention</a:t>
            </a:r>
          </a:p>
        </p:txBody>
      </p:sp>
      <p:sp>
        <p:nvSpPr>
          <p:cNvPr id="4" name="TextBox 3"/>
          <p:cNvSpPr txBox="1"/>
          <p:nvPr/>
        </p:nvSpPr>
        <p:spPr>
          <a:xfrm>
            <a:off x="152400" y="4324350"/>
            <a:ext cx="2819400" cy="595548"/>
          </a:xfrm>
          <a:prstGeom prst="rect">
            <a:avLst/>
          </a:prstGeom>
          <a:noFill/>
        </p:spPr>
        <p:txBody>
          <a:bodyPr wrap="square" rtlCol="0">
            <a:spAutoFit/>
          </a:bodyPr>
          <a:lstStyle/>
          <a:p>
            <a:pPr algn="ctr">
              <a:lnSpc>
                <a:spcPct val="90000"/>
              </a:lnSpc>
              <a:spcAft>
                <a:spcPts val="600"/>
              </a:spcAft>
            </a:pPr>
            <a:r>
              <a:rPr lang="en-US" dirty="0"/>
              <a:t>Download the PACIFY app and enter coupon code</a:t>
            </a:r>
          </a:p>
        </p:txBody>
      </p:sp>
      <p:sp>
        <p:nvSpPr>
          <p:cNvPr id="5" name="TextBox 4"/>
          <p:cNvSpPr txBox="1"/>
          <p:nvPr/>
        </p:nvSpPr>
        <p:spPr>
          <a:xfrm>
            <a:off x="4140200" y="4324350"/>
            <a:ext cx="4114800" cy="595548"/>
          </a:xfrm>
          <a:prstGeom prst="rect">
            <a:avLst/>
          </a:prstGeom>
          <a:noFill/>
        </p:spPr>
        <p:txBody>
          <a:bodyPr wrap="square" rtlCol="0">
            <a:spAutoFit/>
          </a:bodyPr>
          <a:lstStyle/>
          <a:p>
            <a:pPr algn="ctr">
              <a:lnSpc>
                <a:spcPct val="90000"/>
              </a:lnSpc>
              <a:spcAft>
                <a:spcPts val="600"/>
              </a:spcAft>
            </a:pPr>
            <a:r>
              <a:rPr lang="en-US" dirty="0"/>
              <a:t>Unlimited, on-demand access to video calls with IBCLCs</a:t>
            </a:r>
          </a:p>
        </p:txBody>
      </p:sp>
    </p:spTree>
    <p:extLst>
      <p:ext uri="{BB962C8B-B14F-4D97-AF65-F5344CB8AC3E}">
        <p14:creationId xmlns:p14="http://schemas.microsoft.com/office/powerpoint/2010/main" val="225399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D7B2C01-3CD9-F44A-9E9B-70B72EB735E6}"/>
              </a:ext>
            </a:extLst>
          </p:cNvPr>
          <p:cNvSpPr/>
          <p:nvPr/>
        </p:nvSpPr>
        <p:spPr>
          <a:xfrm>
            <a:off x="0" y="0"/>
            <a:ext cx="9144000" cy="5143500"/>
          </a:xfrm>
          <a:prstGeom prst="rect">
            <a:avLst/>
          </a:prstGeom>
          <a:solidFill>
            <a:schemeClr val="tx2">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F3DDC33E-491D-8643-A5E4-DCFC7D577FF9}"/>
              </a:ext>
            </a:extLst>
          </p:cNvPr>
          <p:cNvPicPr>
            <a:picLocks noChangeAspect="1"/>
          </p:cNvPicPr>
          <p:nvPr/>
        </p:nvPicPr>
        <p:blipFill>
          <a:blip r:embed="rId3">
            <a:duotone>
              <a:schemeClr val="accent2">
                <a:shade val="45000"/>
                <a:satMod val="135000"/>
              </a:schemeClr>
              <a:prstClr val="white"/>
            </a:duotone>
          </a:blip>
          <a:stretch>
            <a:fillRect/>
          </a:stretch>
        </p:blipFill>
        <p:spPr>
          <a:xfrm>
            <a:off x="466725" y="4027394"/>
            <a:ext cx="838200" cy="936812"/>
          </a:xfrm>
          <a:prstGeom prst="rect">
            <a:avLst/>
          </a:prstGeom>
        </p:spPr>
      </p:pic>
      <p:pic>
        <p:nvPicPr>
          <p:cNvPr id="30" name="Picture 29">
            <a:extLst>
              <a:ext uri="{FF2B5EF4-FFF2-40B4-BE49-F238E27FC236}">
                <a16:creationId xmlns:a16="http://schemas.microsoft.com/office/drawing/2014/main" id="{94221B92-E3FD-154A-9C7D-F145C5D74E0C}"/>
              </a:ext>
            </a:extLst>
          </p:cNvPr>
          <p:cNvPicPr>
            <a:picLocks noChangeAspect="1"/>
          </p:cNvPicPr>
          <p:nvPr/>
        </p:nvPicPr>
        <p:blipFill>
          <a:blip r:embed="rId4">
            <a:duotone>
              <a:schemeClr val="accent2">
                <a:shade val="45000"/>
                <a:satMod val="135000"/>
              </a:schemeClr>
              <a:prstClr val="white"/>
            </a:duotone>
          </a:blip>
          <a:stretch>
            <a:fillRect/>
          </a:stretch>
        </p:blipFill>
        <p:spPr>
          <a:xfrm rot="1784809">
            <a:off x="1555750" y="4191000"/>
            <a:ext cx="571500" cy="609600"/>
          </a:xfrm>
          <a:prstGeom prst="rect">
            <a:avLst/>
          </a:prstGeom>
        </p:spPr>
      </p:pic>
      <p:pic>
        <p:nvPicPr>
          <p:cNvPr id="31" name="Picture 30">
            <a:extLst>
              <a:ext uri="{FF2B5EF4-FFF2-40B4-BE49-F238E27FC236}">
                <a16:creationId xmlns:a16="http://schemas.microsoft.com/office/drawing/2014/main" id="{5FA40C55-66C9-0D4C-93EB-74192CC53EC1}"/>
              </a:ext>
            </a:extLst>
          </p:cNvPr>
          <p:cNvPicPr>
            <a:picLocks noChangeAspect="1"/>
          </p:cNvPicPr>
          <p:nvPr/>
        </p:nvPicPr>
        <p:blipFill>
          <a:blip r:embed="rId5">
            <a:duotone>
              <a:schemeClr val="accent2">
                <a:shade val="45000"/>
                <a:satMod val="135000"/>
              </a:schemeClr>
              <a:prstClr val="white"/>
            </a:duotone>
          </a:blip>
          <a:stretch>
            <a:fillRect/>
          </a:stretch>
        </p:blipFill>
        <p:spPr>
          <a:xfrm>
            <a:off x="2378075" y="4152900"/>
            <a:ext cx="660400" cy="685800"/>
          </a:xfrm>
          <a:prstGeom prst="rect">
            <a:avLst/>
          </a:prstGeom>
        </p:spPr>
      </p:pic>
      <p:pic>
        <p:nvPicPr>
          <p:cNvPr id="32" name="Picture 31">
            <a:extLst>
              <a:ext uri="{FF2B5EF4-FFF2-40B4-BE49-F238E27FC236}">
                <a16:creationId xmlns:a16="http://schemas.microsoft.com/office/drawing/2014/main" id="{AC0B8EBD-1EB6-7149-96E3-563DC28A28DA}"/>
              </a:ext>
            </a:extLst>
          </p:cNvPr>
          <p:cNvPicPr>
            <a:picLocks noChangeAspect="1"/>
          </p:cNvPicPr>
          <p:nvPr/>
        </p:nvPicPr>
        <p:blipFill>
          <a:blip r:embed="rId6">
            <a:duotone>
              <a:schemeClr val="accent2">
                <a:shade val="45000"/>
                <a:satMod val="135000"/>
              </a:schemeClr>
              <a:prstClr val="white"/>
            </a:duotone>
          </a:blip>
          <a:stretch>
            <a:fillRect/>
          </a:stretch>
        </p:blipFill>
        <p:spPr>
          <a:xfrm>
            <a:off x="3289300" y="4140200"/>
            <a:ext cx="584200" cy="711200"/>
          </a:xfrm>
          <a:prstGeom prst="rect">
            <a:avLst/>
          </a:prstGeom>
        </p:spPr>
      </p:pic>
      <p:pic>
        <p:nvPicPr>
          <p:cNvPr id="33" name="Picture 32">
            <a:extLst>
              <a:ext uri="{FF2B5EF4-FFF2-40B4-BE49-F238E27FC236}">
                <a16:creationId xmlns:a16="http://schemas.microsoft.com/office/drawing/2014/main" id="{F57BFBAF-91B9-D24D-8E53-92C830964212}"/>
              </a:ext>
            </a:extLst>
          </p:cNvPr>
          <p:cNvPicPr>
            <a:picLocks noChangeAspect="1"/>
          </p:cNvPicPr>
          <p:nvPr/>
        </p:nvPicPr>
        <p:blipFill>
          <a:blip r:embed="rId7">
            <a:duotone>
              <a:schemeClr val="accent2">
                <a:shade val="45000"/>
                <a:satMod val="135000"/>
              </a:schemeClr>
              <a:prstClr val="white"/>
            </a:duotone>
          </a:blip>
          <a:stretch>
            <a:fillRect/>
          </a:stretch>
        </p:blipFill>
        <p:spPr>
          <a:xfrm>
            <a:off x="8010525" y="4165600"/>
            <a:ext cx="533400" cy="660400"/>
          </a:xfrm>
          <a:prstGeom prst="rect">
            <a:avLst/>
          </a:prstGeom>
        </p:spPr>
      </p:pic>
      <p:pic>
        <p:nvPicPr>
          <p:cNvPr id="34" name="Picture 33">
            <a:extLst>
              <a:ext uri="{FF2B5EF4-FFF2-40B4-BE49-F238E27FC236}">
                <a16:creationId xmlns:a16="http://schemas.microsoft.com/office/drawing/2014/main" id="{B46FECD9-FA73-B140-B372-A1ABBA0EFC02}"/>
              </a:ext>
            </a:extLst>
          </p:cNvPr>
          <p:cNvPicPr>
            <a:picLocks noChangeAspect="1"/>
          </p:cNvPicPr>
          <p:nvPr/>
        </p:nvPicPr>
        <p:blipFill>
          <a:blip r:embed="rId8">
            <a:duotone>
              <a:schemeClr val="accent2">
                <a:shade val="45000"/>
                <a:satMod val="135000"/>
              </a:schemeClr>
              <a:prstClr val="white"/>
            </a:duotone>
          </a:blip>
          <a:stretch>
            <a:fillRect/>
          </a:stretch>
        </p:blipFill>
        <p:spPr>
          <a:xfrm>
            <a:off x="4124325" y="4136572"/>
            <a:ext cx="838200" cy="718457"/>
          </a:xfrm>
          <a:prstGeom prst="rect">
            <a:avLst/>
          </a:prstGeom>
        </p:spPr>
      </p:pic>
      <p:pic>
        <p:nvPicPr>
          <p:cNvPr id="35" name="Picture 34">
            <a:extLst>
              <a:ext uri="{FF2B5EF4-FFF2-40B4-BE49-F238E27FC236}">
                <a16:creationId xmlns:a16="http://schemas.microsoft.com/office/drawing/2014/main" id="{2D8DD3F2-1147-014C-BBE0-0043714B3BE5}"/>
              </a:ext>
            </a:extLst>
          </p:cNvPr>
          <p:cNvPicPr>
            <a:picLocks noChangeAspect="1"/>
          </p:cNvPicPr>
          <p:nvPr/>
        </p:nvPicPr>
        <p:blipFill>
          <a:blip r:embed="rId9">
            <a:duotone>
              <a:schemeClr val="accent2">
                <a:shade val="45000"/>
                <a:satMod val="135000"/>
              </a:schemeClr>
              <a:prstClr val="white"/>
            </a:duotone>
          </a:blip>
          <a:stretch>
            <a:fillRect/>
          </a:stretch>
        </p:blipFill>
        <p:spPr>
          <a:xfrm>
            <a:off x="5213350" y="4159250"/>
            <a:ext cx="723900" cy="673100"/>
          </a:xfrm>
          <a:prstGeom prst="rect">
            <a:avLst/>
          </a:prstGeom>
        </p:spPr>
      </p:pic>
      <p:pic>
        <p:nvPicPr>
          <p:cNvPr id="36" name="Picture 35">
            <a:extLst>
              <a:ext uri="{FF2B5EF4-FFF2-40B4-BE49-F238E27FC236}">
                <a16:creationId xmlns:a16="http://schemas.microsoft.com/office/drawing/2014/main" id="{FF0443F3-2BE5-C24F-B60F-7E8B2D17E263}"/>
              </a:ext>
            </a:extLst>
          </p:cNvPr>
          <p:cNvPicPr>
            <a:picLocks noChangeAspect="1"/>
          </p:cNvPicPr>
          <p:nvPr/>
        </p:nvPicPr>
        <p:blipFill>
          <a:blip r:embed="rId10">
            <a:duotone>
              <a:schemeClr val="accent2">
                <a:shade val="45000"/>
                <a:satMod val="135000"/>
              </a:schemeClr>
              <a:prstClr val="white"/>
            </a:duotone>
          </a:blip>
          <a:stretch>
            <a:fillRect/>
          </a:stretch>
        </p:blipFill>
        <p:spPr>
          <a:xfrm>
            <a:off x="7086600" y="4171950"/>
            <a:ext cx="673100" cy="647700"/>
          </a:xfrm>
          <a:prstGeom prst="rect">
            <a:avLst/>
          </a:prstGeom>
        </p:spPr>
      </p:pic>
      <p:pic>
        <p:nvPicPr>
          <p:cNvPr id="37" name="Picture 36">
            <a:extLst>
              <a:ext uri="{FF2B5EF4-FFF2-40B4-BE49-F238E27FC236}">
                <a16:creationId xmlns:a16="http://schemas.microsoft.com/office/drawing/2014/main" id="{C41EDD20-DEB2-204F-8397-5F36D18C48D2}"/>
              </a:ext>
            </a:extLst>
          </p:cNvPr>
          <p:cNvPicPr>
            <a:picLocks noChangeAspect="1"/>
          </p:cNvPicPr>
          <p:nvPr/>
        </p:nvPicPr>
        <p:blipFill>
          <a:blip r:embed="rId11">
            <a:duotone>
              <a:schemeClr val="accent2">
                <a:shade val="45000"/>
                <a:satMod val="135000"/>
              </a:schemeClr>
              <a:prstClr val="white"/>
            </a:duotone>
          </a:blip>
          <a:stretch>
            <a:fillRect/>
          </a:stretch>
        </p:blipFill>
        <p:spPr>
          <a:xfrm>
            <a:off x="6105525" y="4145056"/>
            <a:ext cx="762000" cy="649111"/>
          </a:xfrm>
          <a:prstGeom prst="rect">
            <a:avLst/>
          </a:prstGeom>
        </p:spPr>
      </p:pic>
      <p:pic>
        <p:nvPicPr>
          <p:cNvPr id="39" name="Picture 38">
            <a:extLst>
              <a:ext uri="{FF2B5EF4-FFF2-40B4-BE49-F238E27FC236}">
                <a16:creationId xmlns:a16="http://schemas.microsoft.com/office/drawing/2014/main" id="{C8A8BA7C-C9F6-184F-8093-0C655FB0A7A3}"/>
              </a:ext>
            </a:extLst>
          </p:cNvPr>
          <p:cNvPicPr>
            <a:picLocks noChangeAspect="1"/>
          </p:cNvPicPr>
          <p:nvPr/>
        </p:nvPicPr>
        <p:blipFill rotWithShape="1">
          <a:blip r:embed="rId12"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334911" y="267569"/>
            <a:ext cx="1093194" cy="1532285"/>
          </a:xfrm>
          <a:prstGeom prst="rect">
            <a:avLst/>
          </a:prstGeom>
        </p:spPr>
      </p:pic>
      <p:pic>
        <p:nvPicPr>
          <p:cNvPr id="40" name="Picture 39">
            <a:extLst>
              <a:ext uri="{FF2B5EF4-FFF2-40B4-BE49-F238E27FC236}">
                <a16:creationId xmlns:a16="http://schemas.microsoft.com/office/drawing/2014/main" id="{8D1C2D18-8DE5-EF4F-9D94-42A945BA6A85}"/>
              </a:ext>
            </a:extLst>
          </p:cNvPr>
          <p:cNvPicPr>
            <a:picLocks noChangeAspect="1"/>
          </p:cNvPicPr>
          <p:nvPr/>
        </p:nvPicPr>
        <p:blipFill rotWithShape="1">
          <a:blip r:embed="rId13"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334911" y="2423365"/>
            <a:ext cx="1327422" cy="1185203"/>
          </a:xfrm>
          <a:prstGeom prst="rect">
            <a:avLst/>
          </a:prstGeom>
        </p:spPr>
      </p:pic>
      <p:sp>
        <p:nvSpPr>
          <p:cNvPr id="41" name="Rectangle 40">
            <a:extLst>
              <a:ext uri="{FF2B5EF4-FFF2-40B4-BE49-F238E27FC236}">
                <a16:creationId xmlns:a16="http://schemas.microsoft.com/office/drawing/2014/main" id="{217B7294-529F-D94F-A876-41040C20527C}"/>
              </a:ext>
            </a:extLst>
          </p:cNvPr>
          <p:cNvSpPr/>
          <p:nvPr/>
        </p:nvSpPr>
        <p:spPr>
          <a:xfrm>
            <a:off x="1284278" y="427932"/>
            <a:ext cx="4410965" cy="1308050"/>
          </a:xfrm>
          <a:prstGeom prst="rect">
            <a:avLst/>
          </a:prstGeom>
        </p:spPr>
        <p:txBody>
          <a:bodyPr wrap="square">
            <a:spAutoFit/>
          </a:bodyPr>
          <a:lstStyle/>
          <a:p>
            <a:r>
              <a:rPr lang="en-US" sz="2000" dirty="0">
                <a:solidFill>
                  <a:schemeClr val="accent4">
                    <a:lumMod val="75000"/>
                  </a:schemeClr>
                </a:solidFill>
                <a:latin typeface="+mj-lt"/>
              </a:rPr>
              <a:t>Self-reported primary outcomes</a:t>
            </a:r>
          </a:p>
          <a:p>
            <a:pPr marL="285750" indent="-285750">
              <a:spcAft>
                <a:spcPts val="600"/>
              </a:spcAft>
              <a:buFont typeface="Arial" panose="020B0604020202020204" pitchFamily="34" charset="0"/>
              <a:buChar char="•"/>
            </a:pPr>
            <a:r>
              <a:rPr lang="en-US" dirty="0"/>
              <a:t>Any breastfeeding at 12 weeks (yes/no)</a:t>
            </a:r>
          </a:p>
          <a:p>
            <a:pPr marL="285750" indent="-285750">
              <a:spcAft>
                <a:spcPts val="600"/>
              </a:spcAft>
              <a:buFont typeface="Arial" panose="020B0604020202020204" pitchFamily="34" charset="0"/>
              <a:buChar char="•"/>
            </a:pPr>
            <a:r>
              <a:rPr lang="en-US" dirty="0"/>
              <a:t>Exclusive breastfeeding (infant fed only breastmilk) at 12 weeks (yes/no)</a:t>
            </a:r>
          </a:p>
        </p:txBody>
      </p:sp>
      <p:sp>
        <p:nvSpPr>
          <p:cNvPr id="42" name="Rectangle 41">
            <a:extLst>
              <a:ext uri="{FF2B5EF4-FFF2-40B4-BE49-F238E27FC236}">
                <a16:creationId xmlns:a16="http://schemas.microsoft.com/office/drawing/2014/main" id="{8DFDF859-7166-2F42-A31F-9A0179380B73}"/>
              </a:ext>
            </a:extLst>
          </p:cNvPr>
          <p:cNvSpPr/>
          <p:nvPr/>
        </p:nvSpPr>
        <p:spPr>
          <a:xfrm>
            <a:off x="1351905" y="2483644"/>
            <a:ext cx="4108924" cy="1231106"/>
          </a:xfrm>
          <a:prstGeom prst="rect">
            <a:avLst/>
          </a:prstGeom>
        </p:spPr>
        <p:txBody>
          <a:bodyPr wrap="square">
            <a:spAutoFit/>
          </a:bodyPr>
          <a:lstStyle/>
          <a:p>
            <a:r>
              <a:rPr lang="en-US" sz="2000" dirty="0">
                <a:solidFill>
                  <a:schemeClr val="accent4">
                    <a:lumMod val="75000"/>
                  </a:schemeClr>
                </a:solidFill>
                <a:latin typeface="+mj-lt"/>
              </a:rPr>
              <a:t>Self-reported secondary outcome</a:t>
            </a:r>
          </a:p>
          <a:p>
            <a:pPr marL="285750" indent="-285750">
              <a:buFont typeface="Arial" panose="020B0604020202020204" pitchFamily="34" charset="0"/>
              <a:buChar char="•"/>
            </a:pPr>
            <a:r>
              <a:rPr lang="en-US" dirty="0"/>
              <a:t>Breastfeeding satisfaction during the period of breastfeeding (satisfied vs. not satisfied)</a:t>
            </a:r>
          </a:p>
        </p:txBody>
      </p:sp>
      <p:sp>
        <p:nvSpPr>
          <p:cNvPr id="43" name="Right Brace 42">
            <a:extLst>
              <a:ext uri="{FF2B5EF4-FFF2-40B4-BE49-F238E27FC236}">
                <a16:creationId xmlns:a16="http://schemas.microsoft.com/office/drawing/2014/main" id="{02DF6B3F-32C3-1A47-A2B6-04509BA06A12}"/>
              </a:ext>
            </a:extLst>
          </p:cNvPr>
          <p:cNvSpPr/>
          <p:nvPr/>
        </p:nvSpPr>
        <p:spPr>
          <a:xfrm>
            <a:off x="5476875" y="427932"/>
            <a:ext cx="390525" cy="3286818"/>
          </a:xfrm>
          <a:prstGeom prst="rightBrace">
            <a:avLst/>
          </a:prstGeom>
          <a:ln w="222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a:extLst>
              <a:ext uri="{FF2B5EF4-FFF2-40B4-BE49-F238E27FC236}">
                <a16:creationId xmlns:a16="http://schemas.microsoft.com/office/drawing/2014/main" id="{5CCA4D97-755D-8B42-B7BA-445B3DBDC9EF}"/>
              </a:ext>
            </a:extLst>
          </p:cNvPr>
          <p:cNvSpPr/>
          <p:nvPr/>
        </p:nvSpPr>
        <p:spPr>
          <a:xfrm>
            <a:off x="6007711" y="951086"/>
            <a:ext cx="3034958" cy="2215991"/>
          </a:xfrm>
          <a:prstGeom prst="rect">
            <a:avLst/>
          </a:prstGeom>
        </p:spPr>
        <p:txBody>
          <a:bodyPr wrap="square">
            <a:spAutoFit/>
          </a:bodyPr>
          <a:lstStyle/>
          <a:p>
            <a:pPr algn="ctr"/>
            <a:r>
              <a:rPr lang="en-US" sz="2000" dirty="0">
                <a:solidFill>
                  <a:schemeClr val="accent4">
                    <a:lumMod val="75000"/>
                  </a:schemeClr>
                </a:solidFill>
                <a:latin typeface="+mj-lt"/>
              </a:rPr>
              <a:t>Feasibility measures </a:t>
            </a:r>
            <a:br>
              <a:rPr lang="en-US" sz="2400" dirty="0">
                <a:solidFill>
                  <a:schemeClr val="accent4">
                    <a:lumMod val="75000"/>
                  </a:schemeClr>
                </a:solidFill>
                <a:latin typeface="+mj-lt"/>
              </a:rPr>
            </a:br>
            <a:r>
              <a:rPr lang="en-US" sz="1600" dirty="0">
                <a:solidFill>
                  <a:schemeClr val="accent4">
                    <a:lumMod val="75000"/>
                  </a:schemeClr>
                </a:solidFill>
                <a:latin typeface="+mj-lt"/>
              </a:rPr>
              <a:t>(</a:t>
            </a:r>
            <a:r>
              <a:rPr lang="en-US" sz="1600" dirty="0" err="1">
                <a:solidFill>
                  <a:schemeClr val="accent4">
                    <a:lumMod val="75000"/>
                  </a:schemeClr>
                </a:solidFill>
                <a:latin typeface="+mj-lt"/>
              </a:rPr>
              <a:t>telelactation</a:t>
            </a:r>
            <a:r>
              <a:rPr lang="en-US" sz="1600" dirty="0">
                <a:solidFill>
                  <a:schemeClr val="accent4">
                    <a:lumMod val="75000"/>
                  </a:schemeClr>
                </a:solidFill>
                <a:latin typeface="+mj-lt"/>
              </a:rPr>
              <a:t> participants)</a:t>
            </a:r>
          </a:p>
          <a:p>
            <a:pPr marL="285750" indent="-285750">
              <a:spcBef>
                <a:spcPts val="600"/>
              </a:spcBef>
              <a:buFont typeface="Arial" panose="020B0604020202020204" pitchFamily="34" charset="0"/>
              <a:buChar char="•"/>
            </a:pPr>
            <a:r>
              <a:rPr lang="en-US" dirty="0"/>
              <a:t>Use of </a:t>
            </a:r>
            <a:r>
              <a:rPr lang="en-US" dirty="0" err="1"/>
              <a:t>telelactation</a:t>
            </a:r>
            <a:r>
              <a:rPr lang="en-US" dirty="0"/>
              <a:t> (any use, number of visits)</a:t>
            </a:r>
          </a:p>
          <a:p>
            <a:pPr marL="285750" indent="-285750">
              <a:spcBef>
                <a:spcPts val="600"/>
              </a:spcBef>
              <a:buFont typeface="Arial" panose="020B0604020202020204" pitchFamily="34" charset="0"/>
              <a:buChar char="•"/>
            </a:pPr>
            <a:r>
              <a:rPr lang="en-US" dirty="0"/>
              <a:t>Satisfaction with advice received via </a:t>
            </a:r>
            <a:r>
              <a:rPr lang="en-US" dirty="0" err="1"/>
              <a:t>telelactation</a:t>
            </a:r>
            <a:r>
              <a:rPr lang="en-US" dirty="0"/>
              <a:t> video calls</a:t>
            </a:r>
          </a:p>
        </p:txBody>
      </p:sp>
    </p:spTree>
    <p:extLst>
      <p:ext uri="{BB962C8B-B14F-4D97-AF65-F5344CB8AC3E}">
        <p14:creationId xmlns:p14="http://schemas.microsoft.com/office/powerpoint/2010/main" val="175201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ckvault-notebook121250.jpg">
            <a:extLst>
              <a:ext uri="{FF2B5EF4-FFF2-40B4-BE49-F238E27FC236}">
                <a16:creationId xmlns:a16="http://schemas.microsoft.com/office/drawing/2014/main" id="{9C646A4A-89A2-6640-A4BB-7D085A3B51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938"/>
            <a:ext cx="9176608" cy="5160438"/>
          </a:xfrm>
          <a:prstGeom prst="rect">
            <a:avLst/>
          </a:prstGeom>
        </p:spPr>
      </p:pic>
      <p:pic>
        <p:nvPicPr>
          <p:cNvPr id="4" name="Picture 3">
            <a:extLst>
              <a:ext uri="{FF2B5EF4-FFF2-40B4-BE49-F238E27FC236}">
                <a16:creationId xmlns:a16="http://schemas.microsoft.com/office/drawing/2014/main" id="{BB04C67F-DB11-B949-A6DB-5C08D7124820}"/>
              </a:ext>
            </a:extLst>
          </p:cNvPr>
          <p:cNvPicPr>
            <a:picLocks noChangeAspect="1"/>
          </p:cNvPicPr>
          <p:nvPr/>
        </p:nvPicPr>
        <p:blipFill>
          <a:blip r:embed="rId4">
            <a:duotone>
              <a:schemeClr val="accent4">
                <a:shade val="45000"/>
                <a:satMod val="135000"/>
              </a:schemeClr>
              <a:prstClr val="white"/>
            </a:duotone>
          </a:blip>
          <a:stretch>
            <a:fillRect/>
          </a:stretch>
        </p:blipFill>
        <p:spPr>
          <a:xfrm rot="20685076">
            <a:off x="6663757" y="2188865"/>
            <a:ext cx="999075" cy="1077434"/>
          </a:xfrm>
          <a:prstGeom prst="rect">
            <a:avLst/>
          </a:prstGeom>
        </p:spPr>
      </p:pic>
      <p:pic>
        <p:nvPicPr>
          <p:cNvPr id="5" name="Picture 4">
            <a:extLst>
              <a:ext uri="{FF2B5EF4-FFF2-40B4-BE49-F238E27FC236}">
                <a16:creationId xmlns:a16="http://schemas.microsoft.com/office/drawing/2014/main" id="{0A8725C0-DA3E-C542-8582-B2DBAEF206E1}"/>
              </a:ext>
            </a:extLst>
          </p:cNvPr>
          <p:cNvPicPr>
            <a:picLocks noChangeAspect="1"/>
          </p:cNvPicPr>
          <p:nvPr/>
        </p:nvPicPr>
        <p:blipFill>
          <a:blip r:embed="rId4">
            <a:duotone>
              <a:schemeClr val="accent4">
                <a:shade val="45000"/>
                <a:satMod val="135000"/>
              </a:schemeClr>
              <a:prstClr val="white"/>
            </a:duotone>
          </a:blip>
          <a:stretch>
            <a:fillRect/>
          </a:stretch>
        </p:blipFill>
        <p:spPr>
          <a:xfrm rot="4252403">
            <a:off x="7412117" y="3062508"/>
            <a:ext cx="999075" cy="1077434"/>
          </a:xfrm>
          <a:prstGeom prst="rect">
            <a:avLst/>
          </a:prstGeom>
        </p:spPr>
      </p:pic>
      <p:sp>
        <p:nvSpPr>
          <p:cNvPr id="6" name="Rectangle 5">
            <a:extLst>
              <a:ext uri="{FF2B5EF4-FFF2-40B4-BE49-F238E27FC236}">
                <a16:creationId xmlns:a16="http://schemas.microsoft.com/office/drawing/2014/main" id="{6F7CEA1D-A4EA-5346-9C1F-9AC9B97DEAAE}"/>
              </a:ext>
            </a:extLst>
          </p:cNvPr>
          <p:cNvSpPr/>
          <p:nvPr/>
        </p:nvSpPr>
        <p:spPr>
          <a:xfrm>
            <a:off x="208189" y="361950"/>
            <a:ext cx="5222423" cy="3816429"/>
          </a:xfrm>
          <a:prstGeom prst="rect">
            <a:avLst/>
          </a:prstGeom>
        </p:spPr>
        <p:txBody>
          <a:bodyPr wrap="square">
            <a:spAutoFit/>
          </a:bodyPr>
          <a:lstStyle/>
          <a:p>
            <a:r>
              <a:rPr lang="en-US" sz="2000" dirty="0">
                <a:solidFill>
                  <a:schemeClr val="accent4">
                    <a:lumMod val="75000"/>
                  </a:schemeClr>
                </a:solidFill>
                <a:latin typeface="+mj-lt"/>
              </a:rPr>
              <a:t>Assessment of whether randomization achieved balance across arms</a:t>
            </a:r>
            <a:r>
              <a:rPr lang="en-US" dirty="0"/>
              <a:t> </a:t>
            </a:r>
            <a:br>
              <a:rPr lang="en-US" dirty="0"/>
            </a:br>
            <a:r>
              <a:rPr lang="en-US" sz="1600" dirty="0">
                <a:solidFill>
                  <a:schemeClr val="accent4">
                    <a:lumMod val="75000"/>
                  </a:schemeClr>
                </a:solidFill>
                <a:latin typeface="+mj-lt"/>
              </a:rPr>
              <a:t>(t-test and chi-squared tests)</a:t>
            </a:r>
          </a:p>
          <a:p>
            <a:pPr>
              <a:spcBef>
                <a:spcPts val="1200"/>
              </a:spcBef>
            </a:pPr>
            <a:r>
              <a:rPr lang="en-US" sz="2000" dirty="0">
                <a:solidFill>
                  <a:schemeClr val="accent4">
                    <a:lumMod val="75000"/>
                  </a:schemeClr>
                </a:solidFill>
                <a:latin typeface="+mj-lt"/>
              </a:rPr>
              <a:t>Linear regression</a:t>
            </a:r>
          </a:p>
          <a:p>
            <a:pPr marL="285750" indent="-285750">
              <a:spcBef>
                <a:spcPts val="600"/>
              </a:spcBef>
              <a:spcAft>
                <a:spcPts val="600"/>
              </a:spcAft>
              <a:buFont typeface="Arial" panose="020B0604020202020204" pitchFamily="34" charset="0"/>
              <a:buChar char="•"/>
            </a:pPr>
            <a:r>
              <a:rPr lang="en-US" dirty="0"/>
              <a:t>Intent-to-treat approach that estimates the effect of treatment on those randomized to receive it</a:t>
            </a:r>
          </a:p>
          <a:p>
            <a:pPr marL="285750" indent="-285750">
              <a:spcBef>
                <a:spcPts val="600"/>
              </a:spcBef>
              <a:spcAft>
                <a:spcPts val="600"/>
              </a:spcAft>
              <a:buFont typeface="Arial" panose="020B0604020202020204" pitchFamily="34" charset="0"/>
              <a:buChar char="•"/>
            </a:pPr>
            <a:r>
              <a:rPr lang="en-US" dirty="0"/>
              <a:t>Instrumental variable approach that estimates the effect of treatment on the treated</a:t>
            </a:r>
          </a:p>
          <a:p>
            <a:pPr marL="285750" indent="-285750">
              <a:spcBef>
                <a:spcPts val="600"/>
              </a:spcBef>
              <a:buFont typeface="Arial" panose="020B0604020202020204" pitchFamily="34" charset="0"/>
              <a:buChar char="•"/>
            </a:pPr>
            <a:r>
              <a:rPr lang="en-US" dirty="0"/>
              <a:t>All models adjust for exclusive breastfeeding in the hospital</a:t>
            </a:r>
          </a:p>
          <a:p>
            <a:pPr marL="285750" indent="-285750">
              <a:spcBef>
                <a:spcPts val="600"/>
              </a:spcBef>
              <a:buFont typeface="Arial" panose="020B0604020202020204" pitchFamily="34" charset="0"/>
              <a:buChar char="•"/>
            </a:pPr>
            <a:r>
              <a:rPr lang="en-US" dirty="0"/>
              <a:t>Underpowered study</a:t>
            </a:r>
          </a:p>
        </p:txBody>
      </p:sp>
      <p:sp>
        <p:nvSpPr>
          <p:cNvPr id="7" name="TextBox 6">
            <a:extLst>
              <a:ext uri="{FF2B5EF4-FFF2-40B4-BE49-F238E27FC236}">
                <a16:creationId xmlns:a16="http://schemas.microsoft.com/office/drawing/2014/main" id="{2D6B1737-179E-424D-A783-C2E4FBFC9C47}"/>
              </a:ext>
            </a:extLst>
          </p:cNvPr>
          <p:cNvSpPr txBox="1"/>
          <p:nvPr/>
        </p:nvSpPr>
        <p:spPr>
          <a:xfrm>
            <a:off x="6172201" y="1293267"/>
            <a:ext cx="2763610" cy="535531"/>
          </a:xfrm>
          <a:prstGeom prst="rect">
            <a:avLst/>
          </a:prstGeom>
          <a:noFill/>
        </p:spPr>
        <p:txBody>
          <a:bodyPr wrap="square" rtlCol="0" anchor="b">
            <a:spAutoFit/>
          </a:bodyPr>
          <a:lstStyle/>
          <a:p>
            <a:pPr algn="ctr">
              <a:lnSpc>
                <a:spcPct val="90000"/>
              </a:lnSpc>
            </a:pPr>
            <a:r>
              <a:rPr lang="en-US" sz="3200" dirty="0">
                <a:latin typeface="+mj-lt"/>
              </a:rPr>
              <a:t>ANALYSIS</a:t>
            </a:r>
          </a:p>
        </p:txBody>
      </p:sp>
    </p:spTree>
    <p:extLst>
      <p:ext uri="{BB962C8B-B14F-4D97-AF65-F5344CB8AC3E}">
        <p14:creationId xmlns:p14="http://schemas.microsoft.com/office/powerpoint/2010/main" val="110678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40C3B0-305B-DF43-9B44-F1D60C0285DD}"/>
              </a:ext>
            </a:extLst>
          </p:cNvPr>
          <p:cNvSpPr/>
          <p:nvPr/>
        </p:nvSpPr>
        <p:spPr>
          <a:xfrm>
            <a:off x="0" y="0"/>
            <a:ext cx="9144000" cy="5143500"/>
          </a:xfrm>
          <a:prstGeom prst="rect">
            <a:avLst/>
          </a:prstGeom>
          <a:solidFill>
            <a:schemeClr val="tx2">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ele-MILC_Logo_transparent.png">
            <a:extLst>
              <a:ext uri="{FF2B5EF4-FFF2-40B4-BE49-F238E27FC236}">
                <a16:creationId xmlns:a16="http://schemas.microsoft.com/office/drawing/2014/main" id="{AC4FEDDE-8082-9D4C-8F48-3542BBFF71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6083"/>
            <a:ext cx="9144000" cy="4491667"/>
          </a:xfrm>
          <a:prstGeom prst="rect">
            <a:avLst/>
          </a:prstGeom>
        </p:spPr>
      </p:pic>
      <p:sp>
        <p:nvSpPr>
          <p:cNvPr id="2" name="TextBox 1">
            <a:extLst>
              <a:ext uri="{FF2B5EF4-FFF2-40B4-BE49-F238E27FC236}">
                <a16:creationId xmlns:a16="http://schemas.microsoft.com/office/drawing/2014/main" id="{6136D28B-6FED-4E48-B3F2-C405A025DFB0}"/>
              </a:ext>
            </a:extLst>
          </p:cNvPr>
          <p:cNvSpPr txBox="1"/>
          <p:nvPr/>
        </p:nvSpPr>
        <p:spPr>
          <a:xfrm>
            <a:off x="4779818" y="373618"/>
            <a:ext cx="4350327" cy="826532"/>
          </a:xfrm>
          <a:prstGeom prst="rect">
            <a:avLst/>
          </a:prstGeom>
          <a:solidFill>
            <a:schemeClr val="accent4">
              <a:lumMod val="50000"/>
              <a:alpha val="85000"/>
            </a:schemeClr>
          </a:solidFill>
        </p:spPr>
        <p:txBody>
          <a:bodyPr wrap="none" rtlCol="0" anchor="ctr">
            <a:noAutofit/>
          </a:bodyPr>
          <a:lstStyle/>
          <a:p>
            <a:pPr marL="179388"/>
            <a:r>
              <a:rPr lang="en-US" sz="4000" dirty="0">
                <a:solidFill>
                  <a:schemeClr val="bg1"/>
                </a:solidFill>
              </a:rPr>
              <a:t>OVERVIEW</a:t>
            </a:r>
          </a:p>
        </p:txBody>
      </p:sp>
    </p:spTree>
    <p:extLst>
      <p:ext uri="{BB962C8B-B14F-4D97-AF65-F5344CB8AC3E}">
        <p14:creationId xmlns:p14="http://schemas.microsoft.com/office/powerpoint/2010/main" val="14739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ckvault-notebook121250.jpg">
            <a:extLst>
              <a:ext uri="{FF2B5EF4-FFF2-40B4-BE49-F238E27FC236}">
                <a16:creationId xmlns:a16="http://schemas.microsoft.com/office/drawing/2014/main" id="{9C646A4A-89A2-6640-A4BB-7D085A3B51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938"/>
            <a:ext cx="9176608" cy="5160438"/>
          </a:xfrm>
          <a:prstGeom prst="rect">
            <a:avLst/>
          </a:prstGeom>
        </p:spPr>
      </p:pic>
      <p:pic>
        <p:nvPicPr>
          <p:cNvPr id="4" name="Picture 3">
            <a:extLst>
              <a:ext uri="{FF2B5EF4-FFF2-40B4-BE49-F238E27FC236}">
                <a16:creationId xmlns:a16="http://schemas.microsoft.com/office/drawing/2014/main" id="{BB04C67F-DB11-B949-A6DB-5C08D7124820}"/>
              </a:ext>
            </a:extLst>
          </p:cNvPr>
          <p:cNvPicPr>
            <a:picLocks noChangeAspect="1"/>
          </p:cNvPicPr>
          <p:nvPr/>
        </p:nvPicPr>
        <p:blipFill>
          <a:blip r:embed="rId4">
            <a:duotone>
              <a:schemeClr val="accent4">
                <a:shade val="45000"/>
                <a:satMod val="135000"/>
              </a:schemeClr>
              <a:prstClr val="white"/>
            </a:duotone>
          </a:blip>
          <a:stretch>
            <a:fillRect/>
          </a:stretch>
        </p:blipFill>
        <p:spPr>
          <a:xfrm rot="20685076">
            <a:off x="6663757" y="2188865"/>
            <a:ext cx="999075" cy="1077434"/>
          </a:xfrm>
          <a:prstGeom prst="rect">
            <a:avLst/>
          </a:prstGeom>
        </p:spPr>
      </p:pic>
      <p:pic>
        <p:nvPicPr>
          <p:cNvPr id="5" name="Picture 4">
            <a:extLst>
              <a:ext uri="{FF2B5EF4-FFF2-40B4-BE49-F238E27FC236}">
                <a16:creationId xmlns:a16="http://schemas.microsoft.com/office/drawing/2014/main" id="{0A8725C0-DA3E-C542-8582-B2DBAEF206E1}"/>
              </a:ext>
            </a:extLst>
          </p:cNvPr>
          <p:cNvPicPr>
            <a:picLocks noChangeAspect="1"/>
          </p:cNvPicPr>
          <p:nvPr/>
        </p:nvPicPr>
        <p:blipFill>
          <a:blip r:embed="rId4">
            <a:duotone>
              <a:schemeClr val="accent4">
                <a:shade val="45000"/>
                <a:satMod val="135000"/>
              </a:schemeClr>
              <a:prstClr val="white"/>
            </a:duotone>
          </a:blip>
          <a:stretch>
            <a:fillRect/>
          </a:stretch>
        </p:blipFill>
        <p:spPr>
          <a:xfrm rot="4252403">
            <a:off x="7412117" y="3062508"/>
            <a:ext cx="999075" cy="1077434"/>
          </a:xfrm>
          <a:prstGeom prst="rect">
            <a:avLst/>
          </a:prstGeom>
        </p:spPr>
      </p:pic>
      <p:sp>
        <p:nvSpPr>
          <p:cNvPr id="6" name="Rectangle 5">
            <a:extLst>
              <a:ext uri="{FF2B5EF4-FFF2-40B4-BE49-F238E27FC236}">
                <a16:creationId xmlns:a16="http://schemas.microsoft.com/office/drawing/2014/main" id="{6F7CEA1D-A4EA-5346-9C1F-9AC9B97DEAAE}"/>
              </a:ext>
            </a:extLst>
          </p:cNvPr>
          <p:cNvSpPr/>
          <p:nvPr/>
        </p:nvSpPr>
        <p:spPr>
          <a:xfrm>
            <a:off x="208189" y="361950"/>
            <a:ext cx="5222423" cy="2816156"/>
          </a:xfrm>
          <a:prstGeom prst="rect">
            <a:avLst/>
          </a:prstGeom>
        </p:spPr>
        <p:txBody>
          <a:bodyPr wrap="square">
            <a:spAutoFit/>
          </a:bodyPr>
          <a:lstStyle/>
          <a:p>
            <a:r>
              <a:rPr lang="en-US" sz="2000" dirty="0">
                <a:solidFill>
                  <a:schemeClr val="accent4">
                    <a:lumMod val="75000"/>
                  </a:schemeClr>
                </a:solidFill>
                <a:latin typeface="+mj-lt"/>
              </a:rPr>
              <a:t>Regression models</a:t>
            </a:r>
            <a:r>
              <a:rPr lang="en-US" dirty="0">
                <a:solidFill>
                  <a:schemeClr val="accent4">
                    <a:lumMod val="75000"/>
                  </a:schemeClr>
                </a:solidFill>
                <a:latin typeface="+mj-lt"/>
              </a:rPr>
              <a:t> </a:t>
            </a:r>
            <a:endParaRPr lang="en-US" sz="1600" dirty="0">
              <a:solidFill>
                <a:schemeClr val="accent4">
                  <a:lumMod val="75000"/>
                </a:schemeClr>
              </a:solidFill>
              <a:latin typeface="+mj-lt"/>
            </a:endParaRPr>
          </a:p>
          <a:p>
            <a:pPr marL="285750" indent="-285750">
              <a:spcBef>
                <a:spcPts val="600"/>
              </a:spcBef>
              <a:spcAft>
                <a:spcPts val="600"/>
              </a:spcAft>
              <a:buFont typeface="Arial" panose="020B0604020202020204" pitchFamily="34" charset="0"/>
              <a:buChar char="•"/>
            </a:pPr>
            <a:r>
              <a:rPr lang="en-US" dirty="0"/>
              <a:t>with and without adjustment for exclusive breastfeeding in the hospital </a:t>
            </a:r>
          </a:p>
          <a:p>
            <a:pPr>
              <a:spcBef>
                <a:spcPts val="1200"/>
              </a:spcBef>
            </a:pPr>
            <a:r>
              <a:rPr lang="en-US" sz="2000" dirty="0">
                <a:solidFill>
                  <a:schemeClr val="accent4">
                    <a:lumMod val="75000"/>
                  </a:schemeClr>
                </a:solidFill>
                <a:latin typeface="+mj-lt"/>
              </a:rPr>
              <a:t>Alternative regression models</a:t>
            </a:r>
          </a:p>
          <a:p>
            <a:pPr marL="285750" indent="-285750">
              <a:spcBef>
                <a:spcPts val="600"/>
              </a:spcBef>
              <a:spcAft>
                <a:spcPts val="600"/>
              </a:spcAft>
              <a:buFont typeface="Arial" panose="020B0604020202020204" pitchFamily="34" charset="0"/>
              <a:buChar char="•"/>
            </a:pPr>
            <a:r>
              <a:rPr lang="en-US" dirty="0"/>
              <a:t>Tested within the IV approach using </a:t>
            </a:r>
            <a:r>
              <a:rPr lang="en-US" dirty="0" err="1"/>
              <a:t>probit</a:t>
            </a:r>
            <a:r>
              <a:rPr lang="en-US" dirty="0"/>
              <a:t> model</a:t>
            </a:r>
          </a:p>
          <a:p>
            <a:pPr>
              <a:spcBef>
                <a:spcPts val="1200"/>
              </a:spcBef>
            </a:pPr>
            <a:r>
              <a:rPr lang="en-US" sz="2000" dirty="0">
                <a:solidFill>
                  <a:schemeClr val="accent4">
                    <a:lumMod val="75000"/>
                  </a:schemeClr>
                </a:solidFill>
                <a:latin typeface="+mj-lt"/>
              </a:rPr>
              <a:t>Survival analyses</a:t>
            </a:r>
          </a:p>
          <a:p>
            <a:pPr marL="285750" indent="-285750">
              <a:spcBef>
                <a:spcPts val="600"/>
              </a:spcBef>
              <a:buFont typeface="Arial" panose="020B0604020202020204" pitchFamily="34" charset="0"/>
              <a:buChar char="•"/>
            </a:pPr>
            <a:r>
              <a:rPr lang="en-US" dirty="0"/>
              <a:t>Time to breastfeeding cessation</a:t>
            </a:r>
          </a:p>
        </p:txBody>
      </p:sp>
      <p:sp>
        <p:nvSpPr>
          <p:cNvPr id="7" name="TextBox 6">
            <a:extLst>
              <a:ext uri="{FF2B5EF4-FFF2-40B4-BE49-F238E27FC236}">
                <a16:creationId xmlns:a16="http://schemas.microsoft.com/office/drawing/2014/main" id="{80C919DD-1CDD-B94D-8F81-A3FA8941A60D}"/>
              </a:ext>
            </a:extLst>
          </p:cNvPr>
          <p:cNvSpPr txBox="1"/>
          <p:nvPr/>
        </p:nvSpPr>
        <p:spPr>
          <a:xfrm>
            <a:off x="6172201" y="850069"/>
            <a:ext cx="2763610" cy="978729"/>
          </a:xfrm>
          <a:prstGeom prst="rect">
            <a:avLst/>
          </a:prstGeom>
          <a:noFill/>
        </p:spPr>
        <p:txBody>
          <a:bodyPr wrap="square" rtlCol="0" anchor="b">
            <a:spAutoFit/>
          </a:bodyPr>
          <a:lstStyle/>
          <a:p>
            <a:pPr algn="ctr">
              <a:lnSpc>
                <a:spcPct val="90000"/>
              </a:lnSpc>
            </a:pPr>
            <a:r>
              <a:rPr lang="en-US" sz="3200" dirty="0">
                <a:latin typeface="+mj-lt"/>
              </a:rPr>
              <a:t>SENSITIVITY ANALYSIS</a:t>
            </a:r>
          </a:p>
        </p:txBody>
      </p:sp>
      <p:pic>
        <p:nvPicPr>
          <p:cNvPr id="8" name="Picture 7">
            <a:extLst>
              <a:ext uri="{FF2B5EF4-FFF2-40B4-BE49-F238E27FC236}">
                <a16:creationId xmlns:a16="http://schemas.microsoft.com/office/drawing/2014/main" id="{6277D162-4472-384A-9832-CCB1BC3620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84259" y="5265153"/>
            <a:ext cx="6751552" cy="5143500"/>
          </a:xfrm>
          <a:prstGeom prst="rect">
            <a:avLst/>
          </a:prstGeom>
        </p:spPr>
      </p:pic>
      <p:sp>
        <p:nvSpPr>
          <p:cNvPr id="9" name="Rectangle 8">
            <a:extLst>
              <a:ext uri="{FF2B5EF4-FFF2-40B4-BE49-F238E27FC236}">
                <a16:creationId xmlns:a16="http://schemas.microsoft.com/office/drawing/2014/main" id="{6B1E7356-2871-EA48-A94E-2E765ADF48B1}"/>
              </a:ext>
            </a:extLst>
          </p:cNvPr>
          <p:cNvSpPr/>
          <p:nvPr/>
        </p:nvSpPr>
        <p:spPr>
          <a:xfrm>
            <a:off x="559690" y="3555529"/>
            <a:ext cx="3733799" cy="1077218"/>
          </a:xfrm>
          <a:prstGeom prst="rect">
            <a:avLst/>
          </a:prstGeom>
        </p:spPr>
        <p:txBody>
          <a:bodyPr wrap="square">
            <a:spAutoFit/>
          </a:bodyPr>
          <a:lstStyle/>
          <a:p>
            <a:pPr algn="ctr">
              <a:spcBef>
                <a:spcPts val="1200"/>
              </a:spcBef>
            </a:pPr>
            <a:r>
              <a:rPr lang="en-US" sz="3200" dirty="0">
                <a:solidFill>
                  <a:schemeClr val="accent4">
                    <a:lumMod val="75000"/>
                  </a:schemeClr>
                </a:solidFill>
                <a:latin typeface="+mj-lt"/>
              </a:rPr>
              <a:t>Comparable results for all tests</a:t>
            </a:r>
          </a:p>
        </p:txBody>
      </p:sp>
    </p:spTree>
    <p:extLst>
      <p:ext uri="{BB962C8B-B14F-4D97-AF65-F5344CB8AC3E}">
        <p14:creationId xmlns:p14="http://schemas.microsoft.com/office/powerpoint/2010/main" val="61768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40C3B0-305B-DF43-9B44-F1D60C0285DD}"/>
              </a:ext>
            </a:extLst>
          </p:cNvPr>
          <p:cNvSpPr/>
          <p:nvPr/>
        </p:nvSpPr>
        <p:spPr>
          <a:xfrm>
            <a:off x="0" y="0"/>
            <a:ext cx="9144000" cy="5143500"/>
          </a:xfrm>
          <a:prstGeom prst="rect">
            <a:avLst/>
          </a:prstGeom>
          <a:solidFill>
            <a:schemeClr val="tx2">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ele-MILC_Logo_transparent.png">
            <a:extLst>
              <a:ext uri="{FF2B5EF4-FFF2-40B4-BE49-F238E27FC236}">
                <a16:creationId xmlns:a16="http://schemas.microsoft.com/office/drawing/2014/main" id="{AC4FEDDE-8082-9D4C-8F48-3542BBFF71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6083"/>
            <a:ext cx="9144000" cy="4491667"/>
          </a:xfrm>
          <a:prstGeom prst="rect">
            <a:avLst/>
          </a:prstGeom>
        </p:spPr>
      </p:pic>
      <p:sp>
        <p:nvSpPr>
          <p:cNvPr id="2" name="TextBox 1">
            <a:extLst>
              <a:ext uri="{FF2B5EF4-FFF2-40B4-BE49-F238E27FC236}">
                <a16:creationId xmlns:a16="http://schemas.microsoft.com/office/drawing/2014/main" id="{6136D28B-6FED-4E48-B3F2-C405A025DFB0}"/>
              </a:ext>
            </a:extLst>
          </p:cNvPr>
          <p:cNvSpPr txBox="1"/>
          <p:nvPr/>
        </p:nvSpPr>
        <p:spPr>
          <a:xfrm>
            <a:off x="4779818" y="373618"/>
            <a:ext cx="4350327" cy="826532"/>
          </a:xfrm>
          <a:prstGeom prst="rect">
            <a:avLst/>
          </a:prstGeom>
          <a:solidFill>
            <a:schemeClr val="accent4">
              <a:lumMod val="50000"/>
              <a:alpha val="85000"/>
            </a:schemeClr>
          </a:solidFill>
        </p:spPr>
        <p:txBody>
          <a:bodyPr wrap="none" rtlCol="0" anchor="ctr">
            <a:noAutofit/>
          </a:bodyPr>
          <a:lstStyle/>
          <a:p>
            <a:pPr marL="179388"/>
            <a:r>
              <a:rPr lang="en-US" sz="4000" dirty="0">
                <a:solidFill>
                  <a:schemeClr val="bg1"/>
                </a:solidFill>
              </a:rPr>
              <a:t>RESULTS</a:t>
            </a:r>
          </a:p>
        </p:txBody>
      </p:sp>
    </p:spTree>
    <p:extLst>
      <p:ext uri="{BB962C8B-B14F-4D97-AF65-F5344CB8AC3E}">
        <p14:creationId xmlns:p14="http://schemas.microsoft.com/office/powerpoint/2010/main" val="406978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0F3BED98-FCD8-374B-A3DF-6B36C3643EF5}"/>
              </a:ext>
            </a:extLst>
          </p:cNvPr>
          <p:cNvGrpSpPr/>
          <p:nvPr/>
        </p:nvGrpSpPr>
        <p:grpSpPr>
          <a:xfrm>
            <a:off x="1637114" y="2485561"/>
            <a:ext cx="5679621" cy="1229316"/>
            <a:chOff x="1735185" y="2220631"/>
            <a:chExt cx="5679621" cy="1229316"/>
          </a:xfrm>
        </p:grpSpPr>
        <p:cxnSp>
          <p:nvCxnSpPr>
            <p:cNvPr id="32" name="Straight Connector 31">
              <a:extLst>
                <a:ext uri="{FF2B5EF4-FFF2-40B4-BE49-F238E27FC236}">
                  <a16:creationId xmlns:a16="http://schemas.microsoft.com/office/drawing/2014/main" id="{5AB979A0-F749-3E4B-B04C-4F7B9C6A309E}"/>
                </a:ext>
              </a:extLst>
            </p:cNvPr>
            <p:cNvCxnSpPr>
              <a:cxnSpLocks/>
            </p:cNvCxnSpPr>
            <p:nvPr/>
          </p:nvCxnSpPr>
          <p:spPr>
            <a:xfrm>
              <a:off x="3514253" y="2220631"/>
              <a:ext cx="3900553" cy="0"/>
            </a:xfrm>
            <a:prstGeom prst="line">
              <a:avLst/>
            </a:prstGeom>
            <a:ln w="317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E063F2-0F20-BD4A-BB89-A0D9405D2A98}"/>
                </a:ext>
              </a:extLst>
            </p:cNvPr>
            <p:cNvCxnSpPr>
              <a:cxnSpLocks/>
            </p:cNvCxnSpPr>
            <p:nvPr/>
          </p:nvCxnSpPr>
          <p:spPr>
            <a:xfrm>
              <a:off x="3514253" y="3387158"/>
              <a:ext cx="3900553" cy="0"/>
            </a:xfrm>
            <a:prstGeom prst="line">
              <a:avLst/>
            </a:prstGeom>
            <a:ln w="317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3679C5-CE41-BD46-A1A2-3AA2DCDC000C}"/>
                </a:ext>
              </a:extLst>
            </p:cNvPr>
            <p:cNvCxnSpPr>
              <a:cxnSpLocks/>
            </p:cNvCxnSpPr>
            <p:nvPr/>
          </p:nvCxnSpPr>
          <p:spPr>
            <a:xfrm>
              <a:off x="1735185" y="2804462"/>
              <a:ext cx="1770015" cy="1310"/>
            </a:xfrm>
            <a:prstGeom prst="line">
              <a:avLst/>
            </a:prstGeom>
            <a:ln w="317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2F5CF02-F59F-AE48-AA73-167DB1F83ACD}"/>
                </a:ext>
              </a:extLst>
            </p:cNvPr>
            <p:cNvCxnSpPr>
              <a:cxnSpLocks/>
            </p:cNvCxnSpPr>
            <p:nvPr/>
          </p:nvCxnSpPr>
          <p:spPr>
            <a:xfrm>
              <a:off x="3514253" y="2239678"/>
              <a:ext cx="0" cy="1129565"/>
            </a:xfrm>
            <a:prstGeom prst="line">
              <a:avLst/>
            </a:prstGeom>
            <a:ln w="317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B4B4394-FC18-2B4F-B9A9-14AE4B04A566}"/>
                </a:ext>
              </a:extLst>
            </p:cNvPr>
            <p:cNvCxnSpPr>
              <a:cxnSpLocks/>
            </p:cNvCxnSpPr>
            <p:nvPr/>
          </p:nvCxnSpPr>
          <p:spPr>
            <a:xfrm flipH="1">
              <a:off x="1827052" y="2804462"/>
              <a:ext cx="1" cy="645485"/>
            </a:xfrm>
            <a:prstGeom prst="line">
              <a:avLst/>
            </a:prstGeom>
            <a:ln w="3175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C82F3B0-792A-5F49-BB1F-5AC5A48BAB68}"/>
              </a:ext>
            </a:extLst>
          </p:cNvPr>
          <p:cNvSpPr/>
          <p:nvPr/>
        </p:nvSpPr>
        <p:spPr>
          <a:xfrm>
            <a:off x="247016" y="2626255"/>
            <a:ext cx="1400988" cy="84170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Assessed for eligibility (n=313)</a:t>
            </a:r>
          </a:p>
        </p:txBody>
      </p:sp>
      <p:sp>
        <p:nvSpPr>
          <p:cNvPr id="6" name="Rounded Rectangle 5">
            <a:extLst>
              <a:ext uri="{FF2B5EF4-FFF2-40B4-BE49-F238E27FC236}">
                <a16:creationId xmlns:a16="http://schemas.microsoft.com/office/drawing/2014/main" id="{56384B7C-8B8F-5C4E-A09E-FFF1A70A61C7}"/>
              </a:ext>
            </a:extLst>
          </p:cNvPr>
          <p:cNvSpPr/>
          <p:nvPr/>
        </p:nvSpPr>
        <p:spPr>
          <a:xfrm>
            <a:off x="279406" y="1123950"/>
            <a:ext cx="2899150" cy="50617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Enrollment</a:t>
            </a:r>
          </a:p>
        </p:txBody>
      </p:sp>
      <p:sp>
        <p:nvSpPr>
          <p:cNvPr id="7" name="Rounded Rectangle 6">
            <a:extLst>
              <a:ext uri="{FF2B5EF4-FFF2-40B4-BE49-F238E27FC236}">
                <a16:creationId xmlns:a16="http://schemas.microsoft.com/office/drawing/2014/main" id="{090D1CAA-6B21-0A4F-9EFF-77A38A3F5E0B}"/>
              </a:ext>
            </a:extLst>
          </p:cNvPr>
          <p:cNvSpPr/>
          <p:nvPr/>
        </p:nvSpPr>
        <p:spPr>
          <a:xfrm>
            <a:off x="3692878" y="1123950"/>
            <a:ext cx="1562100" cy="5061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Allocation</a:t>
            </a:r>
          </a:p>
        </p:txBody>
      </p:sp>
      <p:sp>
        <p:nvSpPr>
          <p:cNvPr id="8" name="Rounded Rectangle 7">
            <a:extLst>
              <a:ext uri="{FF2B5EF4-FFF2-40B4-BE49-F238E27FC236}">
                <a16:creationId xmlns:a16="http://schemas.microsoft.com/office/drawing/2014/main" id="{3DAD3886-55B5-944D-83E4-033DB42C245C}"/>
              </a:ext>
            </a:extLst>
          </p:cNvPr>
          <p:cNvSpPr/>
          <p:nvPr/>
        </p:nvSpPr>
        <p:spPr>
          <a:xfrm>
            <a:off x="5533482" y="1123950"/>
            <a:ext cx="1342212" cy="50617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Follow-up</a:t>
            </a:r>
          </a:p>
        </p:txBody>
      </p:sp>
      <p:sp>
        <p:nvSpPr>
          <p:cNvPr id="9" name="Rounded Rectangle 8">
            <a:extLst>
              <a:ext uri="{FF2B5EF4-FFF2-40B4-BE49-F238E27FC236}">
                <a16:creationId xmlns:a16="http://schemas.microsoft.com/office/drawing/2014/main" id="{5B4C13E5-1B84-7D40-9C7F-AD9035E54713}"/>
              </a:ext>
            </a:extLst>
          </p:cNvPr>
          <p:cNvSpPr/>
          <p:nvPr/>
        </p:nvSpPr>
        <p:spPr>
          <a:xfrm>
            <a:off x="7162800" y="1123950"/>
            <a:ext cx="1716013" cy="50617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a:t>
            </a:r>
          </a:p>
        </p:txBody>
      </p:sp>
      <p:sp>
        <p:nvSpPr>
          <p:cNvPr id="13" name="Rectangle 12">
            <a:extLst>
              <a:ext uri="{FF2B5EF4-FFF2-40B4-BE49-F238E27FC236}">
                <a16:creationId xmlns:a16="http://schemas.microsoft.com/office/drawing/2014/main" id="{30473A97-94E5-8240-AE8C-3515A6BC3F19}"/>
              </a:ext>
            </a:extLst>
          </p:cNvPr>
          <p:cNvSpPr/>
          <p:nvPr/>
        </p:nvSpPr>
        <p:spPr>
          <a:xfrm>
            <a:off x="1809962" y="2622516"/>
            <a:ext cx="1336203" cy="84917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Randomized (n=203)</a:t>
            </a:r>
          </a:p>
        </p:txBody>
      </p:sp>
      <p:sp>
        <p:nvSpPr>
          <p:cNvPr id="15" name="Rectangle 14">
            <a:extLst>
              <a:ext uri="{FF2B5EF4-FFF2-40B4-BE49-F238E27FC236}">
                <a16:creationId xmlns:a16="http://schemas.microsoft.com/office/drawing/2014/main" id="{5ED47539-1E20-9C41-9EDF-95882F50FA41}"/>
              </a:ext>
            </a:extLst>
          </p:cNvPr>
          <p:cNvSpPr/>
          <p:nvPr/>
        </p:nvSpPr>
        <p:spPr>
          <a:xfrm>
            <a:off x="3692878" y="3227498"/>
            <a:ext cx="1562101" cy="849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Allocated to control </a:t>
            </a:r>
            <a:br>
              <a:rPr lang="en-US" sz="1600" dirty="0"/>
            </a:br>
            <a:r>
              <a:rPr lang="en-US" sz="1600" dirty="0"/>
              <a:t>(n=101)</a:t>
            </a:r>
          </a:p>
        </p:txBody>
      </p:sp>
      <p:sp>
        <p:nvSpPr>
          <p:cNvPr id="16" name="Rectangle 15">
            <a:extLst>
              <a:ext uri="{FF2B5EF4-FFF2-40B4-BE49-F238E27FC236}">
                <a16:creationId xmlns:a16="http://schemas.microsoft.com/office/drawing/2014/main" id="{43A6CBE6-8A7F-F148-850E-75527A61C4EA}"/>
              </a:ext>
            </a:extLst>
          </p:cNvPr>
          <p:cNvSpPr/>
          <p:nvPr/>
        </p:nvSpPr>
        <p:spPr>
          <a:xfrm>
            <a:off x="279406" y="3716774"/>
            <a:ext cx="2899150" cy="1025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Excluded (n=110)</a:t>
            </a:r>
          </a:p>
          <a:p>
            <a:pPr marL="238125" indent="-158750">
              <a:buFont typeface="Arial" panose="020B0604020202020204" pitchFamily="34" charset="0"/>
              <a:buChar char="•"/>
            </a:pPr>
            <a:r>
              <a:rPr lang="en-US" sz="1200" dirty="0">
                <a:solidFill>
                  <a:schemeClr val="tx1"/>
                </a:solidFill>
              </a:rPr>
              <a:t>Did not meet inclusion criteria (n=89)</a:t>
            </a:r>
          </a:p>
          <a:p>
            <a:pPr marL="238125" indent="-158750">
              <a:buFont typeface="Arial" panose="020B0604020202020204" pitchFamily="34" charset="0"/>
              <a:buChar char="•"/>
            </a:pPr>
            <a:r>
              <a:rPr lang="en-US" sz="1200" dirty="0">
                <a:solidFill>
                  <a:schemeClr val="tx1"/>
                </a:solidFill>
              </a:rPr>
              <a:t>Declined to participate (n=19)</a:t>
            </a:r>
          </a:p>
          <a:p>
            <a:pPr marL="238125" indent="-158750">
              <a:buFont typeface="Arial" panose="020B0604020202020204" pitchFamily="34" charset="0"/>
              <a:buChar char="•"/>
            </a:pPr>
            <a:r>
              <a:rPr lang="en-US" sz="1200" dirty="0">
                <a:solidFill>
                  <a:schemeClr val="tx1"/>
                </a:solidFill>
              </a:rPr>
              <a:t>Other reasons, not screened (n=2)</a:t>
            </a:r>
          </a:p>
        </p:txBody>
      </p:sp>
      <p:sp>
        <p:nvSpPr>
          <p:cNvPr id="17" name="Rectangle 16">
            <a:extLst>
              <a:ext uri="{FF2B5EF4-FFF2-40B4-BE49-F238E27FC236}">
                <a16:creationId xmlns:a16="http://schemas.microsoft.com/office/drawing/2014/main" id="{744F56CE-1514-EF40-9B8A-B8D8EB3BEDDA}"/>
              </a:ext>
            </a:extLst>
          </p:cNvPr>
          <p:cNvSpPr/>
          <p:nvPr/>
        </p:nvSpPr>
        <p:spPr>
          <a:xfrm>
            <a:off x="3700821" y="2060972"/>
            <a:ext cx="1562100" cy="8491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Allocated to intervention (n=102)</a:t>
            </a:r>
          </a:p>
        </p:txBody>
      </p:sp>
      <p:sp>
        <p:nvSpPr>
          <p:cNvPr id="18" name="Rectangle 17">
            <a:extLst>
              <a:ext uri="{FF2B5EF4-FFF2-40B4-BE49-F238E27FC236}">
                <a16:creationId xmlns:a16="http://schemas.microsoft.com/office/drawing/2014/main" id="{823EE101-2C87-774D-B8ED-D6CB241D9CEC}"/>
              </a:ext>
            </a:extLst>
          </p:cNvPr>
          <p:cNvSpPr/>
          <p:nvPr/>
        </p:nvSpPr>
        <p:spPr>
          <a:xfrm>
            <a:off x="5546734" y="3209584"/>
            <a:ext cx="1342212" cy="8491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Lost to follow-up (n=8)</a:t>
            </a:r>
          </a:p>
        </p:txBody>
      </p:sp>
      <p:sp>
        <p:nvSpPr>
          <p:cNvPr id="19" name="Rectangle 18">
            <a:extLst>
              <a:ext uri="{FF2B5EF4-FFF2-40B4-BE49-F238E27FC236}">
                <a16:creationId xmlns:a16="http://schemas.microsoft.com/office/drawing/2014/main" id="{78F79871-E7E2-FB48-8257-A439C2A17899}"/>
              </a:ext>
            </a:extLst>
          </p:cNvPr>
          <p:cNvSpPr/>
          <p:nvPr/>
        </p:nvSpPr>
        <p:spPr>
          <a:xfrm>
            <a:off x="5533482" y="2054718"/>
            <a:ext cx="1342212" cy="8491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Lost to follow-up (n=8)</a:t>
            </a:r>
          </a:p>
        </p:txBody>
      </p:sp>
      <p:sp>
        <p:nvSpPr>
          <p:cNvPr id="20" name="Rectangle 19">
            <a:extLst>
              <a:ext uri="{FF2B5EF4-FFF2-40B4-BE49-F238E27FC236}">
                <a16:creationId xmlns:a16="http://schemas.microsoft.com/office/drawing/2014/main" id="{7C809801-E86D-0842-BF4D-6A8836D9BBAE}"/>
              </a:ext>
            </a:extLst>
          </p:cNvPr>
          <p:cNvSpPr/>
          <p:nvPr/>
        </p:nvSpPr>
        <p:spPr>
          <a:xfrm>
            <a:off x="7162818" y="3209584"/>
            <a:ext cx="1715995" cy="7808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Analyzed (n=93)</a:t>
            </a:r>
          </a:p>
          <a:p>
            <a:pPr algn="ctr"/>
            <a:r>
              <a:rPr lang="en-US" sz="1200" dirty="0"/>
              <a:t>No participants excluded from analysis</a:t>
            </a:r>
          </a:p>
        </p:txBody>
      </p:sp>
      <p:sp>
        <p:nvSpPr>
          <p:cNvPr id="21" name="Rectangle 20">
            <a:extLst>
              <a:ext uri="{FF2B5EF4-FFF2-40B4-BE49-F238E27FC236}">
                <a16:creationId xmlns:a16="http://schemas.microsoft.com/office/drawing/2014/main" id="{60D6D045-07F6-5343-9206-B040FF239AE2}"/>
              </a:ext>
            </a:extLst>
          </p:cNvPr>
          <p:cNvSpPr/>
          <p:nvPr/>
        </p:nvSpPr>
        <p:spPr>
          <a:xfrm>
            <a:off x="7162819" y="2054718"/>
            <a:ext cx="1716013" cy="8491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Analyzed (n=94)</a:t>
            </a:r>
          </a:p>
          <a:p>
            <a:pPr algn="ctr"/>
            <a:r>
              <a:rPr lang="en-US" sz="1200" dirty="0"/>
              <a:t>No participants excluded from analysis</a:t>
            </a:r>
          </a:p>
        </p:txBody>
      </p:sp>
      <p:sp>
        <p:nvSpPr>
          <p:cNvPr id="50" name="TextBox 49">
            <a:extLst>
              <a:ext uri="{FF2B5EF4-FFF2-40B4-BE49-F238E27FC236}">
                <a16:creationId xmlns:a16="http://schemas.microsoft.com/office/drawing/2014/main" id="{B153B566-1EAB-9B44-8E8E-2C2A8D27354C}"/>
              </a:ext>
            </a:extLst>
          </p:cNvPr>
          <p:cNvSpPr txBox="1"/>
          <p:nvPr/>
        </p:nvSpPr>
        <p:spPr>
          <a:xfrm>
            <a:off x="0" y="163696"/>
            <a:ext cx="9144000" cy="543739"/>
          </a:xfrm>
          <a:prstGeom prst="rect">
            <a:avLst/>
          </a:prstGeom>
          <a:noFill/>
        </p:spPr>
        <p:txBody>
          <a:bodyPr wrap="square" rtlCol="0">
            <a:spAutoFit/>
          </a:bodyPr>
          <a:lstStyle/>
          <a:p>
            <a:pPr algn="ctr">
              <a:lnSpc>
                <a:spcPct val="90000"/>
              </a:lnSpc>
            </a:pPr>
            <a:r>
              <a:rPr lang="en-US" sz="3200" dirty="0">
                <a:solidFill>
                  <a:srgbClr val="000000"/>
                </a:solidFill>
              </a:rPr>
              <a:t>Consort diagram</a:t>
            </a:r>
          </a:p>
        </p:txBody>
      </p:sp>
    </p:spTree>
    <p:extLst>
      <p:ext uri="{BB962C8B-B14F-4D97-AF65-F5344CB8AC3E}">
        <p14:creationId xmlns:p14="http://schemas.microsoft.com/office/powerpoint/2010/main" val="155408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422C10-8337-3045-81AE-AAA9DF577F46}"/>
              </a:ext>
            </a:extLst>
          </p:cNvPr>
          <p:cNvSpPr txBox="1"/>
          <p:nvPr/>
        </p:nvSpPr>
        <p:spPr>
          <a:xfrm>
            <a:off x="0" y="163696"/>
            <a:ext cx="9144000" cy="543739"/>
          </a:xfrm>
          <a:prstGeom prst="rect">
            <a:avLst/>
          </a:prstGeom>
          <a:noFill/>
        </p:spPr>
        <p:txBody>
          <a:bodyPr wrap="square" rtlCol="0">
            <a:spAutoFit/>
          </a:bodyPr>
          <a:lstStyle/>
          <a:p>
            <a:pPr algn="ctr">
              <a:lnSpc>
                <a:spcPct val="90000"/>
              </a:lnSpc>
            </a:pPr>
            <a:r>
              <a:rPr lang="en-US" sz="3200" dirty="0">
                <a:solidFill>
                  <a:srgbClr val="000000"/>
                </a:solidFill>
              </a:rPr>
              <a:t>Participant characteristics at enrollment</a:t>
            </a:r>
          </a:p>
        </p:txBody>
      </p:sp>
      <p:grpSp>
        <p:nvGrpSpPr>
          <p:cNvPr id="7" name="Group 6">
            <a:extLst>
              <a:ext uri="{FF2B5EF4-FFF2-40B4-BE49-F238E27FC236}">
                <a16:creationId xmlns:a16="http://schemas.microsoft.com/office/drawing/2014/main" id="{3E3F08E5-C76D-C64F-9F35-B59CBCD300A9}"/>
              </a:ext>
            </a:extLst>
          </p:cNvPr>
          <p:cNvGrpSpPr/>
          <p:nvPr/>
        </p:nvGrpSpPr>
        <p:grpSpPr>
          <a:xfrm>
            <a:off x="395595" y="1337353"/>
            <a:ext cx="1752600" cy="1578166"/>
            <a:chOff x="609600" y="1227911"/>
            <a:chExt cx="1752600" cy="1600200"/>
          </a:xfrm>
        </p:grpSpPr>
        <p:graphicFrame>
          <p:nvGraphicFramePr>
            <p:cNvPr id="3" name="Chart 2">
              <a:extLst>
                <a:ext uri="{FF2B5EF4-FFF2-40B4-BE49-F238E27FC236}">
                  <a16:creationId xmlns:a16="http://schemas.microsoft.com/office/drawing/2014/main" id="{F2FCF726-B5A6-D64D-AB28-51A3155277FC}"/>
                </a:ext>
              </a:extLst>
            </p:cNvPr>
            <p:cNvGraphicFramePr/>
            <p:nvPr>
              <p:extLst>
                <p:ext uri="{D42A27DB-BD31-4B8C-83A1-F6EECF244321}">
                  <p14:modId xmlns:p14="http://schemas.microsoft.com/office/powerpoint/2010/main" val="2967898947"/>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3476758-A69B-5541-A29A-FEF5AA781AFE}"/>
                </a:ext>
              </a:extLst>
            </p:cNvPr>
            <p:cNvSpPr txBox="1"/>
            <p:nvPr/>
          </p:nvSpPr>
          <p:spPr>
            <a:xfrm>
              <a:off x="1154045" y="1823599"/>
              <a:ext cx="964324" cy="405696"/>
            </a:xfrm>
            <a:prstGeom prst="rect">
              <a:avLst/>
            </a:prstGeom>
            <a:noFill/>
          </p:spPr>
          <p:txBody>
            <a:bodyPr wrap="square" rtlCol="0">
              <a:spAutoFit/>
            </a:bodyPr>
            <a:lstStyle/>
            <a:p>
              <a:r>
                <a:rPr lang="en-US" sz="2000" dirty="0">
                  <a:latin typeface="+mj-lt"/>
                </a:rPr>
                <a:t>47%</a:t>
              </a:r>
            </a:p>
          </p:txBody>
        </p:sp>
      </p:grpSp>
      <p:grpSp>
        <p:nvGrpSpPr>
          <p:cNvPr id="8" name="Group 7">
            <a:extLst>
              <a:ext uri="{FF2B5EF4-FFF2-40B4-BE49-F238E27FC236}">
                <a16:creationId xmlns:a16="http://schemas.microsoft.com/office/drawing/2014/main" id="{0AD6406C-4108-8941-BF47-8CF09ABDCC6C}"/>
              </a:ext>
            </a:extLst>
          </p:cNvPr>
          <p:cNvGrpSpPr/>
          <p:nvPr/>
        </p:nvGrpSpPr>
        <p:grpSpPr>
          <a:xfrm>
            <a:off x="1534653" y="1352550"/>
            <a:ext cx="1752600" cy="1578166"/>
            <a:chOff x="609600" y="1227911"/>
            <a:chExt cx="1752600" cy="1600200"/>
          </a:xfrm>
        </p:grpSpPr>
        <p:graphicFrame>
          <p:nvGraphicFramePr>
            <p:cNvPr id="9" name="Chart 8">
              <a:extLst>
                <a:ext uri="{FF2B5EF4-FFF2-40B4-BE49-F238E27FC236}">
                  <a16:creationId xmlns:a16="http://schemas.microsoft.com/office/drawing/2014/main" id="{22F6C054-0207-EA47-A671-0548B373A634}"/>
                </a:ext>
              </a:extLst>
            </p:cNvPr>
            <p:cNvGraphicFramePr/>
            <p:nvPr>
              <p:extLst>
                <p:ext uri="{D42A27DB-BD31-4B8C-83A1-F6EECF244321}">
                  <p14:modId xmlns:p14="http://schemas.microsoft.com/office/powerpoint/2010/main" val="2800265919"/>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325F09F-9672-2542-9951-3421C73262EF}"/>
                </a:ext>
              </a:extLst>
            </p:cNvPr>
            <p:cNvSpPr txBox="1"/>
            <p:nvPr/>
          </p:nvSpPr>
          <p:spPr>
            <a:xfrm>
              <a:off x="1154045" y="1798354"/>
              <a:ext cx="964324" cy="405696"/>
            </a:xfrm>
            <a:prstGeom prst="rect">
              <a:avLst/>
            </a:prstGeom>
            <a:noFill/>
          </p:spPr>
          <p:txBody>
            <a:bodyPr wrap="square" rtlCol="0">
              <a:spAutoFit/>
            </a:bodyPr>
            <a:lstStyle/>
            <a:p>
              <a:r>
                <a:rPr lang="en-US" sz="2000" dirty="0">
                  <a:latin typeface="+mj-lt"/>
                </a:rPr>
                <a:t>43%</a:t>
              </a:r>
            </a:p>
          </p:txBody>
        </p:sp>
      </p:grpSp>
      <p:sp>
        <p:nvSpPr>
          <p:cNvPr id="11" name="TextBox 10">
            <a:extLst>
              <a:ext uri="{FF2B5EF4-FFF2-40B4-BE49-F238E27FC236}">
                <a16:creationId xmlns:a16="http://schemas.microsoft.com/office/drawing/2014/main" id="{04214887-7BA1-B14B-926E-31FCCA5A4B9C}"/>
              </a:ext>
            </a:extLst>
          </p:cNvPr>
          <p:cNvSpPr txBox="1"/>
          <p:nvPr/>
        </p:nvSpPr>
        <p:spPr>
          <a:xfrm>
            <a:off x="-143925" y="801521"/>
            <a:ext cx="3628870" cy="646331"/>
          </a:xfrm>
          <a:prstGeom prst="rect">
            <a:avLst/>
          </a:prstGeom>
          <a:noFill/>
        </p:spPr>
        <p:txBody>
          <a:bodyPr wrap="square" rtlCol="0">
            <a:spAutoFit/>
          </a:bodyPr>
          <a:lstStyle/>
          <a:p>
            <a:pPr algn="ctr"/>
            <a:r>
              <a:rPr lang="en-US" sz="2000" dirty="0"/>
              <a:t>Education</a:t>
            </a:r>
          </a:p>
          <a:p>
            <a:pPr algn="ctr"/>
            <a:r>
              <a:rPr lang="en-US" sz="1600" dirty="0"/>
              <a:t>High school diploma or less</a:t>
            </a:r>
          </a:p>
        </p:txBody>
      </p:sp>
      <p:grpSp>
        <p:nvGrpSpPr>
          <p:cNvPr id="14" name="Group 13">
            <a:extLst>
              <a:ext uri="{FF2B5EF4-FFF2-40B4-BE49-F238E27FC236}">
                <a16:creationId xmlns:a16="http://schemas.microsoft.com/office/drawing/2014/main" id="{E3B50B4E-3500-4246-8FAC-37EF95F21F48}"/>
              </a:ext>
            </a:extLst>
          </p:cNvPr>
          <p:cNvGrpSpPr/>
          <p:nvPr/>
        </p:nvGrpSpPr>
        <p:grpSpPr>
          <a:xfrm>
            <a:off x="3367150" y="1330444"/>
            <a:ext cx="1752600" cy="1578166"/>
            <a:chOff x="609600" y="1227911"/>
            <a:chExt cx="1752600" cy="1600200"/>
          </a:xfrm>
        </p:grpSpPr>
        <p:graphicFrame>
          <p:nvGraphicFramePr>
            <p:cNvPr id="15" name="Chart 14">
              <a:extLst>
                <a:ext uri="{FF2B5EF4-FFF2-40B4-BE49-F238E27FC236}">
                  <a16:creationId xmlns:a16="http://schemas.microsoft.com/office/drawing/2014/main" id="{B58907BE-7CD1-6F4B-8B7E-EF63859C3A34}"/>
                </a:ext>
              </a:extLst>
            </p:cNvPr>
            <p:cNvGraphicFramePr/>
            <p:nvPr>
              <p:extLst>
                <p:ext uri="{D42A27DB-BD31-4B8C-83A1-F6EECF244321}">
                  <p14:modId xmlns:p14="http://schemas.microsoft.com/office/powerpoint/2010/main" val="3263147878"/>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70754059-7EE4-314C-98BE-0349B4247B0E}"/>
                </a:ext>
              </a:extLst>
            </p:cNvPr>
            <p:cNvSpPr txBox="1"/>
            <p:nvPr/>
          </p:nvSpPr>
          <p:spPr>
            <a:xfrm>
              <a:off x="1149466" y="1832410"/>
              <a:ext cx="964324" cy="405696"/>
            </a:xfrm>
            <a:prstGeom prst="rect">
              <a:avLst/>
            </a:prstGeom>
            <a:noFill/>
          </p:spPr>
          <p:txBody>
            <a:bodyPr wrap="square" rtlCol="0">
              <a:spAutoFit/>
            </a:bodyPr>
            <a:lstStyle/>
            <a:p>
              <a:r>
                <a:rPr lang="en-US" sz="2000" dirty="0">
                  <a:latin typeface="+mj-lt"/>
                </a:rPr>
                <a:t>53%</a:t>
              </a:r>
            </a:p>
          </p:txBody>
        </p:sp>
      </p:grpSp>
      <p:grpSp>
        <p:nvGrpSpPr>
          <p:cNvPr id="17" name="Group 16">
            <a:extLst>
              <a:ext uri="{FF2B5EF4-FFF2-40B4-BE49-F238E27FC236}">
                <a16:creationId xmlns:a16="http://schemas.microsoft.com/office/drawing/2014/main" id="{3FA138DF-DB77-A64B-83BA-B6279635C947}"/>
              </a:ext>
            </a:extLst>
          </p:cNvPr>
          <p:cNvGrpSpPr/>
          <p:nvPr/>
        </p:nvGrpSpPr>
        <p:grpSpPr>
          <a:xfrm>
            <a:off x="4506208" y="1296417"/>
            <a:ext cx="1752600" cy="1578166"/>
            <a:chOff x="609600" y="1227911"/>
            <a:chExt cx="1752600" cy="1600200"/>
          </a:xfrm>
        </p:grpSpPr>
        <p:graphicFrame>
          <p:nvGraphicFramePr>
            <p:cNvPr id="18" name="Chart 17">
              <a:extLst>
                <a:ext uri="{FF2B5EF4-FFF2-40B4-BE49-F238E27FC236}">
                  <a16:creationId xmlns:a16="http://schemas.microsoft.com/office/drawing/2014/main" id="{4B99E72F-7E91-1249-B7C0-D9A1317208BB}"/>
                </a:ext>
              </a:extLst>
            </p:cNvPr>
            <p:cNvGraphicFramePr/>
            <p:nvPr>
              <p:extLst>
                <p:ext uri="{D42A27DB-BD31-4B8C-83A1-F6EECF244321}">
                  <p14:modId xmlns:p14="http://schemas.microsoft.com/office/powerpoint/2010/main" val="4279659027"/>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5E5D3438-0405-1F4D-BB77-0C84CA626D98}"/>
                </a:ext>
              </a:extLst>
            </p:cNvPr>
            <p:cNvSpPr txBox="1"/>
            <p:nvPr/>
          </p:nvSpPr>
          <p:spPr>
            <a:xfrm>
              <a:off x="1143000" y="1859955"/>
              <a:ext cx="964324" cy="405696"/>
            </a:xfrm>
            <a:prstGeom prst="rect">
              <a:avLst/>
            </a:prstGeom>
            <a:noFill/>
          </p:spPr>
          <p:txBody>
            <a:bodyPr wrap="square" rtlCol="0">
              <a:spAutoFit/>
            </a:bodyPr>
            <a:lstStyle/>
            <a:p>
              <a:r>
                <a:rPr lang="en-US" sz="2000" dirty="0">
                  <a:latin typeface="+mj-lt"/>
                </a:rPr>
                <a:t>57%</a:t>
              </a:r>
            </a:p>
          </p:txBody>
        </p:sp>
      </p:grpSp>
      <p:sp>
        <p:nvSpPr>
          <p:cNvPr id="20" name="TextBox 19">
            <a:extLst>
              <a:ext uri="{FF2B5EF4-FFF2-40B4-BE49-F238E27FC236}">
                <a16:creationId xmlns:a16="http://schemas.microsoft.com/office/drawing/2014/main" id="{1DCE044D-9F48-6B48-9187-C12279E86D86}"/>
              </a:ext>
            </a:extLst>
          </p:cNvPr>
          <p:cNvSpPr txBox="1"/>
          <p:nvPr/>
        </p:nvSpPr>
        <p:spPr>
          <a:xfrm>
            <a:off x="4166546" y="995099"/>
            <a:ext cx="1032654" cy="400110"/>
          </a:xfrm>
          <a:prstGeom prst="rect">
            <a:avLst/>
          </a:prstGeom>
          <a:noFill/>
        </p:spPr>
        <p:txBody>
          <a:bodyPr wrap="none" rtlCol="0">
            <a:spAutoFit/>
          </a:bodyPr>
          <a:lstStyle/>
          <a:p>
            <a:pPr algn="ctr"/>
            <a:r>
              <a:rPr lang="en-US" sz="2000" dirty="0"/>
              <a:t>Married</a:t>
            </a:r>
          </a:p>
        </p:txBody>
      </p:sp>
      <p:grpSp>
        <p:nvGrpSpPr>
          <p:cNvPr id="29" name="Group 28">
            <a:extLst>
              <a:ext uri="{FF2B5EF4-FFF2-40B4-BE49-F238E27FC236}">
                <a16:creationId xmlns:a16="http://schemas.microsoft.com/office/drawing/2014/main" id="{D694891E-0D3B-6F4F-AED9-9C842915C625}"/>
              </a:ext>
            </a:extLst>
          </p:cNvPr>
          <p:cNvGrpSpPr/>
          <p:nvPr/>
        </p:nvGrpSpPr>
        <p:grpSpPr>
          <a:xfrm>
            <a:off x="6252342" y="1326110"/>
            <a:ext cx="1752600" cy="1578166"/>
            <a:chOff x="609600" y="1227911"/>
            <a:chExt cx="1752600" cy="1600200"/>
          </a:xfrm>
        </p:grpSpPr>
        <p:graphicFrame>
          <p:nvGraphicFramePr>
            <p:cNvPr id="30" name="Chart 29">
              <a:extLst>
                <a:ext uri="{FF2B5EF4-FFF2-40B4-BE49-F238E27FC236}">
                  <a16:creationId xmlns:a16="http://schemas.microsoft.com/office/drawing/2014/main" id="{FAE35312-3BC8-C249-8C72-25FAD830E736}"/>
                </a:ext>
              </a:extLst>
            </p:cNvPr>
            <p:cNvGraphicFramePr/>
            <p:nvPr>
              <p:extLst>
                <p:ext uri="{D42A27DB-BD31-4B8C-83A1-F6EECF244321}">
                  <p14:modId xmlns:p14="http://schemas.microsoft.com/office/powerpoint/2010/main" val="716720318"/>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0">
              <a:extLst>
                <a:ext uri="{FF2B5EF4-FFF2-40B4-BE49-F238E27FC236}">
                  <a16:creationId xmlns:a16="http://schemas.microsoft.com/office/drawing/2014/main" id="{1D73E5CA-CBB3-4B4B-B1D1-691924AF4D63}"/>
                </a:ext>
              </a:extLst>
            </p:cNvPr>
            <p:cNvSpPr txBox="1"/>
            <p:nvPr/>
          </p:nvSpPr>
          <p:spPr>
            <a:xfrm>
              <a:off x="1101876" y="1834999"/>
              <a:ext cx="774514" cy="405696"/>
            </a:xfrm>
            <a:prstGeom prst="rect">
              <a:avLst/>
            </a:prstGeom>
            <a:noFill/>
          </p:spPr>
          <p:txBody>
            <a:bodyPr wrap="square" rtlCol="0">
              <a:spAutoFit/>
            </a:bodyPr>
            <a:lstStyle/>
            <a:p>
              <a:pPr algn="ctr"/>
              <a:r>
                <a:rPr lang="en-US" sz="2000" dirty="0">
                  <a:latin typeface="+mj-lt"/>
                </a:rPr>
                <a:t>96%</a:t>
              </a:r>
            </a:p>
          </p:txBody>
        </p:sp>
      </p:grpSp>
      <p:grpSp>
        <p:nvGrpSpPr>
          <p:cNvPr id="32" name="Group 31">
            <a:extLst>
              <a:ext uri="{FF2B5EF4-FFF2-40B4-BE49-F238E27FC236}">
                <a16:creationId xmlns:a16="http://schemas.microsoft.com/office/drawing/2014/main" id="{C7FF0290-DD31-5642-A399-CCEB972F1F4C}"/>
              </a:ext>
            </a:extLst>
          </p:cNvPr>
          <p:cNvGrpSpPr/>
          <p:nvPr/>
        </p:nvGrpSpPr>
        <p:grpSpPr>
          <a:xfrm>
            <a:off x="7391400" y="1292083"/>
            <a:ext cx="1752600" cy="1578166"/>
            <a:chOff x="609600" y="1227911"/>
            <a:chExt cx="1752600" cy="1600200"/>
          </a:xfrm>
        </p:grpSpPr>
        <p:graphicFrame>
          <p:nvGraphicFramePr>
            <p:cNvPr id="33" name="Chart 32">
              <a:extLst>
                <a:ext uri="{FF2B5EF4-FFF2-40B4-BE49-F238E27FC236}">
                  <a16:creationId xmlns:a16="http://schemas.microsoft.com/office/drawing/2014/main" id="{4AC65C5B-EC26-8F4E-948E-007F4E49483F}"/>
                </a:ext>
              </a:extLst>
            </p:cNvPr>
            <p:cNvGraphicFramePr/>
            <p:nvPr>
              <p:extLst>
                <p:ext uri="{D42A27DB-BD31-4B8C-83A1-F6EECF244321}">
                  <p14:modId xmlns:p14="http://schemas.microsoft.com/office/powerpoint/2010/main" val="3556086230"/>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a:extLst>
                <a:ext uri="{FF2B5EF4-FFF2-40B4-BE49-F238E27FC236}">
                  <a16:creationId xmlns:a16="http://schemas.microsoft.com/office/drawing/2014/main" id="{CCC22A1D-BE1F-A14E-91DC-F60B38B1D15E}"/>
                </a:ext>
              </a:extLst>
            </p:cNvPr>
            <p:cNvSpPr txBox="1"/>
            <p:nvPr/>
          </p:nvSpPr>
          <p:spPr>
            <a:xfrm>
              <a:off x="1119708" y="1825163"/>
              <a:ext cx="768048" cy="405696"/>
            </a:xfrm>
            <a:prstGeom prst="rect">
              <a:avLst/>
            </a:prstGeom>
            <a:noFill/>
          </p:spPr>
          <p:txBody>
            <a:bodyPr wrap="square" rtlCol="0">
              <a:spAutoFit/>
            </a:bodyPr>
            <a:lstStyle/>
            <a:p>
              <a:pPr algn="ctr"/>
              <a:r>
                <a:rPr lang="en-US" sz="2000" dirty="0">
                  <a:latin typeface="+mj-lt"/>
                </a:rPr>
                <a:t>97%</a:t>
              </a:r>
            </a:p>
          </p:txBody>
        </p:sp>
      </p:grpSp>
      <p:sp>
        <p:nvSpPr>
          <p:cNvPr id="36" name="TextBox 35">
            <a:extLst>
              <a:ext uri="{FF2B5EF4-FFF2-40B4-BE49-F238E27FC236}">
                <a16:creationId xmlns:a16="http://schemas.microsoft.com/office/drawing/2014/main" id="{6264F58E-9FEA-AF4E-B7CC-18408A7EB105}"/>
              </a:ext>
            </a:extLst>
          </p:cNvPr>
          <p:cNvSpPr txBox="1"/>
          <p:nvPr/>
        </p:nvSpPr>
        <p:spPr>
          <a:xfrm>
            <a:off x="5835076" y="718712"/>
            <a:ext cx="3628870" cy="646331"/>
          </a:xfrm>
          <a:prstGeom prst="rect">
            <a:avLst/>
          </a:prstGeom>
          <a:noFill/>
        </p:spPr>
        <p:txBody>
          <a:bodyPr wrap="square" rtlCol="0">
            <a:spAutoFit/>
          </a:bodyPr>
          <a:lstStyle/>
          <a:p>
            <a:pPr algn="ctr"/>
            <a:r>
              <a:rPr lang="en-US" sz="2000" dirty="0"/>
              <a:t>Race/ethnicity</a:t>
            </a:r>
          </a:p>
          <a:p>
            <a:pPr algn="ctr"/>
            <a:r>
              <a:rPr lang="en-US" sz="1600" dirty="0"/>
              <a:t>Non-Hispanic, white</a:t>
            </a:r>
          </a:p>
        </p:txBody>
      </p:sp>
      <p:grpSp>
        <p:nvGrpSpPr>
          <p:cNvPr id="37" name="Group 36">
            <a:extLst>
              <a:ext uri="{FF2B5EF4-FFF2-40B4-BE49-F238E27FC236}">
                <a16:creationId xmlns:a16="http://schemas.microsoft.com/office/drawing/2014/main" id="{9E92D899-944D-7846-9C4E-6EAB51DAB298}"/>
              </a:ext>
            </a:extLst>
          </p:cNvPr>
          <p:cNvGrpSpPr/>
          <p:nvPr/>
        </p:nvGrpSpPr>
        <p:grpSpPr>
          <a:xfrm>
            <a:off x="3479690" y="3577327"/>
            <a:ext cx="1752600" cy="1578166"/>
            <a:chOff x="609600" y="1227911"/>
            <a:chExt cx="1752600" cy="1600200"/>
          </a:xfrm>
        </p:grpSpPr>
        <p:graphicFrame>
          <p:nvGraphicFramePr>
            <p:cNvPr id="38" name="Chart 37">
              <a:extLst>
                <a:ext uri="{FF2B5EF4-FFF2-40B4-BE49-F238E27FC236}">
                  <a16:creationId xmlns:a16="http://schemas.microsoft.com/office/drawing/2014/main" id="{A87CCF85-5A14-C54F-8A1F-6229885E3F4B}"/>
                </a:ext>
              </a:extLst>
            </p:cNvPr>
            <p:cNvGraphicFramePr/>
            <p:nvPr>
              <p:extLst>
                <p:ext uri="{D42A27DB-BD31-4B8C-83A1-F6EECF244321}">
                  <p14:modId xmlns:p14="http://schemas.microsoft.com/office/powerpoint/2010/main" val="2168394119"/>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Box 38">
              <a:extLst>
                <a:ext uri="{FF2B5EF4-FFF2-40B4-BE49-F238E27FC236}">
                  <a16:creationId xmlns:a16="http://schemas.microsoft.com/office/drawing/2014/main" id="{F6F159E4-5DD5-DC40-ACBC-B3E1D5EF90C2}"/>
                </a:ext>
              </a:extLst>
            </p:cNvPr>
            <p:cNvSpPr txBox="1"/>
            <p:nvPr/>
          </p:nvSpPr>
          <p:spPr>
            <a:xfrm>
              <a:off x="1131076" y="1825163"/>
              <a:ext cx="964324" cy="405696"/>
            </a:xfrm>
            <a:prstGeom prst="rect">
              <a:avLst/>
            </a:prstGeom>
            <a:noFill/>
          </p:spPr>
          <p:txBody>
            <a:bodyPr wrap="square" rtlCol="0">
              <a:spAutoFit/>
            </a:bodyPr>
            <a:lstStyle/>
            <a:p>
              <a:r>
                <a:rPr lang="en-US" sz="2000" dirty="0">
                  <a:latin typeface="+mj-lt"/>
                </a:rPr>
                <a:t>52%</a:t>
              </a:r>
            </a:p>
          </p:txBody>
        </p:sp>
      </p:grpSp>
      <p:grpSp>
        <p:nvGrpSpPr>
          <p:cNvPr id="40" name="Group 39">
            <a:extLst>
              <a:ext uri="{FF2B5EF4-FFF2-40B4-BE49-F238E27FC236}">
                <a16:creationId xmlns:a16="http://schemas.microsoft.com/office/drawing/2014/main" id="{7587EE66-9CFC-814F-8D2F-9E62952E0CA4}"/>
              </a:ext>
            </a:extLst>
          </p:cNvPr>
          <p:cNvGrpSpPr/>
          <p:nvPr/>
        </p:nvGrpSpPr>
        <p:grpSpPr>
          <a:xfrm>
            <a:off x="4618748" y="3543300"/>
            <a:ext cx="1752600" cy="1578166"/>
            <a:chOff x="609600" y="1227911"/>
            <a:chExt cx="1752600" cy="1600200"/>
          </a:xfrm>
        </p:grpSpPr>
        <p:graphicFrame>
          <p:nvGraphicFramePr>
            <p:cNvPr id="41" name="Chart 40">
              <a:extLst>
                <a:ext uri="{FF2B5EF4-FFF2-40B4-BE49-F238E27FC236}">
                  <a16:creationId xmlns:a16="http://schemas.microsoft.com/office/drawing/2014/main" id="{30350E0F-C2CB-674B-B685-C603C1151A50}"/>
                </a:ext>
              </a:extLst>
            </p:cNvPr>
            <p:cNvGraphicFramePr/>
            <p:nvPr>
              <p:extLst>
                <p:ext uri="{D42A27DB-BD31-4B8C-83A1-F6EECF244321}">
                  <p14:modId xmlns:p14="http://schemas.microsoft.com/office/powerpoint/2010/main" val="2542802269"/>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9"/>
            </a:graphicData>
          </a:graphic>
        </p:graphicFrame>
        <p:sp>
          <p:nvSpPr>
            <p:cNvPr id="42" name="TextBox 41">
              <a:extLst>
                <a:ext uri="{FF2B5EF4-FFF2-40B4-BE49-F238E27FC236}">
                  <a16:creationId xmlns:a16="http://schemas.microsoft.com/office/drawing/2014/main" id="{B578F96F-C3CA-B049-B5E9-BACE70F9D279}"/>
                </a:ext>
              </a:extLst>
            </p:cNvPr>
            <p:cNvSpPr txBox="1"/>
            <p:nvPr/>
          </p:nvSpPr>
          <p:spPr>
            <a:xfrm>
              <a:off x="1143000" y="1820608"/>
              <a:ext cx="964324" cy="405696"/>
            </a:xfrm>
            <a:prstGeom prst="rect">
              <a:avLst/>
            </a:prstGeom>
            <a:noFill/>
          </p:spPr>
          <p:txBody>
            <a:bodyPr wrap="square" rtlCol="0">
              <a:spAutoFit/>
            </a:bodyPr>
            <a:lstStyle/>
            <a:p>
              <a:r>
                <a:rPr lang="en-US" sz="2000" dirty="0">
                  <a:latin typeface="+mj-lt"/>
                </a:rPr>
                <a:t>59%</a:t>
              </a:r>
            </a:p>
          </p:txBody>
        </p:sp>
      </p:grpSp>
      <p:sp>
        <p:nvSpPr>
          <p:cNvPr id="43" name="TextBox 42">
            <a:extLst>
              <a:ext uri="{FF2B5EF4-FFF2-40B4-BE49-F238E27FC236}">
                <a16:creationId xmlns:a16="http://schemas.microsoft.com/office/drawing/2014/main" id="{15ED5C3A-0A15-6D4B-B83F-07323B8E2957}"/>
              </a:ext>
            </a:extLst>
          </p:cNvPr>
          <p:cNvSpPr txBox="1"/>
          <p:nvPr/>
        </p:nvSpPr>
        <p:spPr>
          <a:xfrm>
            <a:off x="3072128" y="2952750"/>
            <a:ext cx="3257646" cy="707886"/>
          </a:xfrm>
          <a:prstGeom prst="rect">
            <a:avLst/>
          </a:prstGeom>
          <a:noFill/>
        </p:spPr>
        <p:txBody>
          <a:bodyPr wrap="square" rtlCol="0">
            <a:spAutoFit/>
          </a:bodyPr>
          <a:lstStyle/>
          <a:p>
            <a:pPr algn="ctr"/>
            <a:r>
              <a:rPr lang="en-US" sz="2000" dirty="0"/>
              <a:t>Planned to work during baby’s first year</a:t>
            </a:r>
          </a:p>
        </p:txBody>
      </p:sp>
      <p:grpSp>
        <p:nvGrpSpPr>
          <p:cNvPr id="44" name="Group 43">
            <a:extLst>
              <a:ext uri="{FF2B5EF4-FFF2-40B4-BE49-F238E27FC236}">
                <a16:creationId xmlns:a16="http://schemas.microsoft.com/office/drawing/2014/main" id="{B5289BAB-0557-DC49-B5F9-15EDA3160422}"/>
              </a:ext>
            </a:extLst>
          </p:cNvPr>
          <p:cNvGrpSpPr/>
          <p:nvPr/>
        </p:nvGrpSpPr>
        <p:grpSpPr>
          <a:xfrm>
            <a:off x="6252342" y="3599361"/>
            <a:ext cx="1752600" cy="1578166"/>
            <a:chOff x="609600" y="1227911"/>
            <a:chExt cx="1752600" cy="1600200"/>
          </a:xfrm>
        </p:grpSpPr>
        <p:graphicFrame>
          <p:nvGraphicFramePr>
            <p:cNvPr id="45" name="Chart 44">
              <a:extLst>
                <a:ext uri="{FF2B5EF4-FFF2-40B4-BE49-F238E27FC236}">
                  <a16:creationId xmlns:a16="http://schemas.microsoft.com/office/drawing/2014/main" id="{C891C125-A878-014A-AD94-3A24945D9EFE}"/>
                </a:ext>
              </a:extLst>
            </p:cNvPr>
            <p:cNvGraphicFramePr/>
            <p:nvPr>
              <p:extLst>
                <p:ext uri="{D42A27DB-BD31-4B8C-83A1-F6EECF244321}">
                  <p14:modId xmlns:p14="http://schemas.microsoft.com/office/powerpoint/2010/main" val="252791574"/>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10"/>
            </a:graphicData>
          </a:graphic>
        </p:graphicFrame>
        <p:sp>
          <p:nvSpPr>
            <p:cNvPr id="46" name="TextBox 45">
              <a:extLst>
                <a:ext uri="{FF2B5EF4-FFF2-40B4-BE49-F238E27FC236}">
                  <a16:creationId xmlns:a16="http://schemas.microsoft.com/office/drawing/2014/main" id="{DEA13F9E-2B53-6548-887A-432FCB9698AA}"/>
                </a:ext>
              </a:extLst>
            </p:cNvPr>
            <p:cNvSpPr txBox="1"/>
            <p:nvPr/>
          </p:nvSpPr>
          <p:spPr>
            <a:xfrm>
              <a:off x="1143000" y="1825163"/>
              <a:ext cx="744756" cy="405696"/>
            </a:xfrm>
            <a:prstGeom prst="rect">
              <a:avLst/>
            </a:prstGeom>
            <a:noFill/>
          </p:spPr>
          <p:txBody>
            <a:bodyPr wrap="square" rtlCol="0">
              <a:spAutoFit/>
            </a:bodyPr>
            <a:lstStyle/>
            <a:p>
              <a:r>
                <a:rPr lang="en-US" sz="2000" dirty="0">
                  <a:latin typeface="+mj-lt"/>
                </a:rPr>
                <a:t>97%</a:t>
              </a:r>
            </a:p>
          </p:txBody>
        </p:sp>
      </p:grpSp>
      <p:grpSp>
        <p:nvGrpSpPr>
          <p:cNvPr id="47" name="Group 46">
            <a:extLst>
              <a:ext uri="{FF2B5EF4-FFF2-40B4-BE49-F238E27FC236}">
                <a16:creationId xmlns:a16="http://schemas.microsoft.com/office/drawing/2014/main" id="{8975B95D-1850-504F-9707-3923B098B242}"/>
              </a:ext>
            </a:extLst>
          </p:cNvPr>
          <p:cNvGrpSpPr/>
          <p:nvPr/>
        </p:nvGrpSpPr>
        <p:grpSpPr>
          <a:xfrm>
            <a:off x="7391400" y="3565334"/>
            <a:ext cx="1752600" cy="1578166"/>
            <a:chOff x="609600" y="1227911"/>
            <a:chExt cx="1752600" cy="1600200"/>
          </a:xfrm>
        </p:grpSpPr>
        <p:graphicFrame>
          <p:nvGraphicFramePr>
            <p:cNvPr id="48" name="Chart 47">
              <a:extLst>
                <a:ext uri="{FF2B5EF4-FFF2-40B4-BE49-F238E27FC236}">
                  <a16:creationId xmlns:a16="http://schemas.microsoft.com/office/drawing/2014/main" id="{2740798F-F8B5-5E4B-B21C-3FE892DCBAFA}"/>
                </a:ext>
              </a:extLst>
            </p:cNvPr>
            <p:cNvGraphicFramePr/>
            <p:nvPr>
              <p:extLst>
                <p:ext uri="{D42A27DB-BD31-4B8C-83A1-F6EECF244321}">
                  <p14:modId xmlns:p14="http://schemas.microsoft.com/office/powerpoint/2010/main" val="197065225"/>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11"/>
            </a:graphicData>
          </a:graphic>
        </p:graphicFrame>
        <p:sp>
          <p:nvSpPr>
            <p:cNvPr id="49" name="TextBox 48">
              <a:extLst>
                <a:ext uri="{FF2B5EF4-FFF2-40B4-BE49-F238E27FC236}">
                  <a16:creationId xmlns:a16="http://schemas.microsoft.com/office/drawing/2014/main" id="{5818EEFD-FE9E-CF40-BAFB-A85B7465F7C6}"/>
                </a:ext>
              </a:extLst>
            </p:cNvPr>
            <p:cNvSpPr txBox="1"/>
            <p:nvPr/>
          </p:nvSpPr>
          <p:spPr>
            <a:xfrm>
              <a:off x="1143000" y="1820608"/>
              <a:ext cx="744756" cy="405696"/>
            </a:xfrm>
            <a:prstGeom prst="rect">
              <a:avLst/>
            </a:prstGeom>
            <a:noFill/>
          </p:spPr>
          <p:txBody>
            <a:bodyPr wrap="square" rtlCol="0">
              <a:spAutoFit/>
            </a:bodyPr>
            <a:lstStyle/>
            <a:p>
              <a:pPr algn="ctr"/>
              <a:r>
                <a:rPr lang="en-US" sz="2000" dirty="0">
                  <a:latin typeface="+mj-lt"/>
                </a:rPr>
                <a:t>95%</a:t>
              </a:r>
            </a:p>
          </p:txBody>
        </p:sp>
      </p:grpSp>
      <p:sp>
        <p:nvSpPr>
          <p:cNvPr id="50" name="TextBox 49">
            <a:extLst>
              <a:ext uri="{FF2B5EF4-FFF2-40B4-BE49-F238E27FC236}">
                <a16:creationId xmlns:a16="http://schemas.microsoft.com/office/drawing/2014/main" id="{CF5C75EF-FC81-EA4F-946B-952253C8583B}"/>
              </a:ext>
            </a:extLst>
          </p:cNvPr>
          <p:cNvSpPr txBox="1"/>
          <p:nvPr/>
        </p:nvSpPr>
        <p:spPr>
          <a:xfrm>
            <a:off x="5980524" y="3238440"/>
            <a:ext cx="3257646" cy="400110"/>
          </a:xfrm>
          <a:prstGeom prst="rect">
            <a:avLst/>
          </a:prstGeom>
          <a:noFill/>
        </p:spPr>
        <p:txBody>
          <a:bodyPr wrap="square" rtlCol="0">
            <a:spAutoFit/>
          </a:bodyPr>
          <a:lstStyle/>
          <a:p>
            <a:pPr algn="ctr"/>
            <a:r>
              <a:rPr lang="en-US" sz="2000" dirty="0"/>
              <a:t>Owned a smartphone</a:t>
            </a:r>
          </a:p>
        </p:txBody>
      </p:sp>
      <p:grpSp>
        <p:nvGrpSpPr>
          <p:cNvPr id="53" name="Group 52">
            <a:extLst>
              <a:ext uri="{FF2B5EF4-FFF2-40B4-BE49-F238E27FC236}">
                <a16:creationId xmlns:a16="http://schemas.microsoft.com/office/drawing/2014/main" id="{EF7F06C4-814C-F748-948E-798E5150739D}"/>
              </a:ext>
            </a:extLst>
          </p:cNvPr>
          <p:cNvGrpSpPr/>
          <p:nvPr/>
        </p:nvGrpSpPr>
        <p:grpSpPr>
          <a:xfrm>
            <a:off x="880956" y="3694573"/>
            <a:ext cx="1953302" cy="825929"/>
            <a:chOff x="506336" y="3681719"/>
            <a:chExt cx="1953302" cy="825929"/>
          </a:xfrm>
        </p:grpSpPr>
        <p:sp>
          <p:nvSpPr>
            <p:cNvPr id="12" name="TextBox 11">
              <a:extLst>
                <a:ext uri="{FF2B5EF4-FFF2-40B4-BE49-F238E27FC236}">
                  <a16:creationId xmlns:a16="http://schemas.microsoft.com/office/drawing/2014/main" id="{4E5B4AC8-AB48-7D49-B333-B05B8BCC836C}"/>
                </a:ext>
              </a:extLst>
            </p:cNvPr>
            <p:cNvSpPr txBox="1"/>
            <p:nvPr/>
          </p:nvSpPr>
          <p:spPr>
            <a:xfrm>
              <a:off x="870229" y="3681719"/>
              <a:ext cx="1589409" cy="400110"/>
            </a:xfrm>
            <a:prstGeom prst="rect">
              <a:avLst/>
            </a:prstGeom>
            <a:noFill/>
          </p:spPr>
          <p:txBody>
            <a:bodyPr wrap="none" rtlCol="0">
              <a:spAutoFit/>
            </a:bodyPr>
            <a:lstStyle/>
            <a:p>
              <a:pPr algn="ctr"/>
              <a:r>
                <a:rPr lang="en-US" sz="2000" dirty="0" err="1"/>
                <a:t>Telelactation</a:t>
              </a:r>
              <a:endParaRPr lang="en-US" sz="2000" dirty="0"/>
            </a:p>
          </p:txBody>
        </p:sp>
        <p:sp>
          <p:nvSpPr>
            <p:cNvPr id="13" name="TextBox 12">
              <a:extLst>
                <a:ext uri="{FF2B5EF4-FFF2-40B4-BE49-F238E27FC236}">
                  <a16:creationId xmlns:a16="http://schemas.microsoft.com/office/drawing/2014/main" id="{433315DB-E8D1-7F48-9609-033A024037BB}"/>
                </a:ext>
              </a:extLst>
            </p:cNvPr>
            <p:cNvSpPr txBox="1"/>
            <p:nvPr/>
          </p:nvSpPr>
          <p:spPr>
            <a:xfrm>
              <a:off x="870229" y="4107538"/>
              <a:ext cx="975075" cy="400110"/>
            </a:xfrm>
            <a:prstGeom prst="rect">
              <a:avLst/>
            </a:prstGeom>
            <a:noFill/>
          </p:spPr>
          <p:txBody>
            <a:bodyPr wrap="none" rtlCol="0">
              <a:spAutoFit/>
            </a:bodyPr>
            <a:lstStyle/>
            <a:p>
              <a:pPr algn="ctr"/>
              <a:r>
                <a:rPr lang="en-US" sz="2000" dirty="0"/>
                <a:t>Control</a:t>
              </a:r>
            </a:p>
          </p:txBody>
        </p:sp>
        <p:sp>
          <p:nvSpPr>
            <p:cNvPr id="51" name="Rectangle 50">
              <a:extLst>
                <a:ext uri="{FF2B5EF4-FFF2-40B4-BE49-F238E27FC236}">
                  <a16:creationId xmlns:a16="http://schemas.microsoft.com/office/drawing/2014/main" id="{1542717E-A6D2-B547-A66B-FD53C2024649}"/>
                </a:ext>
              </a:extLst>
            </p:cNvPr>
            <p:cNvSpPr/>
            <p:nvPr/>
          </p:nvSpPr>
          <p:spPr>
            <a:xfrm>
              <a:off x="506336" y="3754459"/>
              <a:ext cx="320224" cy="2825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520325D-DA95-0D48-9C05-FAF1993B21CC}"/>
                </a:ext>
              </a:extLst>
            </p:cNvPr>
            <p:cNvSpPr/>
            <p:nvPr/>
          </p:nvSpPr>
          <p:spPr>
            <a:xfrm>
              <a:off x="506336" y="4163062"/>
              <a:ext cx="320224" cy="2825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54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6FDC412-EDBE-C446-A567-1238985542A3}"/>
              </a:ext>
            </a:extLst>
          </p:cNvPr>
          <p:cNvGraphicFramePr/>
          <p:nvPr>
            <p:extLst>
              <p:ext uri="{D42A27DB-BD31-4B8C-83A1-F6EECF244321}">
                <p14:modId xmlns:p14="http://schemas.microsoft.com/office/powerpoint/2010/main" val="3293961654"/>
              </p:ext>
            </p:extLst>
          </p:nvPr>
        </p:nvGraphicFramePr>
        <p:xfrm>
          <a:off x="152400" y="1174750"/>
          <a:ext cx="8610600" cy="177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9910291-2BD9-AD45-86CE-586B007DE46E}"/>
              </a:ext>
            </a:extLst>
          </p:cNvPr>
          <p:cNvSpPr txBox="1"/>
          <p:nvPr/>
        </p:nvSpPr>
        <p:spPr>
          <a:xfrm>
            <a:off x="3276598" y="888380"/>
            <a:ext cx="2988319" cy="400110"/>
          </a:xfrm>
          <a:prstGeom prst="rect">
            <a:avLst/>
          </a:prstGeom>
          <a:noFill/>
        </p:spPr>
        <p:txBody>
          <a:bodyPr wrap="none" rtlCol="0">
            <a:spAutoFit/>
          </a:bodyPr>
          <a:lstStyle/>
          <a:p>
            <a:pPr algn="ctr"/>
            <a:r>
              <a:rPr lang="en-US" sz="2000" dirty="0"/>
              <a:t>Annual household income</a:t>
            </a:r>
          </a:p>
        </p:txBody>
      </p:sp>
      <p:sp>
        <p:nvSpPr>
          <p:cNvPr id="5" name="TextBox 4">
            <a:extLst>
              <a:ext uri="{FF2B5EF4-FFF2-40B4-BE49-F238E27FC236}">
                <a16:creationId xmlns:a16="http://schemas.microsoft.com/office/drawing/2014/main" id="{9B492806-830D-9447-8777-EA7E7B458FBD}"/>
              </a:ext>
            </a:extLst>
          </p:cNvPr>
          <p:cNvSpPr txBox="1"/>
          <p:nvPr/>
        </p:nvSpPr>
        <p:spPr>
          <a:xfrm>
            <a:off x="0" y="163696"/>
            <a:ext cx="9144000" cy="543739"/>
          </a:xfrm>
          <a:prstGeom prst="rect">
            <a:avLst/>
          </a:prstGeom>
          <a:noFill/>
        </p:spPr>
        <p:txBody>
          <a:bodyPr wrap="square" rtlCol="0">
            <a:spAutoFit/>
          </a:bodyPr>
          <a:lstStyle/>
          <a:p>
            <a:pPr algn="ctr">
              <a:lnSpc>
                <a:spcPct val="90000"/>
              </a:lnSpc>
            </a:pPr>
            <a:r>
              <a:rPr lang="en-US" sz="3200" dirty="0">
                <a:solidFill>
                  <a:srgbClr val="000000"/>
                </a:solidFill>
              </a:rPr>
              <a:t>Participant characteristics at enrollment</a:t>
            </a:r>
          </a:p>
        </p:txBody>
      </p:sp>
      <p:graphicFrame>
        <p:nvGraphicFramePr>
          <p:cNvPr id="7" name="Chart 6">
            <a:extLst>
              <a:ext uri="{FF2B5EF4-FFF2-40B4-BE49-F238E27FC236}">
                <a16:creationId xmlns:a16="http://schemas.microsoft.com/office/drawing/2014/main" id="{7E0D09E9-2C02-E34C-87F1-2F6DD6A82001}"/>
              </a:ext>
            </a:extLst>
          </p:cNvPr>
          <p:cNvGraphicFramePr/>
          <p:nvPr>
            <p:extLst>
              <p:ext uri="{D42A27DB-BD31-4B8C-83A1-F6EECF244321}">
                <p14:modId xmlns:p14="http://schemas.microsoft.com/office/powerpoint/2010/main" val="3997503985"/>
              </p:ext>
            </p:extLst>
          </p:nvPr>
        </p:nvGraphicFramePr>
        <p:xfrm>
          <a:off x="152400" y="3457605"/>
          <a:ext cx="8610600" cy="168589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CABB0340-F76E-BC4B-B8EF-5E6F2350240E}"/>
              </a:ext>
            </a:extLst>
          </p:cNvPr>
          <p:cNvSpPr txBox="1"/>
          <p:nvPr/>
        </p:nvSpPr>
        <p:spPr>
          <a:xfrm>
            <a:off x="3171603" y="3181350"/>
            <a:ext cx="3198311" cy="400110"/>
          </a:xfrm>
          <a:prstGeom prst="rect">
            <a:avLst/>
          </a:prstGeom>
          <a:noFill/>
        </p:spPr>
        <p:txBody>
          <a:bodyPr wrap="none" rtlCol="0">
            <a:spAutoFit/>
          </a:bodyPr>
          <a:lstStyle/>
          <a:p>
            <a:pPr algn="ctr"/>
            <a:r>
              <a:rPr lang="en-US" sz="2000" dirty="0"/>
              <a:t>Insurance during pregnancy</a:t>
            </a:r>
          </a:p>
        </p:txBody>
      </p:sp>
    </p:spTree>
    <p:extLst>
      <p:ext uri="{BB962C8B-B14F-4D97-AF65-F5344CB8AC3E}">
        <p14:creationId xmlns:p14="http://schemas.microsoft.com/office/powerpoint/2010/main" val="247186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3E03A6-AD18-0A43-A447-364207B84D3D}"/>
              </a:ext>
            </a:extLst>
          </p:cNvPr>
          <p:cNvSpPr txBox="1"/>
          <p:nvPr/>
        </p:nvSpPr>
        <p:spPr>
          <a:xfrm>
            <a:off x="0" y="163696"/>
            <a:ext cx="9144000" cy="543739"/>
          </a:xfrm>
          <a:prstGeom prst="rect">
            <a:avLst/>
          </a:prstGeom>
          <a:noFill/>
        </p:spPr>
        <p:txBody>
          <a:bodyPr wrap="square" rtlCol="0">
            <a:spAutoFit/>
          </a:bodyPr>
          <a:lstStyle/>
          <a:p>
            <a:pPr algn="ctr">
              <a:lnSpc>
                <a:spcPct val="90000"/>
              </a:lnSpc>
            </a:pPr>
            <a:r>
              <a:rPr lang="en-US" sz="3200" dirty="0">
                <a:solidFill>
                  <a:srgbClr val="000000"/>
                </a:solidFill>
              </a:rPr>
              <a:t>Participant characteristics (pre-pregnancy)</a:t>
            </a:r>
          </a:p>
        </p:txBody>
      </p:sp>
      <p:sp>
        <p:nvSpPr>
          <p:cNvPr id="5" name="TextBox 4">
            <a:extLst>
              <a:ext uri="{FF2B5EF4-FFF2-40B4-BE49-F238E27FC236}">
                <a16:creationId xmlns:a16="http://schemas.microsoft.com/office/drawing/2014/main" id="{3F349FDB-1337-9041-86D2-C06B6F68728E}"/>
              </a:ext>
            </a:extLst>
          </p:cNvPr>
          <p:cNvSpPr txBox="1"/>
          <p:nvPr/>
        </p:nvSpPr>
        <p:spPr>
          <a:xfrm>
            <a:off x="3620235" y="923895"/>
            <a:ext cx="1903534" cy="400110"/>
          </a:xfrm>
          <a:prstGeom prst="rect">
            <a:avLst/>
          </a:prstGeom>
          <a:noFill/>
        </p:spPr>
        <p:txBody>
          <a:bodyPr wrap="none" rtlCol="0">
            <a:spAutoFit/>
          </a:bodyPr>
          <a:lstStyle/>
          <a:p>
            <a:pPr algn="ctr"/>
            <a:r>
              <a:rPr lang="en-US" sz="2000" dirty="0"/>
              <a:t>Maternal health</a:t>
            </a:r>
          </a:p>
        </p:txBody>
      </p:sp>
      <p:grpSp>
        <p:nvGrpSpPr>
          <p:cNvPr id="8" name="Group 7">
            <a:extLst>
              <a:ext uri="{FF2B5EF4-FFF2-40B4-BE49-F238E27FC236}">
                <a16:creationId xmlns:a16="http://schemas.microsoft.com/office/drawing/2014/main" id="{C8DA0DA1-9587-7E46-8017-569A8FE3F235}"/>
              </a:ext>
            </a:extLst>
          </p:cNvPr>
          <p:cNvGrpSpPr/>
          <p:nvPr/>
        </p:nvGrpSpPr>
        <p:grpSpPr>
          <a:xfrm>
            <a:off x="304800" y="1123950"/>
            <a:ext cx="8613648" cy="3657600"/>
            <a:chOff x="304800" y="1123950"/>
            <a:chExt cx="8613648" cy="3657600"/>
          </a:xfrm>
        </p:grpSpPr>
        <p:graphicFrame>
          <p:nvGraphicFramePr>
            <p:cNvPr id="6" name="Chart 5">
              <a:extLst>
                <a:ext uri="{FF2B5EF4-FFF2-40B4-BE49-F238E27FC236}">
                  <a16:creationId xmlns:a16="http://schemas.microsoft.com/office/drawing/2014/main" id="{81184EAF-F4D0-584E-A99A-F226C7E6D3D1}"/>
                </a:ext>
              </a:extLst>
            </p:cNvPr>
            <p:cNvGraphicFramePr/>
            <p:nvPr>
              <p:extLst>
                <p:ext uri="{D42A27DB-BD31-4B8C-83A1-F6EECF244321}">
                  <p14:modId xmlns:p14="http://schemas.microsoft.com/office/powerpoint/2010/main" val="4173786848"/>
                </p:ext>
              </p:extLst>
            </p:nvPr>
          </p:nvGraphicFramePr>
          <p:xfrm>
            <a:off x="304800" y="1123950"/>
            <a:ext cx="8613648"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2249A57-4D85-9F4C-8AC3-861A486585C5}"/>
                </a:ext>
              </a:extLst>
            </p:cNvPr>
            <p:cNvSpPr txBox="1"/>
            <p:nvPr/>
          </p:nvSpPr>
          <p:spPr>
            <a:xfrm>
              <a:off x="841248" y="4233672"/>
              <a:ext cx="1828800" cy="523220"/>
            </a:xfrm>
            <a:prstGeom prst="rect">
              <a:avLst/>
            </a:prstGeom>
            <a:solidFill>
              <a:schemeClr val="bg1"/>
            </a:solidFill>
          </p:spPr>
          <p:txBody>
            <a:bodyPr wrap="square" rtlCol="0">
              <a:spAutoFit/>
            </a:bodyPr>
            <a:lstStyle/>
            <a:p>
              <a:pPr algn="ctr"/>
              <a:r>
                <a:rPr lang="en-US" sz="1400" dirty="0"/>
                <a:t>Smoked during last 3 months of pregnancy</a:t>
              </a:r>
            </a:p>
          </p:txBody>
        </p:sp>
      </p:grpSp>
    </p:spTree>
    <p:extLst>
      <p:ext uri="{BB962C8B-B14F-4D97-AF65-F5344CB8AC3E}">
        <p14:creationId xmlns:p14="http://schemas.microsoft.com/office/powerpoint/2010/main" val="272633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3E03A6-AD18-0A43-A447-364207B84D3D}"/>
              </a:ext>
            </a:extLst>
          </p:cNvPr>
          <p:cNvSpPr txBox="1"/>
          <p:nvPr/>
        </p:nvSpPr>
        <p:spPr>
          <a:xfrm>
            <a:off x="0" y="163696"/>
            <a:ext cx="9144000" cy="543739"/>
          </a:xfrm>
          <a:prstGeom prst="rect">
            <a:avLst/>
          </a:prstGeom>
          <a:noFill/>
        </p:spPr>
        <p:txBody>
          <a:bodyPr wrap="square" rtlCol="0">
            <a:spAutoFit/>
          </a:bodyPr>
          <a:lstStyle/>
          <a:p>
            <a:pPr algn="ctr">
              <a:lnSpc>
                <a:spcPct val="90000"/>
              </a:lnSpc>
            </a:pPr>
            <a:r>
              <a:rPr lang="en-US" sz="3200" dirty="0">
                <a:solidFill>
                  <a:srgbClr val="000000"/>
                </a:solidFill>
              </a:rPr>
              <a:t>Participant characteristics at enrollment</a:t>
            </a:r>
          </a:p>
        </p:txBody>
      </p:sp>
      <p:sp>
        <p:nvSpPr>
          <p:cNvPr id="5" name="TextBox 4">
            <a:extLst>
              <a:ext uri="{FF2B5EF4-FFF2-40B4-BE49-F238E27FC236}">
                <a16:creationId xmlns:a16="http://schemas.microsoft.com/office/drawing/2014/main" id="{3F349FDB-1337-9041-86D2-C06B6F68728E}"/>
              </a:ext>
            </a:extLst>
          </p:cNvPr>
          <p:cNvSpPr txBox="1"/>
          <p:nvPr/>
        </p:nvSpPr>
        <p:spPr>
          <a:xfrm>
            <a:off x="3407803" y="923895"/>
            <a:ext cx="2328394" cy="400110"/>
          </a:xfrm>
          <a:prstGeom prst="rect">
            <a:avLst/>
          </a:prstGeom>
          <a:noFill/>
        </p:spPr>
        <p:txBody>
          <a:bodyPr wrap="none" rtlCol="0">
            <a:spAutoFit/>
          </a:bodyPr>
          <a:lstStyle/>
          <a:p>
            <a:pPr algn="ctr"/>
            <a:r>
              <a:rPr lang="en-US" sz="2000" dirty="0"/>
              <a:t>Childbirth and labor</a:t>
            </a:r>
          </a:p>
        </p:txBody>
      </p:sp>
      <p:grpSp>
        <p:nvGrpSpPr>
          <p:cNvPr id="2" name="Group 1">
            <a:extLst>
              <a:ext uri="{FF2B5EF4-FFF2-40B4-BE49-F238E27FC236}">
                <a16:creationId xmlns:a16="http://schemas.microsoft.com/office/drawing/2014/main" id="{D7DB9E24-081A-984B-B924-F44C347E6D85}"/>
              </a:ext>
            </a:extLst>
          </p:cNvPr>
          <p:cNvGrpSpPr/>
          <p:nvPr/>
        </p:nvGrpSpPr>
        <p:grpSpPr>
          <a:xfrm>
            <a:off x="304800" y="1123950"/>
            <a:ext cx="8613648" cy="3657600"/>
            <a:chOff x="304800" y="1123950"/>
            <a:chExt cx="8613648" cy="3657600"/>
          </a:xfrm>
        </p:grpSpPr>
        <p:graphicFrame>
          <p:nvGraphicFramePr>
            <p:cNvPr id="6" name="Chart 5">
              <a:extLst>
                <a:ext uri="{FF2B5EF4-FFF2-40B4-BE49-F238E27FC236}">
                  <a16:creationId xmlns:a16="http://schemas.microsoft.com/office/drawing/2014/main" id="{81184EAF-F4D0-584E-A99A-F226C7E6D3D1}"/>
                </a:ext>
              </a:extLst>
            </p:cNvPr>
            <p:cNvGraphicFramePr/>
            <p:nvPr>
              <p:extLst>
                <p:ext uri="{D42A27DB-BD31-4B8C-83A1-F6EECF244321}">
                  <p14:modId xmlns:p14="http://schemas.microsoft.com/office/powerpoint/2010/main" val="367413828"/>
                </p:ext>
              </p:extLst>
            </p:nvPr>
          </p:nvGraphicFramePr>
          <p:xfrm>
            <a:off x="304800" y="1123950"/>
            <a:ext cx="8613648"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0B9A151-61F0-0641-921A-695496E112AF}"/>
                </a:ext>
              </a:extLst>
            </p:cNvPr>
            <p:cNvSpPr txBox="1"/>
            <p:nvPr/>
          </p:nvSpPr>
          <p:spPr>
            <a:xfrm>
              <a:off x="4114800" y="4242816"/>
              <a:ext cx="1447800" cy="523220"/>
            </a:xfrm>
            <a:prstGeom prst="rect">
              <a:avLst/>
            </a:prstGeom>
            <a:solidFill>
              <a:schemeClr val="bg1"/>
            </a:solidFill>
          </p:spPr>
          <p:txBody>
            <a:bodyPr wrap="square" rtlCol="0">
              <a:spAutoFit/>
            </a:bodyPr>
            <a:lstStyle/>
            <a:p>
              <a:pPr algn="ctr"/>
              <a:r>
                <a:rPr lang="en-US" sz="1400" dirty="0"/>
                <a:t>Gestational age</a:t>
              </a:r>
              <a:br>
                <a:rPr lang="en-US" sz="1400" dirty="0"/>
              </a:br>
              <a:r>
                <a:rPr lang="en-US" sz="1400" dirty="0"/>
                <a:t>&gt; 37 weeks</a:t>
              </a:r>
            </a:p>
          </p:txBody>
        </p:sp>
        <p:sp>
          <p:nvSpPr>
            <p:cNvPr id="8" name="TextBox 7">
              <a:extLst>
                <a:ext uri="{FF2B5EF4-FFF2-40B4-BE49-F238E27FC236}">
                  <a16:creationId xmlns:a16="http://schemas.microsoft.com/office/drawing/2014/main" id="{30AF06C3-D7DB-3A42-A742-597C1B9AA24E}"/>
                </a:ext>
              </a:extLst>
            </p:cNvPr>
            <p:cNvSpPr txBox="1"/>
            <p:nvPr/>
          </p:nvSpPr>
          <p:spPr>
            <a:xfrm>
              <a:off x="5650992" y="4242816"/>
              <a:ext cx="1579003" cy="523220"/>
            </a:xfrm>
            <a:prstGeom prst="rect">
              <a:avLst/>
            </a:prstGeom>
            <a:solidFill>
              <a:schemeClr val="bg1"/>
            </a:solidFill>
          </p:spPr>
          <p:txBody>
            <a:bodyPr wrap="square" rtlCol="0">
              <a:spAutoFit/>
            </a:bodyPr>
            <a:lstStyle/>
            <a:p>
              <a:pPr algn="ctr"/>
              <a:r>
                <a:rPr lang="en-US" sz="1400" dirty="0"/>
                <a:t>Infant birthweight</a:t>
              </a:r>
              <a:br>
                <a:rPr lang="en-US" sz="1400" dirty="0"/>
              </a:br>
              <a:r>
                <a:rPr lang="en-US" sz="1400" dirty="0"/>
                <a:t>&lt; 2,500g</a:t>
              </a:r>
            </a:p>
          </p:txBody>
        </p:sp>
      </p:grpSp>
    </p:spTree>
    <p:extLst>
      <p:ext uri="{BB962C8B-B14F-4D97-AF65-F5344CB8AC3E}">
        <p14:creationId xmlns:p14="http://schemas.microsoft.com/office/powerpoint/2010/main" val="317272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4F63E6-B308-B340-904D-3835362A0240}"/>
              </a:ext>
            </a:extLst>
          </p:cNvPr>
          <p:cNvSpPr txBox="1"/>
          <p:nvPr/>
        </p:nvSpPr>
        <p:spPr>
          <a:xfrm>
            <a:off x="352590" y="1609444"/>
            <a:ext cx="2685269" cy="1200329"/>
          </a:xfrm>
          <a:prstGeom prst="rect">
            <a:avLst/>
          </a:prstGeom>
          <a:noFill/>
        </p:spPr>
        <p:txBody>
          <a:bodyPr wrap="square" rtlCol="0">
            <a:spAutoFit/>
          </a:bodyPr>
          <a:lstStyle/>
          <a:p>
            <a:r>
              <a:rPr lang="en-US" sz="2400" dirty="0">
                <a:latin typeface="+mj-lt"/>
              </a:rPr>
              <a:t>Breastfeeding intentions and initial patterns</a:t>
            </a:r>
          </a:p>
        </p:txBody>
      </p:sp>
      <p:sp>
        <p:nvSpPr>
          <p:cNvPr id="4" name="TextBox 3">
            <a:extLst>
              <a:ext uri="{FF2B5EF4-FFF2-40B4-BE49-F238E27FC236}">
                <a16:creationId xmlns:a16="http://schemas.microsoft.com/office/drawing/2014/main" id="{2B57D693-3C95-4F43-89D9-E36FACC33D6D}"/>
              </a:ext>
            </a:extLst>
          </p:cNvPr>
          <p:cNvSpPr txBox="1"/>
          <p:nvPr/>
        </p:nvSpPr>
        <p:spPr>
          <a:xfrm>
            <a:off x="0" y="163696"/>
            <a:ext cx="9144000" cy="543739"/>
          </a:xfrm>
          <a:prstGeom prst="rect">
            <a:avLst/>
          </a:prstGeom>
          <a:noFill/>
        </p:spPr>
        <p:txBody>
          <a:bodyPr wrap="square" rtlCol="0">
            <a:spAutoFit/>
          </a:bodyPr>
          <a:lstStyle/>
          <a:p>
            <a:pPr algn="ctr">
              <a:lnSpc>
                <a:spcPct val="90000"/>
              </a:lnSpc>
            </a:pPr>
            <a:r>
              <a:rPr lang="en-US" sz="3200" dirty="0">
                <a:solidFill>
                  <a:srgbClr val="000000"/>
                </a:solidFill>
              </a:rPr>
              <a:t>Participant characteristics at enrollment</a:t>
            </a:r>
          </a:p>
        </p:txBody>
      </p:sp>
      <p:grpSp>
        <p:nvGrpSpPr>
          <p:cNvPr id="5" name="Group 4">
            <a:extLst>
              <a:ext uri="{FF2B5EF4-FFF2-40B4-BE49-F238E27FC236}">
                <a16:creationId xmlns:a16="http://schemas.microsoft.com/office/drawing/2014/main" id="{5C344A7D-8DBB-AE49-BFD1-49BD7AA585B1}"/>
              </a:ext>
            </a:extLst>
          </p:cNvPr>
          <p:cNvGrpSpPr/>
          <p:nvPr/>
        </p:nvGrpSpPr>
        <p:grpSpPr>
          <a:xfrm>
            <a:off x="3380339" y="1374584"/>
            <a:ext cx="1752600" cy="1578166"/>
            <a:chOff x="609600" y="1227911"/>
            <a:chExt cx="1752600" cy="1600200"/>
          </a:xfrm>
        </p:grpSpPr>
        <p:graphicFrame>
          <p:nvGraphicFramePr>
            <p:cNvPr id="6" name="Chart 5">
              <a:extLst>
                <a:ext uri="{FF2B5EF4-FFF2-40B4-BE49-F238E27FC236}">
                  <a16:creationId xmlns:a16="http://schemas.microsoft.com/office/drawing/2014/main" id="{73D7A3DA-0815-B245-A2EA-A23D2F9A2982}"/>
                </a:ext>
              </a:extLst>
            </p:cNvPr>
            <p:cNvGraphicFramePr/>
            <p:nvPr>
              <p:extLst>
                <p:ext uri="{D42A27DB-BD31-4B8C-83A1-F6EECF244321}">
                  <p14:modId xmlns:p14="http://schemas.microsoft.com/office/powerpoint/2010/main" val="2663660241"/>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948C91B-ECFA-624E-AFAB-666501E8F4F8}"/>
                </a:ext>
              </a:extLst>
            </p:cNvPr>
            <p:cNvSpPr txBox="1"/>
            <p:nvPr/>
          </p:nvSpPr>
          <p:spPr>
            <a:xfrm>
              <a:off x="1033332" y="1825404"/>
              <a:ext cx="886654" cy="405696"/>
            </a:xfrm>
            <a:prstGeom prst="rect">
              <a:avLst/>
            </a:prstGeom>
            <a:noFill/>
          </p:spPr>
          <p:txBody>
            <a:bodyPr wrap="square" rtlCol="0">
              <a:spAutoFit/>
            </a:bodyPr>
            <a:lstStyle/>
            <a:p>
              <a:pPr algn="ctr"/>
              <a:r>
                <a:rPr lang="en-US" sz="2000" dirty="0">
                  <a:latin typeface="+mj-lt"/>
                </a:rPr>
                <a:t>100%</a:t>
              </a:r>
            </a:p>
          </p:txBody>
        </p:sp>
      </p:grpSp>
      <p:grpSp>
        <p:nvGrpSpPr>
          <p:cNvPr id="8" name="Group 7">
            <a:extLst>
              <a:ext uri="{FF2B5EF4-FFF2-40B4-BE49-F238E27FC236}">
                <a16:creationId xmlns:a16="http://schemas.microsoft.com/office/drawing/2014/main" id="{10EEBCED-F596-0B47-AF43-4B588053B57C}"/>
              </a:ext>
            </a:extLst>
          </p:cNvPr>
          <p:cNvGrpSpPr/>
          <p:nvPr/>
        </p:nvGrpSpPr>
        <p:grpSpPr>
          <a:xfrm>
            <a:off x="4519397" y="1374584"/>
            <a:ext cx="1752600" cy="1578166"/>
            <a:chOff x="609600" y="1227911"/>
            <a:chExt cx="1752600" cy="1600200"/>
          </a:xfrm>
        </p:grpSpPr>
        <p:graphicFrame>
          <p:nvGraphicFramePr>
            <p:cNvPr id="9" name="Chart 8">
              <a:extLst>
                <a:ext uri="{FF2B5EF4-FFF2-40B4-BE49-F238E27FC236}">
                  <a16:creationId xmlns:a16="http://schemas.microsoft.com/office/drawing/2014/main" id="{8AE13B1A-6E99-2346-A2F8-0B3C7260CDD7}"/>
                </a:ext>
              </a:extLst>
            </p:cNvPr>
            <p:cNvGraphicFramePr/>
            <p:nvPr>
              <p:extLst>
                <p:ext uri="{D42A27DB-BD31-4B8C-83A1-F6EECF244321}">
                  <p14:modId xmlns:p14="http://schemas.microsoft.com/office/powerpoint/2010/main" val="907454737"/>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60399C5-A156-9941-9188-437408F592F7}"/>
                </a:ext>
              </a:extLst>
            </p:cNvPr>
            <p:cNvSpPr txBox="1"/>
            <p:nvPr/>
          </p:nvSpPr>
          <p:spPr>
            <a:xfrm>
              <a:off x="1154045" y="1798354"/>
              <a:ext cx="964324" cy="405696"/>
            </a:xfrm>
            <a:prstGeom prst="rect">
              <a:avLst/>
            </a:prstGeom>
            <a:noFill/>
          </p:spPr>
          <p:txBody>
            <a:bodyPr wrap="square" rtlCol="0">
              <a:spAutoFit/>
            </a:bodyPr>
            <a:lstStyle/>
            <a:p>
              <a:r>
                <a:rPr lang="en-US" sz="2000" dirty="0">
                  <a:latin typeface="+mj-lt"/>
                </a:rPr>
                <a:t>96%</a:t>
              </a:r>
            </a:p>
          </p:txBody>
        </p:sp>
      </p:grpSp>
      <p:sp>
        <p:nvSpPr>
          <p:cNvPr id="11" name="TextBox 10">
            <a:extLst>
              <a:ext uri="{FF2B5EF4-FFF2-40B4-BE49-F238E27FC236}">
                <a16:creationId xmlns:a16="http://schemas.microsoft.com/office/drawing/2014/main" id="{F9C457B2-B849-F848-BEA6-21AFCBB55B21}"/>
              </a:ext>
            </a:extLst>
          </p:cNvPr>
          <p:cNvSpPr txBox="1"/>
          <p:nvPr/>
        </p:nvSpPr>
        <p:spPr>
          <a:xfrm>
            <a:off x="3212041" y="742950"/>
            <a:ext cx="3257647" cy="707886"/>
          </a:xfrm>
          <a:prstGeom prst="rect">
            <a:avLst/>
          </a:prstGeom>
          <a:noFill/>
        </p:spPr>
        <p:txBody>
          <a:bodyPr wrap="square" rtlCol="0">
            <a:spAutoFit/>
          </a:bodyPr>
          <a:lstStyle/>
          <a:p>
            <a:pPr algn="ctr"/>
            <a:r>
              <a:rPr lang="en-US" sz="2000" dirty="0"/>
              <a:t>Planned to breastfeed </a:t>
            </a:r>
            <a:br>
              <a:rPr lang="en-US" sz="2000" dirty="0"/>
            </a:br>
            <a:r>
              <a:rPr lang="en-US" sz="2000" dirty="0"/>
              <a:t>at least 3 months</a:t>
            </a:r>
          </a:p>
        </p:txBody>
      </p:sp>
      <p:grpSp>
        <p:nvGrpSpPr>
          <p:cNvPr id="12" name="Group 11">
            <a:extLst>
              <a:ext uri="{FF2B5EF4-FFF2-40B4-BE49-F238E27FC236}">
                <a16:creationId xmlns:a16="http://schemas.microsoft.com/office/drawing/2014/main" id="{68DF3F8E-C0AB-2B44-989C-AECCB130E81A}"/>
              </a:ext>
            </a:extLst>
          </p:cNvPr>
          <p:cNvGrpSpPr/>
          <p:nvPr/>
        </p:nvGrpSpPr>
        <p:grpSpPr>
          <a:xfrm>
            <a:off x="6351894" y="1374584"/>
            <a:ext cx="1752600" cy="1578166"/>
            <a:chOff x="609600" y="1227911"/>
            <a:chExt cx="1752600" cy="1600200"/>
          </a:xfrm>
        </p:grpSpPr>
        <p:graphicFrame>
          <p:nvGraphicFramePr>
            <p:cNvPr id="13" name="Chart 12">
              <a:extLst>
                <a:ext uri="{FF2B5EF4-FFF2-40B4-BE49-F238E27FC236}">
                  <a16:creationId xmlns:a16="http://schemas.microsoft.com/office/drawing/2014/main" id="{85FBCD07-2E6E-0C4F-BC27-6590C0880880}"/>
                </a:ext>
              </a:extLst>
            </p:cNvPr>
            <p:cNvGraphicFramePr/>
            <p:nvPr>
              <p:extLst>
                <p:ext uri="{D42A27DB-BD31-4B8C-83A1-F6EECF244321}">
                  <p14:modId xmlns:p14="http://schemas.microsoft.com/office/powerpoint/2010/main" val="2168048829"/>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8D3C5E4B-A80D-4C46-AE49-61BF802317C3}"/>
                </a:ext>
              </a:extLst>
            </p:cNvPr>
            <p:cNvSpPr txBox="1"/>
            <p:nvPr/>
          </p:nvSpPr>
          <p:spPr>
            <a:xfrm>
              <a:off x="1149466" y="1832410"/>
              <a:ext cx="964324" cy="405696"/>
            </a:xfrm>
            <a:prstGeom prst="rect">
              <a:avLst/>
            </a:prstGeom>
            <a:noFill/>
          </p:spPr>
          <p:txBody>
            <a:bodyPr wrap="square" rtlCol="0">
              <a:spAutoFit/>
            </a:bodyPr>
            <a:lstStyle/>
            <a:p>
              <a:r>
                <a:rPr lang="en-US" sz="2000" dirty="0">
                  <a:latin typeface="+mj-lt"/>
                </a:rPr>
                <a:t>93%</a:t>
              </a:r>
            </a:p>
          </p:txBody>
        </p:sp>
      </p:grpSp>
      <p:grpSp>
        <p:nvGrpSpPr>
          <p:cNvPr id="15" name="Group 14">
            <a:extLst>
              <a:ext uri="{FF2B5EF4-FFF2-40B4-BE49-F238E27FC236}">
                <a16:creationId xmlns:a16="http://schemas.microsoft.com/office/drawing/2014/main" id="{A8C0B9E7-001F-E04B-A016-CF58CD3FD89E}"/>
              </a:ext>
            </a:extLst>
          </p:cNvPr>
          <p:cNvGrpSpPr/>
          <p:nvPr/>
        </p:nvGrpSpPr>
        <p:grpSpPr>
          <a:xfrm>
            <a:off x="7490952" y="1374584"/>
            <a:ext cx="1752600" cy="1578166"/>
            <a:chOff x="609600" y="1227911"/>
            <a:chExt cx="1752600" cy="1600200"/>
          </a:xfrm>
        </p:grpSpPr>
        <p:graphicFrame>
          <p:nvGraphicFramePr>
            <p:cNvPr id="16" name="Chart 15">
              <a:extLst>
                <a:ext uri="{FF2B5EF4-FFF2-40B4-BE49-F238E27FC236}">
                  <a16:creationId xmlns:a16="http://schemas.microsoft.com/office/drawing/2014/main" id="{3C44E709-5109-6045-9F85-9BBB85CFDAC5}"/>
                </a:ext>
              </a:extLst>
            </p:cNvPr>
            <p:cNvGraphicFramePr/>
            <p:nvPr>
              <p:extLst>
                <p:ext uri="{D42A27DB-BD31-4B8C-83A1-F6EECF244321}">
                  <p14:modId xmlns:p14="http://schemas.microsoft.com/office/powerpoint/2010/main" val="3160182328"/>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DA9CCEB3-3FCF-9A4E-A3AC-190B1D71A5EC}"/>
                </a:ext>
              </a:extLst>
            </p:cNvPr>
            <p:cNvSpPr txBox="1"/>
            <p:nvPr/>
          </p:nvSpPr>
          <p:spPr>
            <a:xfrm>
              <a:off x="1143000" y="1823680"/>
              <a:ext cx="964324" cy="405696"/>
            </a:xfrm>
            <a:prstGeom prst="rect">
              <a:avLst/>
            </a:prstGeom>
            <a:noFill/>
          </p:spPr>
          <p:txBody>
            <a:bodyPr wrap="square" rtlCol="0">
              <a:spAutoFit/>
            </a:bodyPr>
            <a:lstStyle/>
            <a:p>
              <a:r>
                <a:rPr lang="en-US" sz="2000" dirty="0">
                  <a:latin typeface="+mj-lt"/>
                </a:rPr>
                <a:t>90%</a:t>
              </a:r>
            </a:p>
          </p:txBody>
        </p:sp>
      </p:grpSp>
      <p:sp>
        <p:nvSpPr>
          <p:cNvPr id="18" name="TextBox 17">
            <a:extLst>
              <a:ext uri="{FF2B5EF4-FFF2-40B4-BE49-F238E27FC236}">
                <a16:creationId xmlns:a16="http://schemas.microsoft.com/office/drawing/2014/main" id="{DE1EEBC5-F88C-844B-AF96-0D925DE99ABF}"/>
              </a:ext>
            </a:extLst>
          </p:cNvPr>
          <p:cNvSpPr txBox="1"/>
          <p:nvPr/>
        </p:nvSpPr>
        <p:spPr>
          <a:xfrm>
            <a:off x="6349346" y="742950"/>
            <a:ext cx="2636555" cy="707886"/>
          </a:xfrm>
          <a:prstGeom prst="rect">
            <a:avLst/>
          </a:prstGeom>
          <a:noFill/>
        </p:spPr>
        <p:txBody>
          <a:bodyPr wrap="none" rtlCol="0">
            <a:spAutoFit/>
          </a:bodyPr>
          <a:lstStyle/>
          <a:p>
            <a:pPr algn="ctr"/>
            <a:r>
              <a:rPr lang="en-US" sz="2000" dirty="0"/>
              <a:t>Planned to breastfeed </a:t>
            </a:r>
            <a:br>
              <a:rPr lang="en-US" sz="2000" dirty="0"/>
            </a:br>
            <a:r>
              <a:rPr lang="en-US" sz="2000" dirty="0"/>
              <a:t>at least 6 months</a:t>
            </a:r>
          </a:p>
        </p:txBody>
      </p:sp>
      <p:grpSp>
        <p:nvGrpSpPr>
          <p:cNvPr id="26" name="Group 25">
            <a:extLst>
              <a:ext uri="{FF2B5EF4-FFF2-40B4-BE49-F238E27FC236}">
                <a16:creationId xmlns:a16="http://schemas.microsoft.com/office/drawing/2014/main" id="{8EB23363-6CF9-BE40-BCA4-77C03ADA553B}"/>
              </a:ext>
            </a:extLst>
          </p:cNvPr>
          <p:cNvGrpSpPr/>
          <p:nvPr/>
        </p:nvGrpSpPr>
        <p:grpSpPr>
          <a:xfrm>
            <a:off x="3479690" y="3577327"/>
            <a:ext cx="1752600" cy="1578166"/>
            <a:chOff x="609600" y="1227911"/>
            <a:chExt cx="1752600" cy="1600200"/>
          </a:xfrm>
        </p:grpSpPr>
        <p:graphicFrame>
          <p:nvGraphicFramePr>
            <p:cNvPr id="27" name="Chart 26">
              <a:extLst>
                <a:ext uri="{FF2B5EF4-FFF2-40B4-BE49-F238E27FC236}">
                  <a16:creationId xmlns:a16="http://schemas.microsoft.com/office/drawing/2014/main" id="{A43EB486-11DA-6B47-A1D6-8395A0F2481F}"/>
                </a:ext>
              </a:extLst>
            </p:cNvPr>
            <p:cNvGraphicFramePr/>
            <p:nvPr>
              <p:extLst>
                <p:ext uri="{D42A27DB-BD31-4B8C-83A1-F6EECF244321}">
                  <p14:modId xmlns:p14="http://schemas.microsoft.com/office/powerpoint/2010/main" val="84583120"/>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a:extLst>
                <a:ext uri="{FF2B5EF4-FFF2-40B4-BE49-F238E27FC236}">
                  <a16:creationId xmlns:a16="http://schemas.microsoft.com/office/drawing/2014/main" id="{5494D398-0D95-3845-B1F9-98901E527874}"/>
                </a:ext>
              </a:extLst>
            </p:cNvPr>
            <p:cNvSpPr txBox="1"/>
            <p:nvPr/>
          </p:nvSpPr>
          <p:spPr>
            <a:xfrm>
              <a:off x="1131076" y="1825163"/>
              <a:ext cx="964324" cy="405696"/>
            </a:xfrm>
            <a:prstGeom prst="rect">
              <a:avLst/>
            </a:prstGeom>
            <a:noFill/>
          </p:spPr>
          <p:txBody>
            <a:bodyPr wrap="square" rtlCol="0">
              <a:spAutoFit/>
            </a:bodyPr>
            <a:lstStyle/>
            <a:p>
              <a:r>
                <a:rPr lang="en-US" sz="2000" dirty="0">
                  <a:latin typeface="+mj-lt"/>
                </a:rPr>
                <a:t>79%</a:t>
              </a:r>
            </a:p>
          </p:txBody>
        </p:sp>
      </p:grpSp>
      <p:grpSp>
        <p:nvGrpSpPr>
          <p:cNvPr id="29" name="Group 28">
            <a:extLst>
              <a:ext uri="{FF2B5EF4-FFF2-40B4-BE49-F238E27FC236}">
                <a16:creationId xmlns:a16="http://schemas.microsoft.com/office/drawing/2014/main" id="{A8E7363D-BC3F-DB4B-80FF-B19CC80B515D}"/>
              </a:ext>
            </a:extLst>
          </p:cNvPr>
          <p:cNvGrpSpPr/>
          <p:nvPr/>
        </p:nvGrpSpPr>
        <p:grpSpPr>
          <a:xfrm>
            <a:off x="4618748" y="3543300"/>
            <a:ext cx="1752600" cy="1578166"/>
            <a:chOff x="609600" y="1227911"/>
            <a:chExt cx="1752600" cy="1600200"/>
          </a:xfrm>
        </p:grpSpPr>
        <p:graphicFrame>
          <p:nvGraphicFramePr>
            <p:cNvPr id="30" name="Chart 29">
              <a:extLst>
                <a:ext uri="{FF2B5EF4-FFF2-40B4-BE49-F238E27FC236}">
                  <a16:creationId xmlns:a16="http://schemas.microsoft.com/office/drawing/2014/main" id="{57553091-2286-AA47-8622-85E89BBFC518}"/>
                </a:ext>
              </a:extLst>
            </p:cNvPr>
            <p:cNvGraphicFramePr/>
            <p:nvPr>
              <p:extLst>
                <p:ext uri="{D42A27DB-BD31-4B8C-83A1-F6EECF244321}">
                  <p14:modId xmlns:p14="http://schemas.microsoft.com/office/powerpoint/2010/main" val="2956102751"/>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Box 30">
              <a:extLst>
                <a:ext uri="{FF2B5EF4-FFF2-40B4-BE49-F238E27FC236}">
                  <a16:creationId xmlns:a16="http://schemas.microsoft.com/office/drawing/2014/main" id="{0E46653C-A4AD-6D40-9284-0146A8BAFF00}"/>
                </a:ext>
              </a:extLst>
            </p:cNvPr>
            <p:cNvSpPr txBox="1"/>
            <p:nvPr/>
          </p:nvSpPr>
          <p:spPr>
            <a:xfrm>
              <a:off x="1143000" y="1820608"/>
              <a:ext cx="964324" cy="405696"/>
            </a:xfrm>
            <a:prstGeom prst="rect">
              <a:avLst/>
            </a:prstGeom>
            <a:noFill/>
          </p:spPr>
          <p:txBody>
            <a:bodyPr wrap="square" rtlCol="0">
              <a:spAutoFit/>
            </a:bodyPr>
            <a:lstStyle/>
            <a:p>
              <a:r>
                <a:rPr lang="en-US" sz="2000" dirty="0">
                  <a:latin typeface="+mj-lt"/>
                </a:rPr>
                <a:t>87%</a:t>
              </a:r>
            </a:p>
          </p:txBody>
        </p:sp>
      </p:grpSp>
      <p:sp>
        <p:nvSpPr>
          <p:cNvPr id="32" name="TextBox 31">
            <a:extLst>
              <a:ext uri="{FF2B5EF4-FFF2-40B4-BE49-F238E27FC236}">
                <a16:creationId xmlns:a16="http://schemas.microsoft.com/office/drawing/2014/main" id="{EF4986D2-794E-BC42-9851-E52E3958518A}"/>
              </a:ext>
            </a:extLst>
          </p:cNvPr>
          <p:cNvSpPr txBox="1"/>
          <p:nvPr/>
        </p:nvSpPr>
        <p:spPr>
          <a:xfrm>
            <a:off x="3072128" y="2952750"/>
            <a:ext cx="3257646" cy="707886"/>
          </a:xfrm>
          <a:prstGeom prst="rect">
            <a:avLst/>
          </a:prstGeom>
          <a:noFill/>
        </p:spPr>
        <p:txBody>
          <a:bodyPr wrap="square" rtlCol="0">
            <a:spAutoFit/>
          </a:bodyPr>
          <a:lstStyle/>
          <a:p>
            <a:pPr algn="ctr"/>
            <a:r>
              <a:rPr lang="en-US" sz="2000" dirty="0"/>
              <a:t>Breastfed in first hour </a:t>
            </a:r>
            <a:br>
              <a:rPr lang="en-US" sz="2000" dirty="0"/>
            </a:br>
            <a:r>
              <a:rPr lang="en-US" sz="2000" dirty="0"/>
              <a:t>after birth</a:t>
            </a:r>
          </a:p>
        </p:txBody>
      </p:sp>
      <p:grpSp>
        <p:nvGrpSpPr>
          <p:cNvPr id="33" name="Group 32">
            <a:extLst>
              <a:ext uri="{FF2B5EF4-FFF2-40B4-BE49-F238E27FC236}">
                <a16:creationId xmlns:a16="http://schemas.microsoft.com/office/drawing/2014/main" id="{E1E226D9-DCB1-9841-A25B-ECD1AECD3515}"/>
              </a:ext>
            </a:extLst>
          </p:cNvPr>
          <p:cNvGrpSpPr/>
          <p:nvPr/>
        </p:nvGrpSpPr>
        <p:grpSpPr>
          <a:xfrm>
            <a:off x="6252342" y="3599361"/>
            <a:ext cx="1752600" cy="1578166"/>
            <a:chOff x="609600" y="1227911"/>
            <a:chExt cx="1752600" cy="1600200"/>
          </a:xfrm>
        </p:grpSpPr>
        <p:graphicFrame>
          <p:nvGraphicFramePr>
            <p:cNvPr id="34" name="Chart 33">
              <a:extLst>
                <a:ext uri="{FF2B5EF4-FFF2-40B4-BE49-F238E27FC236}">
                  <a16:creationId xmlns:a16="http://schemas.microsoft.com/office/drawing/2014/main" id="{0A709193-B0C4-3E4C-B03F-161524E801EE}"/>
                </a:ext>
              </a:extLst>
            </p:cNvPr>
            <p:cNvGraphicFramePr/>
            <p:nvPr>
              <p:extLst>
                <p:ext uri="{D42A27DB-BD31-4B8C-83A1-F6EECF244321}">
                  <p14:modId xmlns:p14="http://schemas.microsoft.com/office/powerpoint/2010/main" val="2007714721"/>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8"/>
            </a:graphicData>
          </a:graphic>
        </p:graphicFrame>
        <p:sp>
          <p:nvSpPr>
            <p:cNvPr id="35" name="TextBox 34">
              <a:extLst>
                <a:ext uri="{FF2B5EF4-FFF2-40B4-BE49-F238E27FC236}">
                  <a16:creationId xmlns:a16="http://schemas.microsoft.com/office/drawing/2014/main" id="{48CC8341-904E-FF43-AC35-E9B331E66B5B}"/>
                </a:ext>
              </a:extLst>
            </p:cNvPr>
            <p:cNvSpPr txBox="1"/>
            <p:nvPr/>
          </p:nvSpPr>
          <p:spPr>
            <a:xfrm>
              <a:off x="1143000" y="1825163"/>
              <a:ext cx="744756" cy="405696"/>
            </a:xfrm>
            <a:prstGeom prst="rect">
              <a:avLst/>
            </a:prstGeom>
            <a:noFill/>
          </p:spPr>
          <p:txBody>
            <a:bodyPr wrap="square" rtlCol="0">
              <a:spAutoFit/>
            </a:bodyPr>
            <a:lstStyle/>
            <a:p>
              <a:pPr algn="ctr"/>
              <a:r>
                <a:rPr lang="en-US" sz="2000" dirty="0">
                  <a:latin typeface="+mj-lt"/>
                </a:rPr>
                <a:t>71%</a:t>
              </a:r>
            </a:p>
          </p:txBody>
        </p:sp>
      </p:grpSp>
      <p:grpSp>
        <p:nvGrpSpPr>
          <p:cNvPr id="36" name="Group 35">
            <a:extLst>
              <a:ext uri="{FF2B5EF4-FFF2-40B4-BE49-F238E27FC236}">
                <a16:creationId xmlns:a16="http://schemas.microsoft.com/office/drawing/2014/main" id="{B6826906-97E3-4F47-A506-03FB8C7C2CB1}"/>
              </a:ext>
            </a:extLst>
          </p:cNvPr>
          <p:cNvGrpSpPr/>
          <p:nvPr/>
        </p:nvGrpSpPr>
        <p:grpSpPr>
          <a:xfrm>
            <a:off x="7391400" y="3565334"/>
            <a:ext cx="1752600" cy="1578166"/>
            <a:chOff x="609600" y="1227911"/>
            <a:chExt cx="1752600" cy="1600200"/>
          </a:xfrm>
        </p:grpSpPr>
        <p:graphicFrame>
          <p:nvGraphicFramePr>
            <p:cNvPr id="37" name="Chart 36">
              <a:extLst>
                <a:ext uri="{FF2B5EF4-FFF2-40B4-BE49-F238E27FC236}">
                  <a16:creationId xmlns:a16="http://schemas.microsoft.com/office/drawing/2014/main" id="{C6A9A43F-54AB-E94D-83D6-A67D35A1093D}"/>
                </a:ext>
              </a:extLst>
            </p:cNvPr>
            <p:cNvGraphicFramePr/>
            <p:nvPr>
              <p:extLst>
                <p:ext uri="{D42A27DB-BD31-4B8C-83A1-F6EECF244321}">
                  <p14:modId xmlns:p14="http://schemas.microsoft.com/office/powerpoint/2010/main" val="2614870236"/>
                </p:ext>
              </p:extLst>
            </p:nvPr>
          </p:nvGraphicFramePr>
          <p:xfrm>
            <a:off x="609600" y="1227911"/>
            <a:ext cx="1752600" cy="1600200"/>
          </p:xfrm>
          <a:graphic>
            <a:graphicData uri="http://schemas.openxmlformats.org/drawingml/2006/chart">
              <c:chart xmlns:c="http://schemas.openxmlformats.org/drawingml/2006/chart" xmlns:r="http://schemas.openxmlformats.org/officeDocument/2006/relationships" r:id="rId9"/>
            </a:graphicData>
          </a:graphic>
        </p:graphicFrame>
        <p:sp>
          <p:nvSpPr>
            <p:cNvPr id="38" name="TextBox 37">
              <a:extLst>
                <a:ext uri="{FF2B5EF4-FFF2-40B4-BE49-F238E27FC236}">
                  <a16:creationId xmlns:a16="http://schemas.microsoft.com/office/drawing/2014/main" id="{DB9223AF-2964-224F-A194-EA52C9168D09}"/>
                </a:ext>
              </a:extLst>
            </p:cNvPr>
            <p:cNvSpPr txBox="1"/>
            <p:nvPr/>
          </p:nvSpPr>
          <p:spPr>
            <a:xfrm>
              <a:off x="1143000" y="1820608"/>
              <a:ext cx="744756" cy="405696"/>
            </a:xfrm>
            <a:prstGeom prst="rect">
              <a:avLst/>
            </a:prstGeom>
            <a:noFill/>
          </p:spPr>
          <p:txBody>
            <a:bodyPr wrap="square" rtlCol="0">
              <a:spAutoFit/>
            </a:bodyPr>
            <a:lstStyle/>
            <a:p>
              <a:pPr algn="ctr"/>
              <a:r>
                <a:rPr lang="en-US" sz="2000" dirty="0">
                  <a:latin typeface="+mj-lt"/>
                </a:rPr>
                <a:t>86%</a:t>
              </a:r>
            </a:p>
          </p:txBody>
        </p:sp>
      </p:grpSp>
      <p:sp>
        <p:nvSpPr>
          <p:cNvPr id="39" name="TextBox 38">
            <a:extLst>
              <a:ext uri="{FF2B5EF4-FFF2-40B4-BE49-F238E27FC236}">
                <a16:creationId xmlns:a16="http://schemas.microsoft.com/office/drawing/2014/main" id="{AD1E3C0F-AC95-5C4A-8F98-F7B43A242768}"/>
              </a:ext>
            </a:extLst>
          </p:cNvPr>
          <p:cNvSpPr txBox="1"/>
          <p:nvPr/>
        </p:nvSpPr>
        <p:spPr>
          <a:xfrm>
            <a:off x="5980524" y="2952750"/>
            <a:ext cx="3257646" cy="707886"/>
          </a:xfrm>
          <a:prstGeom prst="rect">
            <a:avLst/>
          </a:prstGeom>
          <a:noFill/>
        </p:spPr>
        <p:txBody>
          <a:bodyPr wrap="square" rtlCol="0">
            <a:spAutoFit/>
          </a:bodyPr>
          <a:lstStyle/>
          <a:p>
            <a:pPr algn="ctr"/>
            <a:r>
              <a:rPr lang="en-US" sz="2000" dirty="0"/>
              <a:t>Breastfed exclusively </a:t>
            </a:r>
            <a:br>
              <a:rPr lang="en-US" sz="2000" dirty="0"/>
            </a:br>
            <a:r>
              <a:rPr lang="en-US" sz="2000" dirty="0"/>
              <a:t>in hospital</a:t>
            </a:r>
          </a:p>
        </p:txBody>
      </p:sp>
      <p:grpSp>
        <p:nvGrpSpPr>
          <p:cNvPr id="40" name="Group 39">
            <a:extLst>
              <a:ext uri="{FF2B5EF4-FFF2-40B4-BE49-F238E27FC236}">
                <a16:creationId xmlns:a16="http://schemas.microsoft.com/office/drawing/2014/main" id="{FE4864D9-99AF-A142-8488-32150F537681}"/>
              </a:ext>
            </a:extLst>
          </p:cNvPr>
          <p:cNvGrpSpPr/>
          <p:nvPr/>
        </p:nvGrpSpPr>
        <p:grpSpPr>
          <a:xfrm>
            <a:off x="454212" y="3639043"/>
            <a:ext cx="1953302" cy="825929"/>
            <a:chOff x="506336" y="3681719"/>
            <a:chExt cx="1953302" cy="825929"/>
          </a:xfrm>
        </p:grpSpPr>
        <p:sp>
          <p:nvSpPr>
            <p:cNvPr id="41" name="TextBox 40">
              <a:extLst>
                <a:ext uri="{FF2B5EF4-FFF2-40B4-BE49-F238E27FC236}">
                  <a16:creationId xmlns:a16="http://schemas.microsoft.com/office/drawing/2014/main" id="{9399EC0A-9EBD-8C4F-8EF9-95ED5495949F}"/>
                </a:ext>
              </a:extLst>
            </p:cNvPr>
            <p:cNvSpPr txBox="1"/>
            <p:nvPr/>
          </p:nvSpPr>
          <p:spPr>
            <a:xfrm>
              <a:off x="870229" y="3681719"/>
              <a:ext cx="1589409" cy="400110"/>
            </a:xfrm>
            <a:prstGeom prst="rect">
              <a:avLst/>
            </a:prstGeom>
            <a:noFill/>
          </p:spPr>
          <p:txBody>
            <a:bodyPr wrap="none" rtlCol="0">
              <a:spAutoFit/>
            </a:bodyPr>
            <a:lstStyle/>
            <a:p>
              <a:pPr algn="ctr"/>
              <a:r>
                <a:rPr lang="en-US" sz="2000" dirty="0" err="1"/>
                <a:t>Telelactation</a:t>
              </a:r>
              <a:endParaRPr lang="en-US" sz="2000" dirty="0"/>
            </a:p>
          </p:txBody>
        </p:sp>
        <p:sp>
          <p:nvSpPr>
            <p:cNvPr id="42" name="TextBox 41">
              <a:extLst>
                <a:ext uri="{FF2B5EF4-FFF2-40B4-BE49-F238E27FC236}">
                  <a16:creationId xmlns:a16="http://schemas.microsoft.com/office/drawing/2014/main" id="{5079C199-4A7B-8C49-8038-227069FA9250}"/>
                </a:ext>
              </a:extLst>
            </p:cNvPr>
            <p:cNvSpPr txBox="1"/>
            <p:nvPr/>
          </p:nvSpPr>
          <p:spPr>
            <a:xfrm>
              <a:off x="870229" y="4107538"/>
              <a:ext cx="975075" cy="400110"/>
            </a:xfrm>
            <a:prstGeom prst="rect">
              <a:avLst/>
            </a:prstGeom>
            <a:noFill/>
          </p:spPr>
          <p:txBody>
            <a:bodyPr wrap="none" rtlCol="0">
              <a:spAutoFit/>
            </a:bodyPr>
            <a:lstStyle/>
            <a:p>
              <a:pPr algn="ctr"/>
              <a:r>
                <a:rPr lang="en-US" sz="2000" dirty="0"/>
                <a:t>Control</a:t>
              </a:r>
            </a:p>
          </p:txBody>
        </p:sp>
        <p:sp>
          <p:nvSpPr>
            <p:cNvPr id="43" name="Rectangle 42">
              <a:extLst>
                <a:ext uri="{FF2B5EF4-FFF2-40B4-BE49-F238E27FC236}">
                  <a16:creationId xmlns:a16="http://schemas.microsoft.com/office/drawing/2014/main" id="{29DABB13-DC7B-8146-83A6-705CA406D9D5}"/>
                </a:ext>
              </a:extLst>
            </p:cNvPr>
            <p:cNvSpPr/>
            <p:nvPr/>
          </p:nvSpPr>
          <p:spPr>
            <a:xfrm>
              <a:off x="506336" y="3754459"/>
              <a:ext cx="320224" cy="2825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0A4D220-F3D5-334B-AABD-81A9776E7266}"/>
                </a:ext>
              </a:extLst>
            </p:cNvPr>
            <p:cNvSpPr/>
            <p:nvPr/>
          </p:nvSpPr>
          <p:spPr>
            <a:xfrm>
              <a:off x="506336" y="4163062"/>
              <a:ext cx="320224" cy="2825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61D4B7E-E4B7-5E4E-8F7C-69D47F37ED53}"/>
              </a:ext>
            </a:extLst>
          </p:cNvPr>
          <p:cNvSpPr/>
          <p:nvPr/>
        </p:nvSpPr>
        <p:spPr>
          <a:xfrm>
            <a:off x="841488" y="4740033"/>
            <a:ext cx="8733772" cy="307777"/>
          </a:xfrm>
          <a:prstGeom prst="rect">
            <a:avLst/>
          </a:prstGeom>
        </p:spPr>
        <p:txBody>
          <a:bodyPr wrap="square">
            <a:spAutoFit/>
          </a:bodyPr>
          <a:lstStyle/>
          <a:p>
            <a:r>
              <a:rPr lang="en-US" sz="1400" dirty="0"/>
              <a:t>* Includes demonstration calls in which they briefly spoke to an IBCLC to learn how to use the application</a:t>
            </a:r>
          </a:p>
        </p:txBody>
      </p:sp>
      <p:sp>
        <p:nvSpPr>
          <p:cNvPr id="35" name="Rectangle 34">
            <a:extLst>
              <a:ext uri="{FF2B5EF4-FFF2-40B4-BE49-F238E27FC236}">
                <a16:creationId xmlns:a16="http://schemas.microsoft.com/office/drawing/2014/main" id="{FB05CCD7-0A4B-A647-B675-FAE5E0AD6AE4}"/>
              </a:ext>
            </a:extLst>
          </p:cNvPr>
          <p:cNvSpPr/>
          <p:nvPr/>
        </p:nvSpPr>
        <p:spPr>
          <a:xfrm>
            <a:off x="325675" y="2960573"/>
            <a:ext cx="2940563" cy="1077218"/>
          </a:xfrm>
          <a:prstGeom prst="rect">
            <a:avLst/>
          </a:prstGeom>
          <a:ln w="25400">
            <a:solidFill>
              <a:schemeClr val="accent6">
                <a:lumMod val="75000"/>
              </a:schemeClr>
            </a:solidFill>
          </a:ln>
        </p:spPr>
        <p:txBody>
          <a:bodyPr wrap="square">
            <a:spAutoFit/>
          </a:bodyPr>
          <a:lstStyle/>
          <a:p>
            <a:pPr algn="ctr"/>
            <a:r>
              <a:rPr lang="en-US" sz="1600" dirty="0"/>
              <a:t>Vendor EMR data showed that </a:t>
            </a:r>
            <a:r>
              <a:rPr lang="en-US" sz="1600" dirty="0">
                <a:solidFill>
                  <a:schemeClr val="accent4">
                    <a:lumMod val="75000"/>
                  </a:schemeClr>
                </a:solidFill>
              </a:rPr>
              <a:t>33%</a:t>
            </a:r>
            <a:r>
              <a:rPr lang="en-US" sz="1600" dirty="0"/>
              <a:t> of participants engaged in </a:t>
            </a:r>
            <a:r>
              <a:rPr lang="en-US" sz="1600" dirty="0">
                <a:solidFill>
                  <a:schemeClr val="accent4">
                    <a:lumMod val="75000"/>
                  </a:schemeClr>
                </a:solidFill>
              </a:rPr>
              <a:t>substantive discussion </a:t>
            </a:r>
            <a:r>
              <a:rPr lang="en-US" sz="1600" dirty="0"/>
              <a:t>about a breastfeeding challenge</a:t>
            </a:r>
          </a:p>
        </p:txBody>
      </p:sp>
      <p:sp>
        <p:nvSpPr>
          <p:cNvPr id="40" name="TextBox 39">
            <a:extLst>
              <a:ext uri="{FF2B5EF4-FFF2-40B4-BE49-F238E27FC236}">
                <a16:creationId xmlns:a16="http://schemas.microsoft.com/office/drawing/2014/main" id="{EBAA7CC3-7EB1-C044-B44D-37820168291C}"/>
              </a:ext>
            </a:extLst>
          </p:cNvPr>
          <p:cNvSpPr txBox="1"/>
          <p:nvPr/>
        </p:nvSpPr>
        <p:spPr>
          <a:xfrm>
            <a:off x="0" y="163696"/>
            <a:ext cx="9144000" cy="543739"/>
          </a:xfrm>
          <a:prstGeom prst="rect">
            <a:avLst/>
          </a:prstGeom>
          <a:noFill/>
        </p:spPr>
        <p:txBody>
          <a:bodyPr wrap="square" rtlCol="0">
            <a:spAutoFit/>
          </a:bodyPr>
          <a:lstStyle/>
          <a:p>
            <a:pPr algn="ctr">
              <a:lnSpc>
                <a:spcPct val="90000"/>
              </a:lnSpc>
            </a:pPr>
            <a:r>
              <a:rPr lang="en-US" sz="3200" dirty="0">
                <a:solidFill>
                  <a:srgbClr val="000000"/>
                </a:solidFill>
              </a:rPr>
              <a:t>Experiences with the intervention</a:t>
            </a:r>
          </a:p>
        </p:txBody>
      </p:sp>
      <p:cxnSp>
        <p:nvCxnSpPr>
          <p:cNvPr id="51" name="Straight Arrow Connector 50">
            <a:extLst>
              <a:ext uri="{FF2B5EF4-FFF2-40B4-BE49-F238E27FC236}">
                <a16:creationId xmlns:a16="http://schemas.microsoft.com/office/drawing/2014/main" id="{951B3886-E39C-FA4E-877C-98D288C09680}"/>
              </a:ext>
            </a:extLst>
          </p:cNvPr>
          <p:cNvCxnSpPr/>
          <p:nvPr/>
        </p:nvCxnSpPr>
        <p:spPr>
          <a:xfrm>
            <a:off x="2468670" y="1477108"/>
            <a:ext cx="4077225" cy="0"/>
          </a:xfrm>
          <a:prstGeom prst="straightConnector1">
            <a:avLst/>
          </a:prstGeom>
          <a:ln>
            <a:solidFill>
              <a:schemeClr val="accent4">
                <a:lumMod val="75000"/>
              </a:schemeClr>
            </a:solidFill>
            <a:prstDash val="dot"/>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D963C5B9-82F0-C546-B030-44F28EA6FD6E}"/>
              </a:ext>
            </a:extLst>
          </p:cNvPr>
          <p:cNvCxnSpPr>
            <a:endCxn id="56" idx="3"/>
          </p:cNvCxnSpPr>
          <p:nvPr/>
        </p:nvCxnSpPr>
        <p:spPr>
          <a:xfrm flipH="1">
            <a:off x="2471112" y="1758152"/>
            <a:ext cx="4074784" cy="0"/>
          </a:xfrm>
          <a:prstGeom prst="straightConnector1">
            <a:avLst/>
          </a:prstGeom>
          <a:ln>
            <a:solidFill>
              <a:schemeClr val="accent4">
                <a:lumMod val="75000"/>
              </a:schemeClr>
            </a:solidFill>
            <a:prstDash val="dot"/>
            <a:headEnd type="none"/>
            <a:tailEnd type="triangle" w="lg" len="lg"/>
          </a:ln>
          <a:effectLst/>
        </p:spPr>
        <p:style>
          <a:lnRef idx="2">
            <a:schemeClr val="accent1"/>
          </a:lnRef>
          <a:fillRef idx="0">
            <a:schemeClr val="accent1"/>
          </a:fillRef>
          <a:effectRef idx="1">
            <a:schemeClr val="accent1"/>
          </a:effectRef>
          <a:fontRef idx="minor">
            <a:schemeClr val="tx1"/>
          </a:fontRef>
        </p:style>
      </p:cxnSp>
      <p:pic>
        <p:nvPicPr>
          <p:cNvPr id="55" name="Picture 54" descr="Avatars1.png">
            <a:extLst>
              <a:ext uri="{FF2B5EF4-FFF2-40B4-BE49-F238E27FC236}">
                <a16:creationId xmlns:a16="http://schemas.microsoft.com/office/drawing/2014/main" id="{88A475B9-6448-B64A-9BA1-B25798CB97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75331" y="1275370"/>
            <a:ext cx="907013" cy="1100204"/>
          </a:xfrm>
          <a:prstGeom prst="rect">
            <a:avLst/>
          </a:prstGeom>
        </p:spPr>
      </p:pic>
      <p:pic>
        <p:nvPicPr>
          <p:cNvPr id="56" name="Picture 55" descr="Avatars1.png">
            <a:extLst>
              <a:ext uri="{FF2B5EF4-FFF2-40B4-BE49-F238E27FC236}">
                <a16:creationId xmlns:a16="http://schemas.microsoft.com/office/drawing/2014/main" id="{37C8866C-C44C-8341-ABBB-AB7B1CF2CD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9031" y="1153519"/>
            <a:ext cx="1232081" cy="1209265"/>
          </a:xfrm>
          <a:prstGeom prst="rect">
            <a:avLst/>
          </a:prstGeom>
        </p:spPr>
      </p:pic>
      <p:sp>
        <p:nvSpPr>
          <p:cNvPr id="57" name="TextBox 56">
            <a:extLst>
              <a:ext uri="{FF2B5EF4-FFF2-40B4-BE49-F238E27FC236}">
                <a16:creationId xmlns:a16="http://schemas.microsoft.com/office/drawing/2014/main" id="{DA3BB681-36E5-0E4C-A98F-7779F5BEF93E}"/>
              </a:ext>
            </a:extLst>
          </p:cNvPr>
          <p:cNvSpPr txBox="1"/>
          <p:nvPr/>
        </p:nvSpPr>
        <p:spPr>
          <a:xfrm>
            <a:off x="915442" y="2304868"/>
            <a:ext cx="1949813" cy="313679"/>
          </a:xfrm>
          <a:prstGeom prst="rect">
            <a:avLst/>
          </a:prstGeom>
          <a:noFill/>
        </p:spPr>
        <p:txBody>
          <a:bodyPr wrap="none" rtlCol="0">
            <a:spAutoFit/>
          </a:bodyPr>
          <a:lstStyle/>
          <a:p>
            <a:pPr algn="ctr"/>
            <a:r>
              <a:rPr lang="en-US" dirty="0"/>
              <a:t>Breastfeeding mother</a:t>
            </a:r>
          </a:p>
        </p:txBody>
      </p:sp>
      <p:sp>
        <p:nvSpPr>
          <p:cNvPr id="58" name="TextBox 57">
            <a:extLst>
              <a:ext uri="{FF2B5EF4-FFF2-40B4-BE49-F238E27FC236}">
                <a16:creationId xmlns:a16="http://schemas.microsoft.com/office/drawing/2014/main" id="{1277D906-AD14-F648-AFA3-D28CDFA31FB8}"/>
              </a:ext>
            </a:extLst>
          </p:cNvPr>
          <p:cNvSpPr txBox="1"/>
          <p:nvPr/>
        </p:nvSpPr>
        <p:spPr>
          <a:xfrm>
            <a:off x="6222306" y="2295989"/>
            <a:ext cx="1855936" cy="313679"/>
          </a:xfrm>
          <a:prstGeom prst="rect">
            <a:avLst/>
          </a:prstGeom>
          <a:noFill/>
        </p:spPr>
        <p:txBody>
          <a:bodyPr wrap="none" rtlCol="0">
            <a:spAutoFit/>
          </a:bodyPr>
          <a:lstStyle/>
          <a:p>
            <a:pPr algn="ctr"/>
            <a:r>
              <a:rPr lang="en-US" dirty="0"/>
              <a:t>Lactation consultant</a:t>
            </a:r>
          </a:p>
        </p:txBody>
      </p:sp>
      <p:sp>
        <p:nvSpPr>
          <p:cNvPr id="59" name="Rectangle 58">
            <a:extLst>
              <a:ext uri="{FF2B5EF4-FFF2-40B4-BE49-F238E27FC236}">
                <a16:creationId xmlns:a16="http://schemas.microsoft.com/office/drawing/2014/main" id="{83006AEE-93B6-1040-8A74-7B8160CF5C57}"/>
              </a:ext>
            </a:extLst>
          </p:cNvPr>
          <p:cNvSpPr/>
          <p:nvPr/>
        </p:nvSpPr>
        <p:spPr>
          <a:xfrm>
            <a:off x="3623063" y="1194204"/>
            <a:ext cx="1850030" cy="2930045"/>
          </a:xfrm>
          <a:prstGeom prst="rect">
            <a:avLst/>
          </a:prstGeom>
          <a:solidFill>
            <a:srgbClr val="9039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pic>
        <p:nvPicPr>
          <p:cNvPr id="60" name="Picture 59">
            <a:extLst>
              <a:ext uri="{FF2B5EF4-FFF2-40B4-BE49-F238E27FC236}">
                <a16:creationId xmlns:a16="http://schemas.microsoft.com/office/drawing/2014/main" id="{E8E03EA2-0565-D343-AB3F-7A55582EC7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28851" y="889404"/>
            <a:ext cx="2086298" cy="3587346"/>
          </a:xfrm>
          <a:prstGeom prst="rect">
            <a:avLst/>
          </a:prstGeom>
        </p:spPr>
      </p:pic>
      <p:sp>
        <p:nvSpPr>
          <p:cNvPr id="26" name="Rectangle 25">
            <a:extLst>
              <a:ext uri="{FF2B5EF4-FFF2-40B4-BE49-F238E27FC236}">
                <a16:creationId xmlns:a16="http://schemas.microsoft.com/office/drawing/2014/main" id="{9000C0DC-70C4-1740-AB29-DABD7AC89566}"/>
              </a:ext>
            </a:extLst>
          </p:cNvPr>
          <p:cNvSpPr/>
          <p:nvPr/>
        </p:nvSpPr>
        <p:spPr>
          <a:xfrm>
            <a:off x="3623063" y="1229719"/>
            <a:ext cx="1850030" cy="27846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mj-lt"/>
              </a:rPr>
              <a:t>50%</a:t>
            </a:r>
            <a:r>
              <a:rPr lang="en-US" sz="3600" dirty="0">
                <a:solidFill>
                  <a:schemeClr val="accent4">
                    <a:lumMod val="75000"/>
                  </a:schemeClr>
                </a:solidFill>
                <a:latin typeface="+mj-lt"/>
              </a:rPr>
              <a:t> </a:t>
            </a:r>
          </a:p>
          <a:p>
            <a:pPr algn="ctr"/>
            <a:r>
              <a:rPr lang="en-US" sz="1600" dirty="0">
                <a:solidFill>
                  <a:schemeClr val="bg1"/>
                </a:solidFill>
                <a:latin typeface="+mj-lt"/>
              </a:rPr>
              <a:t>of </a:t>
            </a:r>
            <a:r>
              <a:rPr lang="en-US" sz="1600" dirty="0" err="1">
                <a:solidFill>
                  <a:schemeClr val="bg1"/>
                </a:solidFill>
                <a:latin typeface="+mj-lt"/>
              </a:rPr>
              <a:t>telelactation</a:t>
            </a:r>
            <a:r>
              <a:rPr lang="en-US" sz="1600" dirty="0">
                <a:solidFill>
                  <a:schemeClr val="bg1"/>
                </a:solidFill>
                <a:latin typeface="+mj-lt"/>
              </a:rPr>
              <a:t> arm participants reported participating in one or more video calls with an IBCLC during the study period*</a:t>
            </a:r>
          </a:p>
        </p:txBody>
      </p:sp>
    </p:spTree>
    <p:extLst>
      <p:ext uri="{BB962C8B-B14F-4D97-AF65-F5344CB8AC3E}">
        <p14:creationId xmlns:p14="http://schemas.microsoft.com/office/powerpoint/2010/main" val="21050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8F2276-6C97-A748-BA10-3BCF64C5E379}"/>
              </a:ext>
            </a:extLst>
          </p:cNvPr>
          <p:cNvGrpSpPr/>
          <p:nvPr/>
        </p:nvGrpSpPr>
        <p:grpSpPr>
          <a:xfrm>
            <a:off x="3785346" y="971550"/>
            <a:ext cx="5562600" cy="4326082"/>
            <a:chOff x="3581400" y="570634"/>
            <a:chExt cx="5562600" cy="4326082"/>
          </a:xfrm>
        </p:grpSpPr>
        <p:graphicFrame>
          <p:nvGraphicFramePr>
            <p:cNvPr id="2" name="Chart 1">
              <a:extLst>
                <a:ext uri="{FF2B5EF4-FFF2-40B4-BE49-F238E27FC236}">
                  <a16:creationId xmlns:a16="http://schemas.microsoft.com/office/drawing/2014/main" id="{5EC7D996-BA8D-6A44-A913-7E91A48D0F7A}"/>
                </a:ext>
              </a:extLst>
            </p:cNvPr>
            <p:cNvGraphicFramePr/>
            <p:nvPr>
              <p:extLst/>
            </p:nvPr>
          </p:nvGraphicFramePr>
          <p:xfrm>
            <a:off x="3581400" y="570634"/>
            <a:ext cx="5562600"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0F83E36-8465-1248-973A-0AE171EEF12C}"/>
                </a:ext>
              </a:extLst>
            </p:cNvPr>
            <p:cNvSpPr txBox="1"/>
            <p:nvPr/>
          </p:nvSpPr>
          <p:spPr>
            <a:xfrm>
              <a:off x="6778097" y="2245240"/>
              <a:ext cx="889987" cy="830997"/>
            </a:xfrm>
            <a:prstGeom prst="rect">
              <a:avLst/>
            </a:prstGeom>
            <a:noFill/>
          </p:spPr>
          <p:txBody>
            <a:bodyPr wrap="none" rtlCol="0">
              <a:spAutoFit/>
            </a:bodyPr>
            <a:lstStyle/>
            <a:p>
              <a:pPr algn="ctr"/>
              <a:r>
                <a:rPr lang="en-US" sz="2400" dirty="0"/>
                <a:t>1 call</a:t>
              </a:r>
              <a:br>
                <a:rPr lang="en-US" sz="2400" dirty="0"/>
              </a:br>
              <a:r>
                <a:rPr lang="en-US" sz="2400" dirty="0"/>
                <a:t>45%</a:t>
              </a:r>
            </a:p>
          </p:txBody>
        </p:sp>
        <p:sp>
          <p:nvSpPr>
            <p:cNvPr id="5" name="TextBox 4">
              <a:extLst>
                <a:ext uri="{FF2B5EF4-FFF2-40B4-BE49-F238E27FC236}">
                  <a16:creationId xmlns:a16="http://schemas.microsoft.com/office/drawing/2014/main" id="{795F9D3B-70EB-4447-A0DF-3FAC5B1CC5F3}"/>
                </a:ext>
              </a:extLst>
            </p:cNvPr>
            <p:cNvSpPr txBox="1"/>
            <p:nvPr/>
          </p:nvSpPr>
          <p:spPr>
            <a:xfrm>
              <a:off x="5389826" y="3199347"/>
              <a:ext cx="1032654" cy="830997"/>
            </a:xfrm>
            <a:prstGeom prst="rect">
              <a:avLst/>
            </a:prstGeom>
            <a:noFill/>
          </p:spPr>
          <p:txBody>
            <a:bodyPr wrap="none" rtlCol="0">
              <a:spAutoFit/>
            </a:bodyPr>
            <a:lstStyle/>
            <a:p>
              <a:pPr algn="ctr"/>
              <a:r>
                <a:rPr lang="en-US" sz="2400" dirty="0">
                  <a:solidFill>
                    <a:schemeClr val="bg1"/>
                  </a:solidFill>
                </a:rPr>
                <a:t>2 calls</a:t>
              </a:r>
              <a:br>
                <a:rPr lang="en-US" sz="2400" dirty="0">
                  <a:solidFill>
                    <a:schemeClr val="bg1"/>
                  </a:solidFill>
                </a:rPr>
              </a:br>
              <a:r>
                <a:rPr lang="en-US" sz="2400" dirty="0">
                  <a:solidFill>
                    <a:schemeClr val="bg1"/>
                  </a:solidFill>
                </a:rPr>
                <a:t>26%</a:t>
              </a:r>
            </a:p>
          </p:txBody>
        </p:sp>
        <p:sp>
          <p:nvSpPr>
            <p:cNvPr id="6" name="TextBox 5">
              <a:extLst>
                <a:ext uri="{FF2B5EF4-FFF2-40B4-BE49-F238E27FC236}">
                  <a16:creationId xmlns:a16="http://schemas.microsoft.com/office/drawing/2014/main" id="{6D58A352-7ADC-E740-9C70-BDE21677278A}"/>
                </a:ext>
              </a:extLst>
            </p:cNvPr>
            <p:cNvSpPr txBox="1"/>
            <p:nvPr/>
          </p:nvSpPr>
          <p:spPr>
            <a:xfrm>
              <a:off x="4963284" y="1650150"/>
              <a:ext cx="1213795" cy="830997"/>
            </a:xfrm>
            <a:prstGeom prst="rect">
              <a:avLst/>
            </a:prstGeom>
            <a:noFill/>
          </p:spPr>
          <p:txBody>
            <a:bodyPr wrap="none" rtlCol="0">
              <a:spAutoFit/>
            </a:bodyPr>
            <a:lstStyle/>
            <a:p>
              <a:pPr algn="ctr"/>
              <a:r>
                <a:rPr lang="en-US" sz="2400" dirty="0">
                  <a:solidFill>
                    <a:schemeClr val="bg1"/>
                  </a:solidFill>
                </a:rPr>
                <a:t>3+ calls</a:t>
              </a:r>
              <a:br>
                <a:rPr lang="en-US" sz="2400" dirty="0">
                  <a:solidFill>
                    <a:schemeClr val="bg1"/>
                  </a:solidFill>
                </a:rPr>
              </a:br>
              <a:r>
                <a:rPr lang="en-US" sz="2400" dirty="0">
                  <a:solidFill>
                    <a:schemeClr val="bg1"/>
                  </a:solidFill>
                </a:rPr>
                <a:t>29%</a:t>
              </a:r>
            </a:p>
          </p:txBody>
        </p:sp>
      </p:grpSp>
      <p:sp>
        <p:nvSpPr>
          <p:cNvPr id="8" name="TextBox 7">
            <a:extLst>
              <a:ext uri="{FF2B5EF4-FFF2-40B4-BE49-F238E27FC236}">
                <a16:creationId xmlns:a16="http://schemas.microsoft.com/office/drawing/2014/main" id="{5CCD0E75-8676-1D4F-887E-8E32D8440709}"/>
              </a:ext>
            </a:extLst>
          </p:cNvPr>
          <p:cNvSpPr txBox="1"/>
          <p:nvPr/>
        </p:nvSpPr>
        <p:spPr>
          <a:xfrm>
            <a:off x="838200" y="518625"/>
            <a:ext cx="7772400" cy="480131"/>
          </a:xfrm>
          <a:prstGeom prst="rect">
            <a:avLst/>
          </a:prstGeom>
          <a:noFill/>
        </p:spPr>
        <p:txBody>
          <a:bodyPr wrap="square" rtlCol="0">
            <a:spAutoFit/>
          </a:bodyPr>
          <a:lstStyle/>
          <a:p>
            <a:pPr algn="ctr">
              <a:lnSpc>
                <a:spcPct val="90000"/>
              </a:lnSpc>
            </a:pPr>
            <a:r>
              <a:rPr lang="en-US" sz="2800" dirty="0">
                <a:solidFill>
                  <a:srgbClr val="000000"/>
                </a:solidFill>
              </a:rPr>
              <a:t>Among users who received substantive support…</a:t>
            </a:r>
          </a:p>
        </p:txBody>
      </p:sp>
      <p:sp>
        <p:nvSpPr>
          <p:cNvPr id="10" name="TextBox 9">
            <a:extLst>
              <a:ext uri="{FF2B5EF4-FFF2-40B4-BE49-F238E27FC236}">
                <a16:creationId xmlns:a16="http://schemas.microsoft.com/office/drawing/2014/main" id="{00F5FDFA-F8E3-4D43-B2D7-3E3035F9B744}"/>
              </a:ext>
            </a:extLst>
          </p:cNvPr>
          <p:cNvSpPr txBox="1"/>
          <p:nvPr/>
        </p:nvSpPr>
        <p:spPr>
          <a:xfrm>
            <a:off x="1182672" y="1815159"/>
            <a:ext cx="2452125" cy="24929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4000" dirty="0"/>
              <a:t>83 total calls completed</a:t>
            </a:r>
          </a:p>
          <a:p>
            <a:pPr algn="ctr"/>
            <a:endParaRPr lang="en-US" dirty="0"/>
          </a:p>
          <a:p>
            <a:pPr algn="ctr"/>
            <a:r>
              <a:rPr lang="en-US" dirty="0"/>
              <a:t> </a:t>
            </a:r>
          </a:p>
        </p:txBody>
      </p:sp>
    </p:spTree>
    <p:extLst>
      <p:ext uri="{BB962C8B-B14F-4D97-AF65-F5344CB8AC3E}">
        <p14:creationId xmlns:p14="http://schemas.microsoft.com/office/powerpoint/2010/main" val="31064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1" y="4629150"/>
            <a:ext cx="3922055" cy="369332"/>
          </a:xfrm>
          <a:prstGeom prst="rect">
            <a:avLst/>
          </a:prstGeom>
          <a:noFill/>
        </p:spPr>
        <p:txBody>
          <a:bodyPr wrap="none" rtlCol="0">
            <a:spAutoFit/>
          </a:bodyPr>
          <a:lstStyle/>
          <a:p>
            <a:r>
              <a:rPr lang="en-US" dirty="0"/>
              <a:t>SOURCE: National Immunization Study</a:t>
            </a:r>
          </a:p>
        </p:txBody>
      </p:sp>
      <p:sp>
        <p:nvSpPr>
          <p:cNvPr id="7" name="TextBox 6"/>
          <p:cNvSpPr txBox="1"/>
          <p:nvPr/>
        </p:nvSpPr>
        <p:spPr>
          <a:xfrm>
            <a:off x="0" y="163696"/>
            <a:ext cx="9144000" cy="543739"/>
          </a:xfrm>
          <a:prstGeom prst="rect">
            <a:avLst/>
          </a:prstGeom>
          <a:noFill/>
        </p:spPr>
        <p:txBody>
          <a:bodyPr wrap="square" rtlCol="0">
            <a:spAutoFit/>
          </a:bodyPr>
          <a:lstStyle/>
          <a:p>
            <a:pPr algn="ctr">
              <a:lnSpc>
                <a:spcPct val="90000"/>
              </a:lnSpc>
            </a:pPr>
            <a:r>
              <a:rPr lang="en-US" sz="3200" dirty="0">
                <a:solidFill>
                  <a:srgbClr val="000000"/>
                </a:solidFill>
              </a:rPr>
              <a:t>U.S. children born in 2012</a:t>
            </a:r>
          </a:p>
        </p:txBody>
      </p:sp>
      <p:graphicFrame>
        <p:nvGraphicFramePr>
          <p:cNvPr id="5" name="Chart 4"/>
          <p:cNvGraphicFramePr/>
          <p:nvPr>
            <p:extLst/>
          </p:nvPr>
        </p:nvGraphicFramePr>
        <p:xfrm>
          <a:off x="228600" y="895350"/>
          <a:ext cx="84582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686A669A-6420-4BA7-AE93-94F7B3E4EA2A}" type="slidenum">
              <a:rPr lang="en-US" smtClean="0"/>
              <a:t>3</a:t>
            </a:fld>
            <a:endParaRPr lang="en-US"/>
          </a:p>
        </p:txBody>
      </p:sp>
    </p:spTree>
    <p:extLst>
      <p:ext uri="{BB962C8B-B14F-4D97-AF65-F5344CB8AC3E}">
        <p14:creationId xmlns:p14="http://schemas.microsoft.com/office/powerpoint/2010/main" val="347453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13100-6DAD-F043-8972-D7D797D91CE9}"/>
              </a:ext>
            </a:extLst>
          </p:cNvPr>
          <p:cNvSpPr txBox="1"/>
          <p:nvPr/>
        </p:nvSpPr>
        <p:spPr>
          <a:xfrm>
            <a:off x="0" y="262819"/>
            <a:ext cx="9144000" cy="480131"/>
          </a:xfrm>
          <a:prstGeom prst="rect">
            <a:avLst/>
          </a:prstGeom>
          <a:noFill/>
        </p:spPr>
        <p:txBody>
          <a:bodyPr wrap="square" rtlCol="0">
            <a:spAutoFit/>
          </a:bodyPr>
          <a:lstStyle/>
          <a:p>
            <a:pPr algn="ctr">
              <a:lnSpc>
                <a:spcPct val="90000"/>
              </a:lnSpc>
            </a:pPr>
            <a:r>
              <a:rPr lang="en-US" sz="2800" dirty="0">
                <a:solidFill>
                  <a:srgbClr val="000000"/>
                </a:solidFill>
              </a:rPr>
              <a:t>Characteristics of </a:t>
            </a:r>
            <a:r>
              <a:rPr lang="en-US" sz="2800" dirty="0" err="1">
                <a:solidFill>
                  <a:srgbClr val="000000"/>
                </a:solidFill>
              </a:rPr>
              <a:t>Telelactation</a:t>
            </a:r>
            <a:r>
              <a:rPr lang="en-US" sz="2800" dirty="0">
                <a:solidFill>
                  <a:srgbClr val="000000"/>
                </a:solidFill>
              </a:rPr>
              <a:t> Users and Non-users</a:t>
            </a:r>
          </a:p>
        </p:txBody>
      </p:sp>
      <p:sp>
        <p:nvSpPr>
          <p:cNvPr id="3" name="TextBox 2">
            <a:extLst>
              <a:ext uri="{FF2B5EF4-FFF2-40B4-BE49-F238E27FC236}">
                <a16:creationId xmlns:a16="http://schemas.microsoft.com/office/drawing/2014/main" id="{08716255-188D-E841-9D3A-54E75A0D7E1E}"/>
              </a:ext>
            </a:extLst>
          </p:cNvPr>
          <p:cNvSpPr txBox="1"/>
          <p:nvPr/>
        </p:nvSpPr>
        <p:spPr>
          <a:xfrm>
            <a:off x="13447" y="678418"/>
            <a:ext cx="9144000" cy="369332"/>
          </a:xfrm>
          <a:prstGeom prst="rect">
            <a:avLst/>
          </a:prstGeom>
          <a:noFill/>
        </p:spPr>
        <p:txBody>
          <a:bodyPr wrap="square" rtlCol="0">
            <a:spAutoFit/>
          </a:bodyPr>
          <a:lstStyle/>
          <a:p>
            <a:pPr algn="ctr">
              <a:lnSpc>
                <a:spcPct val="90000"/>
              </a:lnSpc>
            </a:pPr>
            <a:r>
              <a:rPr lang="en-US" sz="2000" dirty="0">
                <a:solidFill>
                  <a:schemeClr val="accent4">
                    <a:lumMod val="75000"/>
                  </a:schemeClr>
                </a:solidFill>
              </a:rPr>
              <a:t>Childbirth and breastfeeding</a:t>
            </a:r>
          </a:p>
        </p:txBody>
      </p:sp>
      <p:sp>
        <p:nvSpPr>
          <p:cNvPr id="4" name="TextBox 3">
            <a:extLst>
              <a:ext uri="{FF2B5EF4-FFF2-40B4-BE49-F238E27FC236}">
                <a16:creationId xmlns:a16="http://schemas.microsoft.com/office/drawing/2014/main" id="{9C2ABE25-04B9-744D-BAEB-A53A4377CD99}"/>
              </a:ext>
            </a:extLst>
          </p:cNvPr>
          <p:cNvSpPr txBox="1"/>
          <p:nvPr/>
        </p:nvSpPr>
        <p:spPr>
          <a:xfrm>
            <a:off x="3657600" y="1276350"/>
            <a:ext cx="838200" cy="338554"/>
          </a:xfrm>
          <a:prstGeom prst="rect">
            <a:avLst/>
          </a:prstGeom>
          <a:noFill/>
        </p:spPr>
        <p:txBody>
          <a:bodyPr wrap="square" rtlCol="0">
            <a:spAutoFit/>
          </a:bodyPr>
          <a:lstStyle/>
          <a:p>
            <a:r>
              <a:rPr lang="en-US" sz="1600" dirty="0"/>
              <a:t>Users</a:t>
            </a:r>
          </a:p>
        </p:txBody>
      </p:sp>
      <p:sp>
        <p:nvSpPr>
          <p:cNvPr id="5" name="TextBox 4">
            <a:extLst>
              <a:ext uri="{FF2B5EF4-FFF2-40B4-BE49-F238E27FC236}">
                <a16:creationId xmlns:a16="http://schemas.microsoft.com/office/drawing/2014/main" id="{05600B33-BBE4-AC4B-8FDC-43A54E13FDA3}"/>
              </a:ext>
            </a:extLst>
          </p:cNvPr>
          <p:cNvSpPr txBox="1"/>
          <p:nvPr/>
        </p:nvSpPr>
        <p:spPr>
          <a:xfrm>
            <a:off x="5143501" y="1276350"/>
            <a:ext cx="1295400" cy="338554"/>
          </a:xfrm>
          <a:prstGeom prst="rect">
            <a:avLst/>
          </a:prstGeom>
          <a:noFill/>
        </p:spPr>
        <p:txBody>
          <a:bodyPr wrap="square" rtlCol="0">
            <a:spAutoFit/>
          </a:bodyPr>
          <a:lstStyle/>
          <a:p>
            <a:r>
              <a:rPr lang="en-US" sz="1600" dirty="0"/>
              <a:t>Non-users</a:t>
            </a:r>
          </a:p>
        </p:txBody>
      </p:sp>
      <p:sp>
        <p:nvSpPr>
          <p:cNvPr id="6" name="Rectangle 5">
            <a:extLst>
              <a:ext uri="{FF2B5EF4-FFF2-40B4-BE49-F238E27FC236}">
                <a16:creationId xmlns:a16="http://schemas.microsoft.com/office/drawing/2014/main" id="{2A64DC15-4756-424C-B100-9FC3184806C1}"/>
              </a:ext>
            </a:extLst>
          </p:cNvPr>
          <p:cNvSpPr/>
          <p:nvPr/>
        </p:nvSpPr>
        <p:spPr>
          <a:xfrm>
            <a:off x="3276600" y="1308616"/>
            <a:ext cx="381000" cy="3048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19FFBFC-1D94-AA4C-93A0-14401081DBA4}"/>
              </a:ext>
            </a:extLst>
          </p:cNvPr>
          <p:cNvSpPr/>
          <p:nvPr/>
        </p:nvSpPr>
        <p:spPr>
          <a:xfrm>
            <a:off x="4762501" y="1308616"/>
            <a:ext cx="381000" cy="304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58E952A8-C368-2E42-A4F0-AFF290536501}"/>
              </a:ext>
            </a:extLst>
          </p:cNvPr>
          <p:cNvGraphicFramePr/>
          <p:nvPr>
            <p:extLst/>
          </p:nvPr>
        </p:nvGraphicFramePr>
        <p:xfrm>
          <a:off x="304799" y="1657350"/>
          <a:ext cx="8439912" cy="3438144"/>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182B1802-12BA-4563-88CD-9EE932219B2C}"/>
              </a:ext>
            </a:extLst>
          </p:cNvPr>
          <p:cNvSpPr/>
          <p:nvPr/>
        </p:nvSpPr>
        <p:spPr>
          <a:xfrm>
            <a:off x="4524755" y="2114550"/>
            <a:ext cx="13716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3BBBFF-C8C7-4EA4-B902-6FAE2BEB1517}"/>
              </a:ext>
            </a:extLst>
          </p:cNvPr>
          <p:cNvSpPr/>
          <p:nvPr/>
        </p:nvSpPr>
        <p:spPr>
          <a:xfrm>
            <a:off x="7239000" y="2114550"/>
            <a:ext cx="13716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42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13100-6DAD-F043-8972-D7D797D91CE9}"/>
              </a:ext>
            </a:extLst>
          </p:cNvPr>
          <p:cNvSpPr txBox="1"/>
          <p:nvPr/>
        </p:nvSpPr>
        <p:spPr>
          <a:xfrm>
            <a:off x="0" y="262819"/>
            <a:ext cx="9144000" cy="480131"/>
          </a:xfrm>
          <a:prstGeom prst="rect">
            <a:avLst/>
          </a:prstGeom>
          <a:noFill/>
        </p:spPr>
        <p:txBody>
          <a:bodyPr wrap="square" rtlCol="0">
            <a:spAutoFit/>
          </a:bodyPr>
          <a:lstStyle/>
          <a:p>
            <a:pPr algn="ctr">
              <a:lnSpc>
                <a:spcPct val="90000"/>
              </a:lnSpc>
            </a:pPr>
            <a:r>
              <a:rPr lang="en-US" sz="2800" dirty="0">
                <a:solidFill>
                  <a:srgbClr val="000000"/>
                </a:solidFill>
              </a:rPr>
              <a:t>Characteristics of </a:t>
            </a:r>
            <a:r>
              <a:rPr lang="en-US" sz="2800" dirty="0" err="1">
                <a:solidFill>
                  <a:srgbClr val="000000"/>
                </a:solidFill>
              </a:rPr>
              <a:t>telelactation</a:t>
            </a:r>
            <a:r>
              <a:rPr lang="en-US" sz="2800" dirty="0">
                <a:solidFill>
                  <a:srgbClr val="000000"/>
                </a:solidFill>
              </a:rPr>
              <a:t> users and non-users</a:t>
            </a:r>
          </a:p>
        </p:txBody>
      </p:sp>
      <p:sp>
        <p:nvSpPr>
          <p:cNvPr id="3" name="TextBox 2">
            <a:extLst>
              <a:ext uri="{FF2B5EF4-FFF2-40B4-BE49-F238E27FC236}">
                <a16:creationId xmlns:a16="http://schemas.microsoft.com/office/drawing/2014/main" id="{08716255-188D-E841-9D3A-54E75A0D7E1E}"/>
              </a:ext>
            </a:extLst>
          </p:cNvPr>
          <p:cNvSpPr txBox="1"/>
          <p:nvPr/>
        </p:nvSpPr>
        <p:spPr>
          <a:xfrm>
            <a:off x="13447" y="678418"/>
            <a:ext cx="9144000" cy="369332"/>
          </a:xfrm>
          <a:prstGeom prst="rect">
            <a:avLst/>
          </a:prstGeom>
          <a:noFill/>
        </p:spPr>
        <p:txBody>
          <a:bodyPr wrap="square" rtlCol="0">
            <a:spAutoFit/>
          </a:bodyPr>
          <a:lstStyle/>
          <a:p>
            <a:pPr algn="ctr">
              <a:lnSpc>
                <a:spcPct val="90000"/>
              </a:lnSpc>
            </a:pPr>
            <a:r>
              <a:rPr lang="en-US" sz="2000" dirty="0">
                <a:solidFill>
                  <a:schemeClr val="accent4">
                    <a:lumMod val="75000"/>
                  </a:schemeClr>
                </a:solidFill>
              </a:rPr>
              <a:t>Other maternal characteristics</a:t>
            </a:r>
          </a:p>
        </p:txBody>
      </p:sp>
      <p:grpSp>
        <p:nvGrpSpPr>
          <p:cNvPr id="8" name="Group 7">
            <a:extLst>
              <a:ext uri="{FF2B5EF4-FFF2-40B4-BE49-F238E27FC236}">
                <a16:creationId xmlns:a16="http://schemas.microsoft.com/office/drawing/2014/main" id="{9A5045B6-09FC-744D-9C9D-AD0D0077A28C}"/>
              </a:ext>
            </a:extLst>
          </p:cNvPr>
          <p:cNvGrpSpPr/>
          <p:nvPr/>
        </p:nvGrpSpPr>
        <p:grpSpPr>
          <a:xfrm>
            <a:off x="304800" y="1504950"/>
            <a:ext cx="8439615" cy="3140401"/>
            <a:chOff x="304800" y="1657350"/>
            <a:chExt cx="8439615" cy="3140401"/>
          </a:xfrm>
        </p:grpSpPr>
        <p:graphicFrame>
          <p:nvGraphicFramePr>
            <p:cNvPr id="9" name="Chart 8">
              <a:extLst>
                <a:ext uri="{FF2B5EF4-FFF2-40B4-BE49-F238E27FC236}">
                  <a16:creationId xmlns:a16="http://schemas.microsoft.com/office/drawing/2014/main" id="{58E952A8-C368-2E42-A4F0-AFF290536501}"/>
                </a:ext>
              </a:extLst>
            </p:cNvPr>
            <p:cNvGraphicFramePr/>
            <p:nvPr>
              <p:extLst/>
            </p:nvPr>
          </p:nvGraphicFramePr>
          <p:xfrm>
            <a:off x="304800" y="1657350"/>
            <a:ext cx="8439615" cy="31404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9121F01E-E0B2-E64A-9B06-54B7999A08CC}"/>
                </a:ext>
              </a:extLst>
            </p:cNvPr>
            <p:cNvSpPr txBox="1"/>
            <p:nvPr/>
          </p:nvSpPr>
          <p:spPr>
            <a:xfrm>
              <a:off x="5867401" y="4196775"/>
              <a:ext cx="1371600" cy="584775"/>
            </a:xfrm>
            <a:prstGeom prst="rect">
              <a:avLst/>
            </a:prstGeom>
            <a:solidFill>
              <a:schemeClr val="bg1"/>
            </a:solidFill>
          </p:spPr>
          <p:txBody>
            <a:bodyPr wrap="square" rtlCol="0">
              <a:spAutoFit/>
            </a:bodyPr>
            <a:lstStyle/>
            <a:p>
              <a:pPr algn="ctr"/>
              <a:r>
                <a:rPr lang="en-US" sz="1600" dirty="0">
                  <a:solidFill>
                    <a:schemeClr val="tx1">
                      <a:lumMod val="65000"/>
                      <a:lumOff val="35000"/>
                    </a:schemeClr>
                  </a:solidFill>
                </a:rPr>
                <a:t>Working by </a:t>
              </a:r>
              <a:br>
                <a:rPr lang="en-US" sz="1600" dirty="0">
                  <a:solidFill>
                    <a:schemeClr val="tx1">
                      <a:lumMod val="65000"/>
                      <a:lumOff val="35000"/>
                    </a:schemeClr>
                  </a:solidFill>
                </a:rPr>
              </a:br>
              <a:r>
                <a:rPr lang="en-US" sz="1600" dirty="0">
                  <a:solidFill>
                    <a:schemeClr val="tx1">
                      <a:lumMod val="65000"/>
                      <a:lumOff val="35000"/>
                    </a:schemeClr>
                  </a:solidFill>
                </a:rPr>
                <a:t>12 weeks</a:t>
              </a:r>
            </a:p>
          </p:txBody>
        </p:sp>
      </p:grpSp>
      <p:sp>
        <p:nvSpPr>
          <p:cNvPr id="12" name="TextBox 11">
            <a:extLst>
              <a:ext uri="{FF2B5EF4-FFF2-40B4-BE49-F238E27FC236}">
                <a16:creationId xmlns:a16="http://schemas.microsoft.com/office/drawing/2014/main" id="{5F10754E-4136-1B46-89EE-083FA6BE04BA}"/>
              </a:ext>
            </a:extLst>
          </p:cNvPr>
          <p:cNvSpPr txBox="1"/>
          <p:nvPr/>
        </p:nvSpPr>
        <p:spPr>
          <a:xfrm>
            <a:off x="3657600" y="1276350"/>
            <a:ext cx="838200" cy="338554"/>
          </a:xfrm>
          <a:prstGeom prst="rect">
            <a:avLst/>
          </a:prstGeom>
          <a:noFill/>
        </p:spPr>
        <p:txBody>
          <a:bodyPr wrap="square" rtlCol="0">
            <a:spAutoFit/>
          </a:bodyPr>
          <a:lstStyle/>
          <a:p>
            <a:r>
              <a:rPr lang="en-US" sz="1600" dirty="0"/>
              <a:t>Users</a:t>
            </a:r>
          </a:p>
        </p:txBody>
      </p:sp>
      <p:sp>
        <p:nvSpPr>
          <p:cNvPr id="13" name="TextBox 12">
            <a:extLst>
              <a:ext uri="{FF2B5EF4-FFF2-40B4-BE49-F238E27FC236}">
                <a16:creationId xmlns:a16="http://schemas.microsoft.com/office/drawing/2014/main" id="{E075BB15-B8EC-8543-A8C2-44836A9EA329}"/>
              </a:ext>
            </a:extLst>
          </p:cNvPr>
          <p:cNvSpPr txBox="1"/>
          <p:nvPr/>
        </p:nvSpPr>
        <p:spPr>
          <a:xfrm>
            <a:off x="5143501" y="1276350"/>
            <a:ext cx="1295400" cy="338554"/>
          </a:xfrm>
          <a:prstGeom prst="rect">
            <a:avLst/>
          </a:prstGeom>
          <a:noFill/>
        </p:spPr>
        <p:txBody>
          <a:bodyPr wrap="square" rtlCol="0">
            <a:spAutoFit/>
          </a:bodyPr>
          <a:lstStyle/>
          <a:p>
            <a:r>
              <a:rPr lang="en-US" sz="1600" dirty="0"/>
              <a:t>Non-users</a:t>
            </a:r>
          </a:p>
        </p:txBody>
      </p:sp>
      <p:sp>
        <p:nvSpPr>
          <p:cNvPr id="14" name="Rectangle 13">
            <a:extLst>
              <a:ext uri="{FF2B5EF4-FFF2-40B4-BE49-F238E27FC236}">
                <a16:creationId xmlns:a16="http://schemas.microsoft.com/office/drawing/2014/main" id="{8A0C022B-3CAC-4245-9196-6F54D1562654}"/>
              </a:ext>
            </a:extLst>
          </p:cNvPr>
          <p:cNvSpPr/>
          <p:nvPr/>
        </p:nvSpPr>
        <p:spPr>
          <a:xfrm>
            <a:off x="3276600" y="1308616"/>
            <a:ext cx="381000" cy="3048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8EEBD8B-DDD0-114C-BA2F-BE0B6EEE7FDE}"/>
              </a:ext>
            </a:extLst>
          </p:cNvPr>
          <p:cNvSpPr/>
          <p:nvPr/>
        </p:nvSpPr>
        <p:spPr>
          <a:xfrm>
            <a:off x="4762501" y="1308616"/>
            <a:ext cx="381000" cy="304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804920E-D882-4B6E-B715-BC473E67AB40}"/>
              </a:ext>
            </a:extLst>
          </p:cNvPr>
          <p:cNvSpPr/>
          <p:nvPr/>
        </p:nvSpPr>
        <p:spPr>
          <a:xfrm>
            <a:off x="5867401" y="1962150"/>
            <a:ext cx="13716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92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E643F7-E2F5-1449-9C30-E2098430C368}"/>
              </a:ext>
            </a:extLst>
          </p:cNvPr>
          <p:cNvSpPr txBox="1"/>
          <p:nvPr/>
        </p:nvSpPr>
        <p:spPr>
          <a:xfrm>
            <a:off x="0" y="262819"/>
            <a:ext cx="9144000" cy="480131"/>
          </a:xfrm>
          <a:prstGeom prst="rect">
            <a:avLst/>
          </a:prstGeom>
          <a:noFill/>
        </p:spPr>
        <p:txBody>
          <a:bodyPr wrap="square" rtlCol="0">
            <a:spAutoFit/>
          </a:bodyPr>
          <a:lstStyle/>
          <a:p>
            <a:pPr algn="ctr">
              <a:lnSpc>
                <a:spcPct val="90000"/>
              </a:lnSpc>
            </a:pPr>
            <a:r>
              <a:rPr lang="en-US" sz="2800" dirty="0">
                <a:solidFill>
                  <a:srgbClr val="000000"/>
                </a:solidFill>
              </a:rPr>
              <a:t>Reasons for Not Using </a:t>
            </a:r>
            <a:r>
              <a:rPr lang="en-US" sz="2800" dirty="0" err="1">
                <a:solidFill>
                  <a:srgbClr val="000000"/>
                </a:solidFill>
              </a:rPr>
              <a:t>Telelactation</a:t>
            </a:r>
            <a:endParaRPr lang="en-US" sz="2800" dirty="0">
              <a:solidFill>
                <a:srgbClr val="000000"/>
              </a:solidFill>
            </a:endParaRPr>
          </a:p>
        </p:txBody>
      </p:sp>
      <p:sp>
        <p:nvSpPr>
          <p:cNvPr id="3" name="TextBox 2">
            <a:extLst>
              <a:ext uri="{FF2B5EF4-FFF2-40B4-BE49-F238E27FC236}">
                <a16:creationId xmlns:a16="http://schemas.microsoft.com/office/drawing/2014/main" id="{94AC7ADF-4DE2-074F-8674-AD1B41B4CF5B}"/>
              </a:ext>
            </a:extLst>
          </p:cNvPr>
          <p:cNvSpPr txBox="1"/>
          <p:nvPr/>
        </p:nvSpPr>
        <p:spPr>
          <a:xfrm>
            <a:off x="13447" y="678418"/>
            <a:ext cx="9144000" cy="369332"/>
          </a:xfrm>
          <a:prstGeom prst="rect">
            <a:avLst/>
          </a:prstGeom>
          <a:noFill/>
        </p:spPr>
        <p:txBody>
          <a:bodyPr wrap="square" rtlCol="0">
            <a:spAutoFit/>
          </a:bodyPr>
          <a:lstStyle/>
          <a:p>
            <a:pPr algn="ctr">
              <a:lnSpc>
                <a:spcPct val="90000"/>
              </a:lnSpc>
            </a:pPr>
            <a:r>
              <a:rPr lang="en-US" sz="2000" dirty="0">
                <a:solidFill>
                  <a:schemeClr val="accent4">
                    <a:lumMod val="75000"/>
                  </a:schemeClr>
                </a:solidFill>
              </a:rPr>
              <a:t>(among non-users)</a:t>
            </a:r>
          </a:p>
        </p:txBody>
      </p:sp>
      <p:graphicFrame>
        <p:nvGraphicFramePr>
          <p:cNvPr id="5" name="Chart 4">
            <a:extLst>
              <a:ext uri="{FF2B5EF4-FFF2-40B4-BE49-F238E27FC236}">
                <a16:creationId xmlns:a16="http://schemas.microsoft.com/office/drawing/2014/main" id="{453A030E-5380-F84C-8B06-BF9209C9900E}"/>
              </a:ext>
            </a:extLst>
          </p:cNvPr>
          <p:cNvGraphicFramePr/>
          <p:nvPr>
            <p:extLst/>
          </p:nvPr>
        </p:nvGraphicFramePr>
        <p:xfrm>
          <a:off x="342900" y="1809750"/>
          <a:ext cx="8458200" cy="317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484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541B6C-2715-0340-8E66-BF0A3584B3C0}"/>
              </a:ext>
            </a:extLst>
          </p:cNvPr>
          <p:cNvSpPr txBox="1"/>
          <p:nvPr/>
        </p:nvSpPr>
        <p:spPr>
          <a:xfrm>
            <a:off x="0" y="262819"/>
            <a:ext cx="9144000" cy="480131"/>
          </a:xfrm>
          <a:prstGeom prst="rect">
            <a:avLst/>
          </a:prstGeom>
          <a:noFill/>
        </p:spPr>
        <p:txBody>
          <a:bodyPr wrap="square" rtlCol="0">
            <a:spAutoFit/>
          </a:bodyPr>
          <a:lstStyle/>
          <a:p>
            <a:pPr algn="ctr">
              <a:lnSpc>
                <a:spcPct val="90000"/>
              </a:lnSpc>
            </a:pPr>
            <a:r>
              <a:rPr lang="en-US" sz="2800" dirty="0">
                <a:solidFill>
                  <a:srgbClr val="000000"/>
                </a:solidFill>
              </a:rPr>
              <a:t>Call Characteristics (n = 83)</a:t>
            </a:r>
          </a:p>
        </p:txBody>
      </p:sp>
      <p:grpSp>
        <p:nvGrpSpPr>
          <p:cNvPr id="16" name="Group 15">
            <a:extLst>
              <a:ext uri="{FF2B5EF4-FFF2-40B4-BE49-F238E27FC236}">
                <a16:creationId xmlns:a16="http://schemas.microsoft.com/office/drawing/2014/main" id="{9AD63464-5E71-7140-9ED6-AAB5EEF34580}"/>
              </a:ext>
            </a:extLst>
          </p:cNvPr>
          <p:cNvGrpSpPr/>
          <p:nvPr/>
        </p:nvGrpSpPr>
        <p:grpSpPr>
          <a:xfrm>
            <a:off x="133055" y="895350"/>
            <a:ext cx="8610600" cy="1619994"/>
            <a:chOff x="-76200" y="1332756"/>
            <a:chExt cx="8610600" cy="1619994"/>
          </a:xfrm>
        </p:grpSpPr>
        <p:grpSp>
          <p:nvGrpSpPr>
            <p:cNvPr id="11" name="Group 10">
              <a:extLst>
                <a:ext uri="{FF2B5EF4-FFF2-40B4-BE49-F238E27FC236}">
                  <a16:creationId xmlns:a16="http://schemas.microsoft.com/office/drawing/2014/main" id="{0F2A8655-CEFF-6740-8833-1B7901891D17}"/>
                </a:ext>
              </a:extLst>
            </p:cNvPr>
            <p:cNvGrpSpPr/>
            <p:nvPr/>
          </p:nvGrpSpPr>
          <p:grpSpPr>
            <a:xfrm>
              <a:off x="1371600" y="1332756"/>
              <a:ext cx="7162800" cy="1619994"/>
              <a:chOff x="228600" y="799356"/>
              <a:chExt cx="8305800" cy="1619994"/>
            </a:xfrm>
          </p:grpSpPr>
          <p:graphicFrame>
            <p:nvGraphicFramePr>
              <p:cNvPr id="4" name="Chart 3">
                <a:extLst>
                  <a:ext uri="{FF2B5EF4-FFF2-40B4-BE49-F238E27FC236}">
                    <a16:creationId xmlns:a16="http://schemas.microsoft.com/office/drawing/2014/main" id="{F43321C5-2A62-7D4F-A369-E95C2377A118}"/>
                  </a:ext>
                </a:extLst>
              </p:cNvPr>
              <p:cNvGraphicFramePr/>
              <p:nvPr>
                <p:extLst/>
              </p:nvPr>
            </p:nvGraphicFramePr>
            <p:xfrm>
              <a:off x="228600" y="971550"/>
              <a:ext cx="8305800" cy="1447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256A77F8-A0B9-F143-9FC1-CE1F768C0044}"/>
                  </a:ext>
                </a:extLst>
              </p:cNvPr>
              <p:cNvGrpSpPr/>
              <p:nvPr/>
            </p:nvGrpSpPr>
            <p:grpSpPr>
              <a:xfrm>
                <a:off x="1465634" y="799356"/>
                <a:ext cx="6980406" cy="584775"/>
                <a:chOff x="1465634" y="799356"/>
                <a:chExt cx="6980406" cy="584775"/>
              </a:xfrm>
            </p:grpSpPr>
            <p:sp>
              <p:nvSpPr>
                <p:cNvPr id="5" name="TextBox 4">
                  <a:extLst>
                    <a:ext uri="{FF2B5EF4-FFF2-40B4-BE49-F238E27FC236}">
                      <a16:creationId xmlns:a16="http://schemas.microsoft.com/office/drawing/2014/main" id="{60E524C7-4FE7-AA4D-A110-B8626578CC7A}"/>
                    </a:ext>
                  </a:extLst>
                </p:cNvPr>
                <p:cNvSpPr txBox="1"/>
                <p:nvPr/>
              </p:nvSpPr>
              <p:spPr>
                <a:xfrm>
                  <a:off x="6553200" y="799356"/>
                  <a:ext cx="1219200" cy="584775"/>
                </a:xfrm>
                <a:prstGeom prst="rect">
                  <a:avLst/>
                </a:prstGeom>
                <a:noFill/>
              </p:spPr>
              <p:txBody>
                <a:bodyPr wrap="square" rtlCol="0">
                  <a:spAutoFit/>
                </a:bodyPr>
                <a:lstStyle/>
                <a:p>
                  <a:pPr algn="ctr"/>
                  <a:r>
                    <a:rPr lang="en-US" sz="1600" dirty="0"/>
                    <a:t>9–12 </a:t>
                  </a:r>
                  <a:br>
                    <a:rPr lang="en-US" sz="1600" dirty="0"/>
                  </a:br>
                  <a:r>
                    <a:rPr lang="en-US" sz="1600" dirty="0"/>
                    <a:t>weeks</a:t>
                  </a:r>
                </a:p>
              </p:txBody>
            </p:sp>
            <p:sp>
              <p:nvSpPr>
                <p:cNvPr id="6" name="TextBox 5">
                  <a:extLst>
                    <a:ext uri="{FF2B5EF4-FFF2-40B4-BE49-F238E27FC236}">
                      <a16:creationId xmlns:a16="http://schemas.microsoft.com/office/drawing/2014/main" id="{6ECC66FA-46FA-9F42-B58A-0F7269466FFF}"/>
                    </a:ext>
                  </a:extLst>
                </p:cNvPr>
                <p:cNvSpPr txBox="1"/>
                <p:nvPr/>
              </p:nvSpPr>
              <p:spPr>
                <a:xfrm>
                  <a:off x="4114800" y="799356"/>
                  <a:ext cx="1524000" cy="584775"/>
                </a:xfrm>
                <a:prstGeom prst="rect">
                  <a:avLst/>
                </a:prstGeom>
                <a:noFill/>
              </p:spPr>
              <p:txBody>
                <a:bodyPr wrap="square" rtlCol="0">
                  <a:spAutoFit/>
                </a:bodyPr>
                <a:lstStyle/>
                <a:p>
                  <a:pPr algn="ctr"/>
                  <a:r>
                    <a:rPr lang="en-US" sz="1600" dirty="0"/>
                    <a:t>1–4 </a:t>
                  </a:r>
                  <a:br>
                    <a:rPr lang="en-US" sz="1600" dirty="0"/>
                  </a:br>
                  <a:r>
                    <a:rPr lang="en-US" sz="1600" dirty="0"/>
                    <a:t>weeks</a:t>
                  </a:r>
                </a:p>
              </p:txBody>
            </p:sp>
            <p:sp>
              <p:nvSpPr>
                <p:cNvPr id="7" name="TextBox 6">
                  <a:extLst>
                    <a:ext uri="{FF2B5EF4-FFF2-40B4-BE49-F238E27FC236}">
                      <a16:creationId xmlns:a16="http://schemas.microsoft.com/office/drawing/2014/main" id="{D7629C28-B7F2-D046-AF04-88D24F31BB52}"/>
                    </a:ext>
                  </a:extLst>
                </p:cNvPr>
                <p:cNvSpPr txBox="1"/>
                <p:nvPr/>
              </p:nvSpPr>
              <p:spPr>
                <a:xfrm>
                  <a:off x="5867400" y="799356"/>
                  <a:ext cx="1066800" cy="584775"/>
                </a:xfrm>
                <a:prstGeom prst="rect">
                  <a:avLst/>
                </a:prstGeom>
                <a:noFill/>
              </p:spPr>
              <p:txBody>
                <a:bodyPr wrap="square" rtlCol="0">
                  <a:spAutoFit/>
                </a:bodyPr>
                <a:lstStyle/>
                <a:p>
                  <a:pPr algn="ctr"/>
                  <a:r>
                    <a:rPr lang="en-US" sz="1600" dirty="0"/>
                    <a:t>5–8 </a:t>
                  </a:r>
                  <a:br>
                    <a:rPr lang="en-US" sz="1600" dirty="0"/>
                  </a:br>
                  <a:r>
                    <a:rPr lang="en-US" sz="1600" dirty="0"/>
                    <a:t>weeks</a:t>
                  </a:r>
                </a:p>
              </p:txBody>
            </p:sp>
            <p:sp>
              <p:nvSpPr>
                <p:cNvPr id="8" name="TextBox 7">
                  <a:extLst>
                    <a:ext uri="{FF2B5EF4-FFF2-40B4-BE49-F238E27FC236}">
                      <a16:creationId xmlns:a16="http://schemas.microsoft.com/office/drawing/2014/main" id="{2E657F71-6604-344E-987C-1C390C089D88}"/>
                    </a:ext>
                  </a:extLst>
                </p:cNvPr>
                <p:cNvSpPr txBox="1"/>
                <p:nvPr/>
              </p:nvSpPr>
              <p:spPr>
                <a:xfrm>
                  <a:off x="1465634" y="1045577"/>
                  <a:ext cx="1524000" cy="338554"/>
                </a:xfrm>
                <a:prstGeom prst="rect">
                  <a:avLst/>
                </a:prstGeom>
                <a:noFill/>
              </p:spPr>
              <p:txBody>
                <a:bodyPr wrap="square" rtlCol="0">
                  <a:spAutoFit/>
                </a:bodyPr>
                <a:lstStyle/>
                <a:p>
                  <a:pPr algn="ctr"/>
                  <a:r>
                    <a:rPr lang="en-US" sz="1600" dirty="0"/>
                    <a:t>&lt;7 days</a:t>
                  </a:r>
                </a:p>
              </p:txBody>
            </p:sp>
            <p:sp>
              <p:nvSpPr>
                <p:cNvPr id="9" name="TextBox 8">
                  <a:extLst>
                    <a:ext uri="{FF2B5EF4-FFF2-40B4-BE49-F238E27FC236}">
                      <a16:creationId xmlns:a16="http://schemas.microsoft.com/office/drawing/2014/main" id="{9D2E7083-62F6-D548-925E-25A39CFD60DB}"/>
                    </a:ext>
                  </a:extLst>
                </p:cNvPr>
                <p:cNvSpPr txBox="1"/>
                <p:nvPr/>
              </p:nvSpPr>
              <p:spPr>
                <a:xfrm>
                  <a:off x="7379241" y="799356"/>
                  <a:ext cx="1066799" cy="584775"/>
                </a:xfrm>
                <a:prstGeom prst="rect">
                  <a:avLst/>
                </a:prstGeom>
                <a:noFill/>
              </p:spPr>
              <p:txBody>
                <a:bodyPr wrap="square" rtlCol="0">
                  <a:spAutoFit/>
                </a:bodyPr>
                <a:lstStyle/>
                <a:p>
                  <a:pPr algn="ctr"/>
                  <a:r>
                    <a:rPr lang="en-US" sz="1600" dirty="0"/>
                    <a:t>13+ </a:t>
                  </a:r>
                  <a:br>
                    <a:rPr lang="en-US" sz="1600" dirty="0"/>
                  </a:br>
                  <a:r>
                    <a:rPr lang="en-US" sz="1600" dirty="0"/>
                    <a:t>weeks</a:t>
                  </a:r>
                </a:p>
              </p:txBody>
            </p:sp>
          </p:grpSp>
        </p:grpSp>
        <p:sp>
          <p:nvSpPr>
            <p:cNvPr id="15" name="TextBox 14">
              <a:extLst>
                <a:ext uri="{FF2B5EF4-FFF2-40B4-BE49-F238E27FC236}">
                  <a16:creationId xmlns:a16="http://schemas.microsoft.com/office/drawing/2014/main" id="{F919D50A-1FB3-B748-AA06-1B8B6FD057C0}"/>
                </a:ext>
              </a:extLst>
            </p:cNvPr>
            <p:cNvSpPr txBox="1"/>
            <p:nvPr/>
          </p:nvSpPr>
          <p:spPr>
            <a:xfrm>
              <a:off x="-76200" y="1905684"/>
              <a:ext cx="1447800" cy="646331"/>
            </a:xfrm>
            <a:prstGeom prst="rect">
              <a:avLst/>
            </a:prstGeom>
            <a:noFill/>
          </p:spPr>
          <p:txBody>
            <a:bodyPr wrap="square" rtlCol="0">
              <a:spAutoFit/>
            </a:bodyPr>
            <a:lstStyle/>
            <a:p>
              <a:pPr algn="ctr">
                <a:lnSpc>
                  <a:spcPct val="90000"/>
                </a:lnSpc>
              </a:pPr>
              <a:r>
                <a:rPr lang="en-US" sz="2000" dirty="0"/>
                <a:t>Age of infant</a:t>
              </a:r>
            </a:p>
          </p:txBody>
        </p:sp>
      </p:grpSp>
      <p:grpSp>
        <p:nvGrpSpPr>
          <p:cNvPr id="17" name="Group 16">
            <a:extLst>
              <a:ext uri="{FF2B5EF4-FFF2-40B4-BE49-F238E27FC236}">
                <a16:creationId xmlns:a16="http://schemas.microsoft.com/office/drawing/2014/main" id="{43C42E02-443F-344A-B534-9962FAC4E97D}"/>
              </a:ext>
            </a:extLst>
          </p:cNvPr>
          <p:cNvGrpSpPr/>
          <p:nvPr/>
        </p:nvGrpSpPr>
        <p:grpSpPr>
          <a:xfrm>
            <a:off x="133055" y="2353047"/>
            <a:ext cx="8782345" cy="1447800"/>
            <a:chOff x="-76200" y="1504950"/>
            <a:chExt cx="8782345" cy="1447800"/>
          </a:xfrm>
        </p:grpSpPr>
        <p:grpSp>
          <p:nvGrpSpPr>
            <p:cNvPr id="18" name="Group 17">
              <a:extLst>
                <a:ext uri="{FF2B5EF4-FFF2-40B4-BE49-F238E27FC236}">
                  <a16:creationId xmlns:a16="http://schemas.microsoft.com/office/drawing/2014/main" id="{54FECC39-F87F-B647-A958-668AC13BB501}"/>
                </a:ext>
              </a:extLst>
            </p:cNvPr>
            <p:cNvGrpSpPr/>
            <p:nvPr/>
          </p:nvGrpSpPr>
          <p:grpSpPr>
            <a:xfrm>
              <a:off x="1371600" y="1504950"/>
              <a:ext cx="7334545" cy="1447800"/>
              <a:chOff x="228600" y="971550"/>
              <a:chExt cx="8504950" cy="1447800"/>
            </a:xfrm>
          </p:grpSpPr>
          <p:graphicFrame>
            <p:nvGraphicFramePr>
              <p:cNvPr id="20" name="Chart 19">
                <a:extLst>
                  <a:ext uri="{FF2B5EF4-FFF2-40B4-BE49-F238E27FC236}">
                    <a16:creationId xmlns:a16="http://schemas.microsoft.com/office/drawing/2014/main" id="{CC437D01-37C9-FE45-849B-B91D7525D882}"/>
                  </a:ext>
                </a:extLst>
              </p:cNvPr>
              <p:cNvGraphicFramePr/>
              <p:nvPr>
                <p:extLst/>
              </p:nvPr>
            </p:nvGraphicFramePr>
            <p:xfrm>
              <a:off x="228600" y="971550"/>
              <a:ext cx="8305800" cy="1447800"/>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Group 20">
                <a:extLst>
                  <a:ext uri="{FF2B5EF4-FFF2-40B4-BE49-F238E27FC236}">
                    <a16:creationId xmlns:a16="http://schemas.microsoft.com/office/drawing/2014/main" id="{E70BAC74-DE73-EC41-80AA-242F6B00F5FD}"/>
                  </a:ext>
                </a:extLst>
              </p:cNvPr>
              <p:cNvGrpSpPr/>
              <p:nvPr/>
            </p:nvGrpSpPr>
            <p:grpSpPr>
              <a:xfrm>
                <a:off x="545561" y="1052208"/>
                <a:ext cx="8187989" cy="338554"/>
                <a:chOff x="545561" y="1052208"/>
                <a:chExt cx="8187989" cy="338554"/>
              </a:xfrm>
            </p:grpSpPr>
            <p:sp>
              <p:nvSpPr>
                <p:cNvPr id="23" name="TextBox 22">
                  <a:extLst>
                    <a:ext uri="{FF2B5EF4-FFF2-40B4-BE49-F238E27FC236}">
                      <a16:creationId xmlns:a16="http://schemas.microsoft.com/office/drawing/2014/main" id="{89D5E3AD-AE5E-0B4A-AC49-3D052A63FDDA}"/>
                    </a:ext>
                  </a:extLst>
                </p:cNvPr>
                <p:cNvSpPr txBox="1"/>
                <p:nvPr/>
              </p:nvSpPr>
              <p:spPr>
                <a:xfrm>
                  <a:off x="3033949" y="1052208"/>
                  <a:ext cx="1752600" cy="338554"/>
                </a:xfrm>
                <a:prstGeom prst="rect">
                  <a:avLst/>
                </a:prstGeom>
                <a:noFill/>
              </p:spPr>
              <p:txBody>
                <a:bodyPr wrap="square" rtlCol="0">
                  <a:spAutoFit/>
                </a:bodyPr>
                <a:lstStyle/>
                <a:p>
                  <a:pPr algn="ctr"/>
                  <a:r>
                    <a:rPr lang="en-US" sz="1600" dirty="0"/>
                    <a:t>12 PM–4 PM</a:t>
                  </a:r>
                </a:p>
              </p:txBody>
            </p:sp>
            <p:sp>
              <p:nvSpPr>
                <p:cNvPr id="24" name="TextBox 23">
                  <a:extLst>
                    <a:ext uri="{FF2B5EF4-FFF2-40B4-BE49-F238E27FC236}">
                      <a16:creationId xmlns:a16="http://schemas.microsoft.com/office/drawing/2014/main" id="{3A7AEB6E-7B0C-4B4B-9DEE-5EFACD5E3741}"/>
                    </a:ext>
                  </a:extLst>
                </p:cNvPr>
                <p:cNvSpPr txBox="1"/>
                <p:nvPr/>
              </p:nvSpPr>
              <p:spPr>
                <a:xfrm>
                  <a:off x="5609346" y="1052208"/>
                  <a:ext cx="1449157" cy="338554"/>
                </a:xfrm>
                <a:prstGeom prst="rect">
                  <a:avLst/>
                </a:prstGeom>
                <a:noFill/>
              </p:spPr>
              <p:txBody>
                <a:bodyPr wrap="square" rtlCol="0">
                  <a:spAutoFit/>
                </a:bodyPr>
                <a:lstStyle/>
                <a:p>
                  <a:pPr algn="ctr"/>
                  <a:r>
                    <a:rPr lang="en-US" sz="1600" dirty="0"/>
                    <a:t>4 PM–8 PM</a:t>
                  </a:r>
                </a:p>
              </p:txBody>
            </p:sp>
            <p:sp>
              <p:nvSpPr>
                <p:cNvPr id="25" name="TextBox 24">
                  <a:extLst>
                    <a:ext uri="{FF2B5EF4-FFF2-40B4-BE49-F238E27FC236}">
                      <a16:creationId xmlns:a16="http://schemas.microsoft.com/office/drawing/2014/main" id="{F26102CC-B3AB-AC40-8136-413EBD0739D4}"/>
                    </a:ext>
                  </a:extLst>
                </p:cNvPr>
                <p:cNvSpPr txBox="1"/>
                <p:nvPr/>
              </p:nvSpPr>
              <p:spPr>
                <a:xfrm>
                  <a:off x="545561" y="1052208"/>
                  <a:ext cx="1789891" cy="338554"/>
                </a:xfrm>
                <a:prstGeom prst="rect">
                  <a:avLst/>
                </a:prstGeom>
                <a:noFill/>
              </p:spPr>
              <p:txBody>
                <a:bodyPr wrap="square" rtlCol="0">
                  <a:spAutoFit/>
                </a:bodyPr>
                <a:lstStyle/>
                <a:p>
                  <a:pPr algn="ctr"/>
                  <a:r>
                    <a:rPr lang="en-US" sz="1600" dirty="0"/>
                    <a:t>8 AM–12 PM</a:t>
                  </a:r>
                </a:p>
              </p:txBody>
            </p:sp>
            <p:sp>
              <p:nvSpPr>
                <p:cNvPr id="26" name="TextBox 25">
                  <a:extLst>
                    <a:ext uri="{FF2B5EF4-FFF2-40B4-BE49-F238E27FC236}">
                      <a16:creationId xmlns:a16="http://schemas.microsoft.com/office/drawing/2014/main" id="{EF1F3727-DE34-244C-B0FD-9E6D2D1B3694}"/>
                    </a:ext>
                  </a:extLst>
                </p:cNvPr>
                <p:cNvSpPr txBox="1"/>
                <p:nvPr/>
              </p:nvSpPr>
              <p:spPr>
                <a:xfrm>
                  <a:off x="7166045" y="1052208"/>
                  <a:ext cx="1567505" cy="338554"/>
                </a:xfrm>
                <a:prstGeom prst="rect">
                  <a:avLst/>
                </a:prstGeom>
                <a:noFill/>
              </p:spPr>
              <p:txBody>
                <a:bodyPr wrap="square" rtlCol="0">
                  <a:spAutoFit/>
                </a:bodyPr>
                <a:lstStyle/>
                <a:p>
                  <a:pPr algn="ctr"/>
                  <a:r>
                    <a:rPr lang="en-US" sz="1600" dirty="0"/>
                    <a:t>8 PM–8 AM</a:t>
                  </a:r>
                </a:p>
              </p:txBody>
            </p:sp>
          </p:grpSp>
        </p:grpSp>
        <p:sp>
          <p:nvSpPr>
            <p:cNvPr id="19" name="TextBox 18">
              <a:extLst>
                <a:ext uri="{FF2B5EF4-FFF2-40B4-BE49-F238E27FC236}">
                  <a16:creationId xmlns:a16="http://schemas.microsoft.com/office/drawing/2014/main" id="{0E47B64C-4ACF-9548-B165-390E4AB96397}"/>
                </a:ext>
              </a:extLst>
            </p:cNvPr>
            <p:cNvSpPr txBox="1"/>
            <p:nvPr/>
          </p:nvSpPr>
          <p:spPr>
            <a:xfrm>
              <a:off x="-76200" y="1905684"/>
              <a:ext cx="1447800" cy="646331"/>
            </a:xfrm>
            <a:prstGeom prst="rect">
              <a:avLst/>
            </a:prstGeom>
            <a:noFill/>
          </p:spPr>
          <p:txBody>
            <a:bodyPr wrap="square" rtlCol="0">
              <a:spAutoFit/>
            </a:bodyPr>
            <a:lstStyle/>
            <a:p>
              <a:pPr algn="ctr">
                <a:lnSpc>
                  <a:spcPct val="90000"/>
                </a:lnSpc>
              </a:pPr>
              <a:r>
                <a:rPr lang="en-US" sz="2000" dirty="0"/>
                <a:t>Time </a:t>
              </a:r>
              <a:br>
                <a:rPr lang="en-US" sz="2000" dirty="0"/>
              </a:br>
              <a:r>
                <a:rPr lang="en-US" sz="2000" dirty="0"/>
                <a:t>of call</a:t>
              </a:r>
            </a:p>
          </p:txBody>
        </p:sp>
      </p:grpSp>
      <p:grpSp>
        <p:nvGrpSpPr>
          <p:cNvPr id="37" name="Group 36">
            <a:extLst>
              <a:ext uri="{FF2B5EF4-FFF2-40B4-BE49-F238E27FC236}">
                <a16:creationId xmlns:a16="http://schemas.microsoft.com/office/drawing/2014/main" id="{E2695308-067B-3143-A411-2A6B6CCF9B1C}"/>
              </a:ext>
            </a:extLst>
          </p:cNvPr>
          <p:cNvGrpSpPr/>
          <p:nvPr/>
        </p:nvGrpSpPr>
        <p:grpSpPr>
          <a:xfrm>
            <a:off x="133055" y="3638550"/>
            <a:ext cx="8610601" cy="1447800"/>
            <a:chOff x="-76200" y="3638550"/>
            <a:chExt cx="8610601" cy="1447800"/>
          </a:xfrm>
        </p:grpSpPr>
        <p:grpSp>
          <p:nvGrpSpPr>
            <p:cNvPr id="27" name="Group 26">
              <a:extLst>
                <a:ext uri="{FF2B5EF4-FFF2-40B4-BE49-F238E27FC236}">
                  <a16:creationId xmlns:a16="http://schemas.microsoft.com/office/drawing/2014/main" id="{D32E72A9-DD89-9A4F-B07E-08BDAC5BC4E6}"/>
                </a:ext>
              </a:extLst>
            </p:cNvPr>
            <p:cNvGrpSpPr/>
            <p:nvPr/>
          </p:nvGrpSpPr>
          <p:grpSpPr>
            <a:xfrm>
              <a:off x="-76200" y="3638550"/>
              <a:ext cx="8610601" cy="1447800"/>
              <a:chOff x="-76200" y="1504950"/>
              <a:chExt cx="8610601" cy="1447800"/>
            </a:xfrm>
          </p:grpSpPr>
          <p:graphicFrame>
            <p:nvGraphicFramePr>
              <p:cNvPr id="30" name="Chart 29">
                <a:extLst>
                  <a:ext uri="{FF2B5EF4-FFF2-40B4-BE49-F238E27FC236}">
                    <a16:creationId xmlns:a16="http://schemas.microsoft.com/office/drawing/2014/main" id="{4B8B3DBA-CC22-394B-B684-B50293A4FAC0}"/>
                  </a:ext>
                </a:extLst>
              </p:cNvPr>
              <p:cNvGraphicFramePr/>
              <p:nvPr>
                <p:extLst/>
              </p:nvPr>
            </p:nvGraphicFramePr>
            <p:xfrm>
              <a:off x="1371600" y="1504950"/>
              <a:ext cx="7162801" cy="1447800"/>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a:extLst>
                  <a:ext uri="{FF2B5EF4-FFF2-40B4-BE49-F238E27FC236}">
                    <a16:creationId xmlns:a16="http://schemas.microsoft.com/office/drawing/2014/main" id="{1A97BCDB-F273-A84C-A97D-30040B973DDC}"/>
                  </a:ext>
                </a:extLst>
              </p:cNvPr>
              <p:cNvSpPr txBox="1"/>
              <p:nvPr/>
            </p:nvSpPr>
            <p:spPr>
              <a:xfrm>
                <a:off x="-76200" y="1778110"/>
                <a:ext cx="1447800" cy="923330"/>
              </a:xfrm>
              <a:prstGeom prst="rect">
                <a:avLst/>
              </a:prstGeom>
              <a:noFill/>
            </p:spPr>
            <p:txBody>
              <a:bodyPr wrap="square" rtlCol="0">
                <a:spAutoFit/>
              </a:bodyPr>
              <a:lstStyle/>
              <a:p>
                <a:pPr algn="ctr">
                  <a:lnSpc>
                    <a:spcPct val="90000"/>
                  </a:lnSpc>
                </a:pPr>
                <a:r>
                  <a:rPr lang="en-US" sz="2000" dirty="0"/>
                  <a:t>Calls during business hours</a:t>
                </a:r>
              </a:p>
            </p:txBody>
          </p:sp>
        </p:grpSp>
        <p:sp>
          <p:nvSpPr>
            <p:cNvPr id="36" name="TextBox 35">
              <a:extLst>
                <a:ext uri="{FF2B5EF4-FFF2-40B4-BE49-F238E27FC236}">
                  <a16:creationId xmlns:a16="http://schemas.microsoft.com/office/drawing/2014/main" id="{1F61F511-B3CF-BC47-86A5-0163DC269DE3}"/>
                </a:ext>
              </a:extLst>
            </p:cNvPr>
            <p:cNvSpPr txBox="1"/>
            <p:nvPr/>
          </p:nvSpPr>
          <p:spPr>
            <a:xfrm>
              <a:off x="1905000" y="3714750"/>
              <a:ext cx="3124200" cy="313932"/>
            </a:xfrm>
            <a:prstGeom prst="rect">
              <a:avLst/>
            </a:prstGeom>
            <a:noFill/>
          </p:spPr>
          <p:txBody>
            <a:bodyPr wrap="square" rtlCol="0">
              <a:spAutoFit/>
            </a:bodyPr>
            <a:lstStyle/>
            <a:p>
              <a:pPr algn="ctr">
                <a:lnSpc>
                  <a:spcPct val="90000"/>
                </a:lnSpc>
              </a:pPr>
              <a:r>
                <a:rPr lang="en-US" sz="1600" dirty="0"/>
                <a:t>Weekdays, 8 AM–6 PM</a:t>
              </a:r>
            </a:p>
          </p:txBody>
        </p:sp>
      </p:grpSp>
    </p:spTree>
    <p:extLst>
      <p:ext uri="{BB962C8B-B14F-4D97-AF65-F5344CB8AC3E}">
        <p14:creationId xmlns:p14="http://schemas.microsoft.com/office/powerpoint/2010/main" val="83711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E0230CE-A595-C740-BF6E-2945F66C0250}"/>
              </a:ext>
            </a:extLst>
          </p:cNvPr>
          <p:cNvGraphicFramePr/>
          <p:nvPr>
            <p:extLst/>
          </p:nvPr>
        </p:nvGraphicFramePr>
        <p:xfrm>
          <a:off x="457200" y="819150"/>
          <a:ext cx="8305800" cy="415031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B541B6C-2715-0340-8E66-BF0A3584B3C0}"/>
              </a:ext>
            </a:extLst>
          </p:cNvPr>
          <p:cNvSpPr txBox="1"/>
          <p:nvPr/>
        </p:nvSpPr>
        <p:spPr>
          <a:xfrm>
            <a:off x="0" y="262819"/>
            <a:ext cx="9144000" cy="480131"/>
          </a:xfrm>
          <a:prstGeom prst="rect">
            <a:avLst/>
          </a:prstGeom>
          <a:noFill/>
        </p:spPr>
        <p:txBody>
          <a:bodyPr wrap="square" rtlCol="0">
            <a:spAutoFit/>
          </a:bodyPr>
          <a:lstStyle/>
          <a:p>
            <a:pPr algn="ctr">
              <a:lnSpc>
                <a:spcPct val="90000"/>
              </a:lnSpc>
            </a:pPr>
            <a:r>
              <a:rPr lang="en-US" sz="2800" dirty="0">
                <a:solidFill>
                  <a:srgbClr val="000000"/>
                </a:solidFill>
              </a:rPr>
              <a:t>Topics Discussed during Call (n=83)</a:t>
            </a:r>
          </a:p>
        </p:txBody>
      </p:sp>
      <p:sp>
        <p:nvSpPr>
          <p:cNvPr id="4" name="TextBox 3">
            <a:extLst>
              <a:ext uri="{FF2B5EF4-FFF2-40B4-BE49-F238E27FC236}">
                <a16:creationId xmlns:a16="http://schemas.microsoft.com/office/drawing/2014/main" id="{4C7DD026-5AB2-A544-8B03-1381DD1A3FC8}"/>
              </a:ext>
            </a:extLst>
          </p:cNvPr>
          <p:cNvSpPr txBox="1"/>
          <p:nvPr/>
        </p:nvSpPr>
        <p:spPr>
          <a:xfrm>
            <a:off x="5791200" y="3486150"/>
            <a:ext cx="3124200" cy="1143000"/>
          </a:xfrm>
          <a:prstGeom prst="rect">
            <a:avLst/>
          </a:prstGeom>
          <a:solidFill>
            <a:schemeClr val="bg1"/>
          </a:solidFill>
          <a:ln w="22225">
            <a:solidFill>
              <a:schemeClr val="accent4">
                <a:lumMod val="75000"/>
              </a:schemeClr>
            </a:solidFill>
          </a:ln>
        </p:spPr>
        <p:txBody>
          <a:bodyPr wrap="square" rtlCol="0" anchor="ctr">
            <a:noAutofit/>
          </a:bodyPr>
          <a:lstStyle/>
          <a:p>
            <a:pPr marL="133350">
              <a:lnSpc>
                <a:spcPct val="90000"/>
              </a:lnSpc>
            </a:pPr>
            <a:r>
              <a:rPr lang="en-US" dirty="0">
                <a:solidFill>
                  <a:schemeClr val="tx1">
                    <a:lumMod val="65000"/>
                    <a:lumOff val="35000"/>
                  </a:schemeClr>
                </a:solidFill>
                <a:latin typeface="+mj-lt"/>
              </a:rPr>
              <a:t>Issues discussed similar to hotline calls, with exception of nipple shield use</a:t>
            </a:r>
            <a:endParaRPr lang="en-US" dirty="0">
              <a:solidFill>
                <a:schemeClr val="tx1">
                  <a:lumMod val="65000"/>
                  <a:lumOff val="35000"/>
                </a:schemeClr>
              </a:solidFill>
            </a:endParaRPr>
          </a:p>
        </p:txBody>
      </p:sp>
    </p:spTree>
    <p:extLst>
      <p:ext uri="{BB962C8B-B14F-4D97-AF65-F5344CB8AC3E}">
        <p14:creationId xmlns:p14="http://schemas.microsoft.com/office/powerpoint/2010/main" val="108558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5FFC7E-0DA5-A843-BD73-A1485FE38A5A}"/>
              </a:ext>
            </a:extLst>
          </p:cNvPr>
          <p:cNvSpPr txBox="1"/>
          <p:nvPr/>
        </p:nvSpPr>
        <p:spPr>
          <a:xfrm>
            <a:off x="0" y="262819"/>
            <a:ext cx="9144000" cy="480131"/>
          </a:xfrm>
          <a:prstGeom prst="rect">
            <a:avLst/>
          </a:prstGeom>
          <a:noFill/>
        </p:spPr>
        <p:txBody>
          <a:bodyPr wrap="square" rtlCol="0">
            <a:spAutoFit/>
          </a:bodyPr>
          <a:lstStyle/>
          <a:p>
            <a:pPr algn="ctr">
              <a:lnSpc>
                <a:spcPct val="90000"/>
              </a:lnSpc>
            </a:pPr>
            <a:r>
              <a:rPr lang="en-US" sz="2800" dirty="0">
                <a:solidFill>
                  <a:srgbClr val="000000"/>
                </a:solidFill>
              </a:rPr>
              <a:t>User </a:t>
            </a:r>
            <a:r>
              <a:rPr lang="en-US" sz="2800">
                <a:solidFill>
                  <a:srgbClr val="000000"/>
                </a:solidFill>
              </a:rPr>
              <a:t>Experiences Were Overwhelmingly </a:t>
            </a:r>
            <a:r>
              <a:rPr lang="en-US" sz="2800" dirty="0">
                <a:solidFill>
                  <a:srgbClr val="000000"/>
                </a:solidFill>
              </a:rPr>
              <a:t>P</a:t>
            </a:r>
            <a:r>
              <a:rPr lang="en-US" sz="2800">
                <a:solidFill>
                  <a:srgbClr val="000000"/>
                </a:solidFill>
              </a:rPr>
              <a:t>ositive</a:t>
            </a:r>
            <a:endParaRPr lang="en-US" sz="2800" dirty="0">
              <a:solidFill>
                <a:srgbClr val="000000"/>
              </a:solidFill>
            </a:endParaRPr>
          </a:p>
        </p:txBody>
      </p:sp>
      <p:grpSp>
        <p:nvGrpSpPr>
          <p:cNvPr id="15" name="Group 14">
            <a:extLst>
              <a:ext uri="{FF2B5EF4-FFF2-40B4-BE49-F238E27FC236}">
                <a16:creationId xmlns:a16="http://schemas.microsoft.com/office/drawing/2014/main" id="{EFBAE841-C1D2-BE41-88FC-55BA4D06BD9C}"/>
              </a:ext>
            </a:extLst>
          </p:cNvPr>
          <p:cNvGrpSpPr/>
          <p:nvPr/>
        </p:nvGrpSpPr>
        <p:grpSpPr>
          <a:xfrm>
            <a:off x="228600" y="802801"/>
            <a:ext cx="2168622" cy="2378549"/>
            <a:chOff x="228600" y="1123950"/>
            <a:chExt cx="2286000" cy="2604388"/>
          </a:xfrm>
        </p:grpSpPr>
        <p:graphicFrame>
          <p:nvGraphicFramePr>
            <p:cNvPr id="4" name="Chart 3">
              <a:extLst>
                <a:ext uri="{FF2B5EF4-FFF2-40B4-BE49-F238E27FC236}">
                  <a16:creationId xmlns:a16="http://schemas.microsoft.com/office/drawing/2014/main" id="{4ECDC6C6-61AA-DD44-B0E7-1FB7691A6413}"/>
                </a:ext>
              </a:extLst>
            </p:cNvPr>
            <p:cNvGraphicFramePr/>
            <p:nvPr>
              <p:extLst/>
            </p:nvPr>
          </p:nvGraphicFramePr>
          <p:xfrm>
            <a:off x="228600" y="1123950"/>
            <a:ext cx="2286000" cy="1905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7186B69-A093-E940-BBDE-65C8AD79E8AF}"/>
                </a:ext>
              </a:extLst>
            </p:cNvPr>
            <p:cNvSpPr txBox="1"/>
            <p:nvPr/>
          </p:nvSpPr>
          <p:spPr>
            <a:xfrm>
              <a:off x="1041542" y="1876395"/>
              <a:ext cx="660117" cy="400110"/>
            </a:xfrm>
            <a:prstGeom prst="rect">
              <a:avLst/>
            </a:prstGeom>
            <a:noFill/>
          </p:spPr>
          <p:txBody>
            <a:bodyPr wrap="none" rtlCol="0">
              <a:spAutoFit/>
            </a:bodyPr>
            <a:lstStyle/>
            <a:p>
              <a:r>
                <a:rPr lang="en-US" sz="2000" dirty="0"/>
                <a:t>87%</a:t>
              </a:r>
            </a:p>
          </p:txBody>
        </p:sp>
        <p:sp>
          <p:nvSpPr>
            <p:cNvPr id="6" name="TextBox 5">
              <a:extLst>
                <a:ext uri="{FF2B5EF4-FFF2-40B4-BE49-F238E27FC236}">
                  <a16:creationId xmlns:a16="http://schemas.microsoft.com/office/drawing/2014/main" id="{5D5D4543-50CC-9244-A5A8-FA9AA4C3C743}"/>
                </a:ext>
              </a:extLst>
            </p:cNvPr>
            <p:cNvSpPr txBox="1"/>
            <p:nvPr/>
          </p:nvSpPr>
          <p:spPr>
            <a:xfrm>
              <a:off x="419100" y="3082007"/>
              <a:ext cx="1905000" cy="646331"/>
            </a:xfrm>
            <a:prstGeom prst="rect">
              <a:avLst/>
            </a:prstGeom>
            <a:noFill/>
          </p:spPr>
          <p:txBody>
            <a:bodyPr wrap="square" rtlCol="0">
              <a:spAutoFit/>
            </a:bodyPr>
            <a:lstStyle/>
            <a:p>
              <a:pPr algn="ctr"/>
              <a:r>
                <a:rPr lang="en-US" dirty="0"/>
                <a:t>reported that the app was helpful</a:t>
              </a:r>
            </a:p>
          </p:txBody>
        </p:sp>
      </p:grpSp>
      <p:grpSp>
        <p:nvGrpSpPr>
          <p:cNvPr id="13" name="Group 12">
            <a:extLst>
              <a:ext uri="{FF2B5EF4-FFF2-40B4-BE49-F238E27FC236}">
                <a16:creationId xmlns:a16="http://schemas.microsoft.com/office/drawing/2014/main" id="{382ABEF9-5F77-4345-9543-C842B707C5D3}"/>
              </a:ext>
            </a:extLst>
          </p:cNvPr>
          <p:cNvGrpSpPr/>
          <p:nvPr/>
        </p:nvGrpSpPr>
        <p:grpSpPr>
          <a:xfrm>
            <a:off x="2987704" y="746760"/>
            <a:ext cx="2236137" cy="2667000"/>
            <a:chOff x="3352800" y="1123950"/>
            <a:chExt cx="2286000" cy="2881387"/>
          </a:xfrm>
        </p:grpSpPr>
        <p:graphicFrame>
          <p:nvGraphicFramePr>
            <p:cNvPr id="7" name="Chart 6">
              <a:extLst>
                <a:ext uri="{FF2B5EF4-FFF2-40B4-BE49-F238E27FC236}">
                  <a16:creationId xmlns:a16="http://schemas.microsoft.com/office/drawing/2014/main" id="{7B880004-356C-A84A-9210-1457848C634E}"/>
                </a:ext>
              </a:extLst>
            </p:cNvPr>
            <p:cNvGraphicFramePr/>
            <p:nvPr>
              <p:extLst/>
            </p:nvPr>
          </p:nvGraphicFramePr>
          <p:xfrm>
            <a:off x="3352800" y="1123950"/>
            <a:ext cx="2286000" cy="1905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1ADA4C3-FCE7-DF43-9A7A-14D155888ED2}"/>
                </a:ext>
              </a:extLst>
            </p:cNvPr>
            <p:cNvSpPr txBox="1"/>
            <p:nvPr/>
          </p:nvSpPr>
          <p:spPr>
            <a:xfrm>
              <a:off x="4165742" y="1876395"/>
              <a:ext cx="659861" cy="400110"/>
            </a:xfrm>
            <a:prstGeom prst="rect">
              <a:avLst/>
            </a:prstGeom>
            <a:noFill/>
          </p:spPr>
          <p:txBody>
            <a:bodyPr wrap="none" rtlCol="0">
              <a:spAutoFit/>
            </a:bodyPr>
            <a:lstStyle/>
            <a:p>
              <a:r>
                <a:rPr lang="en-US" sz="2000" dirty="0"/>
                <a:t>91%</a:t>
              </a:r>
            </a:p>
          </p:txBody>
        </p:sp>
        <p:sp>
          <p:nvSpPr>
            <p:cNvPr id="9" name="TextBox 8">
              <a:extLst>
                <a:ext uri="{FF2B5EF4-FFF2-40B4-BE49-F238E27FC236}">
                  <a16:creationId xmlns:a16="http://schemas.microsoft.com/office/drawing/2014/main" id="{6A840061-6DC9-9143-A893-166FF976A61C}"/>
                </a:ext>
              </a:extLst>
            </p:cNvPr>
            <p:cNvSpPr txBox="1"/>
            <p:nvPr/>
          </p:nvSpPr>
          <p:spPr>
            <a:xfrm>
              <a:off x="3543300" y="3082007"/>
              <a:ext cx="1905000" cy="923330"/>
            </a:xfrm>
            <a:prstGeom prst="rect">
              <a:avLst/>
            </a:prstGeom>
            <a:noFill/>
          </p:spPr>
          <p:txBody>
            <a:bodyPr wrap="square" rtlCol="0">
              <a:spAutoFit/>
            </a:bodyPr>
            <a:lstStyle/>
            <a:p>
              <a:pPr algn="ctr"/>
              <a:r>
                <a:rPr lang="en-US" dirty="0"/>
                <a:t>were satisfied with the help they received</a:t>
              </a:r>
            </a:p>
          </p:txBody>
        </p:sp>
      </p:grpSp>
      <p:grpSp>
        <p:nvGrpSpPr>
          <p:cNvPr id="14" name="Group 13">
            <a:extLst>
              <a:ext uri="{FF2B5EF4-FFF2-40B4-BE49-F238E27FC236}">
                <a16:creationId xmlns:a16="http://schemas.microsoft.com/office/drawing/2014/main" id="{B0A981D1-3E38-4A43-9261-FF6F49D5EA88}"/>
              </a:ext>
            </a:extLst>
          </p:cNvPr>
          <p:cNvGrpSpPr/>
          <p:nvPr/>
        </p:nvGrpSpPr>
        <p:grpSpPr>
          <a:xfrm>
            <a:off x="6331380" y="742950"/>
            <a:ext cx="2049840" cy="2344259"/>
            <a:chOff x="6324600" y="1123950"/>
            <a:chExt cx="2286000" cy="2604388"/>
          </a:xfrm>
        </p:grpSpPr>
        <p:graphicFrame>
          <p:nvGraphicFramePr>
            <p:cNvPr id="10" name="Chart 9">
              <a:extLst>
                <a:ext uri="{FF2B5EF4-FFF2-40B4-BE49-F238E27FC236}">
                  <a16:creationId xmlns:a16="http://schemas.microsoft.com/office/drawing/2014/main" id="{A379354D-0B37-684C-83A6-F5B8349A736A}"/>
                </a:ext>
              </a:extLst>
            </p:cNvPr>
            <p:cNvGraphicFramePr/>
            <p:nvPr>
              <p:extLst/>
            </p:nvPr>
          </p:nvGraphicFramePr>
          <p:xfrm>
            <a:off x="6324600" y="1123950"/>
            <a:ext cx="2286000" cy="1905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1DE7BAA0-B35C-5249-BFE7-C69E0BF6AB49}"/>
                </a:ext>
              </a:extLst>
            </p:cNvPr>
            <p:cNvSpPr txBox="1"/>
            <p:nvPr/>
          </p:nvSpPr>
          <p:spPr>
            <a:xfrm>
              <a:off x="7137542" y="1876395"/>
              <a:ext cx="670376" cy="400110"/>
            </a:xfrm>
            <a:prstGeom prst="rect">
              <a:avLst/>
            </a:prstGeom>
            <a:noFill/>
          </p:spPr>
          <p:txBody>
            <a:bodyPr wrap="none" rtlCol="0">
              <a:spAutoFit/>
            </a:bodyPr>
            <a:lstStyle/>
            <a:p>
              <a:r>
                <a:rPr lang="en-US" sz="2000" dirty="0"/>
                <a:t>78%</a:t>
              </a:r>
            </a:p>
          </p:txBody>
        </p:sp>
        <p:sp>
          <p:nvSpPr>
            <p:cNvPr id="12" name="TextBox 11">
              <a:extLst>
                <a:ext uri="{FF2B5EF4-FFF2-40B4-BE49-F238E27FC236}">
                  <a16:creationId xmlns:a16="http://schemas.microsoft.com/office/drawing/2014/main" id="{A8471770-0E65-794E-B1B4-CBEACF0D1532}"/>
                </a:ext>
              </a:extLst>
            </p:cNvPr>
            <p:cNvSpPr txBox="1"/>
            <p:nvPr/>
          </p:nvSpPr>
          <p:spPr>
            <a:xfrm>
              <a:off x="6324600" y="3082007"/>
              <a:ext cx="2286000" cy="646331"/>
            </a:xfrm>
            <a:prstGeom prst="rect">
              <a:avLst/>
            </a:prstGeom>
            <a:noFill/>
          </p:spPr>
          <p:txBody>
            <a:bodyPr wrap="square" rtlCol="0">
              <a:spAutoFit/>
            </a:bodyPr>
            <a:lstStyle/>
            <a:p>
              <a:pPr algn="ctr"/>
              <a:r>
                <a:rPr lang="en-US" dirty="0"/>
                <a:t>did not report any technical difficulties</a:t>
              </a:r>
            </a:p>
          </p:txBody>
        </p:sp>
      </p:grpSp>
      <p:sp>
        <p:nvSpPr>
          <p:cNvPr id="16" name="TextBox 15">
            <a:extLst>
              <a:ext uri="{FF2B5EF4-FFF2-40B4-BE49-F238E27FC236}">
                <a16:creationId xmlns:a16="http://schemas.microsoft.com/office/drawing/2014/main" id="{4D76E7AE-627B-4BF6-B980-C3041CDD03D5}"/>
              </a:ext>
            </a:extLst>
          </p:cNvPr>
          <p:cNvSpPr txBox="1"/>
          <p:nvPr/>
        </p:nvSpPr>
        <p:spPr>
          <a:xfrm>
            <a:off x="1981200" y="3562350"/>
            <a:ext cx="4724400" cy="1477328"/>
          </a:xfrm>
          <a:prstGeom prst="rect">
            <a:avLst/>
          </a:prstGeom>
          <a:noFill/>
          <a:ln w="22225">
            <a:solidFill>
              <a:schemeClr val="accent4">
                <a:lumMod val="75000"/>
              </a:schemeClr>
            </a:solidFill>
          </a:ln>
        </p:spPr>
        <p:txBody>
          <a:bodyPr wrap="square" rtlCol="0" anchor="ctr">
            <a:noAutofit/>
          </a:bodyPr>
          <a:lstStyle/>
          <a:p>
            <a:pPr marL="466725" indent="-333375">
              <a:lnSpc>
                <a:spcPct val="90000"/>
              </a:lnSpc>
            </a:pPr>
            <a:r>
              <a:rPr lang="en-US" dirty="0">
                <a:solidFill>
                  <a:schemeClr val="tx1">
                    <a:lumMod val="65000"/>
                    <a:lumOff val="35000"/>
                  </a:schemeClr>
                </a:solidFill>
                <a:latin typeface="+mj-lt"/>
              </a:rPr>
              <a:t>Recommendations for improvement:</a:t>
            </a:r>
          </a:p>
          <a:p>
            <a:pPr marL="466725" indent="-333375">
              <a:lnSpc>
                <a:spcPct val="90000"/>
              </a:lnSpc>
              <a:buFont typeface="Arial" panose="020B0604020202020204" pitchFamily="34" charset="0"/>
              <a:buChar char="•"/>
            </a:pPr>
            <a:r>
              <a:rPr lang="en-US" dirty="0">
                <a:solidFill>
                  <a:schemeClr val="tx1">
                    <a:lumMod val="65000"/>
                    <a:lumOff val="35000"/>
                  </a:schemeClr>
                </a:solidFill>
              </a:rPr>
              <a:t>Add text or audio-only visits</a:t>
            </a:r>
          </a:p>
          <a:p>
            <a:pPr marL="466725" indent="-333375">
              <a:lnSpc>
                <a:spcPct val="90000"/>
              </a:lnSpc>
              <a:buFont typeface="Arial" panose="020B0604020202020204" pitchFamily="34" charset="0"/>
              <a:buChar char="•"/>
            </a:pPr>
            <a:r>
              <a:rPr lang="en-US" dirty="0">
                <a:solidFill>
                  <a:schemeClr val="tx1">
                    <a:lumMod val="65000"/>
                    <a:lumOff val="35000"/>
                  </a:schemeClr>
                </a:solidFill>
              </a:rPr>
              <a:t>Allow user to request a particular IBCLC</a:t>
            </a:r>
          </a:p>
          <a:p>
            <a:pPr marL="466725" indent="-333375">
              <a:lnSpc>
                <a:spcPct val="90000"/>
              </a:lnSpc>
              <a:buFont typeface="Arial" panose="020B0604020202020204" pitchFamily="34" charset="0"/>
              <a:buChar char="•"/>
            </a:pPr>
            <a:r>
              <a:rPr lang="en-US" dirty="0">
                <a:solidFill>
                  <a:schemeClr val="tx1">
                    <a:lumMod val="65000"/>
                    <a:lumOff val="35000"/>
                  </a:schemeClr>
                </a:solidFill>
              </a:rPr>
              <a:t>Connect users with peers</a:t>
            </a:r>
          </a:p>
          <a:p>
            <a:pPr marL="466725" indent="-333375">
              <a:lnSpc>
                <a:spcPct val="90000"/>
              </a:lnSpc>
              <a:buFont typeface="Arial" panose="020B0604020202020204" pitchFamily="34" charset="0"/>
              <a:buChar char="•"/>
            </a:pPr>
            <a:r>
              <a:rPr lang="en-US" dirty="0">
                <a:solidFill>
                  <a:schemeClr val="tx1">
                    <a:lumMod val="65000"/>
                    <a:lumOff val="35000"/>
                  </a:schemeClr>
                </a:solidFill>
              </a:rPr>
              <a:t>Automatically schedule monthly visits</a:t>
            </a:r>
          </a:p>
        </p:txBody>
      </p:sp>
    </p:spTree>
    <p:extLst>
      <p:ext uri="{BB962C8B-B14F-4D97-AF65-F5344CB8AC3E}">
        <p14:creationId xmlns:p14="http://schemas.microsoft.com/office/powerpoint/2010/main" val="366695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08E0A35-018B-1640-9F02-9C398204B6BC}"/>
              </a:ext>
            </a:extLst>
          </p:cNvPr>
          <p:cNvSpPr/>
          <p:nvPr/>
        </p:nvSpPr>
        <p:spPr>
          <a:xfrm>
            <a:off x="4442989" y="1620277"/>
            <a:ext cx="4091411" cy="3313574"/>
          </a:xfrm>
          <a:prstGeom prst="rect">
            <a:avLst/>
          </a:prstGeom>
          <a:solidFill>
            <a:schemeClr val="accent6">
              <a:lumMod val="20000"/>
              <a:lumOff val="80000"/>
            </a:schemeClr>
          </a:solidFill>
          <a:ln w="349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92ACB6B8-7494-8D47-8514-3DCEC9286DA7}"/>
              </a:ext>
            </a:extLst>
          </p:cNvPr>
          <p:cNvGraphicFramePr/>
          <p:nvPr>
            <p:extLst>
              <p:ext uri="{D42A27DB-BD31-4B8C-83A1-F6EECF244321}">
                <p14:modId xmlns:p14="http://schemas.microsoft.com/office/powerpoint/2010/main" val="2525776905"/>
              </p:ext>
            </p:extLst>
          </p:nvPr>
        </p:nvGraphicFramePr>
        <p:xfrm>
          <a:off x="228600" y="1031626"/>
          <a:ext cx="8458200" cy="39022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6315291-781B-A744-87E2-75F8CB6DB518}"/>
              </a:ext>
            </a:extLst>
          </p:cNvPr>
          <p:cNvSpPr txBox="1"/>
          <p:nvPr/>
        </p:nvSpPr>
        <p:spPr>
          <a:xfrm>
            <a:off x="0" y="163696"/>
            <a:ext cx="9144000" cy="867930"/>
          </a:xfrm>
          <a:prstGeom prst="rect">
            <a:avLst/>
          </a:prstGeom>
          <a:noFill/>
        </p:spPr>
        <p:txBody>
          <a:bodyPr wrap="square" rtlCol="0">
            <a:spAutoFit/>
          </a:bodyPr>
          <a:lstStyle/>
          <a:p>
            <a:pPr algn="ctr">
              <a:lnSpc>
                <a:spcPct val="90000"/>
              </a:lnSpc>
            </a:pPr>
            <a:r>
              <a:rPr lang="en-US" sz="3200" dirty="0">
                <a:solidFill>
                  <a:srgbClr val="000000"/>
                </a:solidFill>
              </a:rPr>
              <a:t>% breastfeeding at 12 weeks</a:t>
            </a:r>
            <a:br>
              <a:rPr lang="en-US" sz="3200" dirty="0">
                <a:solidFill>
                  <a:srgbClr val="000000"/>
                </a:solidFill>
              </a:rPr>
            </a:br>
            <a:r>
              <a:rPr lang="en-US" sz="2400" dirty="0">
                <a:solidFill>
                  <a:schemeClr val="accent4">
                    <a:lumMod val="50000"/>
                  </a:schemeClr>
                </a:solidFill>
                <a:latin typeface="+mj-lt"/>
              </a:rPr>
              <a:t>(by model)</a:t>
            </a:r>
          </a:p>
        </p:txBody>
      </p:sp>
      <p:sp>
        <p:nvSpPr>
          <p:cNvPr id="6" name="Right Brace 5">
            <a:extLst>
              <a:ext uri="{FF2B5EF4-FFF2-40B4-BE49-F238E27FC236}">
                <a16:creationId xmlns:a16="http://schemas.microsoft.com/office/drawing/2014/main" id="{C0DE3ACC-8192-8B40-8491-C7524E059468}"/>
              </a:ext>
            </a:extLst>
          </p:cNvPr>
          <p:cNvSpPr/>
          <p:nvPr/>
        </p:nvSpPr>
        <p:spPr>
          <a:xfrm rot="16200000">
            <a:off x="3232785" y="1385700"/>
            <a:ext cx="341631" cy="1524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7" name="Right Brace 6">
            <a:extLst>
              <a:ext uri="{FF2B5EF4-FFF2-40B4-BE49-F238E27FC236}">
                <a16:creationId xmlns:a16="http://schemas.microsoft.com/office/drawing/2014/main" id="{C0DE3ACC-8192-8B40-8491-C7524E059468}"/>
              </a:ext>
            </a:extLst>
          </p:cNvPr>
          <p:cNvSpPr/>
          <p:nvPr/>
        </p:nvSpPr>
        <p:spPr>
          <a:xfrm rot="16200000">
            <a:off x="1200785" y="1385699"/>
            <a:ext cx="341631" cy="1524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8" name="Right Brace 7">
            <a:extLst>
              <a:ext uri="{FF2B5EF4-FFF2-40B4-BE49-F238E27FC236}">
                <a16:creationId xmlns:a16="http://schemas.microsoft.com/office/drawing/2014/main" id="{C0DE3ACC-8192-8B40-8491-C7524E059468}"/>
              </a:ext>
            </a:extLst>
          </p:cNvPr>
          <p:cNvSpPr/>
          <p:nvPr/>
        </p:nvSpPr>
        <p:spPr>
          <a:xfrm rot="16200000">
            <a:off x="5264785" y="2019934"/>
            <a:ext cx="341631" cy="1524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9" name="Right Brace 8">
            <a:extLst>
              <a:ext uri="{FF2B5EF4-FFF2-40B4-BE49-F238E27FC236}">
                <a16:creationId xmlns:a16="http://schemas.microsoft.com/office/drawing/2014/main" id="{C0DE3ACC-8192-8B40-8491-C7524E059468}"/>
              </a:ext>
            </a:extLst>
          </p:cNvPr>
          <p:cNvSpPr/>
          <p:nvPr/>
        </p:nvSpPr>
        <p:spPr>
          <a:xfrm rot="16200000">
            <a:off x="7296785" y="1868168"/>
            <a:ext cx="341631" cy="1524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Text Box 2">
            <a:extLst>
              <a:ext uri="{FF2B5EF4-FFF2-40B4-BE49-F238E27FC236}">
                <a16:creationId xmlns:a16="http://schemas.microsoft.com/office/drawing/2014/main" id="{52EC0801-E54E-DA4A-BBB6-47D283C93624}"/>
              </a:ext>
            </a:extLst>
          </p:cNvPr>
          <p:cNvSpPr txBox="1"/>
          <p:nvPr/>
        </p:nvSpPr>
        <p:spPr>
          <a:xfrm>
            <a:off x="505988" y="1586994"/>
            <a:ext cx="1731224" cy="25563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Difference = 3% </a:t>
            </a:r>
          </a:p>
        </p:txBody>
      </p:sp>
      <p:sp>
        <p:nvSpPr>
          <p:cNvPr id="11" name="Text Box 2">
            <a:extLst>
              <a:ext uri="{FF2B5EF4-FFF2-40B4-BE49-F238E27FC236}">
                <a16:creationId xmlns:a16="http://schemas.microsoft.com/office/drawing/2014/main" id="{35CC0939-B78F-084E-95C7-7E3F65459A5C}"/>
              </a:ext>
            </a:extLst>
          </p:cNvPr>
          <p:cNvSpPr txBox="1"/>
          <p:nvPr/>
        </p:nvSpPr>
        <p:spPr>
          <a:xfrm>
            <a:off x="2537988" y="1620277"/>
            <a:ext cx="1731224" cy="25563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Difference = 5% </a:t>
            </a:r>
          </a:p>
        </p:txBody>
      </p:sp>
      <p:sp>
        <p:nvSpPr>
          <p:cNvPr id="12" name="Text Box 2">
            <a:extLst>
              <a:ext uri="{FF2B5EF4-FFF2-40B4-BE49-F238E27FC236}">
                <a16:creationId xmlns:a16="http://schemas.microsoft.com/office/drawing/2014/main" id="{2AE28F45-64FC-4548-9763-F8DC1197F399}"/>
              </a:ext>
            </a:extLst>
          </p:cNvPr>
          <p:cNvSpPr txBox="1"/>
          <p:nvPr/>
        </p:nvSpPr>
        <p:spPr>
          <a:xfrm>
            <a:off x="4593376" y="2259542"/>
            <a:ext cx="1731224" cy="25563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Difference = 5% </a:t>
            </a:r>
          </a:p>
        </p:txBody>
      </p:sp>
      <p:sp>
        <p:nvSpPr>
          <p:cNvPr id="13" name="Text Box 2">
            <a:extLst>
              <a:ext uri="{FF2B5EF4-FFF2-40B4-BE49-F238E27FC236}">
                <a16:creationId xmlns:a16="http://schemas.microsoft.com/office/drawing/2014/main" id="{4EB1F95B-B72A-B149-ACE6-DC00DE316239}"/>
              </a:ext>
            </a:extLst>
          </p:cNvPr>
          <p:cNvSpPr txBox="1"/>
          <p:nvPr/>
        </p:nvSpPr>
        <p:spPr>
          <a:xfrm>
            <a:off x="6498377" y="2131725"/>
            <a:ext cx="1731224" cy="25563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Difference = 11% </a:t>
            </a:r>
          </a:p>
        </p:txBody>
      </p:sp>
      <p:sp>
        <p:nvSpPr>
          <p:cNvPr id="14" name="TextBox 13">
            <a:extLst>
              <a:ext uri="{FF2B5EF4-FFF2-40B4-BE49-F238E27FC236}">
                <a16:creationId xmlns:a16="http://schemas.microsoft.com/office/drawing/2014/main" id="{7D2CE267-0C51-4247-9B5D-B49D9490276D}"/>
              </a:ext>
            </a:extLst>
          </p:cNvPr>
          <p:cNvSpPr txBox="1"/>
          <p:nvPr/>
        </p:nvSpPr>
        <p:spPr>
          <a:xfrm>
            <a:off x="5269874" y="1686459"/>
            <a:ext cx="2469074" cy="369332"/>
          </a:xfrm>
          <a:prstGeom prst="rect">
            <a:avLst/>
          </a:prstGeom>
          <a:noFill/>
        </p:spPr>
        <p:txBody>
          <a:bodyPr wrap="none" rtlCol="0">
            <a:spAutoFit/>
          </a:bodyPr>
          <a:lstStyle/>
          <a:p>
            <a:r>
              <a:rPr lang="en-US" dirty="0"/>
              <a:t>Exclusive breastfeeding</a:t>
            </a:r>
          </a:p>
        </p:txBody>
      </p:sp>
    </p:spTree>
    <p:extLst>
      <p:ext uri="{BB962C8B-B14F-4D97-AF65-F5344CB8AC3E}">
        <p14:creationId xmlns:p14="http://schemas.microsoft.com/office/powerpoint/2010/main" val="127440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09708A3-8206-DD40-8BB2-E57D3ADD125B}"/>
              </a:ext>
            </a:extLst>
          </p:cNvPr>
          <p:cNvGrpSpPr>
            <a:grpSpLocks noChangeAspect="1"/>
          </p:cNvGrpSpPr>
          <p:nvPr/>
        </p:nvGrpSpPr>
        <p:grpSpPr>
          <a:xfrm>
            <a:off x="609600" y="1906932"/>
            <a:ext cx="2870352" cy="2867429"/>
            <a:chOff x="2198408" y="1839948"/>
            <a:chExt cx="1765876" cy="1764077"/>
          </a:xfrm>
        </p:grpSpPr>
        <p:graphicFrame>
          <p:nvGraphicFramePr>
            <p:cNvPr id="15" name="Chart 14">
              <a:extLst>
                <a:ext uri="{FF2B5EF4-FFF2-40B4-BE49-F238E27FC236}">
                  <a16:creationId xmlns:a16="http://schemas.microsoft.com/office/drawing/2014/main" id="{8617144D-9969-404D-807D-A0068587B4E3}"/>
                </a:ext>
              </a:extLst>
            </p:cNvPr>
            <p:cNvGraphicFramePr>
              <a:graphicFrameLocks noChangeAspect="1"/>
            </p:cNvGraphicFramePr>
            <p:nvPr>
              <p:extLst>
                <p:ext uri="{D42A27DB-BD31-4B8C-83A1-F6EECF244321}">
                  <p14:modId xmlns:p14="http://schemas.microsoft.com/office/powerpoint/2010/main" val="3640850229"/>
                </p:ext>
              </p:extLst>
            </p:nvPr>
          </p:nvGraphicFramePr>
          <p:xfrm>
            <a:off x="2198408" y="1839948"/>
            <a:ext cx="1765876" cy="1764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51CF17B5-C6D4-1F4D-BCB9-7C3C7D82085C}"/>
                </a:ext>
              </a:extLst>
            </p:cNvPr>
            <p:cNvGraphicFramePr>
              <a:graphicFrameLocks noChangeAspect="1"/>
            </p:cNvGraphicFramePr>
            <p:nvPr>
              <p:extLst>
                <p:ext uri="{D42A27DB-BD31-4B8C-83A1-F6EECF244321}">
                  <p14:modId xmlns:p14="http://schemas.microsoft.com/office/powerpoint/2010/main" val="967046108"/>
                </p:ext>
              </p:extLst>
            </p:nvPr>
          </p:nvGraphicFramePr>
          <p:xfrm>
            <a:off x="2402724" y="2013593"/>
            <a:ext cx="1357243" cy="1416785"/>
          </p:xfrm>
          <a:graphic>
            <a:graphicData uri="http://schemas.openxmlformats.org/drawingml/2006/chart">
              <c:chart xmlns:c="http://schemas.openxmlformats.org/drawingml/2006/chart" xmlns:r="http://schemas.openxmlformats.org/officeDocument/2006/relationships" r:id="rId4"/>
            </a:graphicData>
          </a:graphic>
        </p:graphicFrame>
      </p:grpSp>
      <p:sp>
        <p:nvSpPr>
          <p:cNvPr id="46" name="TextBox 45">
            <a:extLst>
              <a:ext uri="{FF2B5EF4-FFF2-40B4-BE49-F238E27FC236}">
                <a16:creationId xmlns:a16="http://schemas.microsoft.com/office/drawing/2014/main" id="{0581BBCF-C759-4642-A0D4-1779F3E30604}"/>
              </a:ext>
            </a:extLst>
          </p:cNvPr>
          <p:cNvSpPr txBox="1"/>
          <p:nvPr/>
        </p:nvSpPr>
        <p:spPr>
          <a:xfrm>
            <a:off x="0" y="163696"/>
            <a:ext cx="9144000" cy="543739"/>
          </a:xfrm>
          <a:prstGeom prst="rect">
            <a:avLst/>
          </a:prstGeom>
          <a:noFill/>
        </p:spPr>
        <p:txBody>
          <a:bodyPr wrap="square" rtlCol="0">
            <a:spAutoFit/>
          </a:bodyPr>
          <a:lstStyle/>
          <a:p>
            <a:pPr algn="ctr">
              <a:lnSpc>
                <a:spcPct val="90000"/>
              </a:lnSpc>
            </a:pPr>
            <a:r>
              <a:rPr lang="en-US" sz="3200" dirty="0">
                <a:solidFill>
                  <a:srgbClr val="000000"/>
                </a:solidFill>
              </a:rPr>
              <a:t>Breastfeeding satisfaction</a:t>
            </a:r>
          </a:p>
        </p:txBody>
      </p:sp>
      <p:sp>
        <p:nvSpPr>
          <p:cNvPr id="47" name="TextBox 46">
            <a:extLst>
              <a:ext uri="{FF2B5EF4-FFF2-40B4-BE49-F238E27FC236}">
                <a16:creationId xmlns:a16="http://schemas.microsoft.com/office/drawing/2014/main" id="{2D5793B7-3EEA-0344-96F7-9A363F4A7E2F}"/>
              </a:ext>
            </a:extLst>
          </p:cNvPr>
          <p:cNvSpPr txBox="1"/>
          <p:nvPr/>
        </p:nvSpPr>
        <p:spPr>
          <a:xfrm>
            <a:off x="1670312" y="2986115"/>
            <a:ext cx="748924" cy="646331"/>
          </a:xfrm>
          <a:prstGeom prst="rect">
            <a:avLst/>
          </a:prstGeom>
          <a:noFill/>
        </p:spPr>
        <p:txBody>
          <a:bodyPr wrap="none" rtlCol="0">
            <a:spAutoFit/>
          </a:bodyPr>
          <a:lstStyle/>
          <a:p>
            <a:pPr algn="ctr"/>
            <a:r>
              <a:rPr lang="en-US" sz="3600" dirty="0"/>
              <a:t>ITT</a:t>
            </a:r>
          </a:p>
        </p:txBody>
      </p:sp>
      <p:grpSp>
        <p:nvGrpSpPr>
          <p:cNvPr id="48" name="Group 47">
            <a:extLst>
              <a:ext uri="{FF2B5EF4-FFF2-40B4-BE49-F238E27FC236}">
                <a16:creationId xmlns:a16="http://schemas.microsoft.com/office/drawing/2014/main" id="{FF2DA0FB-99B4-6049-AA26-5473E0894883}"/>
              </a:ext>
            </a:extLst>
          </p:cNvPr>
          <p:cNvGrpSpPr>
            <a:grpSpLocks noChangeAspect="1"/>
          </p:cNvGrpSpPr>
          <p:nvPr/>
        </p:nvGrpSpPr>
        <p:grpSpPr>
          <a:xfrm>
            <a:off x="5074453" y="1906932"/>
            <a:ext cx="2870352" cy="2867429"/>
            <a:chOff x="2198408" y="1839948"/>
            <a:chExt cx="1765876" cy="1764077"/>
          </a:xfrm>
        </p:grpSpPr>
        <p:graphicFrame>
          <p:nvGraphicFramePr>
            <p:cNvPr id="49" name="Chart 48">
              <a:extLst>
                <a:ext uri="{FF2B5EF4-FFF2-40B4-BE49-F238E27FC236}">
                  <a16:creationId xmlns:a16="http://schemas.microsoft.com/office/drawing/2014/main" id="{D0DE4232-7D70-0E45-A016-7225BC2880FF}"/>
                </a:ext>
              </a:extLst>
            </p:cNvPr>
            <p:cNvGraphicFramePr>
              <a:graphicFrameLocks noChangeAspect="1"/>
            </p:cNvGraphicFramePr>
            <p:nvPr>
              <p:extLst>
                <p:ext uri="{D42A27DB-BD31-4B8C-83A1-F6EECF244321}">
                  <p14:modId xmlns:p14="http://schemas.microsoft.com/office/powerpoint/2010/main" val="794440985"/>
                </p:ext>
              </p:extLst>
            </p:nvPr>
          </p:nvGraphicFramePr>
          <p:xfrm>
            <a:off x="2198408" y="1839948"/>
            <a:ext cx="1765876" cy="17640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0" name="Chart 49">
              <a:extLst>
                <a:ext uri="{FF2B5EF4-FFF2-40B4-BE49-F238E27FC236}">
                  <a16:creationId xmlns:a16="http://schemas.microsoft.com/office/drawing/2014/main" id="{D1386295-FD08-0E44-92B6-28694706B0AD}"/>
                </a:ext>
              </a:extLst>
            </p:cNvPr>
            <p:cNvGraphicFramePr>
              <a:graphicFrameLocks noChangeAspect="1"/>
            </p:cNvGraphicFramePr>
            <p:nvPr>
              <p:extLst>
                <p:ext uri="{D42A27DB-BD31-4B8C-83A1-F6EECF244321}">
                  <p14:modId xmlns:p14="http://schemas.microsoft.com/office/powerpoint/2010/main" val="2271972976"/>
                </p:ext>
              </p:extLst>
            </p:nvPr>
          </p:nvGraphicFramePr>
          <p:xfrm>
            <a:off x="2402724" y="2013593"/>
            <a:ext cx="1357243" cy="1416785"/>
          </p:xfrm>
          <a:graphic>
            <a:graphicData uri="http://schemas.openxmlformats.org/drawingml/2006/chart">
              <c:chart xmlns:c="http://schemas.openxmlformats.org/drawingml/2006/chart" xmlns:r="http://schemas.openxmlformats.org/officeDocument/2006/relationships" r:id="rId6"/>
            </a:graphicData>
          </a:graphic>
        </p:graphicFrame>
      </p:grpSp>
      <p:sp>
        <p:nvSpPr>
          <p:cNvPr id="51" name="TextBox 50">
            <a:extLst>
              <a:ext uri="{FF2B5EF4-FFF2-40B4-BE49-F238E27FC236}">
                <a16:creationId xmlns:a16="http://schemas.microsoft.com/office/drawing/2014/main" id="{3D8FD6F6-FC7F-AC4A-9862-8C3F9A660979}"/>
              </a:ext>
            </a:extLst>
          </p:cNvPr>
          <p:cNvSpPr txBox="1"/>
          <p:nvPr/>
        </p:nvSpPr>
        <p:spPr>
          <a:xfrm>
            <a:off x="6235353" y="2986114"/>
            <a:ext cx="548548" cy="646331"/>
          </a:xfrm>
          <a:prstGeom prst="rect">
            <a:avLst/>
          </a:prstGeom>
          <a:noFill/>
        </p:spPr>
        <p:txBody>
          <a:bodyPr wrap="none" rtlCol="0">
            <a:spAutoFit/>
          </a:bodyPr>
          <a:lstStyle/>
          <a:p>
            <a:pPr algn="ctr"/>
            <a:r>
              <a:rPr lang="en-US" sz="3600" dirty="0"/>
              <a:t>IV</a:t>
            </a:r>
          </a:p>
        </p:txBody>
      </p:sp>
      <p:sp>
        <p:nvSpPr>
          <p:cNvPr id="52" name="Rectangle 51">
            <a:extLst>
              <a:ext uri="{FF2B5EF4-FFF2-40B4-BE49-F238E27FC236}">
                <a16:creationId xmlns:a16="http://schemas.microsoft.com/office/drawing/2014/main" id="{2E0036E8-0FF2-1640-83DF-98025AE66421}"/>
              </a:ext>
            </a:extLst>
          </p:cNvPr>
          <p:cNvSpPr/>
          <p:nvPr/>
        </p:nvSpPr>
        <p:spPr>
          <a:xfrm>
            <a:off x="0" y="818962"/>
            <a:ext cx="9144000" cy="646331"/>
          </a:xfrm>
          <a:prstGeom prst="rect">
            <a:avLst/>
          </a:prstGeom>
        </p:spPr>
        <p:txBody>
          <a:bodyPr wrap="square">
            <a:spAutoFit/>
          </a:bodyPr>
          <a:lstStyle/>
          <a:p>
            <a:pPr algn="ctr"/>
            <a:r>
              <a:rPr lang="en-US" dirty="0" err="1">
                <a:latin typeface="+mj-lt"/>
              </a:rPr>
              <a:t>Telelactation</a:t>
            </a:r>
            <a:r>
              <a:rPr lang="en-US" dirty="0">
                <a:latin typeface="+mj-lt"/>
              </a:rPr>
              <a:t> participants were less likely to report satisfaction with their breastfeeding experience, but differences were not statistically significant</a:t>
            </a:r>
          </a:p>
        </p:txBody>
      </p:sp>
      <p:sp>
        <p:nvSpPr>
          <p:cNvPr id="54" name="Rectangle 53">
            <a:extLst>
              <a:ext uri="{FF2B5EF4-FFF2-40B4-BE49-F238E27FC236}">
                <a16:creationId xmlns:a16="http://schemas.microsoft.com/office/drawing/2014/main" id="{A996F865-BFC5-8044-80D0-463C162F0CA6}"/>
              </a:ext>
            </a:extLst>
          </p:cNvPr>
          <p:cNvSpPr/>
          <p:nvPr/>
        </p:nvSpPr>
        <p:spPr>
          <a:xfrm>
            <a:off x="2040802" y="1906808"/>
            <a:ext cx="3521798" cy="461665"/>
          </a:xfrm>
          <a:prstGeom prst="rect">
            <a:avLst/>
          </a:prstGeom>
        </p:spPr>
        <p:txBody>
          <a:bodyPr wrap="none">
            <a:spAutoFit/>
          </a:bodyPr>
          <a:lstStyle/>
          <a:p>
            <a:r>
              <a:rPr lang="en-US" sz="2400" dirty="0">
                <a:solidFill>
                  <a:schemeClr val="accent4">
                    <a:lumMod val="75000"/>
                  </a:schemeClr>
                </a:solidFill>
                <a:latin typeface="+mj-lt"/>
              </a:rPr>
              <a:t>73%</a:t>
            </a:r>
            <a:r>
              <a:rPr lang="en-US" sz="2400" dirty="0">
                <a:solidFill>
                  <a:schemeClr val="accent6">
                    <a:lumMod val="75000"/>
                  </a:schemeClr>
                </a:solidFill>
                <a:latin typeface="+mj-lt"/>
              </a:rPr>
              <a:t> </a:t>
            </a:r>
            <a:r>
              <a:rPr lang="en-US" dirty="0"/>
              <a:t>(lactation arm participants)</a:t>
            </a:r>
            <a:endParaRPr lang="en-US" sz="2400" dirty="0">
              <a:solidFill>
                <a:schemeClr val="accent6">
                  <a:lumMod val="75000"/>
                </a:schemeClr>
              </a:solidFill>
              <a:latin typeface="+mj-lt"/>
            </a:endParaRPr>
          </a:p>
        </p:txBody>
      </p:sp>
      <p:sp>
        <p:nvSpPr>
          <p:cNvPr id="55" name="Rectangle 54">
            <a:extLst>
              <a:ext uri="{FF2B5EF4-FFF2-40B4-BE49-F238E27FC236}">
                <a16:creationId xmlns:a16="http://schemas.microsoft.com/office/drawing/2014/main" id="{C607CA5D-676C-1D42-8F97-229CAC43DFB3}"/>
              </a:ext>
            </a:extLst>
          </p:cNvPr>
          <p:cNvSpPr/>
          <p:nvPr/>
        </p:nvSpPr>
        <p:spPr>
          <a:xfrm>
            <a:off x="2049093" y="2242198"/>
            <a:ext cx="2881238" cy="461665"/>
          </a:xfrm>
          <a:prstGeom prst="rect">
            <a:avLst/>
          </a:prstGeom>
        </p:spPr>
        <p:txBody>
          <a:bodyPr wrap="none">
            <a:spAutoFit/>
          </a:bodyPr>
          <a:lstStyle/>
          <a:p>
            <a:r>
              <a:rPr lang="en-US" sz="2400" dirty="0">
                <a:solidFill>
                  <a:schemeClr val="accent6">
                    <a:lumMod val="75000"/>
                  </a:schemeClr>
                </a:solidFill>
                <a:latin typeface="+mj-lt"/>
              </a:rPr>
              <a:t>78%</a:t>
            </a:r>
            <a:r>
              <a:rPr lang="en-US" sz="2400" dirty="0">
                <a:solidFill>
                  <a:schemeClr val="accent4">
                    <a:lumMod val="75000"/>
                  </a:schemeClr>
                </a:solidFill>
                <a:latin typeface="+mj-lt"/>
              </a:rPr>
              <a:t> </a:t>
            </a:r>
            <a:r>
              <a:rPr lang="en-US" dirty="0"/>
              <a:t>(control participants)</a:t>
            </a:r>
          </a:p>
        </p:txBody>
      </p:sp>
      <p:sp>
        <p:nvSpPr>
          <p:cNvPr id="56" name="Rectangle 55">
            <a:extLst>
              <a:ext uri="{FF2B5EF4-FFF2-40B4-BE49-F238E27FC236}">
                <a16:creationId xmlns:a16="http://schemas.microsoft.com/office/drawing/2014/main" id="{997B72CB-8759-694D-B96B-5871C06FDD9E}"/>
              </a:ext>
            </a:extLst>
          </p:cNvPr>
          <p:cNvSpPr/>
          <p:nvPr/>
        </p:nvSpPr>
        <p:spPr>
          <a:xfrm>
            <a:off x="908855" y="4635701"/>
            <a:ext cx="2597955" cy="369332"/>
          </a:xfrm>
          <a:prstGeom prst="rect">
            <a:avLst/>
          </a:prstGeom>
        </p:spPr>
        <p:txBody>
          <a:bodyPr wrap="none">
            <a:spAutoFit/>
          </a:bodyPr>
          <a:lstStyle/>
          <a:p>
            <a:r>
              <a:rPr lang="en-US" dirty="0"/>
              <a:t>(5% difference, p=0.41) </a:t>
            </a:r>
          </a:p>
        </p:txBody>
      </p:sp>
      <p:sp>
        <p:nvSpPr>
          <p:cNvPr id="58" name="Rectangle 57">
            <a:extLst>
              <a:ext uri="{FF2B5EF4-FFF2-40B4-BE49-F238E27FC236}">
                <a16:creationId xmlns:a16="http://schemas.microsoft.com/office/drawing/2014/main" id="{722C35A9-40BB-5041-B312-FD41A77D38A9}"/>
              </a:ext>
            </a:extLst>
          </p:cNvPr>
          <p:cNvSpPr/>
          <p:nvPr/>
        </p:nvSpPr>
        <p:spPr>
          <a:xfrm>
            <a:off x="6522720" y="1895621"/>
            <a:ext cx="784189" cy="461665"/>
          </a:xfrm>
          <a:prstGeom prst="rect">
            <a:avLst/>
          </a:prstGeom>
        </p:spPr>
        <p:txBody>
          <a:bodyPr wrap="none">
            <a:spAutoFit/>
          </a:bodyPr>
          <a:lstStyle/>
          <a:p>
            <a:r>
              <a:rPr lang="en-US" sz="2400" dirty="0">
                <a:solidFill>
                  <a:schemeClr val="accent4">
                    <a:lumMod val="75000"/>
                  </a:schemeClr>
                </a:solidFill>
                <a:latin typeface="+mj-lt"/>
              </a:rPr>
              <a:t>67%</a:t>
            </a:r>
          </a:p>
        </p:txBody>
      </p:sp>
      <p:sp>
        <p:nvSpPr>
          <p:cNvPr id="59" name="Rectangle 58">
            <a:extLst>
              <a:ext uri="{FF2B5EF4-FFF2-40B4-BE49-F238E27FC236}">
                <a16:creationId xmlns:a16="http://schemas.microsoft.com/office/drawing/2014/main" id="{DB5FC6F5-C5E8-B44F-A821-DB7ACC48D3F8}"/>
              </a:ext>
            </a:extLst>
          </p:cNvPr>
          <p:cNvSpPr/>
          <p:nvPr/>
        </p:nvSpPr>
        <p:spPr>
          <a:xfrm>
            <a:off x="6531011" y="2231011"/>
            <a:ext cx="784189" cy="461665"/>
          </a:xfrm>
          <a:prstGeom prst="rect">
            <a:avLst/>
          </a:prstGeom>
        </p:spPr>
        <p:txBody>
          <a:bodyPr wrap="none">
            <a:spAutoFit/>
          </a:bodyPr>
          <a:lstStyle/>
          <a:p>
            <a:r>
              <a:rPr lang="en-US" sz="2400" dirty="0">
                <a:solidFill>
                  <a:schemeClr val="accent6">
                    <a:lumMod val="75000"/>
                  </a:schemeClr>
                </a:solidFill>
                <a:latin typeface="+mj-lt"/>
              </a:rPr>
              <a:t>78%</a:t>
            </a:r>
            <a:endParaRPr lang="en-US" dirty="0">
              <a:solidFill>
                <a:schemeClr val="accent6">
                  <a:lumMod val="75000"/>
                </a:schemeClr>
              </a:solidFill>
            </a:endParaRPr>
          </a:p>
        </p:txBody>
      </p:sp>
      <p:sp>
        <p:nvSpPr>
          <p:cNvPr id="60" name="Rectangle 59">
            <a:extLst>
              <a:ext uri="{FF2B5EF4-FFF2-40B4-BE49-F238E27FC236}">
                <a16:creationId xmlns:a16="http://schemas.microsoft.com/office/drawing/2014/main" id="{541743EE-8A4A-514A-9E6A-40176E1CBA5C}"/>
              </a:ext>
            </a:extLst>
          </p:cNvPr>
          <p:cNvSpPr/>
          <p:nvPr/>
        </p:nvSpPr>
        <p:spPr>
          <a:xfrm>
            <a:off x="5232033" y="4631522"/>
            <a:ext cx="2670731" cy="369332"/>
          </a:xfrm>
          <a:prstGeom prst="rect">
            <a:avLst/>
          </a:prstGeom>
        </p:spPr>
        <p:txBody>
          <a:bodyPr wrap="none">
            <a:spAutoFit/>
          </a:bodyPr>
          <a:lstStyle/>
          <a:p>
            <a:r>
              <a:rPr lang="en-US" dirty="0"/>
              <a:t>(11% difference, p=0.41) </a:t>
            </a:r>
          </a:p>
        </p:txBody>
      </p:sp>
    </p:spTree>
    <p:extLst>
      <p:ext uri="{BB962C8B-B14F-4D97-AF65-F5344CB8AC3E}">
        <p14:creationId xmlns:p14="http://schemas.microsoft.com/office/powerpoint/2010/main" val="380351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40C3B0-305B-DF43-9B44-F1D60C0285DD}"/>
              </a:ext>
            </a:extLst>
          </p:cNvPr>
          <p:cNvSpPr/>
          <p:nvPr/>
        </p:nvSpPr>
        <p:spPr>
          <a:xfrm>
            <a:off x="0" y="0"/>
            <a:ext cx="9144000" cy="5143500"/>
          </a:xfrm>
          <a:prstGeom prst="rect">
            <a:avLst/>
          </a:prstGeom>
          <a:solidFill>
            <a:schemeClr val="tx2">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ele-MILC_Logo_transparent.png">
            <a:extLst>
              <a:ext uri="{FF2B5EF4-FFF2-40B4-BE49-F238E27FC236}">
                <a16:creationId xmlns:a16="http://schemas.microsoft.com/office/drawing/2014/main" id="{AC4FEDDE-8082-9D4C-8F48-3542BBFF71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6083"/>
            <a:ext cx="9144000" cy="4491667"/>
          </a:xfrm>
          <a:prstGeom prst="rect">
            <a:avLst/>
          </a:prstGeom>
        </p:spPr>
      </p:pic>
      <p:sp>
        <p:nvSpPr>
          <p:cNvPr id="2" name="TextBox 1">
            <a:extLst>
              <a:ext uri="{FF2B5EF4-FFF2-40B4-BE49-F238E27FC236}">
                <a16:creationId xmlns:a16="http://schemas.microsoft.com/office/drawing/2014/main" id="{6136D28B-6FED-4E48-B3F2-C405A025DFB0}"/>
              </a:ext>
            </a:extLst>
          </p:cNvPr>
          <p:cNvSpPr txBox="1"/>
          <p:nvPr/>
        </p:nvSpPr>
        <p:spPr>
          <a:xfrm>
            <a:off x="4779818" y="373618"/>
            <a:ext cx="4350327" cy="826532"/>
          </a:xfrm>
          <a:prstGeom prst="rect">
            <a:avLst/>
          </a:prstGeom>
          <a:solidFill>
            <a:schemeClr val="accent4">
              <a:lumMod val="50000"/>
              <a:alpha val="85000"/>
            </a:schemeClr>
          </a:solidFill>
        </p:spPr>
        <p:txBody>
          <a:bodyPr wrap="none" rtlCol="0" anchor="ctr">
            <a:noAutofit/>
          </a:bodyPr>
          <a:lstStyle/>
          <a:p>
            <a:pPr marL="179388"/>
            <a:r>
              <a:rPr lang="en-US" sz="4000" dirty="0">
                <a:solidFill>
                  <a:schemeClr val="bg1"/>
                </a:solidFill>
              </a:rPr>
              <a:t>DISCUSSION</a:t>
            </a:r>
          </a:p>
        </p:txBody>
      </p:sp>
    </p:spTree>
    <p:extLst>
      <p:ext uri="{BB962C8B-B14F-4D97-AF65-F5344CB8AC3E}">
        <p14:creationId xmlns:p14="http://schemas.microsoft.com/office/powerpoint/2010/main" val="58291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1FB15-3114-D14C-AE9E-028539198B0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6611" b="7217"/>
          <a:stretch/>
        </p:blipFill>
        <p:spPr>
          <a:xfrm>
            <a:off x="0" y="0"/>
            <a:ext cx="9144000" cy="5143500"/>
          </a:xfrm>
          <a:prstGeom prst="rect">
            <a:avLst/>
          </a:prstGeom>
        </p:spPr>
      </p:pic>
      <p:sp>
        <p:nvSpPr>
          <p:cNvPr id="7" name="Rectangle 6">
            <a:extLst>
              <a:ext uri="{FF2B5EF4-FFF2-40B4-BE49-F238E27FC236}">
                <a16:creationId xmlns:a16="http://schemas.microsoft.com/office/drawing/2014/main" id="{74408B5F-8B2A-1A4D-B135-C954188559FB}"/>
              </a:ext>
            </a:extLst>
          </p:cNvPr>
          <p:cNvSpPr/>
          <p:nvPr/>
        </p:nvSpPr>
        <p:spPr>
          <a:xfrm>
            <a:off x="3200400" y="358300"/>
            <a:ext cx="5943600" cy="1200329"/>
          </a:xfrm>
          <a:prstGeom prst="rect">
            <a:avLst/>
          </a:prstGeom>
        </p:spPr>
        <p:txBody>
          <a:bodyPr wrap="square">
            <a:spAutoFit/>
          </a:bodyPr>
          <a:lstStyle/>
          <a:p>
            <a:r>
              <a:rPr lang="en-US" sz="2400" dirty="0">
                <a:solidFill>
                  <a:schemeClr val="accent4">
                    <a:lumMod val="40000"/>
                    <a:lumOff val="60000"/>
                  </a:schemeClr>
                </a:solidFill>
                <a:latin typeface="+mj-lt"/>
              </a:rPr>
              <a:t>Study had high participation rates, little attrition, and 50% of intervention women had a video call</a:t>
            </a:r>
          </a:p>
        </p:txBody>
      </p:sp>
      <p:sp>
        <p:nvSpPr>
          <p:cNvPr id="8" name="Rectangle 7">
            <a:extLst>
              <a:ext uri="{FF2B5EF4-FFF2-40B4-BE49-F238E27FC236}">
                <a16:creationId xmlns:a16="http://schemas.microsoft.com/office/drawing/2014/main" id="{49B86853-0AD8-2E41-BE71-61325FB688E3}"/>
              </a:ext>
            </a:extLst>
          </p:cNvPr>
          <p:cNvSpPr/>
          <p:nvPr/>
        </p:nvSpPr>
        <p:spPr>
          <a:xfrm>
            <a:off x="6172200" y="1768990"/>
            <a:ext cx="2971800" cy="3016210"/>
          </a:xfrm>
          <a:prstGeom prst="rect">
            <a:avLst/>
          </a:prstGeom>
        </p:spPr>
        <p:txBody>
          <a:bodyPr wrap="square">
            <a:spAutoFit/>
          </a:bodyPr>
          <a:lstStyle/>
          <a:p>
            <a:pPr marL="342900" indent="-342900">
              <a:spcAft>
                <a:spcPts val="1200"/>
              </a:spcAft>
              <a:buFont typeface="Arial" panose="020B0604020202020204" pitchFamily="34" charset="0"/>
              <a:buChar char="•"/>
            </a:pPr>
            <a:r>
              <a:rPr lang="en-US" sz="2000" dirty="0">
                <a:solidFill>
                  <a:schemeClr val="bg1"/>
                </a:solidFill>
              </a:rPr>
              <a:t>Suggests the feasibility and acceptability of telelactation</a:t>
            </a:r>
          </a:p>
          <a:p>
            <a:pPr marL="342900" indent="-342900">
              <a:spcAft>
                <a:spcPts val="1200"/>
              </a:spcAft>
              <a:buFont typeface="Arial" panose="020B0604020202020204" pitchFamily="34" charset="0"/>
              <a:buChar char="•"/>
            </a:pPr>
            <a:r>
              <a:rPr lang="en-US" sz="2000" dirty="0">
                <a:solidFill>
                  <a:schemeClr val="bg1"/>
                </a:solidFill>
              </a:rPr>
              <a:t>However, we did not see statistically significant improvements in primary outcomes</a:t>
            </a:r>
          </a:p>
        </p:txBody>
      </p:sp>
    </p:spTree>
    <p:extLst>
      <p:ext uri="{BB962C8B-B14F-4D97-AF65-F5344CB8AC3E}">
        <p14:creationId xmlns:p14="http://schemas.microsoft.com/office/powerpoint/2010/main" val="188276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06166D-0A15-49FF-A4C4-4B59AB14A7F8}"/>
              </a:ext>
            </a:extLst>
          </p:cNvPr>
          <p:cNvPicPr>
            <a:picLocks noChangeAspect="1"/>
          </p:cNvPicPr>
          <p:nvPr/>
        </p:nvPicPr>
        <p:blipFill rotWithShape="1">
          <a:blip r:embed="rId3"/>
          <a:srcRect l="8442" t="9926" b="3988"/>
          <a:stretch/>
        </p:blipFill>
        <p:spPr>
          <a:xfrm>
            <a:off x="0" y="0"/>
            <a:ext cx="9143568" cy="6686550"/>
          </a:xfrm>
          <a:prstGeom prst="rect">
            <a:avLst/>
          </a:prstGeom>
        </p:spPr>
      </p:pic>
      <p:sp>
        <p:nvSpPr>
          <p:cNvPr id="3" name="TextBox 2">
            <a:extLst>
              <a:ext uri="{FF2B5EF4-FFF2-40B4-BE49-F238E27FC236}">
                <a16:creationId xmlns:a16="http://schemas.microsoft.com/office/drawing/2014/main" id="{1963CD2E-1287-4F12-8358-2AEE2450E834}"/>
              </a:ext>
            </a:extLst>
          </p:cNvPr>
          <p:cNvSpPr txBox="1"/>
          <p:nvPr/>
        </p:nvSpPr>
        <p:spPr>
          <a:xfrm>
            <a:off x="76200" y="30874"/>
            <a:ext cx="5612524" cy="4708981"/>
          </a:xfrm>
          <a:prstGeom prst="rect">
            <a:avLst/>
          </a:prstGeom>
          <a:solidFill>
            <a:srgbClr val="F3F7AD"/>
          </a:solidFill>
        </p:spPr>
        <p:txBody>
          <a:bodyPr wrap="square" rtlCol="0">
            <a:spAutoFit/>
          </a:bodyPr>
          <a:lstStyle/>
          <a:p>
            <a:r>
              <a:rPr lang="en-US" sz="6000" dirty="0">
                <a:latin typeface="Aldhabi" panose="020B0604020202020204" pitchFamily="2" charset="-78"/>
                <a:cs typeface="Aldhabi" panose="020B0604020202020204" pitchFamily="2" charset="-78"/>
              </a:rPr>
              <a:t>“Oh that’s okay, I have received too much breastfeeding support already,” said no mother ever.</a:t>
            </a:r>
          </a:p>
        </p:txBody>
      </p:sp>
    </p:spTree>
    <p:extLst>
      <p:ext uri="{BB962C8B-B14F-4D97-AF65-F5344CB8AC3E}">
        <p14:creationId xmlns:p14="http://schemas.microsoft.com/office/powerpoint/2010/main" val="2479833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0FFAC5-1CC7-0748-8246-B83C4BB1CF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105400" cy="5143500"/>
          </a:xfrm>
          <a:prstGeom prst="rect">
            <a:avLst/>
          </a:prstGeom>
        </p:spPr>
      </p:pic>
      <p:sp>
        <p:nvSpPr>
          <p:cNvPr id="4" name="TextBox 3">
            <a:extLst>
              <a:ext uri="{FF2B5EF4-FFF2-40B4-BE49-F238E27FC236}">
                <a16:creationId xmlns:a16="http://schemas.microsoft.com/office/drawing/2014/main" id="{4537B2BE-B06D-FF4E-8C54-97D9081F52FB}"/>
              </a:ext>
            </a:extLst>
          </p:cNvPr>
          <p:cNvSpPr txBox="1"/>
          <p:nvPr/>
        </p:nvSpPr>
        <p:spPr>
          <a:xfrm>
            <a:off x="5867400" y="361950"/>
            <a:ext cx="3124200" cy="584775"/>
          </a:xfrm>
          <a:prstGeom prst="rect">
            <a:avLst/>
          </a:prstGeom>
          <a:noFill/>
        </p:spPr>
        <p:txBody>
          <a:bodyPr wrap="square" rtlCol="0">
            <a:spAutoFit/>
          </a:bodyPr>
          <a:lstStyle/>
          <a:p>
            <a:r>
              <a:rPr lang="en-US" sz="3200" dirty="0">
                <a:solidFill>
                  <a:schemeClr val="accent4">
                    <a:lumMod val="75000"/>
                  </a:schemeClr>
                </a:solidFill>
              </a:rPr>
              <a:t>Observations</a:t>
            </a:r>
          </a:p>
        </p:txBody>
      </p:sp>
      <p:cxnSp>
        <p:nvCxnSpPr>
          <p:cNvPr id="6" name="Straight Connector 5">
            <a:extLst>
              <a:ext uri="{FF2B5EF4-FFF2-40B4-BE49-F238E27FC236}">
                <a16:creationId xmlns:a16="http://schemas.microsoft.com/office/drawing/2014/main" id="{3238970D-AA06-024C-AC3D-E5C9257918AE}"/>
              </a:ext>
            </a:extLst>
          </p:cNvPr>
          <p:cNvCxnSpPr>
            <a:cxnSpLocks/>
          </p:cNvCxnSpPr>
          <p:nvPr/>
        </p:nvCxnSpPr>
        <p:spPr>
          <a:xfrm>
            <a:off x="5638800" y="967507"/>
            <a:ext cx="3505200" cy="0"/>
          </a:xfrm>
          <a:prstGeom prst="line">
            <a:avLst/>
          </a:prstGeom>
          <a:ln w="57150" cmpd="sng">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8309CC9-F38C-334F-B400-1AC44A907ADA}"/>
              </a:ext>
            </a:extLst>
          </p:cNvPr>
          <p:cNvSpPr txBox="1"/>
          <p:nvPr/>
        </p:nvSpPr>
        <p:spPr>
          <a:xfrm>
            <a:off x="5638800" y="1325656"/>
            <a:ext cx="3276600" cy="3477875"/>
          </a:xfrm>
          <a:prstGeom prst="rect">
            <a:avLst/>
          </a:prstGeom>
          <a:noFill/>
        </p:spPr>
        <p:txBody>
          <a:bodyPr wrap="square" rtlCol="0">
            <a:spAutoFit/>
          </a:bodyPr>
          <a:lstStyle/>
          <a:p>
            <a:pPr>
              <a:spcAft>
                <a:spcPts val="1200"/>
              </a:spcAft>
            </a:pPr>
            <a:r>
              <a:rPr lang="en-US" sz="2000" dirty="0"/>
              <a:t>Telelactation has higher uptake than other telehealth interventions</a:t>
            </a:r>
          </a:p>
          <a:p>
            <a:pPr marL="800100" lvl="1" indent="-342900">
              <a:spcAft>
                <a:spcPts val="1200"/>
              </a:spcAft>
              <a:buFont typeface="Arial" panose="020B0604020202020204" pitchFamily="34" charset="0"/>
              <a:buChar char="•"/>
            </a:pPr>
            <a:r>
              <a:rPr lang="en-US" sz="2000" dirty="0"/>
              <a:t>A population of mothers committed to breastfeeding</a:t>
            </a:r>
          </a:p>
          <a:p>
            <a:pPr marL="800100" lvl="1" indent="-342900">
              <a:spcAft>
                <a:spcPts val="1200"/>
              </a:spcAft>
              <a:buFont typeface="Arial" panose="020B0604020202020204" pitchFamily="34" charset="0"/>
              <a:buChar char="•"/>
            </a:pPr>
            <a:r>
              <a:rPr lang="en-US" sz="2000" dirty="0"/>
              <a:t>App introduced by trusted providers, and test calls were encouraged</a:t>
            </a:r>
          </a:p>
        </p:txBody>
      </p:sp>
    </p:spTree>
    <p:extLst>
      <p:ext uri="{BB962C8B-B14F-4D97-AF65-F5344CB8AC3E}">
        <p14:creationId xmlns:p14="http://schemas.microsoft.com/office/powerpoint/2010/main" val="41203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E02D8A-CA74-F94C-B445-278721BFD656}"/>
              </a:ext>
            </a:extLst>
          </p:cNvPr>
          <p:cNvSpPr/>
          <p:nvPr/>
        </p:nvSpPr>
        <p:spPr>
          <a:xfrm>
            <a:off x="5692588" y="1232922"/>
            <a:ext cx="3429000" cy="2677656"/>
          </a:xfrm>
          <a:prstGeom prst="rect">
            <a:avLst/>
          </a:prstGeom>
        </p:spPr>
        <p:txBody>
          <a:bodyPr wrap="square">
            <a:spAutoFit/>
          </a:bodyPr>
          <a:lstStyle/>
          <a:p>
            <a:r>
              <a:rPr lang="en-US" sz="2800" dirty="0"/>
              <a:t>Future models should consider how to deliver support services that require less activation by mothers.</a:t>
            </a:r>
          </a:p>
        </p:txBody>
      </p:sp>
      <p:pic>
        <p:nvPicPr>
          <p:cNvPr id="5" name="Picture 4">
            <a:extLst>
              <a:ext uri="{FF2B5EF4-FFF2-40B4-BE49-F238E27FC236}">
                <a16:creationId xmlns:a16="http://schemas.microsoft.com/office/drawing/2014/main" id="{4A0FFAC5-1CC7-0748-8246-B83C4BB1CF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105400" cy="5143500"/>
          </a:xfrm>
          <a:prstGeom prst="rect">
            <a:avLst/>
          </a:prstGeom>
        </p:spPr>
      </p:pic>
    </p:spTree>
    <p:extLst>
      <p:ext uri="{BB962C8B-B14F-4D97-AF65-F5344CB8AC3E}">
        <p14:creationId xmlns:p14="http://schemas.microsoft.com/office/powerpoint/2010/main" val="291899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A2B79B-1670-544D-BCB8-F41BAD6B641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0" y="0"/>
            <a:ext cx="9144000" cy="5111750"/>
          </a:xfrm>
          <a:prstGeom prst="rect">
            <a:avLst/>
          </a:prstGeom>
        </p:spPr>
      </p:pic>
      <p:sp>
        <p:nvSpPr>
          <p:cNvPr id="6" name="Rectangle 5">
            <a:extLst>
              <a:ext uri="{FF2B5EF4-FFF2-40B4-BE49-F238E27FC236}">
                <a16:creationId xmlns:a16="http://schemas.microsoft.com/office/drawing/2014/main" id="{8F9BFCCA-9428-FB4D-85F2-FAD482EE6C93}"/>
              </a:ext>
            </a:extLst>
          </p:cNvPr>
          <p:cNvSpPr/>
          <p:nvPr/>
        </p:nvSpPr>
        <p:spPr>
          <a:xfrm>
            <a:off x="0" y="0"/>
            <a:ext cx="9144000" cy="5143500"/>
          </a:xfrm>
          <a:prstGeom prst="rect">
            <a:avLst/>
          </a:prstGeom>
          <a:solidFill>
            <a:schemeClr val="tx2">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720207-9D5A-0545-AFD7-3E6B8208B50B}"/>
              </a:ext>
            </a:extLst>
          </p:cNvPr>
          <p:cNvSpPr/>
          <p:nvPr/>
        </p:nvSpPr>
        <p:spPr>
          <a:xfrm>
            <a:off x="0" y="3409950"/>
            <a:ext cx="9144000" cy="1447800"/>
          </a:xfrm>
          <a:prstGeom prst="rect">
            <a:avLst/>
          </a:prstGeom>
          <a:solidFill>
            <a:schemeClr val="bg1">
              <a:alpha val="81000"/>
            </a:schemeClr>
          </a:solidFill>
        </p:spPr>
        <p:txBody>
          <a:bodyPr wrap="square" anchor="ctr">
            <a:noAutofit/>
          </a:bodyPr>
          <a:lstStyle/>
          <a:p>
            <a:pPr marL="114300">
              <a:spcAft>
                <a:spcPts val="1200"/>
              </a:spcAft>
            </a:pPr>
            <a:r>
              <a:rPr lang="en-US" sz="2400" dirty="0">
                <a:latin typeface="+mj-lt"/>
              </a:rPr>
              <a:t>The study was underpowered and included one site with predominantly white mothers in Pennsylvania. </a:t>
            </a:r>
          </a:p>
        </p:txBody>
      </p:sp>
    </p:spTree>
    <p:extLst>
      <p:ext uri="{BB962C8B-B14F-4D97-AF65-F5344CB8AC3E}">
        <p14:creationId xmlns:p14="http://schemas.microsoft.com/office/powerpoint/2010/main" val="4770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3028950"/>
            <a:ext cx="9144000" cy="875111"/>
          </a:xfrm>
          <a:prstGeom prst="rect">
            <a:avLst/>
          </a:prstGeom>
          <a:noFill/>
        </p:spPr>
        <p:txBody>
          <a:bodyPr wrap="square" rtlCol="0">
            <a:spAutoFit/>
          </a:bodyPr>
          <a:lstStyle/>
          <a:p>
            <a:pPr algn="ctr">
              <a:lnSpc>
                <a:spcPct val="90000"/>
              </a:lnSpc>
            </a:pPr>
            <a:r>
              <a:rPr lang="en-US" sz="2800" dirty="0">
                <a:solidFill>
                  <a:schemeClr val="accent4">
                    <a:lumMod val="75000"/>
                  </a:schemeClr>
                </a:solidFill>
              </a:rPr>
              <a:t>First experimental evaluation of </a:t>
            </a:r>
            <a:br>
              <a:rPr lang="en-US" sz="2800" dirty="0">
                <a:solidFill>
                  <a:schemeClr val="accent4">
                    <a:lumMod val="75000"/>
                  </a:schemeClr>
                </a:solidFill>
              </a:rPr>
            </a:br>
            <a:r>
              <a:rPr lang="en-US" sz="2800" dirty="0">
                <a:solidFill>
                  <a:schemeClr val="accent4">
                    <a:lumMod val="75000"/>
                  </a:schemeClr>
                </a:solidFill>
              </a:rPr>
              <a:t>two-way video for breastfeeding support</a:t>
            </a:r>
          </a:p>
        </p:txBody>
      </p:sp>
      <p:sp>
        <p:nvSpPr>
          <p:cNvPr id="20" name="TextBox 19"/>
          <p:cNvSpPr txBox="1"/>
          <p:nvPr/>
        </p:nvSpPr>
        <p:spPr>
          <a:xfrm>
            <a:off x="0" y="4114800"/>
            <a:ext cx="9144000" cy="875111"/>
          </a:xfrm>
          <a:prstGeom prst="rect">
            <a:avLst/>
          </a:prstGeom>
          <a:noFill/>
        </p:spPr>
        <p:txBody>
          <a:bodyPr wrap="square" rtlCol="0">
            <a:spAutoFit/>
          </a:bodyPr>
          <a:lstStyle/>
          <a:p>
            <a:pPr algn="ctr">
              <a:lnSpc>
                <a:spcPct val="90000"/>
              </a:lnSpc>
            </a:pPr>
            <a:r>
              <a:rPr lang="en-US" sz="2800" dirty="0">
                <a:solidFill>
                  <a:schemeClr val="accent4">
                    <a:lumMod val="75000"/>
                  </a:schemeClr>
                </a:solidFill>
              </a:rPr>
              <a:t>First evaluation of direct-to-consumer </a:t>
            </a:r>
            <a:br>
              <a:rPr lang="en-US" sz="2800" dirty="0">
                <a:solidFill>
                  <a:schemeClr val="accent4">
                    <a:lumMod val="75000"/>
                  </a:schemeClr>
                </a:solidFill>
              </a:rPr>
            </a:br>
            <a:r>
              <a:rPr lang="en-US" sz="2800" dirty="0" err="1">
                <a:solidFill>
                  <a:schemeClr val="accent4">
                    <a:lumMod val="75000"/>
                  </a:schemeClr>
                </a:solidFill>
              </a:rPr>
              <a:t>telelactation</a:t>
            </a:r>
            <a:r>
              <a:rPr lang="en-US" sz="2800" dirty="0">
                <a:solidFill>
                  <a:schemeClr val="accent4">
                    <a:lumMod val="75000"/>
                  </a:schemeClr>
                </a:solidFill>
              </a:rPr>
              <a:t> services</a:t>
            </a:r>
          </a:p>
        </p:txBody>
      </p:sp>
      <p:cxnSp>
        <p:nvCxnSpPr>
          <p:cNvPr id="14" name="Straight Arrow Connector 13"/>
          <p:cNvCxnSpPr/>
          <p:nvPr/>
        </p:nvCxnSpPr>
        <p:spPr>
          <a:xfrm>
            <a:off x="2543828" y="1362990"/>
            <a:ext cx="4077225" cy="0"/>
          </a:xfrm>
          <a:prstGeom prst="straightConnector1">
            <a:avLst/>
          </a:prstGeom>
          <a:ln>
            <a:solidFill>
              <a:schemeClr val="accent4">
                <a:lumMod val="75000"/>
              </a:schemeClr>
            </a:solidFill>
            <a:prstDash val="dot"/>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21" idx="3"/>
          </p:cNvCxnSpPr>
          <p:nvPr/>
        </p:nvCxnSpPr>
        <p:spPr>
          <a:xfrm flipH="1">
            <a:off x="2546270" y="1644034"/>
            <a:ext cx="4074784" cy="0"/>
          </a:xfrm>
          <a:prstGeom prst="straightConnector1">
            <a:avLst/>
          </a:prstGeom>
          <a:ln>
            <a:solidFill>
              <a:schemeClr val="accent4">
                <a:lumMod val="75000"/>
              </a:schemeClr>
            </a:solidFill>
            <a:prstDash val="dot"/>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967621" y="327505"/>
            <a:ext cx="1359075" cy="2197819"/>
          </a:xfrm>
          <a:prstGeom prst="rect">
            <a:avLst/>
          </a:prstGeom>
          <a:solidFill>
            <a:srgbClr val="9039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a:t>1st</a:t>
            </a:r>
          </a:p>
        </p:txBody>
      </p:sp>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70544" y="133351"/>
            <a:ext cx="1553228" cy="2670744"/>
          </a:xfrm>
          <a:prstGeom prst="rect">
            <a:avLst/>
          </a:prstGeom>
        </p:spPr>
      </p:pic>
      <p:pic>
        <p:nvPicPr>
          <p:cNvPr id="19" name="Picture 18" descr="Avatars1.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50489" y="1161252"/>
            <a:ext cx="907013" cy="1100204"/>
          </a:xfrm>
          <a:prstGeom prst="rect">
            <a:avLst/>
          </a:prstGeom>
        </p:spPr>
      </p:pic>
      <p:pic>
        <p:nvPicPr>
          <p:cNvPr id="21" name="Picture 20" descr="Avatars1.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14189" y="1039401"/>
            <a:ext cx="1232081" cy="1209265"/>
          </a:xfrm>
          <a:prstGeom prst="rect">
            <a:avLst/>
          </a:prstGeom>
        </p:spPr>
      </p:pic>
      <p:sp>
        <p:nvSpPr>
          <p:cNvPr id="22" name="TextBox 21"/>
          <p:cNvSpPr txBox="1"/>
          <p:nvPr/>
        </p:nvSpPr>
        <p:spPr>
          <a:xfrm>
            <a:off x="990600" y="2190750"/>
            <a:ext cx="1949813" cy="313679"/>
          </a:xfrm>
          <a:prstGeom prst="rect">
            <a:avLst/>
          </a:prstGeom>
          <a:noFill/>
        </p:spPr>
        <p:txBody>
          <a:bodyPr wrap="none" rtlCol="0">
            <a:spAutoFit/>
          </a:bodyPr>
          <a:lstStyle/>
          <a:p>
            <a:pPr algn="ctr"/>
            <a:r>
              <a:rPr lang="en-US" dirty="0"/>
              <a:t>Breastfeeding mother</a:t>
            </a:r>
          </a:p>
        </p:txBody>
      </p:sp>
      <p:sp>
        <p:nvSpPr>
          <p:cNvPr id="23" name="TextBox 22"/>
          <p:cNvSpPr txBox="1"/>
          <p:nvPr/>
        </p:nvSpPr>
        <p:spPr>
          <a:xfrm>
            <a:off x="6297464" y="2181871"/>
            <a:ext cx="1855936" cy="313679"/>
          </a:xfrm>
          <a:prstGeom prst="rect">
            <a:avLst/>
          </a:prstGeom>
          <a:noFill/>
        </p:spPr>
        <p:txBody>
          <a:bodyPr wrap="none" rtlCol="0">
            <a:spAutoFit/>
          </a:bodyPr>
          <a:lstStyle/>
          <a:p>
            <a:pPr algn="ctr"/>
            <a:r>
              <a:rPr lang="en-US" dirty="0"/>
              <a:t>Lactation consultant</a:t>
            </a:r>
          </a:p>
        </p:txBody>
      </p:sp>
      <p:sp>
        <p:nvSpPr>
          <p:cNvPr id="2" name="Slide Number Placeholder 1"/>
          <p:cNvSpPr>
            <a:spLocks noGrp="1"/>
          </p:cNvSpPr>
          <p:nvPr>
            <p:ph type="sldNum" sz="quarter" idx="12"/>
          </p:nvPr>
        </p:nvSpPr>
        <p:spPr/>
        <p:txBody>
          <a:bodyPr/>
          <a:lstStyle/>
          <a:p>
            <a:fld id="{686A669A-6420-4BA7-AE93-94F7B3E4EA2A}" type="slidenum">
              <a:rPr lang="en-US" smtClean="0"/>
              <a:t>43</a:t>
            </a:fld>
            <a:endParaRPr lang="en-US"/>
          </a:p>
        </p:txBody>
      </p:sp>
    </p:spTree>
    <p:extLst>
      <p:ext uri="{BB962C8B-B14F-4D97-AF65-F5344CB8AC3E}">
        <p14:creationId xmlns:p14="http://schemas.microsoft.com/office/powerpoint/2010/main" val="374064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04F78F-728D-5F4F-877A-70BBBB695C1A}"/>
              </a:ext>
            </a:extLst>
          </p:cNvPr>
          <p:cNvSpPr txBox="1"/>
          <p:nvPr/>
        </p:nvSpPr>
        <p:spPr>
          <a:xfrm>
            <a:off x="5867400" y="361950"/>
            <a:ext cx="3124200" cy="584775"/>
          </a:xfrm>
          <a:prstGeom prst="rect">
            <a:avLst/>
          </a:prstGeom>
          <a:noFill/>
        </p:spPr>
        <p:txBody>
          <a:bodyPr wrap="square" rtlCol="0">
            <a:spAutoFit/>
          </a:bodyPr>
          <a:lstStyle/>
          <a:p>
            <a:r>
              <a:rPr lang="en-US" sz="3200" dirty="0">
                <a:solidFill>
                  <a:schemeClr val="accent4">
                    <a:lumMod val="75000"/>
                  </a:schemeClr>
                </a:solidFill>
              </a:rPr>
              <a:t>Conclusions</a:t>
            </a:r>
          </a:p>
        </p:txBody>
      </p:sp>
      <p:sp>
        <p:nvSpPr>
          <p:cNvPr id="3" name="TextBox 2">
            <a:extLst>
              <a:ext uri="{FF2B5EF4-FFF2-40B4-BE49-F238E27FC236}">
                <a16:creationId xmlns:a16="http://schemas.microsoft.com/office/drawing/2014/main" id="{6DBABE24-FEF5-C343-9C78-82AFF12CED42}"/>
              </a:ext>
            </a:extLst>
          </p:cNvPr>
          <p:cNvSpPr txBox="1"/>
          <p:nvPr/>
        </p:nvSpPr>
        <p:spPr>
          <a:xfrm>
            <a:off x="5638800" y="1428750"/>
            <a:ext cx="3276600" cy="270843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We documented robust usage and positive experiences with telelactation in an underserved population</a:t>
            </a:r>
          </a:p>
          <a:p>
            <a:pPr marL="285750" indent="-285750">
              <a:spcAft>
                <a:spcPts val="1200"/>
              </a:spcAft>
              <a:buFont typeface="Arial" panose="020B0604020202020204" pitchFamily="34" charset="0"/>
              <a:buChar char="•"/>
            </a:pPr>
            <a:r>
              <a:rPr lang="en-US" sz="2000" dirty="0"/>
              <a:t>Services feasible and likely to improve access and convenience</a:t>
            </a:r>
          </a:p>
        </p:txBody>
      </p:sp>
      <p:pic>
        <p:nvPicPr>
          <p:cNvPr id="4" name="Picture 3">
            <a:extLst>
              <a:ext uri="{FF2B5EF4-FFF2-40B4-BE49-F238E27FC236}">
                <a16:creationId xmlns:a16="http://schemas.microsoft.com/office/drawing/2014/main" id="{DD72DFC6-D832-734C-B523-38C088A0B7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105400" cy="5143500"/>
          </a:xfrm>
          <a:prstGeom prst="rect">
            <a:avLst/>
          </a:prstGeom>
        </p:spPr>
      </p:pic>
      <p:cxnSp>
        <p:nvCxnSpPr>
          <p:cNvPr id="5" name="Straight Connector 4">
            <a:extLst>
              <a:ext uri="{FF2B5EF4-FFF2-40B4-BE49-F238E27FC236}">
                <a16:creationId xmlns:a16="http://schemas.microsoft.com/office/drawing/2014/main" id="{C76764D7-7D2B-774E-BA58-CB1098D477E4}"/>
              </a:ext>
            </a:extLst>
          </p:cNvPr>
          <p:cNvCxnSpPr>
            <a:cxnSpLocks/>
          </p:cNvCxnSpPr>
          <p:nvPr/>
        </p:nvCxnSpPr>
        <p:spPr>
          <a:xfrm>
            <a:off x="5638800" y="967507"/>
            <a:ext cx="3505200" cy="0"/>
          </a:xfrm>
          <a:prstGeom prst="line">
            <a:avLst/>
          </a:prstGeom>
          <a:ln w="57150" cmpd="sng">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79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9EFD35-58E3-9E41-872A-D8B3D896E2C1}"/>
              </a:ext>
            </a:extLst>
          </p:cNvPr>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630" y="0"/>
            <a:ext cx="9147629" cy="5143500"/>
          </a:xfrm>
          <a:prstGeom prst="rect">
            <a:avLst/>
          </a:prstGeom>
        </p:spPr>
      </p:pic>
      <p:sp>
        <p:nvSpPr>
          <p:cNvPr id="5" name="TextBox 4">
            <a:extLst>
              <a:ext uri="{FF2B5EF4-FFF2-40B4-BE49-F238E27FC236}">
                <a16:creationId xmlns:a16="http://schemas.microsoft.com/office/drawing/2014/main" id="{67E2140D-7A1D-E646-A259-E267D62278F0}"/>
              </a:ext>
            </a:extLst>
          </p:cNvPr>
          <p:cNvSpPr txBox="1"/>
          <p:nvPr/>
        </p:nvSpPr>
        <p:spPr>
          <a:xfrm>
            <a:off x="4876800" y="285750"/>
            <a:ext cx="4038600" cy="2286000"/>
          </a:xfrm>
          <a:prstGeom prst="rect">
            <a:avLst/>
          </a:prstGeom>
          <a:solidFill>
            <a:schemeClr val="bg1">
              <a:alpha val="43000"/>
            </a:schemeClr>
          </a:solidFill>
        </p:spPr>
        <p:txBody>
          <a:bodyPr wrap="square" rtlCol="0" anchor="ctr">
            <a:noAutofit/>
          </a:bodyPr>
          <a:lstStyle/>
          <a:p>
            <a:pPr marL="57150"/>
            <a:r>
              <a:rPr lang="en-US" sz="2400" dirty="0" err="1">
                <a:latin typeface="+mj-lt"/>
              </a:rPr>
              <a:t>Telelactation</a:t>
            </a:r>
            <a:r>
              <a:rPr lang="en-US" sz="2400" dirty="0">
                <a:latin typeface="+mj-lt"/>
              </a:rPr>
              <a:t> may improve breastfeeding rates, but a larger study is needed</a:t>
            </a:r>
          </a:p>
          <a:p>
            <a:pPr marL="57150">
              <a:spcBef>
                <a:spcPts val="600"/>
              </a:spcBef>
            </a:pPr>
            <a:r>
              <a:rPr lang="en-US" dirty="0">
                <a:latin typeface="+mj-lt"/>
              </a:rPr>
              <a:t>(e.g., with higher-risk populations, longer tracking, first-time mothers)</a:t>
            </a:r>
          </a:p>
        </p:txBody>
      </p:sp>
    </p:spTree>
    <p:extLst>
      <p:ext uri="{BB962C8B-B14F-4D97-AF65-F5344CB8AC3E}">
        <p14:creationId xmlns:p14="http://schemas.microsoft.com/office/powerpoint/2010/main" val="9936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338" y="0"/>
            <a:ext cx="9144000" cy="5143500"/>
          </a:xfrm>
          <a:prstGeom prst="rect">
            <a:avLst/>
          </a:prstGeom>
          <a:solidFill>
            <a:schemeClr val="tx2">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457200" y="342900"/>
            <a:ext cx="7772400" cy="857250"/>
          </a:xfrm>
        </p:spPr>
        <p:txBody>
          <a:bodyPr>
            <a:normAutofit/>
          </a:bodyPr>
          <a:lstStyle/>
          <a:p>
            <a:pPr algn="l"/>
            <a:r>
              <a:rPr lang="en-US" dirty="0"/>
              <a:t>Acknowledgments</a:t>
            </a:r>
          </a:p>
        </p:txBody>
      </p:sp>
      <p:sp>
        <p:nvSpPr>
          <p:cNvPr id="3" name="Content Placeholder 2"/>
          <p:cNvSpPr>
            <a:spLocks noGrp="1"/>
          </p:cNvSpPr>
          <p:nvPr>
            <p:ph idx="4294967295"/>
          </p:nvPr>
        </p:nvSpPr>
        <p:spPr>
          <a:xfrm>
            <a:off x="5266774" y="951700"/>
            <a:ext cx="3549065" cy="2919846"/>
          </a:xfrm>
        </p:spPr>
        <p:txBody>
          <a:bodyPr>
            <a:noAutofit/>
          </a:bodyPr>
          <a:lstStyle/>
          <a:p>
            <a:pPr marL="0" indent="0">
              <a:spcBef>
                <a:spcPts val="0"/>
              </a:spcBef>
              <a:buNone/>
            </a:pPr>
            <a:r>
              <a:rPr lang="en-US" sz="2400" dirty="0"/>
              <a:t>Thanks to </a:t>
            </a:r>
          </a:p>
          <a:p>
            <a:pPr marL="0" indent="0">
              <a:spcBef>
                <a:spcPts val="0"/>
              </a:spcBef>
              <a:buNone/>
            </a:pPr>
            <a:r>
              <a:rPr lang="en-US" sz="2400" dirty="0"/>
              <a:t>Kandice Kapinos,  </a:t>
            </a:r>
          </a:p>
          <a:p>
            <a:pPr marL="0" indent="0">
              <a:spcBef>
                <a:spcPts val="0"/>
              </a:spcBef>
              <a:buNone/>
            </a:pPr>
            <a:r>
              <a:rPr lang="en-US" sz="2400" dirty="0"/>
              <a:t>Ateev Mehrotra,</a:t>
            </a:r>
          </a:p>
          <a:p>
            <a:pPr marL="0" indent="0">
              <a:spcBef>
                <a:spcPts val="0"/>
              </a:spcBef>
              <a:buNone/>
            </a:pPr>
            <a:r>
              <a:rPr lang="en-US" sz="2400" dirty="0"/>
              <a:t>Bonnie Ghosh-Dastidar,</a:t>
            </a:r>
          </a:p>
          <a:p>
            <a:pPr marL="0" indent="0">
              <a:spcBef>
                <a:spcPts val="0"/>
              </a:spcBef>
              <a:buNone/>
            </a:pPr>
            <a:r>
              <a:rPr lang="en-US" sz="2400" dirty="0"/>
              <a:t>Virginia Kotzias, </a:t>
            </a:r>
            <a:br>
              <a:rPr lang="en-US" sz="2400" dirty="0"/>
            </a:br>
            <a:r>
              <a:rPr lang="en-US" sz="2400" dirty="0"/>
              <a:t>Debra Bogen, </a:t>
            </a:r>
            <a:br>
              <a:rPr lang="en-US" sz="2400" dirty="0"/>
            </a:br>
            <a:r>
              <a:rPr lang="en-US" sz="2400" dirty="0"/>
              <a:t>Kristin Ray, </a:t>
            </a:r>
            <a:br>
              <a:rPr lang="en-US" sz="2400" dirty="0"/>
            </a:br>
            <a:r>
              <a:rPr lang="en-US" sz="2400" dirty="0"/>
              <a:t>Jill Demirci, </a:t>
            </a:r>
            <a:br>
              <a:rPr lang="en-US" sz="2400" dirty="0"/>
            </a:br>
            <a:r>
              <a:rPr lang="en-US" sz="2400" dirty="0"/>
              <a:t>Mary Ann Rigas,        Laura Stokes</a:t>
            </a:r>
          </a:p>
        </p:txBody>
      </p:sp>
      <p:pic>
        <p:nvPicPr>
          <p:cNvPr id="8" name="Picture 7" descr="randcorp_c79m100 copy 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3867150"/>
            <a:ext cx="955516" cy="955516"/>
          </a:xfrm>
          <a:prstGeom prst="rect">
            <a:avLst/>
          </a:prstGeom>
        </p:spPr>
      </p:pic>
      <p:pic>
        <p:nvPicPr>
          <p:cNvPr id="10" name="Picture 2" descr="Image result for randomized controlled trial cartoon">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578" y="1352549"/>
            <a:ext cx="4626822" cy="347011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89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B8D9B9-195F-4A28-B65F-08FA1B6E439A}"/>
              </a:ext>
            </a:extLst>
          </p:cNvPr>
          <p:cNvSpPr txBox="1"/>
          <p:nvPr/>
        </p:nvSpPr>
        <p:spPr>
          <a:xfrm>
            <a:off x="1524000" y="2038350"/>
            <a:ext cx="6248400" cy="769441"/>
          </a:xfrm>
          <a:prstGeom prst="rect">
            <a:avLst/>
          </a:prstGeom>
          <a:noFill/>
        </p:spPr>
        <p:txBody>
          <a:bodyPr wrap="square" rtlCol="0">
            <a:spAutoFit/>
          </a:bodyPr>
          <a:lstStyle/>
          <a:p>
            <a:pPr algn="ctr"/>
            <a:r>
              <a:rPr lang="en-US" sz="4400" dirty="0"/>
              <a:t>Additional Slides</a:t>
            </a:r>
          </a:p>
        </p:txBody>
      </p:sp>
    </p:spTree>
    <p:extLst>
      <p:ext uri="{BB962C8B-B14F-4D97-AF65-F5344CB8AC3E}">
        <p14:creationId xmlns:p14="http://schemas.microsoft.com/office/powerpoint/2010/main" val="876159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Arrow Connector 76">
            <a:extLst>
              <a:ext uri="{FF2B5EF4-FFF2-40B4-BE49-F238E27FC236}">
                <a16:creationId xmlns:a16="http://schemas.microsoft.com/office/drawing/2014/main" id="{DD379FDB-98D6-B74C-874C-1BC3B33F52E5}"/>
              </a:ext>
            </a:extLst>
          </p:cNvPr>
          <p:cNvCxnSpPr>
            <a:cxnSpLocks/>
          </p:cNvCxnSpPr>
          <p:nvPr/>
        </p:nvCxnSpPr>
        <p:spPr>
          <a:xfrm rot="10800000" flipH="1" flipV="1">
            <a:off x="6500687" y="3039003"/>
            <a:ext cx="0" cy="725180"/>
          </a:xfrm>
          <a:prstGeom prst="straightConnector1">
            <a:avLst/>
          </a:prstGeom>
          <a:ln>
            <a:solidFill>
              <a:schemeClr val="accent6"/>
            </a:solidFill>
            <a:prstDash val="dot"/>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387E2CFA-6F14-5840-8FA0-A2C985C20FDB}"/>
              </a:ext>
            </a:extLst>
          </p:cNvPr>
          <p:cNvCxnSpPr>
            <a:cxnSpLocks/>
          </p:cNvCxnSpPr>
          <p:nvPr/>
        </p:nvCxnSpPr>
        <p:spPr>
          <a:xfrm flipH="1" flipV="1">
            <a:off x="6764530" y="1957100"/>
            <a:ext cx="20735" cy="725180"/>
          </a:xfrm>
          <a:prstGeom prst="straightConnector1">
            <a:avLst/>
          </a:prstGeom>
          <a:ln>
            <a:solidFill>
              <a:schemeClr val="accent6"/>
            </a:solidFill>
            <a:prstDash val="dot"/>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0" y="285750"/>
            <a:ext cx="9144000" cy="543739"/>
          </a:xfrm>
          <a:prstGeom prst="rect">
            <a:avLst/>
          </a:prstGeom>
          <a:noFill/>
        </p:spPr>
        <p:txBody>
          <a:bodyPr wrap="square" rtlCol="0">
            <a:spAutoFit/>
          </a:bodyPr>
          <a:lstStyle/>
          <a:p>
            <a:pPr algn="ctr">
              <a:lnSpc>
                <a:spcPct val="90000"/>
              </a:lnSpc>
            </a:pPr>
            <a:r>
              <a:rPr lang="en-US" sz="3200" dirty="0">
                <a:solidFill>
                  <a:srgbClr val="000000"/>
                </a:solidFill>
              </a:rPr>
              <a:t>Standard Intent-to-Treat (ITT) Analysis for RCT</a:t>
            </a:r>
          </a:p>
        </p:txBody>
      </p:sp>
      <p:cxnSp>
        <p:nvCxnSpPr>
          <p:cNvPr id="111" name="Straight Arrow Connector 110"/>
          <p:cNvCxnSpPr/>
          <p:nvPr/>
        </p:nvCxnSpPr>
        <p:spPr>
          <a:xfrm flipV="1">
            <a:off x="2133601" y="2038350"/>
            <a:ext cx="911351" cy="762000"/>
          </a:xfrm>
          <a:prstGeom prst="straightConnector1">
            <a:avLst/>
          </a:prstGeom>
          <a:ln>
            <a:solidFill>
              <a:schemeClr val="accent4">
                <a:lumMod val="75000"/>
              </a:schemeClr>
            </a:solidFill>
            <a:prstDash val="dot"/>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15" name="Group 114"/>
          <p:cNvGrpSpPr>
            <a:grpSpLocks noChangeAspect="1"/>
          </p:cNvGrpSpPr>
          <p:nvPr/>
        </p:nvGrpSpPr>
        <p:grpSpPr>
          <a:xfrm>
            <a:off x="381000" y="2724150"/>
            <a:ext cx="1600200" cy="629707"/>
            <a:chOff x="476405" y="5370350"/>
            <a:chExt cx="3393111" cy="1335250"/>
          </a:xfrm>
        </p:grpSpPr>
        <p:pic>
          <p:nvPicPr>
            <p:cNvPr id="118" name="Picture 117" descr="Avatars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405" y="5370350"/>
              <a:ext cx="1199480" cy="1335250"/>
            </a:xfrm>
            <a:prstGeom prst="rect">
              <a:avLst/>
            </a:prstGeom>
          </p:spPr>
        </p:pic>
        <p:pic>
          <p:nvPicPr>
            <p:cNvPr id="119" name="Picture 118" descr="Avatars1.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9400" y="5554580"/>
              <a:ext cx="1050116" cy="1151020"/>
            </a:xfrm>
            <a:prstGeom prst="rect">
              <a:avLst/>
            </a:prstGeom>
          </p:spPr>
        </p:pic>
        <p:pic>
          <p:nvPicPr>
            <p:cNvPr id="120" name="Picture 119" descr="Avatars2.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33600" y="5562600"/>
              <a:ext cx="971324" cy="1143000"/>
            </a:xfrm>
            <a:prstGeom prst="rect">
              <a:avLst/>
            </a:prstGeom>
          </p:spPr>
        </p:pic>
        <p:pic>
          <p:nvPicPr>
            <p:cNvPr id="121" name="Picture 120" descr="Avatars2.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47799" y="5565438"/>
              <a:ext cx="974075" cy="1140162"/>
            </a:xfrm>
            <a:prstGeom prst="rect">
              <a:avLst/>
            </a:prstGeom>
          </p:spPr>
        </p:pic>
      </p:grpSp>
      <p:grpSp>
        <p:nvGrpSpPr>
          <p:cNvPr id="122" name="Group 121"/>
          <p:cNvGrpSpPr>
            <a:grpSpLocks noChangeAspect="1"/>
          </p:cNvGrpSpPr>
          <p:nvPr/>
        </p:nvGrpSpPr>
        <p:grpSpPr>
          <a:xfrm>
            <a:off x="495300" y="1428750"/>
            <a:ext cx="1524000" cy="586817"/>
            <a:chOff x="762000" y="4132217"/>
            <a:chExt cx="3121104" cy="1201783"/>
          </a:xfrm>
        </p:grpSpPr>
        <p:pic>
          <p:nvPicPr>
            <p:cNvPr id="123" name="Picture 122" descr="Avatars3.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95600" y="4185617"/>
              <a:ext cx="987504" cy="1148383"/>
            </a:xfrm>
            <a:prstGeom prst="rect">
              <a:avLst/>
            </a:prstGeom>
          </p:spPr>
        </p:pic>
        <p:pic>
          <p:nvPicPr>
            <p:cNvPr id="124" name="Picture 123" descr="Avatars1.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76518" y="4167274"/>
              <a:ext cx="947682" cy="1166726"/>
            </a:xfrm>
            <a:prstGeom prst="rect">
              <a:avLst/>
            </a:prstGeom>
          </p:spPr>
        </p:pic>
        <p:pic>
          <p:nvPicPr>
            <p:cNvPr id="125" name="Picture 124" descr="Avatars2.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447800" y="4132217"/>
              <a:ext cx="914400" cy="1201783"/>
            </a:xfrm>
            <a:prstGeom prst="rect">
              <a:avLst/>
            </a:prstGeom>
          </p:spPr>
        </p:pic>
        <p:pic>
          <p:nvPicPr>
            <p:cNvPr id="126" name="Picture 125" descr="Avatars2.pn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62000" y="4222750"/>
              <a:ext cx="901014" cy="1111250"/>
            </a:xfrm>
            <a:prstGeom prst="rect">
              <a:avLst/>
            </a:prstGeom>
          </p:spPr>
        </p:pic>
      </p:grpSp>
      <p:grpSp>
        <p:nvGrpSpPr>
          <p:cNvPr id="127" name="Group 126"/>
          <p:cNvGrpSpPr>
            <a:grpSpLocks noChangeAspect="1"/>
          </p:cNvGrpSpPr>
          <p:nvPr/>
        </p:nvGrpSpPr>
        <p:grpSpPr>
          <a:xfrm>
            <a:off x="457200" y="3428793"/>
            <a:ext cx="1600200" cy="610098"/>
            <a:chOff x="5410200" y="5410200"/>
            <a:chExt cx="3276600" cy="1249248"/>
          </a:xfrm>
        </p:grpSpPr>
        <p:pic>
          <p:nvPicPr>
            <p:cNvPr id="128" name="Picture 127" descr="Avatars1.pn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864372" y="5410200"/>
              <a:ext cx="984228" cy="1238918"/>
            </a:xfrm>
            <a:prstGeom prst="rect">
              <a:avLst/>
            </a:prstGeom>
          </p:spPr>
        </p:pic>
        <p:pic>
          <p:nvPicPr>
            <p:cNvPr id="129" name="Picture 128" descr="Avatars2.png"/>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410200" y="5562600"/>
              <a:ext cx="914400" cy="1071283"/>
            </a:xfrm>
            <a:prstGeom prst="rect">
              <a:avLst/>
            </a:prstGeom>
          </p:spPr>
        </p:pic>
        <p:grpSp>
          <p:nvGrpSpPr>
            <p:cNvPr id="130" name="Group 129"/>
            <p:cNvGrpSpPr>
              <a:grpSpLocks noChangeAspect="1"/>
            </p:cNvGrpSpPr>
            <p:nvPr/>
          </p:nvGrpSpPr>
          <p:grpSpPr>
            <a:xfrm>
              <a:off x="6098567" y="5478403"/>
              <a:ext cx="2588233" cy="1181045"/>
              <a:chOff x="6095999" y="4044276"/>
              <a:chExt cx="3095447" cy="1412493"/>
            </a:xfrm>
          </p:grpSpPr>
          <p:pic>
            <p:nvPicPr>
              <p:cNvPr id="131" name="Picture 130" descr="Avatars3.pn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095999" y="4044276"/>
                <a:ext cx="1380469" cy="1412493"/>
              </a:xfrm>
              <a:prstGeom prst="rect">
                <a:avLst/>
              </a:prstGeom>
            </p:spPr>
          </p:pic>
          <p:pic>
            <p:nvPicPr>
              <p:cNvPr id="132" name="Picture 131" descr="Avatars1.png"/>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7772400" y="4064001"/>
                <a:ext cx="1419046" cy="1392767"/>
              </a:xfrm>
              <a:prstGeom prst="rect">
                <a:avLst/>
              </a:prstGeom>
            </p:spPr>
          </p:pic>
        </p:grpSp>
      </p:grpSp>
      <p:grpSp>
        <p:nvGrpSpPr>
          <p:cNvPr id="133" name="Group 132"/>
          <p:cNvGrpSpPr>
            <a:grpSpLocks noChangeAspect="1"/>
          </p:cNvGrpSpPr>
          <p:nvPr/>
        </p:nvGrpSpPr>
        <p:grpSpPr>
          <a:xfrm>
            <a:off x="457200" y="2038350"/>
            <a:ext cx="1599463" cy="600456"/>
            <a:chOff x="5445594" y="4191000"/>
            <a:chExt cx="3026740" cy="1136273"/>
          </a:xfrm>
        </p:grpSpPr>
        <p:pic>
          <p:nvPicPr>
            <p:cNvPr id="134" name="Picture 133" descr="Avatars1.png"/>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172199" y="4191000"/>
              <a:ext cx="914401" cy="1136273"/>
            </a:xfrm>
            <a:prstGeom prst="rect">
              <a:avLst/>
            </a:prstGeom>
          </p:spPr>
        </p:pic>
        <p:pic>
          <p:nvPicPr>
            <p:cNvPr id="135" name="Picture 134" descr="Avatars3.png"/>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445594" y="4347019"/>
              <a:ext cx="879007" cy="980254"/>
            </a:xfrm>
            <a:prstGeom prst="rect">
              <a:avLst/>
            </a:prstGeom>
          </p:spPr>
        </p:pic>
        <p:pic>
          <p:nvPicPr>
            <p:cNvPr id="136" name="Picture 135" descr="Avatars3.png"/>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858001" y="4227405"/>
              <a:ext cx="914399" cy="1099868"/>
            </a:xfrm>
            <a:prstGeom prst="rect">
              <a:avLst/>
            </a:prstGeom>
          </p:spPr>
        </p:pic>
        <p:pic>
          <p:nvPicPr>
            <p:cNvPr id="137" name="Picture 136" descr="Avatars3.png"/>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7543801" y="4303824"/>
              <a:ext cx="928533" cy="1023449"/>
            </a:xfrm>
            <a:prstGeom prst="rect">
              <a:avLst/>
            </a:prstGeom>
          </p:spPr>
        </p:pic>
      </p:grpSp>
      <p:cxnSp>
        <p:nvCxnSpPr>
          <p:cNvPr id="138" name="Straight Arrow Connector 137"/>
          <p:cNvCxnSpPr/>
          <p:nvPr/>
        </p:nvCxnSpPr>
        <p:spPr>
          <a:xfrm>
            <a:off x="2133600" y="2800350"/>
            <a:ext cx="914400" cy="914400"/>
          </a:xfrm>
          <a:prstGeom prst="straightConnector1">
            <a:avLst/>
          </a:prstGeom>
          <a:ln>
            <a:solidFill>
              <a:schemeClr val="accent4">
                <a:lumMod val="75000"/>
              </a:schemeClr>
            </a:solidFill>
            <a:prstDash val="dot"/>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40" name="Group 139"/>
          <p:cNvGrpSpPr/>
          <p:nvPr/>
        </p:nvGrpSpPr>
        <p:grpSpPr>
          <a:xfrm>
            <a:off x="3200400" y="3271602"/>
            <a:ext cx="1600200" cy="1600200"/>
            <a:chOff x="3437532" y="3962400"/>
            <a:chExt cx="1600200" cy="1600200"/>
          </a:xfrm>
        </p:grpSpPr>
        <p:grpSp>
          <p:nvGrpSpPr>
            <p:cNvPr id="141" name="Group 140"/>
            <p:cNvGrpSpPr>
              <a:grpSpLocks noChangeAspect="1"/>
            </p:cNvGrpSpPr>
            <p:nvPr/>
          </p:nvGrpSpPr>
          <p:grpSpPr>
            <a:xfrm>
              <a:off x="3437532" y="4572000"/>
              <a:ext cx="1600200" cy="629707"/>
              <a:chOff x="476405" y="5370350"/>
              <a:chExt cx="3393111" cy="1335250"/>
            </a:xfrm>
          </p:grpSpPr>
          <p:pic>
            <p:nvPicPr>
              <p:cNvPr id="148" name="Picture 147" descr="Avatars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405" y="5370350"/>
                <a:ext cx="1199480" cy="1335250"/>
              </a:xfrm>
              <a:prstGeom prst="rect">
                <a:avLst/>
              </a:prstGeom>
            </p:spPr>
          </p:pic>
          <p:pic>
            <p:nvPicPr>
              <p:cNvPr id="149" name="Picture 148" descr="Avatars1.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9400" y="5554580"/>
                <a:ext cx="1050116" cy="1151020"/>
              </a:xfrm>
              <a:prstGeom prst="rect">
                <a:avLst/>
              </a:prstGeom>
            </p:spPr>
          </p:pic>
          <p:pic>
            <p:nvPicPr>
              <p:cNvPr id="150" name="Picture 149" descr="Avatars2.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33600" y="5562600"/>
                <a:ext cx="971324" cy="1143000"/>
              </a:xfrm>
              <a:prstGeom prst="rect">
                <a:avLst/>
              </a:prstGeom>
            </p:spPr>
          </p:pic>
          <p:pic>
            <p:nvPicPr>
              <p:cNvPr id="151" name="Picture 150" descr="Avatars2.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47799" y="5565438"/>
                <a:ext cx="974075" cy="1140162"/>
              </a:xfrm>
              <a:prstGeom prst="rect">
                <a:avLst/>
              </a:prstGeom>
            </p:spPr>
          </p:pic>
        </p:grpSp>
        <p:grpSp>
          <p:nvGrpSpPr>
            <p:cNvPr id="142" name="Group 141"/>
            <p:cNvGrpSpPr>
              <a:grpSpLocks noChangeAspect="1"/>
            </p:cNvGrpSpPr>
            <p:nvPr/>
          </p:nvGrpSpPr>
          <p:grpSpPr>
            <a:xfrm>
              <a:off x="3475632" y="3962400"/>
              <a:ext cx="1524000" cy="586817"/>
              <a:chOff x="762000" y="4132217"/>
              <a:chExt cx="3121104" cy="1201783"/>
            </a:xfrm>
          </p:grpSpPr>
          <p:pic>
            <p:nvPicPr>
              <p:cNvPr id="144" name="Picture 143" descr="Avatars3.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95600" y="4185617"/>
                <a:ext cx="987504" cy="1148383"/>
              </a:xfrm>
              <a:prstGeom prst="rect">
                <a:avLst/>
              </a:prstGeom>
            </p:spPr>
          </p:pic>
          <p:pic>
            <p:nvPicPr>
              <p:cNvPr id="145" name="Picture 144" descr="Avatars1.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76518" y="4167274"/>
                <a:ext cx="947682" cy="1166726"/>
              </a:xfrm>
              <a:prstGeom prst="rect">
                <a:avLst/>
              </a:prstGeom>
            </p:spPr>
          </p:pic>
          <p:pic>
            <p:nvPicPr>
              <p:cNvPr id="146" name="Picture 145" descr="Avatars2.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447800" y="4132217"/>
                <a:ext cx="914400" cy="1201783"/>
              </a:xfrm>
              <a:prstGeom prst="rect">
                <a:avLst/>
              </a:prstGeom>
            </p:spPr>
          </p:pic>
          <p:pic>
            <p:nvPicPr>
              <p:cNvPr id="147" name="Picture 146" descr="Avatars2.pn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62000" y="4222750"/>
                <a:ext cx="901014" cy="1111250"/>
              </a:xfrm>
              <a:prstGeom prst="rect">
                <a:avLst/>
              </a:prstGeom>
            </p:spPr>
          </p:pic>
        </p:grpSp>
        <p:sp>
          <p:nvSpPr>
            <p:cNvPr id="143" name="TextBox 142"/>
            <p:cNvSpPr txBox="1"/>
            <p:nvPr/>
          </p:nvSpPr>
          <p:spPr>
            <a:xfrm>
              <a:off x="3798731" y="5193268"/>
              <a:ext cx="877805" cy="369332"/>
            </a:xfrm>
            <a:prstGeom prst="rect">
              <a:avLst/>
            </a:prstGeom>
            <a:noFill/>
          </p:spPr>
          <p:txBody>
            <a:bodyPr wrap="none" rtlCol="0">
              <a:spAutoFit/>
            </a:bodyPr>
            <a:lstStyle/>
            <a:p>
              <a:pPr algn="ctr"/>
              <a:r>
                <a:rPr lang="en-US" dirty="0"/>
                <a:t>Control</a:t>
              </a:r>
            </a:p>
          </p:txBody>
        </p:sp>
      </p:grpSp>
      <p:grpSp>
        <p:nvGrpSpPr>
          <p:cNvPr id="152" name="Group 151"/>
          <p:cNvGrpSpPr/>
          <p:nvPr/>
        </p:nvGrpSpPr>
        <p:grpSpPr>
          <a:xfrm>
            <a:off x="3179767" y="968668"/>
            <a:ext cx="1604157" cy="1603082"/>
            <a:chOff x="3577443" y="1521616"/>
            <a:chExt cx="1604157" cy="1603082"/>
          </a:xfrm>
        </p:grpSpPr>
        <p:grpSp>
          <p:nvGrpSpPr>
            <p:cNvPr id="153" name="Group 152"/>
            <p:cNvGrpSpPr>
              <a:grpSpLocks noChangeAspect="1"/>
            </p:cNvGrpSpPr>
            <p:nvPr/>
          </p:nvGrpSpPr>
          <p:grpSpPr>
            <a:xfrm>
              <a:off x="3581400" y="2514600"/>
              <a:ext cx="1600200" cy="610098"/>
              <a:chOff x="5410200" y="5410200"/>
              <a:chExt cx="3276600" cy="1249248"/>
            </a:xfrm>
          </p:grpSpPr>
          <p:pic>
            <p:nvPicPr>
              <p:cNvPr id="160" name="Picture 159" descr="Avatars1.pn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864372" y="5410200"/>
                <a:ext cx="984228" cy="1238918"/>
              </a:xfrm>
              <a:prstGeom prst="rect">
                <a:avLst/>
              </a:prstGeom>
            </p:spPr>
          </p:pic>
          <p:pic>
            <p:nvPicPr>
              <p:cNvPr id="161" name="Picture 160" descr="Avatars2.png"/>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410200" y="5562600"/>
                <a:ext cx="914400" cy="1071283"/>
              </a:xfrm>
              <a:prstGeom prst="rect">
                <a:avLst/>
              </a:prstGeom>
            </p:spPr>
          </p:pic>
          <p:grpSp>
            <p:nvGrpSpPr>
              <p:cNvPr id="162" name="Group 161"/>
              <p:cNvGrpSpPr>
                <a:grpSpLocks noChangeAspect="1"/>
              </p:cNvGrpSpPr>
              <p:nvPr/>
            </p:nvGrpSpPr>
            <p:grpSpPr>
              <a:xfrm>
                <a:off x="6098567" y="5478403"/>
                <a:ext cx="2588233" cy="1181045"/>
                <a:chOff x="6095999" y="4044276"/>
                <a:chExt cx="3095447" cy="1412493"/>
              </a:xfrm>
            </p:grpSpPr>
            <p:pic>
              <p:nvPicPr>
                <p:cNvPr id="163" name="Picture 162" descr="Avatars3.pn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095999" y="4044276"/>
                  <a:ext cx="1380469" cy="1412493"/>
                </a:xfrm>
                <a:prstGeom prst="rect">
                  <a:avLst/>
                </a:prstGeom>
              </p:spPr>
            </p:pic>
            <p:pic>
              <p:nvPicPr>
                <p:cNvPr id="164" name="Picture 163" descr="Avatars1.png"/>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7772400" y="4064001"/>
                  <a:ext cx="1419046" cy="1392767"/>
                </a:xfrm>
                <a:prstGeom prst="rect">
                  <a:avLst/>
                </a:prstGeom>
              </p:spPr>
            </p:pic>
          </p:grpSp>
        </p:grpSp>
        <p:sp>
          <p:nvSpPr>
            <p:cNvPr id="154" name="TextBox 153"/>
            <p:cNvSpPr txBox="1"/>
            <p:nvPr/>
          </p:nvSpPr>
          <p:spPr>
            <a:xfrm>
              <a:off x="3723089" y="1521616"/>
              <a:ext cx="1350178" cy="369332"/>
            </a:xfrm>
            <a:prstGeom prst="rect">
              <a:avLst/>
            </a:prstGeom>
            <a:noFill/>
          </p:spPr>
          <p:txBody>
            <a:bodyPr wrap="none" rtlCol="0">
              <a:spAutoFit/>
            </a:bodyPr>
            <a:lstStyle/>
            <a:p>
              <a:pPr algn="ctr"/>
              <a:r>
                <a:rPr lang="en-US" dirty="0"/>
                <a:t>Intervention</a:t>
              </a:r>
            </a:p>
          </p:txBody>
        </p:sp>
        <p:grpSp>
          <p:nvGrpSpPr>
            <p:cNvPr id="155" name="Group 154"/>
            <p:cNvGrpSpPr>
              <a:grpSpLocks noChangeAspect="1"/>
            </p:cNvGrpSpPr>
            <p:nvPr/>
          </p:nvGrpSpPr>
          <p:grpSpPr>
            <a:xfrm>
              <a:off x="3577443" y="1905000"/>
              <a:ext cx="1599463" cy="600456"/>
              <a:chOff x="5445594" y="4191000"/>
              <a:chExt cx="3026740" cy="1136273"/>
            </a:xfrm>
          </p:grpSpPr>
          <p:pic>
            <p:nvPicPr>
              <p:cNvPr id="156" name="Picture 155" descr="Avatars1.png"/>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172199" y="4191000"/>
                <a:ext cx="914401" cy="1136273"/>
              </a:xfrm>
              <a:prstGeom prst="rect">
                <a:avLst/>
              </a:prstGeom>
            </p:spPr>
          </p:pic>
          <p:pic>
            <p:nvPicPr>
              <p:cNvPr id="157" name="Picture 156" descr="Avatars3.png"/>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445594" y="4347019"/>
                <a:ext cx="879007" cy="980254"/>
              </a:xfrm>
              <a:prstGeom prst="rect">
                <a:avLst/>
              </a:prstGeom>
            </p:spPr>
          </p:pic>
          <p:pic>
            <p:nvPicPr>
              <p:cNvPr id="158" name="Picture 157" descr="Avatars3.png"/>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858001" y="4227405"/>
                <a:ext cx="914399" cy="1099868"/>
              </a:xfrm>
              <a:prstGeom prst="rect">
                <a:avLst/>
              </a:prstGeom>
            </p:spPr>
          </p:pic>
          <p:pic>
            <p:nvPicPr>
              <p:cNvPr id="159" name="Picture 158" descr="Avatars3.png"/>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7543801" y="4303824"/>
                <a:ext cx="928533" cy="1023449"/>
              </a:xfrm>
              <a:prstGeom prst="rect">
                <a:avLst/>
              </a:prstGeom>
            </p:spPr>
          </p:pic>
        </p:grpSp>
      </p:grpSp>
      <p:grpSp>
        <p:nvGrpSpPr>
          <p:cNvPr id="165" name="Group 164"/>
          <p:cNvGrpSpPr/>
          <p:nvPr/>
        </p:nvGrpSpPr>
        <p:grpSpPr>
          <a:xfrm>
            <a:off x="5257800" y="907018"/>
            <a:ext cx="2514600" cy="1020571"/>
            <a:chOff x="5480612" y="1789685"/>
            <a:chExt cx="2209800" cy="1020571"/>
          </a:xfrm>
        </p:grpSpPr>
        <p:grpSp>
          <p:nvGrpSpPr>
            <p:cNvPr id="166" name="Group 165"/>
            <p:cNvGrpSpPr>
              <a:grpSpLocks noChangeAspect="1"/>
            </p:cNvGrpSpPr>
            <p:nvPr/>
          </p:nvGrpSpPr>
          <p:grpSpPr>
            <a:xfrm>
              <a:off x="5808247" y="2209800"/>
              <a:ext cx="1599463" cy="600456"/>
              <a:chOff x="5445594" y="4191000"/>
              <a:chExt cx="3026740" cy="1136273"/>
            </a:xfrm>
          </p:grpSpPr>
          <p:pic>
            <p:nvPicPr>
              <p:cNvPr id="168" name="Picture 167" descr="Avatars1.png"/>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6172199" y="4191000"/>
                <a:ext cx="914401" cy="1136273"/>
              </a:xfrm>
              <a:prstGeom prst="rect">
                <a:avLst/>
              </a:prstGeom>
            </p:spPr>
          </p:pic>
          <p:pic>
            <p:nvPicPr>
              <p:cNvPr id="169" name="Picture 168" descr="Avatars3.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5445594" y="4347019"/>
                <a:ext cx="879007" cy="980254"/>
              </a:xfrm>
              <a:prstGeom prst="rect">
                <a:avLst/>
              </a:prstGeom>
            </p:spPr>
          </p:pic>
          <p:pic>
            <p:nvPicPr>
              <p:cNvPr id="170" name="Picture 169" descr="Avatars3.png"/>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6858001" y="4227405"/>
                <a:ext cx="914399" cy="1099868"/>
              </a:xfrm>
              <a:prstGeom prst="rect">
                <a:avLst/>
              </a:prstGeom>
            </p:spPr>
          </p:pic>
          <p:pic>
            <p:nvPicPr>
              <p:cNvPr id="171" name="Picture 170" descr="Avatars3.png"/>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7543801" y="4303824"/>
                <a:ext cx="928533" cy="1023449"/>
              </a:xfrm>
              <a:prstGeom prst="rect">
                <a:avLst/>
              </a:prstGeom>
            </p:spPr>
          </p:pic>
        </p:grpSp>
        <p:sp>
          <p:nvSpPr>
            <p:cNvPr id="167" name="TextBox 166"/>
            <p:cNvSpPr txBox="1"/>
            <p:nvPr/>
          </p:nvSpPr>
          <p:spPr>
            <a:xfrm>
              <a:off x="5480612" y="1789685"/>
              <a:ext cx="2209800" cy="646331"/>
            </a:xfrm>
            <a:prstGeom prst="rect">
              <a:avLst/>
            </a:prstGeom>
            <a:noFill/>
          </p:spPr>
          <p:txBody>
            <a:bodyPr wrap="square" rtlCol="0">
              <a:spAutoFit/>
            </a:bodyPr>
            <a:lstStyle/>
            <a:p>
              <a:pPr algn="ctr"/>
              <a:r>
                <a:rPr lang="en-US" dirty="0"/>
                <a:t>Intervention follow-up</a:t>
              </a:r>
            </a:p>
          </p:txBody>
        </p:sp>
      </p:grpSp>
      <p:grpSp>
        <p:nvGrpSpPr>
          <p:cNvPr id="172" name="Group 171"/>
          <p:cNvGrpSpPr/>
          <p:nvPr/>
        </p:nvGrpSpPr>
        <p:grpSpPr>
          <a:xfrm>
            <a:off x="5508866" y="3754522"/>
            <a:ext cx="1600200" cy="1251011"/>
            <a:chOff x="5889866" y="4202668"/>
            <a:chExt cx="1600200" cy="1251011"/>
          </a:xfrm>
        </p:grpSpPr>
        <p:grpSp>
          <p:nvGrpSpPr>
            <p:cNvPr id="173" name="Group 172"/>
            <p:cNvGrpSpPr>
              <a:grpSpLocks noChangeAspect="1"/>
            </p:cNvGrpSpPr>
            <p:nvPr/>
          </p:nvGrpSpPr>
          <p:grpSpPr>
            <a:xfrm>
              <a:off x="5889866" y="4202668"/>
              <a:ext cx="1600200" cy="629707"/>
              <a:chOff x="476405" y="5370350"/>
              <a:chExt cx="3393111" cy="1335250"/>
            </a:xfrm>
          </p:grpSpPr>
          <p:pic>
            <p:nvPicPr>
              <p:cNvPr id="175" name="Picture 174" descr="Avatars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405" y="5370350"/>
                <a:ext cx="1199480" cy="1335250"/>
              </a:xfrm>
              <a:prstGeom prst="rect">
                <a:avLst/>
              </a:prstGeom>
            </p:spPr>
          </p:pic>
          <p:pic>
            <p:nvPicPr>
              <p:cNvPr id="176" name="Picture 175" descr="Avatars1.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9400" y="5554580"/>
                <a:ext cx="1050116" cy="1151020"/>
              </a:xfrm>
              <a:prstGeom prst="rect">
                <a:avLst/>
              </a:prstGeom>
            </p:spPr>
          </p:pic>
          <p:pic>
            <p:nvPicPr>
              <p:cNvPr id="177" name="Picture 176" descr="Avatars2.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33600" y="5562600"/>
                <a:ext cx="971324" cy="1143000"/>
              </a:xfrm>
              <a:prstGeom prst="rect">
                <a:avLst/>
              </a:prstGeom>
            </p:spPr>
          </p:pic>
          <p:pic>
            <p:nvPicPr>
              <p:cNvPr id="178" name="Picture 177" descr="Avatars2.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47799" y="5565438"/>
                <a:ext cx="974075" cy="1140162"/>
              </a:xfrm>
              <a:prstGeom prst="rect">
                <a:avLst/>
              </a:prstGeom>
            </p:spPr>
          </p:pic>
        </p:grpSp>
        <p:sp>
          <p:nvSpPr>
            <p:cNvPr id="174" name="TextBox 173"/>
            <p:cNvSpPr txBox="1"/>
            <p:nvPr/>
          </p:nvSpPr>
          <p:spPr>
            <a:xfrm>
              <a:off x="6232449" y="4862748"/>
              <a:ext cx="1061508" cy="590931"/>
            </a:xfrm>
            <a:prstGeom prst="rect">
              <a:avLst/>
            </a:prstGeom>
            <a:noFill/>
          </p:spPr>
          <p:txBody>
            <a:bodyPr wrap="none" rtlCol="0">
              <a:spAutoFit/>
            </a:bodyPr>
            <a:lstStyle/>
            <a:p>
              <a:pPr algn="ctr">
                <a:lnSpc>
                  <a:spcPct val="90000"/>
                </a:lnSpc>
              </a:pPr>
              <a:r>
                <a:rPr lang="en-US" dirty="0"/>
                <a:t>Control</a:t>
              </a:r>
              <a:br>
                <a:rPr lang="en-US" dirty="0"/>
              </a:br>
              <a:r>
                <a:rPr lang="en-US" dirty="0"/>
                <a:t>follow-up</a:t>
              </a:r>
            </a:p>
          </p:txBody>
        </p:sp>
      </p:grpSp>
      <p:cxnSp>
        <p:nvCxnSpPr>
          <p:cNvPr id="179" name="Straight Arrow Connector 178"/>
          <p:cNvCxnSpPr/>
          <p:nvPr/>
        </p:nvCxnSpPr>
        <p:spPr>
          <a:xfrm flipV="1">
            <a:off x="4876800" y="1744785"/>
            <a:ext cx="652269" cy="0"/>
          </a:xfrm>
          <a:prstGeom prst="straightConnector1">
            <a:avLst/>
          </a:prstGeom>
          <a:ln>
            <a:solidFill>
              <a:schemeClr val="accent4">
                <a:lumMod val="75000"/>
              </a:schemeClr>
            </a:solidFill>
            <a:prstDash val="dot"/>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p:nvPr/>
        </p:nvCxnSpPr>
        <p:spPr>
          <a:xfrm flipV="1">
            <a:off x="4876800" y="4200054"/>
            <a:ext cx="652269" cy="0"/>
          </a:xfrm>
          <a:prstGeom prst="straightConnector1">
            <a:avLst/>
          </a:prstGeom>
          <a:ln>
            <a:solidFill>
              <a:schemeClr val="accent4">
                <a:lumMod val="75000"/>
              </a:schemeClr>
            </a:solidFill>
            <a:prstDash val="dot"/>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84" name="TextBox 183"/>
          <p:cNvSpPr txBox="1"/>
          <p:nvPr/>
        </p:nvSpPr>
        <p:spPr>
          <a:xfrm rot="5400000">
            <a:off x="2193905" y="2263099"/>
            <a:ext cx="766364" cy="1074501"/>
          </a:xfrm>
          <a:prstGeom prst="rect">
            <a:avLst/>
          </a:prstGeom>
          <a:solidFill>
            <a:srgbClr val="60266D"/>
          </a:solidFill>
        </p:spPr>
        <p:txBody>
          <a:bodyPr vert="vert270" wrap="square" rtlCol="0" anchor="ctr">
            <a:spAutoFit/>
          </a:bodyPr>
          <a:lstStyle/>
          <a:p>
            <a:pPr algn="ctr">
              <a:lnSpc>
                <a:spcPct val="90000"/>
              </a:lnSpc>
            </a:pPr>
            <a:r>
              <a:rPr lang="en-US" sz="1400" dirty="0">
                <a:solidFill>
                  <a:schemeClr val="bg1"/>
                </a:solidFill>
              </a:rPr>
              <a:t>Random assignment</a:t>
            </a:r>
          </a:p>
          <a:p>
            <a:pPr algn="ctr">
              <a:lnSpc>
                <a:spcPct val="90000"/>
              </a:lnSpc>
            </a:pPr>
            <a:endParaRPr lang="en-US" sz="1400" dirty="0">
              <a:solidFill>
                <a:schemeClr val="bg1"/>
              </a:solidFill>
            </a:endParaRPr>
          </a:p>
        </p:txBody>
      </p:sp>
      <p:sp>
        <p:nvSpPr>
          <p:cNvPr id="185" name="TextBox 184"/>
          <p:cNvSpPr txBox="1"/>
          <p:nvPr/>
        </p:nvSpPr>
        <p:spPr>
          <a:xfrm rot="5400000">
            <a:off x="6578326" y="1771687"/>
            <a:ext cx="766364" cy="18636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wrap="square" rtlCol="0" anchor="ctr">
            <a:spAutoFit/>
          </a:bodyPr>
          <a:lstStyle/>
          <a:p>
            <a:pPr algn="ctr">
              <a:lnSpc>
                <a:spcPct val="90000"/>
              </a:lnSpc>
            </a:pPr>
            <a:r>
              <a:rPr lang="en-US" sz="1400" dirty="0">
                <a:solidFill>
                  <a:srgbClr val="FFFFFF"/>
                </a:solidFill>
              </a:rPr>
              <a:t>ITT: Compare women across two groups </a:t>
            </a:r>
            <a:r>
              <a:rPr lang="en-US" sz="1400">
                <a:solidFill>
                  <a:srgbClr val="FFFFFF"/>
                </a:solidFill>
              </a:rPr>
              <a:t>at follow-up</a:t>
            </a:r>
            <a:endParaRPr lang="en-US" sz="1400" dirty="0">
              <a:solidFill>
                <a:srgbClr val="FFFFFF"/>
              </a:solidFill>
            </a:endParaRPr>
          </a:p>
        </p:txBody>
      </p:sp>
      <p:sp>
        <p:nvSpPr>
          <p:cNvPr id="186" name="TextBox 185"/>
          <p:cNvSpPr txBox="1"/>
          <p:nvPr/>
        </p:nvSpPr>
        <p:spPr>
          <a:xfrm>
            <a:off x="7315200" y="1200150"/>
            <a:ext cx="1823441" cy="1064028"/>
          </a:xfrm>
          <a:prstGeom prst="rect">
            <a:avLst/>
          </a:prstGeom>
          <a:noFill/>
        </p:spPr>
        <p:txBody>
          <a:bodyPr wrap="square" rtlCol="0" anchor="ctr">
            <a:noAutofit/>
          </a:bodyPr>
          <a:lstStyle/>
          <a:p>
            <a:pPr algn="ctr">
              <a:lnSpc>
                <a:spcPct val="90000"/>
              </a:lnSpc>
              <a:spcAft>
                <a:spcPts val="600"/>
              </a:spcAft>
            </a:pPr>
            <a:endParaRPr lang="en-US" sz="1400" dirty="0">
              <a:solidFill>
                <a:schemeClr val="accent4">
                  <a:lumMod val="75000"/>
                </a:schemeClr>
              </a:solidFill>
            </a:endParaRPr>
          </a:p>
        </p:txBody>
      </p:sp>
      <p:sp>
        <p:nvSpPr>
          <p:cNvPr id="187" name="TextBox 186"/>
          <p:cNvSpPr txBox="1"/>
          <p:nvPr/>
        </p:nvSpPr>
        <p:spPr>
          <a:xfrm>
            <a:off x="7315200" y="3881202"/>
            <a:ext cx="1828799" cy="516300"/>
          </a:xfrm>
          <a:prstGeom prst="rect">
            <a:avLst/>
          </a:prstGeom>
          <a:noFill/>
        </p:spPr>
        <p:txBody>
          <a:bodyPr wrap="square" rtlCol="0" anchor="ctr">
            <a:noAutofit/>
          </a:bodyPr>
          <a:lstStyle/>
          <a:p>
            <a:pPr algn="ctr">
              <a:lnSpc>
                <a:spcPct val="90000"/>
              </a:lnSpc>
              <a:spcAft>
                <a:spcPts val="600"/>
              </a:spcAft>
            </a:pPr>
            <a:endParaRPr lang="en-US" sz="1400" dirty="0">
              <a:solidFill>
                <a:schemeClr val="accent4">
                  <a:lumMod val="75000"/>
                </a:schemeClr>
              </a:solidFill>
            </a:endParaRPr>
          </a:p>
        </p:txBody>
      </p:sp>
    </p:spTree>
    <p:extLst>
      <p:ext uri="{BB962C8B-B14F-4D97-AF65-F5344CB8AC3E}">
        <p14:creationId xmlns:p14="http://schemas.microsoft.com/office/powerpoint/2010/main" val="230668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9" y="178651"/>
            <a:ext cx="9144000" cy="543739"/>
          </a:xfrm>
          <a:prstGeom prst="rect">
            <a:avLst/>
          </a:prstGeom>
          <a:noFill/>
        </p:spPr>
        <p:txBody>
          <a:bodyPr wrap="square" rtlCol="0">
            <a:spAutoFit/>
          </a:bodyPr>
          <a:lstStyle/>
          <a:p>
            <a:pPr algn="ctr">
              <a:lnSpc>
                <a:spcPct val="90000"/>
              </a:lnSpc>
            </a:pPr>
            <a:r>
              <a:rPr lang="en-US" sz="3200" dirty="0">
                <a:solidFill>
                  <a:srgbClr val="000000"/>
                </a:solidFill>
              </a:rPr>
              <a:t>Some Will Not “Take-up” or Use the “Treatment”</a:t>
            </a:r>
          </a:p>
        </p:txBody>
      </p:sp>
      <p:cxnSp>
        <p:nvCxnSpPr>
          <p:cNvPr id="111" name="Straight Arrow Connector 110"/>
          <p:cNvCxnSpPr/>
          <p:nvPr/>
        </p:nvCxnSpPr>
        <p:spPr>
          <a:xfrm flipV="1">
            <a:off x="1752601" y="1964458"/>
            <a:ext cx="911351" cy="762000"/>
          </a:xfrm>
          <a:prstGeom prst="straightConnector1">
            <a:avLst/>
          </a:prstGeom>
          <a:ln>
            <a:solidFill>
              <a:schemeClr val="accent4">
                <a:lumMod val="75000"/>
              </a:schemeClr>
            </a:solidFill>
            <a:prstDash val="dot"/>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15" name="Group 114"/>
          <p:cNvGrpSpPr>
            <a:grpSpLocks noChangeAspect="1"/>
          </p:cNvGrpSpPr>
          <p:nvPr/>
        </p:nvGrpSpPr>
        <p:grpSpPr>
          <a:xfrm>
            <a:off x="0" y="2650258"/>
            <a:ext cx="1600200" cy="629707"/>
            <a:chOff x="476405" y="5370350"/>
            <a:chExt cx="3393111" cy="1335250"/>
          </a:xfrm>
        </p:grpSpPr>
        <p:pic>
          <p:nvPicPr>
            <p:cNvPr id="118" name="Picture 117" descr="Avatars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405" y="5370350"/>
              <a:ext cx="1199480" cy="1335250"/>
            </a:xfrm>
            <a:prstGeom prst="rect">
              <a:avLst/>
            </a:prstGeom>
          </p:spPr>
        </p:pic>
        <p:pic>
          <p:nvPicPr>
            <p:cNvPr id="119" name="Picture 118" descr="Avatars1.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9400" y="5554580"/>
              <a:ext cx="1050116" cy="1151020"/>
            </a:xfrm>
            <a:prstGeom prst="rect">
              <a:avLst/>
            </a:prstGeom>
          </p:spPr>
        </p:pic>
        <p:pic>
          <p:nvPicPr>
            <p:cNvPr id="120" name="Picture 119" descr="Avatars2.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33600" y="5562600"/>
              <a:ext cx="971324" cy="1143000"/>
            </a:xfrm>
            <a:prstGeom prst="rect">
              <a:avLst/>
            </a:prstGeom>
          </p:spPr>
        </p:pic>
        <p:pic>
          <p:nvPicPr>
            <p:cNvPr id="121" name="Picture 120" descr="Avatars2.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47799" y="5565438"/>
              <a:ext cx="974075" cy="1140162"/>
            </a:xfrm>
            <a:prstGeom prst="rect">
              <a:avLst/>
            </a:prstGeom>
          </p:spPr>
        </p:pic>
      </p:grpSp>
      <p:grpSp>
        <p:nvGrpSpPr>
          <p:cNvPr id="122" name="Group 121"/>
          <p:cNvGrpSpPr>
            <a:grpSpLocks noChangeAspect="1"/>
          </p:cNvGrpSpPr>
          <p:nvPr/>
        </p:nvGrpSpPr>
        <p:grpSpPr>
          <a:xfrm>
            <a:off x="114301" y="1354857"/>
            <a:ext cx="1524001" cy="586817"/>
            <a:chOff x="762000" y="4132217"/>
            <a:chExt cx="3121104" cy="1201783"/>
          </a:xfrm>
        </p:grpSpPr>
        <p:pic>
          <p:nvPicPr>
            <p:cNvPr id="123" name="Picture 122" descr="Avatars3.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95600" y="4185617"/>
              <a:ext cx="987504" cy="1148383"/>
            </a:xfrm>
            <a:prstGeom prst="rect">
              <a:avLst/>
            </a:prstGeom>
          </p:spPr>
        </p:pic>
        <p:pic>
          <p:nvPicPr>
            <p:cNvPr id="124" name="Picture 123" descr="Avatars1.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76518" y="4167274"/>
              <a:ext cx="947682" cy="1166726"/>
            </a:xfrm>
            <a:prstGeom prst="rect">
              <a:avLst/>
            </a:prstGeom>
          </p:spPr>
        </p:pic>
        <p:pic>
          <p:nvPicPr>
            <p:cNvPr id="125" name="Picture 124" descr="Avatars2.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447800" y="4132217"/>
              <a:ext cx="914400" cy="1201783"/>
            </a:xfrm>
            <a:prstGeom prst="rect">
              <a:avLst/>
            </a:prstGeom>
          </p:spPr>
        </p:pic>
        <p:pic>
          <p:nvPicPr>
            <p:cNvPr id="126" name="Picture 125" descr="Avatars2.pn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62000" y="4222750"/>
              <a:ext cx="901014" cy="1111250"/>
            </a:xfrm>
            <a:prstGeom prst="rect">
              <a:avLst/>
            </a:prstGeom>
          </p:spPr>
        </p:pic>
      </p:grpSp>
      <p:grpSp>
        <p:nvGrpSpPr>
          <p:cNvPr id="127" name="Group 126"/>
          <p:cNvGrpSpPr>
            <a:grpSpLocks noChangeAspect="1"/>
          </p:cNvGrpSpPr>
          <p:nvPr/>
        </p:nvGrpSpPr>
        <p:grpSpPr>
          <a:xfrm>
            <a:off x="76197" y="3354901"/>
            <a:ext cx="1600198" cy="610098"/>
            <a:chOff x="5410200" y="5410200"/>
            <a:chExt cx="3276600" cy="1249248"/>
          </a:xfrm>
        </p:grpSpPr>
        <p:pic>
          <p:nvPicPr>
            <p:cNvPr id="128" name="Picture 127" descr="Avatars1.pn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864372" y="5410200"/>
              <a:ext cx="984228" cy="1238918"/>
            </a:xfrm>
            <a:prstGeom prst="rect">
              <a:avLst/>
            </a:prstGeom>
          </p:spPr>
        </p:pic>
        <p:pic>
          <p:nvPicPr>
            <p:cNvPr id="129" name="Picture 128" descr="Avatars2.png"/>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410200" y="5562600"/>
              <a:ext cx="914400" cy="1071283"/>
            </a:xfrm>
            <a:prstGeom prst="rect">
              <a:avLst/>
            </a:prstGeom>
          </p:spPr>
        </p:pic>
        <p:grpSp>
          <p:nvGrpSpPr>
            <p:cNvPr id="130" name="Group 129"/>
            <p:cNvGrpSpPr>
              <a:grpSpLocks noChangeAspect="1"/>
            </p:cNvGrpSpPr>
            <p:nvPr/>
          </p:nvGrpSpPr>
          <p:grpSpPr>
            <a:xfrm>
              <a:off x="6098567" y="5478403"/>
              <a:ext cx="2588233" cy="1181045"/>
              <a:chOff x="6095999" y="4044276"/>
              <a:chExt cx="3095447" cy="1412493"/>
            </a:xfrm>
          </p:grpSpPr>
          <p:pic>
            <p:nvPicPr>
              <p:cNvPr id="131" name="Picture 130" descr="Avatars3.pn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095999" y="4044276"/>
                <a:ext cx="1380469" cy="1412493"/>
              </a:xfrm>
              <a:prstGeom prst="rect">
                <a:avLst/>
              </a:prstGeom>
            </p:spPr>
          </p:pic>
          <p:pic>
            <p:nvPicPr>
              <p:cNvPr id="132" name="Picture 131" descr="Avatars1.png"/>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7772400" y="4064001"/>
                <a:ext cx="1419046" cy="1392767"/>
              </a:xfrm>
              <a:prstGeom prst="rect">
                <a:avLst/>
              </a:prstGeom>
            </p:spPr>
          </p:pic>
        </p:grpSp>
      </p:grpSp>
      <p:grpSp>
        <p:nvGrpSpPr>
          <p:cNvPr id="133" name="Group 132"/>
          <p:cNvGrpSpPr>
            <a:grpSpLocks noChangeAspect="1"/>
          </p:cNvGrpSpPr>
          <p:nvPr/>
        </p:nvGrpSpPr>
        <p:grpSpPr>
          <a:xfrm>
            <a:off x="76200" y="1964458"/>
            <a:ext cx="1599463" cy="600456"/>
            <a:chOff x="5445594" y="4191000"/>
            <a:chExt cx="3026740" cy="1136273"/>
          </a:xfrm>
        </p:grpSpPr>
        <p:pic>
          <p:nvPicPr>
            <p:cNvPr id="134" name="Picture 133" descr="Avatars1.png"/>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172199" y="4191000"/>
              <a:ext cx="914401" cy="1136273"/>
            </a:xfrm>
            <a:prstGeom prst="rect">
              <a:avLst/>
            </a:prstGeom>
          </p:spPr>
        </p:pic>
        <p:pic>
          <p:nvPicPr>
            <p:cNvPr id="135" name="Picture 134" descr="Avatars3.png"/>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445594" y="4347019"/>
              <a:ext cx="879007" cy="980254"/>
            </a:xfrm>
            <a:prstGeom prst="rect">
              <a:avLst/>
            </a:prstGeom>
          </p:spPr>
        </p:pic>
        <p:pic>
          <p:nvPicPr>
            <p:cNvPr id="136" name="Picture 135" descr="Avatars3.png"/>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858001" y="4227405"/>
              <a:ext cx="914399" cy="1099868"/>
            </a:xfrm>
            <a:prstGeom prst="rect">
              <a:avLst/>
            </a:prstGeom>
          </p:spPr>
        </p:pic>
        <p:pic>
          <p:nvPicPr>
            <p:cNvPr id="137" name="Picture 136" descr="Avatars3.png"/>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7543801" y="4303824"/>
              <a:ext cx="928533" cy="1023449"/>
            </a:xfrm>
            <a:prstGeom prst="rect">
              <a:avLst/>
            </a:prstGeom>
          </p:spPr>
        </p:pic>
      </p:grpSp>
      <p:cxnSp>
        <p:nvCxnSpPr>
          <p:cNvPr id="138" name="Straight Arrow Connector 137"/>
          <p:cNvCxnSpPr/>
          <p:nvPr/>
        </p:nvCxnSpPr>
        <p:spPr>
          <a:xfrm>
            <a:off x="1752600" y="2726458"/>
            <a:ext cx="914400" cy="914400"/>
          </a:xfrm>
          <a:prstGeom prst="straightConnector1">
            <a:avLst/>
          </a:prstGeom>
          <a:ln>
            <a:solidFill>
              <a:schemeClr val="accent4">
                <a:lumMod val="75000"/>
              </a:schemeClr>
            </a:solidFill>
            <a:prstDash val="dot"/>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40" name="Group 139"/>
          <p:cNvGrpSpPr/>
          <p:nvPr/>
        </p:nvGrpSpPr>
        <p:grpSpPr>
          <a:xfrm>
            <a:off x="2819400" y="3197709"/>
            <a:ext cx="1600200" cy="1600201"/>
            <a:chOff x="3437532" y="3962399"/>
            <a:chExt cx="1600200" cy="1600201"/>
          </a:xfrm>
        </p:grpSpPr>
        <p:grpSp>
          <p:nvGrpSpPr>
            <p:cNvPr id="141" name="Group 140"/>
            <p:cNvGrpSpPr>
              <a:grpSpLocks noChangeAspect="1"/>
            </p:cNvGrpSpPr>
            <p:nvPr/>
          </p:nvGrpSpPr>
          <p:grpSpPr>
            <a:xfrm>
              <a:off x="3437532" y="4572000"/>
              <a:ext cx="1600200" cy="629707"/>
              <a:chOff x="476405" y="5370350"/>
              <a:chExt cx="3393111" cy="1335250"/>
            </a:xfrm>
          </p:grpSpPr>
          <p:pic>
            <p:nvPicPr>
              <p:cNvPr id="148" name="Picture 147" descr="Avatars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405" y="5370350"/>
                <a:ext cx="1199480" cy="1335250"/>
              </a:xfrm>
              <a:prstGeom prst="rect">
                <a:avLst/>
              </a:prstGeom>
            </p:spPr>
          </p:pic>
          <p:pic>
            <p:nvPicPr>
              <p:cNvPr id="149" name="Picture 148" descr="Avatars1.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9400" y="5554580"/>
                <a:ext cx="1050116" cy="1151020"/>
              </a:xfrm>
              <a:prstGeom prst="rect">
                <a:avLst/>
              </a:prstGeom>
            </p:spPr>
          </p:pic>
          <p:pic>
            <p:nvPicPr>
              <p:cNvPr id="150" name="Picture 149" descr="Avatars2.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33600" y="5562600"/>
                <a:ext cx="971324" cy="1143000"/>
              </a:xfrm>
              <a:prstGeom prst="rect">
                <a:avLst/>
              </a:prstGeom>
            </p:spPr>
          </p:pic>
          <p:pic>
            <p:nvPicPr>
              <p:cNvPr id="151" name="Picture 150" descr="Avatars2.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47799" y="5565438"/>
                <a:ext cx="974075" cy="1140162"/>
              </a:xfrm>
              <a:prstGeom prst="rect">
                <a:avLst/>
              </a:prstGeom>
            </p:spPr>
          </p:pic>
        </p:grpSp>
        <p:grpSp>
          <p:nvGrpSpPr>
            <p:cNvPr id="142" name="Group 141"/>
            <p:cNvGrpSpPr>
              <a:grpSpLocks noChangeAspect="1"/>
            </p:cNvGrpSpPr>
            <p:nvPr/>
          </p:nvGrpSpPr>
          <p:grpSpPr>
            <a:xfrm>
              <a:off x="3475633" y="3962399"/>
              <a:ext cx="1524001" cy="586817"/>
              <a:chOff x="762000" y="4132217"/>
              <a:chExt cx="3121104" cy="1201783"/>
            </a:xfrm>
          </p:grpSpPr>
          <p:pic>
            <p:nvPicPr>
              <p:cNvPr id="144" name="Picture 143" descr="Avatars3.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95600" y="4185617"/>
                <a:ext cx="987504" cy="1148383"/>
              </a:xfrm>
              <a:prstGeom prst="rect">
                <a:avLst/>
              </a:prstGeom>
            </p:spPr>
          </p:pic>
          <p:pic>
            <p:nvPicPr>
              <p:cNvPr id="145" name="Picture 144" descr="Avatars1.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76518" y="4167274"/>
                <a:ext cx="947682" cy="1166726"/>
              </a:xfrm>
              <a:prstGeom prst="rect">
                <a:avLst/>
              </a:prstGeom>
            </p:spPr>
          </p:pic>
          <p:pic>
            <p:nvPicPr>
              <p:cNvPr id="146" name="Picture 145" descr="Avatars2.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447800" y="4132217"/>
                <a:ext cx="914400" cy="1201783"/>
              </a:xfrm>
              <a:prstGeom prst="rect">
                <a:avLst/>
              </a:prstGeom>
            </p:spPr>
          </p:pic>
          <p:pic>
            <p:nvPicPr>
              <p:cNvPr id="147" name="Picture 146" descr="Avatars2.pn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62000" y="4222750"/>
                <a:ext cx="901014" cy="1111250"/>
              </a:xfrm>
              <a:prstGeom prst="rect">
                <a:avLst/>
              </a:prstGeom>
            </p:spPr>
          </p:pic>
        </p:grpSp>
        <p:sp>
          <p:nvSpPr>
            <p:cNvPr id="143" name="TextBox 142"/>
            <p:cNvSpPr txBox="1"/>
            <p:nvPr/>
          </p:nvSpPr>
          <p:spPr>
            <a:xfrm>
              <a:off x="3798731" y="5193268"/>
              <a:ext cx="877805" cy="369332"/>
            </a:xfrm>
            <a:prstGeom prst="rect">
              <a:avLst/>
            </a:prstGeom>
            <a:noFill/>
          </p:spPr>
          <p:txBody>
            <a:bodyPr wrap="none" rtlCol="0">
              <a:spAutoFit/>
            </a:bodyPr>
            <a:lstStyle/>
            <a:p>
              <a:pPr algn="ctr"/>
              <a:r>
                <a:rPr lang="en-US" dirty="0"/>
                <a:t>Control</a:t>
              </a:r>
            </a:p>
          </p:txBody>
        </p:sp>
      </p:grpSp>
      <p:grpSp>
        <p:nvGrpSpPr>
          <p:cNvPr id="152" name="Group 151"/>
          <p:cNvGrpSpPr/>
          <p:nvPr/>
        </p:nvGrpSpPr>
        <p:grpSpPr>
          <a:xfrm>
            <a:off x="2798767" y="894776"/>
            <a:ext cx="1604152" cy="1603082"/>
            <a:chOff x="3577443" y="1521616"/>
            <a:chExt cx="1604152" cy="1603082"/>
          </a:xfrm>
        </p:grpSpPr>
        <p:grpSp>
          <p:nvGrpSpPr>
            <p:cNvPr id="153" name="Group 152"/>
            <p:cNvGrpSpPr>
              <a:grpSpLocks noChangeAspect="1"/>
            </p:cNvGrpSpPr>
            <p:nvPr/>
          </p:nvGrpSpPr>
          <p:grpSpPr>
            <a:xfrm>
              <a:off x="3581397" y="2514600"/>
              <a:ext cx="1600198" cy="610098"/>
              <a:chOff x="5410200" y="5410200"/>
              <a:chExt cx="3276600" cy="1249248"/>
            </a:xfrm>
          </p:grpSpPr>
          <p:pic>
            <p:nvPicPr>
              <p:cNvPr id="160" name="Picture 159" descr="Avatars1.pn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864372" y="5410200"/>
                <a:ext cx="984228" cy="1238918"/>
              </a:xfrm>
              <a:prstGeom prst="rect">
                <a:avLst/>
              </a:prstGeom>
            </p:spPr>
          </p:pic>
          <p:pic>
            <p:nvPicPr>
              <p:cNvPr id="161" name="Picture 160" descr="Avatars2.png"/>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410200" y="5562600"/>
                <a:ext cx="914400" cy="1071283"/>
              </a:xfrm>
              <a:prstGeom prst="rect">
                <a:avLst/>
              </a:prstGeom>
            </p:spPr>
          </p:pic>
          <p:grpSp>
            <p:nvGrpSpPr>
              <p:cNvPr id="162" name="Group 161"/>
              <p:cNvGrpSpPr>
                <a:grpSpLocks noChangeAspect="1"/>
              </p:cNvGrpSpPr>
              <p:nvPr/>
            </p:nvGrpSpPr>
            <p:grpSpPr>
              <a:xfrm>
                <a:off x="6098567" y="5478403"/>
                <a:ext cx="2588233" cy="1181045"/>
                <a:chOff x="6095999" y="4044276"/>
                <a:chExt cx="3095447" cy="1412493"/>
              </a:xfrm>
            </p:grpSpPr>
            <p:pic>
              <p:nvPicPr>
                <p:cNvPr id="163" name="Picture 162" descr="Avatars3.pn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095999" y="4044276"/>
                  <a:ext cx="1380469" cy="1412493"/>
                </a:xfrm>
                <a:prstGeom prst="rect">
                  <a:avLst/>
                </a:prstGeom>
              </p:spPr>
            </p:pic>
            <p:pic>
              <p:nvPicPr>
                <p:cNvPr id="164" name="Picture 163" descr="Avatars1.png"/>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7772400" y="4064001"/>
                  <a:ext cx="1419046" cy="1392767"/>
                </a:xfrm>
                <a:prstGeom prst="rect">
                  <a:avLst/>
                </a:prstGeom>
              </p:spPr>
            </p:pic>
          </p:grpSp>
        </p:grpSp>
        <p:sp>
          <p:nvSpPr>
            <p:cNvPr id="154" name="TextBox 153"/>
            <p:cNvSpPr txBox="1"/>
            <p:nvPr/>
          </p:nvSpPr>
          <p:spPr>
            <a:xfrm>
              <a:off x="3723089" y="1521616"/>
              <a:ext cx="1350178" cy="369332"/>
            </a:xfrm>
            <a:prstGeom prst="rect">
              <a:avLst/>
            </a:prstGeom>
            <a:noFill/>
          </p:spPr>
          <p:txBody>
            <a:bodyPr wrap="none" rtlCol="0">
              <a:spAutoFit/>
            </a:bodyPr>
            <a:lstStyle/>
            <a:p>
              <a:pPr algn="ctr"/>
              <a:r>
                <a:rPr lang="en-US" dirty="0"/>
                <a:t>Intervention</a:t>
              </a:r>
            </a:p>
          </p:txBody>
        </p:sp>
        <p:grpSp>
          <p:nvGrpSpPr>
            <p:cNvPr id="155" name="Group 154"/>
            <p:cNvGrpSpPr>
              <a:grpSpLocks noChangeAspect="1"/>
            </p:cNvGrpSpPr>
            <p:nvPr/>
          </p:nvGrpSpPr>
          <p:grpSpPr>
            <a:xfrm>
              <a:off x="3577443" y="1905000"/>
              <a:ext cx="1599463" cy="600456"/>
              <a:chOff x="5445594" y="4191000"/>
              <a:chExt cx="3026740" cy="1136273"/>
            </a:xfrm>
          </p:grpSpPr>
          <p:pic>
            <p:nvPicPr>
              <p:cNvPr id="156" name="Picture 155" descr="Avatars1.png"/>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172199" y="4191000"/>
                <a:ext cx="914401" cy="1136273"/>
              </a:xfrm>
              <a:prstGeom prst="rect">
                <a:avLst/>
              </a:prstGeom>
            </p:spPr>
          </p:pic>
          <p:pic>
            <p:nvPicPr>
              <p:cNvPr id="157" name="Picture 156" descr="Avatars3.png"/>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445594" y="4347019"/>
                <a:ext cx="879007" cy="980254"/>
              </a:xfrm>
              <a:prstGeom prst="rect">
                <a:avLst/>
              </a:prstGeom>
            </p:spPr>
          </p:pic>
          <p:pic>
            <p:nvPicPr>
              <p:cNvPr id="158" name="Picture 157" descr="Avatars3.png"/>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858001" y="4227405"/>
                <a:ext cx="914399" cy="1099868"/>
              </a:xfrm>
              <a:prstGeom prst="rect">
                <a:avLst/>
              </a:prstGeom>
            </p:spPr>
          </p:pic>
          <p:pic>
            <p:nvPicPr>
              <p:cNvPr id="159" name="Picture 158" descr="Avatars3.png"/>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7543801" y="4303824"/>
                <a:ext cx="928533" cy="1023449"/>
              </a:xfrm>
              <a:prstGeom prst="rect">
                <a:avLst/>
              </a:prstGeom>
            </p:spPr>
          </p:pic>
        </p:grpSp>
      </p:grpSp>
      <p:grpSp>
        <p:nvGrpSpPr>
          <p:cNvPr id="165" name="Group 164"/>
          <p:cNvGrpSpPr/>
          <p:nvPr/>
        </p:nvGrpSpPr>
        <p:grpSpPr>
          <a:xfrm>
            <a:off x="4896655" y="719119"/>
            <a:ext cx="2514601" cy="2147239"/>
            <a:chOff x="5467946" y="1656064"/>
            <a:chExt cx="2209800" cy="2147239"/>
          </a:xfrm>
        </p:grpSpPr>
        <p:grpSp>
          <p:nvGrpSpPr>
            <p:cNvPr id="166" name="Group 165"/>
            <p:cNvGrpSpPr>
              <a:grpSpLocks noChangeAspect="1"/>
            </p:cNvGrpSpPr>
            <p:nvPr/>
          </p:nvGrpSpPr>
          <p:grpSpPr>
            <a:xfrm>
              <a:off x="5995788" y="1988612"/>
              <a:ext cx="1060265" cy="1814691"/>
              <a:chOff x="5800489" y="3772435"/>
              <a:chExt cx="2006391" cy="3434030"/>
            </a:xfrm>
          </p:grpSpPr>
          <p:pic>
            <p:nvPicPr>
              <p:cNvPr id="168" name="Picture 167" descr="Avatars1.png"/>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6617751" y="3772435"/>
                <a:ext cx="914401" cy="1136273"/>
              </a:xfrm>
              <a:prstGeom prst="rect">
                <a:avLst/>
              </a:prstGeom>
            </p:spPr>
          </p:pic>
          <p:pic>
            <p:nvPicPr>
              <p:cNvPr id="169" name="Picture 168" descr="Avatars3.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5800489" y="3902827"/>
                <a:ext cx="879007" cy="980254"/>
              </a:xfrm>
              <a:prstGeom prst="rect">
                <a:avLst/>
              </a:prstGeom>
            </p:spPr>
          </p:pic>
          <p:pic>
            <p:nvPicPr>
              <p:cNvPr id="170" name="Picture 169" descr="Avatars3.png"/>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6892481" y="6105008"/>
                <a:ext cx="914399" cy="1099868"/>
              </a:xfrm>
              <a:prstGeom prst="rect">
                <a:avLst/>
              </a:prstGeom>
            </p:spPr>
          </p:pic>
          <p:pic>
            <p:nvPicPr>
              <p:cNvPr id="171" name="Picture 170" descr="Avatars3.png"/>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6059784" y="6183016"/>
                <a:ext cx="928534" cy="1023449"/>
              </a:xfrm>
              <a:prstGeom prst="rect">
                <a:avLst/>
              </a:prstGeom>
            </p:spPr>
          </p:pic>
        </p:grpSp>
        <p:sp>
          <p:nvSpPr>
            <p:cNvPr id="167" name="TextBox 166"/>
            <p:cNvSpPr txBox="1"/>
            <p:nvPr/>
          </p:nvSpPr>
          <p:spPr>
            <a:xfrm>
              <a:off x="5467946" y="1656064"/>
              <a:ext cx="2209800" cy="646331"/>
            </a:xfrm>
            <a:prstGeom prst="rect">
              <a:avLst/>
            </a:prstGeom>
            <a:noFill/>
          </p:spPr>
          <p:txBody>
            <a:bodyPr wrap="square" rtlCol="0">
              <a:spAutoFit/>
            </a:bodyPr>
            <a:lstStyle/>
            <a:p>
              <a:pPr algn="ctr"/>
              <a:r>
                <a:rPr lang="en-US" dirty="0"/>
                <a:t>Intervention follow-up</a:t>
              </a:r>
            </a:p>
          </p:txBody>
        </p:sp>
      </p:grpSp>
      <p:grpSp>
        <p:nvGrpSpPr>
          <p:cNvPr id="172" name="Group 171"/>
          <p:cNvGrpSpPr/>
          <p:nvPr/>
        </p:nvGrpSpPr>
        <p:grpSpPr>
          <a:xfrm>
            <a:off x="5127866" y="3680630"/>
            <a:ext cx="1600200" cy="1251011"/>
            <a:chOff x="5889866" y="4202668"/>
            <a:chExt cx="1600200" cy="1251011"/>
          </a:xfrm>
        </p:grpSpPr>
        <p:grpSp>
          <p:nvGrpSpPr>
            <p:cNvPr id="173" name="Group 172"/>
            <p:cNvGrpSpPr>
              <a:grpSpLocks noChangeAspect="1"/>
            </p:cNvGrpSpPr>
            <p:nvPr/>
          </p:nvGrpSpPr>
          <p:grpSpPr>
            <a:xfrm>
              <a:off x="5889866" y="4202668"/>
              <a:ext cx="1600200" cy="629707"/>
              <a:chOff x="476405" y="5370350"/>
              <a:chExt cx="3393111" cy="1335250"/>
            </a:xfrm>
          </p:grpSpPr>
          <p:pic>
            <p:nvPicPr>
              <p:cNvPr id="175" name="Picture 174" descr="Avatars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405" y="5370350"/>
                <a:ext cx="1199480" cy="1335250"/>
              </a:xfrm>
              <a:prstGeom prst="rect">
                <a:avLst/>
              </a:prstGeom>
            </p:spPr>
          </p:pic>
          <p:pic>
            <p:nvPicPr>
              <p:cNvPr id="176" name="Picture 175" descr="Avatars1.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9400" y="5554580"/>
                <a:ext cx="1050116" cy="1151020"/>
              </a:xfrm>
              <a:prstGeom prst="rect">
                <a:avLst/>
              </a:prstGeom>
            </p:spPr>
          </p:pic>
          <p:pic>
            <p:nvPicPr>
              <p:cNvPr id="177" name="Picture 176" descr="Avatars2.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33600" y="5562600"/>
                <a:ext cx="971324" cy="1143000"/>
              </a:xfrm>
              <a:prstGeom prst="rect">
                <a:avLst/>
              </a:prstGeom>
            </p:spPr>
          </p:pic>
          <p:pic>
            <p:nvPicPr>
              <p:cNvPr id="178" name="Picture 177" descr="Avatars2.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47799" y="5565438"/>
                <a:ext cx="974075" cy="1140162"/>
              </a:xfrm>
              <a:prstGeom prst="rect">
                <a:avLst/>
              </a:prstGeom>
            </p:spPr>
          </p:pic>
        </p:grpSp>
        <p:sp>
          <p:nvSpPr>
            <p:cNvPr id="174" name="TextBox 173"/>
            <p:cNvSpPr txBox="1"/>
            <p:nvPr/>
          </p:nvSpPr>
          <p:spPr>
            <a:xfrm>
              <a:off x="6232449" y="4862748"/>
              <a:ext cx="1061508" cy="590931"/>
            </a:xfrm>
            <a:prstGeom prst="rect">
              <a:avLst/>
            </a:prstGeom>
            <a:noFill/>
          </p:spPr>
          <p:txBody>
            <a:bodyPr wrap="none" rtlCol="0">
              <a:spAutoFit/>
            </a:bodyPr>
            <a:lstStyle/>
            <a:p>
              <a:pPr algn="ctr">
                <a:lnSpc>
                  <a:spcPct val="90000"/>
                </a:lnSpc>
              </a:pPr>
              <a:r>
                <a:rPr lang="en-US" dirty="0"/>
                <a:t>Control</a:t>
              </a:r>
              <a:br>
                <a:rPr lang="en-US" dirty="0"/>
              </a:br>
              <a:r>
                <a:rPr lang="en-US" dirty="0"/>
                <a:t>follow-up</a:t>
              </a:r>
            </a:p>
          </p:txBody>
        </p:sp>
      </p:grpSp>
      <p:cxnSp>
        <p:nvCxnSpPr>
          <p:cNvPr id="179" name="Straight Arrow Connector 178"/>
          <p:cNvCxnSpPr>
            <a:cxnSpLocks/>
          </p:cNvCxnSpPr>
          <p:nvPr/>
        </p:nvCxnSpPr>
        <p:spPr>
          <a:xfrm flipV="1">
            <a:off x="4474866" y="1578388"/>
            <a:ext cx="875316" cy="214352"/>
          </a:xfrm>
          <a:prstGeom prst="straightConnector1">
            <a:avLst/>
          </a:prstGeom>
          <a:ln>
            <a:solidFill>
              <a:schemeClr val="accent4">
                <a:lumMod val="75000"/>
              </a:schemeClr>
            </a:solidFill>
            <a:prstDash val="dot"/>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p:nvPr/>
        </p:nvCxnSpPr>
        <p:spPr>
          <a:xfrm flipV="1">
            <a:off x="4495800" y="4126162"/>
            <a:ext cx="652269" cy="0"/>
          </a:xfrm>
          <a:prstGeom prst="straightConnector1">
            <a:avLst/>
          </a:prstGeom>
          <a:ln>
            <a:solidFill>
              <a:schemeClr val="accent4">
                <a:lumMod val="75000"/>
              </a:schemeClr>
            </a:solidFill>
            <a:prstDash val="dot"/>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84" name="TextBox 183"/>
          <p:cNvSpPr txBox="1"/>
          <p:nvPr/>
        </p:nvSpPr>
        <p:spPr>
          <a:xfrm rot="5400000">
            <a:off x="1812905" y="2189207"/>
            <a:ext cx="766364" cy="1074501"/>
          </a:xfrm>
          <a:prstGeom prst="rect">
            <a:avLst/>
          </a:prstGeom>
          <a:solidFill>
            <a:srgbClr val="60266D"/>
          </a:solidFill>
        </p:spPr>
        <p:txBody>
          <a:bodyPr vert="vert270" wrap="square" rtlCol="0" anchor="ctr">
            <a:spAutoFit/>
          </a:bodyPr>
          <a:lstStyle/>
          <a:p>
            <a:pPr algn="ctr">
              <a:lnSpc>
                <a:spcPct val="90000"/>
              </a:lnSpc>
            </a:pPr>
            <a:r>
              <a:rPr lang="en-US" sz="1400" dirty="0">
                <a:solidFill>
                  <a:schemeClr val="bg1"/>
                </a:solidFill>
              </a:rPr>
              <a:t>Random assignment</a:t>
            </a:r>
          </a:p>
          <a:p>
            <a:pPr algn="ctr">
              <a:lnSpc>
                <a:spcPct val="90000"/>
              </a:lnSpc>
            </a:pPr>
            <a:endParaRPr lang="en-US" sz="1400" dirty="0">
              <a:solidFill>
                <a:schemeClr val="bg1"/>
              </a:solidFill>
            </a:endParaRPr>
          </a:p>
        </p:txBody>
      </p:sp>
      <p:sp>
        <p:nvSpPr>
          <p:cNvPr id="185" name="TextBox 184"/>
          <p:cNvSpPr txBox="1"/>
          <p:nvPr/>
        </p:nvSpPr>
        <p:spPr>
          <a:xfrm rot="5400000">
            <a:off x="7421606" y="1371312"/>
            <a:ext cx="1292662" cy="18636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wrap="square" rtlCol="0" anchor="ctr">
            <a:spAutoFit/>
          </a:bodyPr>
          <a:lstStyle/>
          <a:p>
            <a:pPr algn="ctr">
              <a:lnSpc>
                <a:spcPct val="90000"/>
              </a:lnSpc>
            </a:pPr>
            <a:r>
              <a:rPr lang="en-US" sz="1600" dirty="0">
                <a:solidFill>
                  <a:srgbClr val="FFFFFF"/>
                </a:solidFill>
              </a:rPr>
              <a:t>Use instrumental variables technique to “adjust” for this in our comparison across groups</a:t>
            </a:r>
          </a:p>
        </p:txBody>
      </p:sp>
      <p:cxnSp>
        <p:nvCxnSpPr>
          <p:cNvPr id="75" name="Straight Arrow Connector 74">
            <a:extLst>
              <a:ext uri="{FF2B5EF4-FFF2-40B4-BE49-F238E27FC236}">
                <a16:creationId xmlns:a16="http://schemas.microsoft.com/office/drawing/2014/main" id="{086F7CEC-163A-7845-85F7-1BD22B690F3D}"/>
              </a:ext>
            </a:extLst>
          </p:cNvPr>
          <p:cNvCxnSpPr>
            <a:cxnSpLocks/>
          </p:cNvCxnSpPr>
          <p:nvPr/>
        </p:nvCxnSpPr>
        <p:spPr>
          <a:xfrm>
            <a:off x="4515786" y="2400601"/>
            <a:ext cx="1018529" cy="336540"/>
          </a:xfrm>
          <a:prstGeom prst="straightConnector1">
            <a:avLst/>
          </a:prstGeom>
          <a:ln>
            <a:solidFill>
              <a:schemeClr val="accent4">
                <a:lumMod val="75000"/>
              </a:schemeClr>
            </a:solidFill>
            <a:prstDash val="dot"/>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A27E106-FCD4-CD40-A7E6-620E8CF51881}"/>
              </a:ext>
            </a:extLst>
          </p:cNvPr>
          <p:cNvSpPr txBox="1"/>
          <p:nvPr/>
        </p:nvSpPr>
        <p:spPr>
          <a:xfrm>
            <a:off x="4571981" y="1161830"/>
            <a:ext cx="576069"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a:t>Use app</a:t>
            </a:r>
          </a:p>
        </p:txBody>
      </p:sp>
      <p:sp>
        <p:nvSpPr>
          <p:cNvPr id="6" name="Rectangle 5">
            <a:extLst>
              <a:ext uri="{FF2B5EF4-FFF2-40B4-BE49-F238E27FC236}">
                <a16:creationId xmlns:a16="http://schemas.microsoft.com/office/drawing/2014/main" id="{24BB824C-C537-EB46-BFFA-D23F8ADCAB7E}"/>
              </a:ext>
            </a:extLst>
          </p:cNvPr>
          <p:cNvSpPr/>
          <p:nvPr/>
        </p:nvSpPr>
        <p:spPr>
          <a:xfrm>
            <a:off x="4663868" y="2093219"/>
            <a:ext cx="1007215" cy="523220"/>
          </a:xfrm>
          <a:prstGeom prst="rect">
            <a:avLst/>
          </a:prstGeom>
        </p:spPr>
        <p:txBody>
          <a:bodyPr wrap="square">
            <a:spAutoFit/>
          </a:bodyPr>
          <a:lstStyle/>
          <a:p>
            <a:pPr algn="ctr"/>
            <a:r>
              <a:rPr lang="en-US" sz="1400" b="1" dirty="0"/>
              <a:t>Do not use app</a:t>
            </a:r>
          </a:p>
        </p:txBody>
      </p:sp>
      <p:sp>
        <p:nvSpPr>
          <p:cNvPr id="10" name="TextBox 9">
            <a:extLst>
              <a:ext uri="{FF2B5EF4-FFF2-40B4-BE49-F238E27FC236}">
                <a16:creationId xmlns:a16="http://schemas.microsoft.com/office/drawing/2014/main" id="{E64B6235-BEE6-BF46-B74D-C63EB23FDB08}"/>
              </a:ext>
            </a:extLst>
          </p:cNvPr>
          <p:cNvSpPr txBox="1"/>
          <p:nvPr/>
        </p:nvSpPr>
        <p:spPr>
          <a:xfrm>
            <a:off x="7212074" y="2995707"/>
            <a:ext cx="1787708" cy="1323439"/>
          </a:xfrm>
          <a:prstGeom prst="rect">
            <a:avLst/>
          </a:prstGeom>
          <a:noFill/>
        </p:spPr>
        <p:txBody>
          <a:bodyPr wrap="square" rtlCol="0">
            <a:spAutoFit/>
          </a:bodyPr>
          <a:lstStyle/>
          <a:p>
            <a:pPr algn="ctr"/>
            <a:r>
              <a:rPr lang="en-US" sz="1600" i="1" dirty="0"/>
              <a:t>Without this adjustment, treatment “effect” may look smaller than it actually is </a:t>
            </a:r>
          </a:p>
        </p:txBody>
      </p:sp>
    </p:spTree>
    <p:extLst>
      <p:ext uri="{BB962C8B-B14F-4D97-AF65-F5344CB8AC3E}">
        <p14:creationId xmlns:p14="http://schemas.microsoft.com/office/powerpoint/2010/main" val="218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2700" y="457200"/>
            <a:ext cx="6400800" cy="1098762"/>
          </a:xfrm>
          <a:prstGeom prst="rect">
            <a:avLst/>
          </a:prstGeom>
          <a:noFill/>
        </p:spPr>
        <p:txBody>
          <a:bodyPr wrap="square" rtlCol="0">
            <a:spAutoFit/>
          </a:bodyPr>
          <a:lstStyle/>
          <a:p>
            <a:pPr algn="ctr">
              <a:lnSpc>
                <a:spcPct val="90000"/>
              </a:lnSpc>
            </a:pPr>
            <a:r>
              <a:rPr lang="en-US" sz="3600" dirty="0"/>
              <a:t>International Board-Certified Lactation Consultants</a:t>
            </a:r>
          </a:p>
        </p:txBody>
      </p:sp>
      <p:sp>
        <p:nvSpPr>
          <p:cNvPr id="6" name="TextBox 5"/>
          <p:cNvSpPr txBox="1"/>
          <p:nvPr/>
        </p:nvSpPr>
        <p:spPr>
          <a:xfrm>
            <a:off x="2857500" y="1714500"/>
            <a:ext cx="5791200" cy="763286"/>
          </a:xfrm>
          <a:prstGeom prst="rect">
            <a:avLst/>
          </a:prstGeom>
          <a:noFill/>
        </p:spPr>
        <p:txBody>
          <a:bodyPr wrap="square" rtlCol="0">
            <a:spAutoFit/>
          </a:bodyPr>
          <a:lstStyle/>
          <a:p>
            <a:pPr algn="ctr">
              <a:lnSpc>
                <a:spcPct val="90000"/>
              </a:lnSpc>
            </a:pPr>
            <a:r>
              <a:rPr lang="en-US" sz="2400" dirty="0"/>
              <a:t>Health care professionals who specialize in the clinical management of breastfeeding</a:t>
            </a:r>
          </a:p>
        </p:txBody>
      </p:sp>
      <p:pic>
        <p:nvPicPr>
          <p:cNvPr id="89" name="Picture 6" descr="Image result for maven clinic">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0"/>
            <a:ext cx="23241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Group 89"/>
          <p:cNvGrpSpPr/>
          <p:nvPr/>
        </p:nvGrpSpPr>
        <p:grpSpPr>
          <a:xfrm>
            <a:off x="4191000" y="2724150"/>
            <a:ext cx="3352800" cy="2057400"/>
            <a:chOff x="4800600" y="4038600"/>
            <a:chExt cx="2960491" cy="1831489"/>
          </a:xfrm>
          <a:solidFill>
            <a:schemeClr val="bg1">
              <a:lumMod val="85000"/>
            </a:schemeClr>
          </a:solidFill>
        </p:grpSpPr>
        <p:sp>
          <p:nvSpPr>
            <p:cNvPr id="91" name="Freeform 1"/>
            <p:cNvSpPr>
              <a:spLocks noChangeArrowheads="1"/>
            </p:cNvSpPr>
            <p:nvPr/>
          </p:nvSpPr>
          <p:spPr bwMode="auto">
            <a:xfrm rot="21163818">
              <a:off x="6395654" y="4595364"/>
              <a:ext cx="330491" cy="215126"/>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US">
                <a:ea typeface="ＭＳ Ｐゴシック" charset="-128"/>
              </a:endParaRPr>
            </a:p>
          </p:txBody>
        </p:sp>
        <p:sp>
          <p:nvSpPr>
            <p:cNvPr id="92" name="Freeform 91"/>
            <p:cNvSpPr/>
            <p:nvPr/>
          </p:nvSpPr>
          <p:spPr>
            <a:xfrm>
              <a:off x="5362380" y="4178487"/>
              <a:ext cx="321574" cy="512178"/>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93" name="Freeform 92"/>
            <p:cNvSpPr/>
            <p:nvPr/>
          </p:nvSpPr>
          <p:spPr>
            <a:xfrm>
              <a:off x="5094308" y="4114953"/>
              <a:ext cx="353342" cy="263056"/>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94" name="Freeform 93"/>
            <p:cNvSpPr/>
            <p:nvPr/>
          </p:nvSpPr>
          <p:spPr>
            <a:xfrm>
              <a:off x="5003465" y="4269331"/>
              <a:ext cx="423564" cy="362816"/>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5" name="Freeform 94"/>
            <p:cNvSpPr/>
            <p:nvPr/>
          </p:nvSpPr>
          <p:spPr>
            <a:xfrm>
              <a:off x="5168989" y="4600380"/>
              <a:ext cx="343867" cy="525554"/>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6" name="Freeform 95"/>
            <p:cNvSpPr/>
            <p:nvPr/>
          </p:nvSpPr>
          <p:spPr>
            <a:xfrm>
              <a:off x="5466042" y="4662800"/>
              <a:ext cx="293708" cy="377864"/>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7" name="Freeform 96"/>
            <p:cNvSpPr/>
            <p:nvPr/>
          </p:nvSpPr>
          <p:spPr>
            <a:xfrm>
              <a:off x="5388017" y="4999422"/>
              <a:ext cx="348326" cy="421892"/>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8" name="Freeform 97"/>
            <p:cNvSpPr/>
            <p:nvPr/>
          </p:nvSpPr>
          <p:spPr>
            <a:xfrm>
              <a:off x="5704575" y="5037877"/>
              <a:ext cx="360030" cy="388453"/>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9" name="Freeform 98"/>
            <p:cNvSpPr/>
            <p:nvPr/>
          </p:nvSpPr>
          <p:spPr>
            <a:xfrm>
              <a:off x="5734671" y="4763118"/>
              <a:ext cx="385109" cy="294823"/>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0" name="Freeform 99"/>
            <p:cNvSpPr/>
            <p:nvPr/>
          </p:nvSpPr>
          <p:spPr>
            <a:xfrm>
              <a:off x="5657760" y="4485572"/>
              <a:ext cx="367832" cy="298724"/>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1" name="Freeform 100"/>
            <p:cNvSpPr/>
            <p:nvPr/>
          </p:nvSpPr>
          <p:spPr>
            <a:xfrm>
              <a:off x="5486662" y="4186847"/>
              <a:ext cx="552863" cy="334393"/>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2" name="Freeform 101"/>
            <p:cNvSpPr/>
            <p:nvPr/>
          </p:nvSpPr>
          <p:spPr>
            <a:xfrm>
              <a:off x="6028936" y="4245366"/>
              <a:ext cx="351670" cy="209553"/>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3" name="Freeform 102"/>
            <p:cNvSpPr/>
            <p:nvPr/>
          </p:nvSpPr>
          <p:spPr>
            <a:xfrm>
              <a:off x="6018347" y="4448788"/>
              <a:ext cx="385666" cy="228502"/>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4" name="Freeform 103"/>
            <p:cNvSpPr/>
            <p:nvPr/>
          </p:nvSpPr>
          <p:spPr>
            <a:xfrm>
              <a:off x="6013888" y="4647752"/>
              <a:ext cx="455889" cy="202308"/>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5" name="Freeform 104"/>
            <p:cNvSpPr/>
            <p:nvPr/>
          </p:nvSpPr>
          <p:spPr>
            <a:xfrm>
              <a:off x="6113649" y="4837241"/>
              <a:ext cx="410746" cy="220699"/>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6" name="Freeform 105"/>
            <p:cNvSpPr/>
            <p:nvPr/>
          </p:nvSpPr>
          <p:spPr>
            <a:xfrm>
              <a:off x="6063490" y="5038992"/>
              <a:ext cx="488214" cy="237976"/>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7" name="Freeform 106"/>
            <p:cNvSpPr/>
            <p:nvPr/>
          </p:nvSpPr>
          <p:spPr>
            <a:xfrm>
              <a:off x="6534427" y="5049581"/>
              <a:ext cx="263613" cy="260269"/>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8" name="Freeform 107"/>
            <p:cNvSpPr/>
            <p:nvPr/>
          </p:nvSpPr>
          <p:spPr>
            <a:xfrm>
              <a:off x="6730047" y="5125376"/>
              <a:ext cx="185588" cy="340523"/>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9" name="Freeform 108"/>
            <p:cNvSpPr/>
            <p:nvPr/>
          </p:nvSpPr>
          <p:spPr>
            <a:xfrm>
              <a:off x="6449157" y="4786525"/>
              <a:ext cx="382880" cy="291479"/>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0" name="Freeform 109"/>
            <p:cNvSpPr/>
            <p:nvPr/>
          </p:nvSpPr>
          <p:spPr>
            <a:xfrm>
              <a:off x="6555605" y="4361846"/>
              <a:ext cx="290922" cy="289250"/>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1" name="Freeform 110"/>
            <p:cNvSpPr/>
            <p:nvPr/>
          </p:nvSpPr>
          <p:spPr>
            <a:xfrm>
              <a:off x="6669856" y="4624344"/>
              <a:ext cx="216241" cy="371176"/>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2" name="Freeform 111"/>
            <p:cNvSpPr/>
            <p:nvPr/>
          </p:nvSpPr>
          <p:spPr>
            <a:xfrm>
              <a:off x="6888883" y="5099182"/>
              <a:ext cx="208996" cy="34219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3" name="Freeform 112"/>
            <p:cNvSpPr/>
            <p:nvPr/>
          </p:nvSpPr>
          <p:spPr>
            <a:xfrm>
              <a:off x="7031000" y="5068530"/>
              <a:ext cx="290364" cy="305969"/>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4" name="Freeform 113"/>
            <p:cNvSpPr/>
            <p:nvPr/>
          </p:nvSpPr>
          <p:spPr>
            <a:xfrm>
              <a:off x="7161413" y="5027288"/>
              <a:ext cx="266957" cy="205094"/>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5" name="Freeform 114"/>
            <p:cNvSpPr/>
            <p:nvPr/>
          </p:nvSpPr>
          <p:spPr>
            <a:xfrm>
              <a:off x="6822562" y="4811047"/>
              <a:ext cx="362259" cy="215126"/>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6" name="Freeform 115"/>
            <p:cNvSpPr/>
            <p:nvPr/>
          </p:nvSpPr>
          <p:spPr>
            <a:xfrm>
              <a:off x="6775189" y="4930871"/>
              <a:ext cx="459233" cy="215126"/>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17" name="Freeform 116"/>
            <p:cNvSpPr/>
            <p:nvPr/>
          </p:nvSpPr>
          <p:spPr>
            <a:xfrm>
              <a:off x="6855444" y="4638278"/>
              <a:ext cx="174442" cy="292593"/>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18" name="Freeform 117"/>
            <p:cNvSpPr/>
            <p:nvPr/>
          </p:nvSpPr>
          <p:spPr>
            <a:xfrm>
              <a:off x="5850593" y="5090823"/>
              <a:ext cx="764645" cy="716158"/>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9" name="Freeform 118"/>
            <p:cNvSpPr/>
            <p:nvPr/>
          </p:nvSpPr>
          <p:spPr>
            <a:xfrm>
              <a:off x="4968911" y="4539075"/>
              <a:ext cx="468150" cy="745696"/>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0" name="Freeform 119"/>
            <p:cNvSpPr/>
            <p:nvPr/>
          </p:nvSpPr>
          <p:spPr>
            <a:xfrm>
              <a:off x="6576783" y="5287000"/>
              <a:ext cx="309871" cy="272530"/>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1" name="Freeform 120"/>
            <p:cNvSpPr/>
            <p:nvPr/>
          </p:nvSpPr>
          <p:spPr>
            <a:xfrm>
              <a:off x="6956319" y="5332142"/>
              <a:ext cx="484312" cy="376749"/>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2" name="Freeform 121"/>
            <p:cNvSpPr/>
            <p:nvPr/>
          </p:nvSpPr>
          <p:spPr>
            <a:xfrm>
              <a:off x="7092305" y="4837799"/>
              <a:ext cx="464249" cy="245221"/>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3" name="Freeform 122"/>
            <p:cNvSpPr/>
            <p:nvPr/>
          </p:nvSpPr>
          <p:spPr>
            <a:xfrm>
              <a:off x="7567700" y="4038600"/>
              <a:ext cx="193391" cy="300396"/>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4" name="Freeform 123"/>
            <p:cNvSpPr/>
            <p:nvPr/>
          </p:nvSpPr>
          <p:spPr>
            <a:xfrm>
              <a:off x="7548751" y="4216943"/>
              <a:ext cx="86942" cy="180015"/>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5" name="Freeform 124"/>
            <p:cNvSpPr/>
            <p:nvPr/>
          </p:nvSpPr>
          <p:spPr>
            <a:xfrm>
              <a:off x="7472956" y="4231990"/>
              <a:ext cx="95859" cy="172212"/>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6" name="Freeform 125"/>
            <p:cNvSpPr/>
            <p:nvPr/>
          </p:nvSpPr>
          <p:spPr>
            <a:xfrm>
              <a:off x="7529245" y="4354044"/>
              <a:ext cx="183359" cy="101990"/>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7" name="Freeform 126"/>
            <p:cNvSpPr/>
            <p:nvPr/>
          </p:nvSpPr>
          <p:spPr>
            <a:xfrm>
              <a:off x="7616745" y="4413677"/>
              <a:ext cx="28424" cy="46258"/>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8" name="Freeform 127"/>
            <p:cNvSpPr/>
            <p:nvPr/>
          </p:nvSpPr>
          <p:spPr>
            <a:xfrm>
              <a:off x="7537605" y="4423152"/>
              <a:ext cx="96417" cy="84713"/>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9" name="Freeform 128"/>
            <p:cNvSpPr/>
            <p:nvPr/>
          </p:nvSpPr>
          <p:spPr>
            <a:xfrm>
              <a:off x="7477414" y="4517339"/>
              <a:ext cx="76910" cy="160509"/>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0" name="Freeform 129"/>
            <p:cNvSpPr/>
            <p:nvPr/>
          </p:nvSpPr>
          <p:spPr>
            <a:xfrm>
              <a:off x="7473513" y="4638278"/>
              <a:ext cx="54060" cy="88057"/>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31" name="Freeform 130"/>
            <p:cNvSpPr/>
            <p:nvPr/>
          </p:nvSpPr>
          <p:spPr>
            <a:xfrm>
              <a:off x="7149709" y="4653883"/>
              <a:ext cx="233518" cy="255253"/>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2" name="Freeform 131"/>
            <p:cNvSpPr/>
            <p:nvPr/>
          </p:nvSpPr>
          <p:spPr>
            <a:xfrm>
              <a:off x="7285139" y="4643851"/>
              <a:ext cx="242435" cy="116480"/>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3" name="Freeform 132"/>
            <p:cNvSpPr/>
            <p:nvPr/>
          </p:nvSpPr>
          <p:spPr>
            <a:xfrm>
              <a:off x="7193738" y="4490030"/>
              <a:ext cx="316559" cy="230731"/>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134" name="Group 133"/>
            <p:cNvGrpSpPr/>
            <p:nvPr/>
          </p:nvGrpSpPr>
          <p:grpSpPr>
            <a:xfrm>
              <a:off x="6338101" y="4214772"/>
              <a:ext cx="350277" cy="401291"/>
              <a:chOff x="4393406" y="1081031"/>
              <a:chExt cx="997744" cy="1143057"/>
            </a:xfrm>
            <a:grpFill/>
          </p:grpSpPr>
          <p:sp>
            <p:nvSpPr>
              <p:cNvPr id="169" name="Freeform 168"/>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0" name="Freeform 169"/>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135" name="Group 134"/>
            <p:cNvGrpSpPr/>
            <p:nvPr/>
          </p:nvGrpSpPr>
          <p:grpSpPr>
            <a:xfrm>
              <a:off x="6675838" y="4302570"/>
              <a:ext cx="412975" cy="355292"/>
              <a:chOff x="5355431" y="1331119"/>
              <a:chExt cx="1176338" cy="1012031"/>
            </a:xfrm>
            <a:grpFill/>
          </p:grpSpPr>
          <p:sp>
            <p:nvSpPr>
              <p:cNvPr id="167" name="Freeform 166"/>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8" name="Freeform 167"/>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136" name="Group 135"/>
            <p:cNvGrpSpPr/>
            <p:nvPr/>
          </p:nvGrpSpPr>
          <p:grpSpPr>
            <a:xfrm>
              <a:off x="7215883" y="4264114"/>
              <a:ext cx="418827" cy="291758"/>
              <a:chOff x="6893719" y="1221581"/>
              <a:chExt cx="1193006" cy="831057"/>
            </a:xfrm>
            <a:grpFill/>
          </p:grpSpPr>
          <p:sp>
            <p:nvSpPr>
              <p:cNvPr id="165" name="Freeform 16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6" name="Freeform 16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137" name="Group 136"/>
            <p:cNvGrpSpPr/>
            <p:nvPr/>
          </p:nvGrpSpPr>
          <p:grpSpPr>
            <a:xfrm>
              <a:off x="7124761" y="4696317"/>
              <a:ext cx="400435" cy="268350"/>
              <a:chOff x="6634163" y="2452688"/>
              <a:chExt cx="1140619" cy="764381"/>
            </a:xfrm>
            <a:grpFill/>
          </p:grpSpPr>
          <p:sp>
            <p:nvSpPr>
              <p:cNvPr id="163" name="Freeform 162"/>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4" name="Freeform 163"/>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138" name="Freeform 137"/>
            <p:cNvSpPr/>
            <p:nvPr/>
          </p:nvSpPr>
          <p:spPr>
            <a:xfrm>
              <a:off x="6989758" y="4573628"/>
              <a:ext cx="229616" cy="258040"/>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139" name="Group 3129"/>
            <p:cNvGrpSpPr>
              <a:grpSpLocks/>
            </p:cNvGrpSpPr>
            <p:nvPr/>
          </p:nvGrpSpPr>
          <p:grpSpPr bwMode="auto">
            <a:xfrm rot="19404755">
              <a:off x="4800600" y="5283787"/>
              <a:ext cx="512178" cy="586302"/>
              <a:chOff x="106471" y="4882019"/>
              <a:chExt cx="1459282" cy="1668800"/>
            </a:xfrm>
            <a:grpFill/>
          </p:grpSpPr>
          <p:grpSp>
            <p:nvGrpSpPr>
              <p:cNvPr id="149" name="Group 3126"/>
              <p:cNvGrpSpPr>
                <a:grpSpLocks/>
              </p:cNvGrpSpPr>
              <p:nvPr/>
            </p:nvGrpSpPr>
            <p:grpSpPr bwMode="auto">
              <a:xfrm>
                <a:off x="106471" y="4882019"/>
                <a:ext cx="1459282" cy="1668800"/>
                <a:chOff x="106471" y="4882019"/>
                <a:chExt cx="1459282" cy="1668800"/>
              </a:xfrm>
              <a:grpFill/>
            </p:grpSpPr>
            <p:grpSp>
              <p:nvGrpSpPr>
                <p:cNvPr id="151" name="Group 3124"/>
                <p:cNvGrpSpPr>
                  <a:grpSpLocks/>
                </p:cNvGrpSpPr>
                <p:nvPr/>
              </p:nvGrpSpPr>
              <p:grpSpPr bwMode="auto">
                <a:xfrm>
                  <a:off x="106471" y="4882019"/>
                  <a:ext cx="1459282" cy="1668800"/>
                  <a:chOff x="106471" y="4882019"/>
                  <a:chExt cx="1459282" cy="1668800"/>
                </a:xfrm>
                <a:grpFill/>
              </p:grpSpPr>
              <p:grpSp>
                <p:nvGrpSpPr>
                  <p:cNvPr id="153" name="Group 3122"/>
                  <p:cNvGrpSpPr>
                    <a:grpSpLocks/>
                  </p:cNvGrpSpPr>
                  <p:nvPr/>
                </p:nvGrpSpPr>
                <p:grpSpPr bwMode="auto">
                  <a:xfrm>
                    <a:off x="106471" y="4882019"/>
                    <a:ext cx="1459282" cy="1668800"/>
                    <a:chOff x="106471" y="4882019"/>
                    <a:chExt cx="1459282" cy="1668800"/>
                  </a:xfrm>
                  <a:grpFill/>
                </p:grpSpPr>
                <p:grpSp>
                  <p:nvGrpSpPr>
                    <p:cNvPr id="155" name="Group 3119"/>
                    <p:cNvGrpSpPr>
                      <a:grpSpLocks/>
                    </p:cNvGrpSpPr>
                    <p:nvPr/>
                  </p:nvGrpSpPr>
                  <p:grpSpPr bwMode="auto">
                    <a:xfrm>
                      <a:off x="106471" y="4882019"/>
                      <a:ext cx="1459282" cy="1290181"/>
                      <a:chOff x="106471" y="4882019"/>
                      <a:chExt cx="1459282" cy="1290181"/>
                    </a:xfrm>
                    <a:grpFill/>
                  </p:grpSpPr>
                  <p:grpSp>
                    <p:nvGrpSpPr>
                      <p:cNvPr id="157" name="Group 3117"/>
                      <p:cNvGrpSpPr>
                        <a:grpSpLocks/>
                      </p:cNvGrpSpPr>
                      <p:nvPr/>
                    </p:nvGrpSpPr>
                    <p:grpSpPr bwMode="auto">
                      <a:xfrm>
                        <a:off x="106471" y="4882019"/>
                        <a:ext cx="1459282" cy="1290181"/>
                        <a:chOff x="106471" y="4882019"/>
                        <a:chExt cx="1459282" cy="1290181"/>
                      </a:xfrm>
                      <a:grpFill/>
                    </p:grpSpPr>
                    <p:grpSp>
                      <p:nvGrpSpPr>
                        <p:cNvPr id="159" name="Group 3115"/>
                        <p:cNvGrpSpPr>
                          <a:grpSpLocks/>
                        </p:cNvGrpSpPr>
                        <p:nvPr/>
                      </p:nvGrpSpPr>
                      <p:grpSpPr bwMode="auto">
                        <a:xfrm>
                          <a:off x="106471" y="4882019"/>
                          <a:ext cx="1459282" cy="1290181"/>
                          <a:chOff x="106471" y="4882019"/>
                          <a:chExt cx="1459282" cy="1290181"/>
                        </a:xfrm>
                        <a:grpFill/>
                      </p:grpSpPr>
                      <p:sp>
                        <p:nvSpPr>
                          <p:cNvPr id="161" name="Freeform 160"/>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2" name="Freeform 161"/>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160" name="Freeform 159"/>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158" name="Freeform 157"/>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156"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154"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152"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150"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140" name="Group 66"/>
            <p:cNvGrpSpPr>
              <a:grpSpLocks/>
            </p:cNvGrpSpPr>
            <p:nvPr/>
          </p:nvGrpSpPr>
          <p:grpSpPr bwMode="auto">
            <a:xfrm>
              <a:off x="5466599" y="5584609"/>
              <a:ext cx="482640" cy="278661"/>
              <a:chOff x="2217965" y="5874544"/>
              <a:chExt cx="1375341" cy="795337"/>
            </a:xfrm>
            <a:grpFill/>
          </p:grpSpPr>
          <p:sp>
            <p:nvSpPr>
              <p:cNvPr id="141" name="Freeform 14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2" name="Freeform 14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3" name="Freeform 14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4" name="Freeform 14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5" name="Freeform 14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6" name="Freeform 145"/>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7" name="Freeform 146"/>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8" name="Freeform 147"/>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sp>
        <p:nvSpPr>
          <p:cNvPr id="7" name="TextBox 6"/>
          <p:cNvSpPr txBox="1"/>
          <p:nvPr/>
        </p:nvSpPr>
        <p:spPr>
          <a:xfrm>
            <a:off x="2971800" y="3276601"/>
            <a:ext cx="5791200" cy="875111"/>
          </a:xfrm>
          <a:prstGeom prst="rect">
            <a:avLst/>
          </a:prstGeom>
          <a:noFill/>
        </p:spPr>
        <p:txBody>
          <a:bodyPr wrap="square" rtlCol="0">
            <a:spAutoFit/>
          </a:bodyPr>
          <a:lstStyle/>
          <a:p>
            <a:pPr algn="ctr">
              <a:lnSpc>
                <a:spcPct val="90000"/>
              </a:lnSpc>
            </a:pPr>
            <a:r>
              <a:rPr lang="en-US" sz="2800" dirty="0">
                <a:solidFill>
                  <a:schemeClr val="accent4">
                    <a:lumMod val="75000"/>
                  </a:schemeClr>
                </a:solidFill>
              </a:rPr>
              <a:t>Although they are proven to help, many communities lack IBCLCs </a:t>
            </a:r>
          </a:p>
        </p:txBody>
      </p:sp>
    </p:spTree>
    <p:extLst>
      <p:ext uri="{BB962C8B-B14F-4D97-AF65-F5344CB8AC3E}">
        <p14:creationId xmlns:p14="http://schemas.microsoft.com/office/powerpoint/2010/main" val="212315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DE0B3F-8BFE-41DC-BF98-3B774D9091C4}"/>
              </a:ext>
            </a:extLst>
          </p:cNvPr>
          <p:cNvSpPr txBox="1"/>
          <p:nvPr/>
        </p:nvSpPr>
        <p:spPr>
          <a:xfrm>
            <a:off x="990600" y="287219"/>
            <a:ext cx="7886700" cy="9941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000" dirty="0">
                <a:solidFill>
                  <a:schemeClr val="accent4">
                    <a:lumMod val="75000"/>
                  </a:schemeClr>
                </a:solidFill>
              </a:rPr>
              <a:t>How the Instrumental Variables Model Works</a:t>
            </a:r>
          </a:p>
        </p:txBody>
      </p:sp>
      <p:sp>
        <p:nvSpPr>
          <p:cNvPr id="5" name="TextBox 4">
            <a:extLst>
              <a:ext uri="{FF2B5EF4-FFF2-40B4-BE49-F238E27FC236}">
                <a16:creationId xmlns:a16="http://schemas.microsoft.com/office/drawing/2014/main" id="{0D824157-8E0F-7047-BE5F-1B4840FEDB0C}"/>
              </a:ext>
            </a:extLst>
          </p:cNvPr>
          <p:cNvSpPr txBox="1"/>
          <p:nvPr/>
        </p:nvSpPr>
        <p:spPr>
          <a:xfrm>
            <a:off x="990600" y="1657350"/>
            <a:ext cx="1676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Randomization </a:t>
            </a:r>
            <a:r>
              <a:rPr lang="en-US" dirty="0"/>
              <a:t>(instrument)</a:t>
            </a:r>
          </a:p>
        </p:txBody>
      </p:sp>
      <p:cxnSp>
        <p:nvCxnSpPr>
          <p:cNvPr id="7" name="Straight Arrow Connector 6">
            <a:extLst>
              <a:ext uri="{FF2B5EF4-FFF2-40B4-BE49-F238E27FC236}">
                <a16:creationId xmlns:a16="http://schemas.microsoft.com/office/drawing/2014/main" id="{3DC7E027-3F00-0642-A454-32CC41F6D55F}"/>
              </a:ext>
            </a:extLst>
          </p:cNvPr>
          <p:cNvCxnSpPr>
            <a:stCxn id="5" idx="3"/>
          </p:cNvCxnSpPr>
          <p:nvPr/>
        </p:nvCxnSpPr>
        <p:spPr>
          <a:xfrm flipV="1">
            <a:off x="2667000" y="1980515"/>
            <a:ext cx="990600"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C788242A-2383-9340-BF36-3B73A338284E}"/>
              </a:ext>
            </a:extLst>
          </p:cNvPr>
          <p:cNvSpPr txBox="1"/>
          <p:nvPr/>
        </p:nvSpPr>
        <p:spPr>
          <a:xfrm>
            <a:off x="3733800" y="1795849"/>
            <a:ext cx="1676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App Use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126F309-3A77-D645-8B17-4CF403BF6C69}"/>
                  </a:ext>
                </a:extLst>
              </p:cNvPr>
              <p:cNvSpPr txBox="1"/>
              <p:nvPr/>
            </p:nvSpPr>
            <p:spPr>
              <a:xfrm>
                <a:off x="5840451" y="1281392"/>
                <a:ext cx="2362200" cy="1486625"/>
              </a:xfrm>
              <a:prstGeom prst="rect">
                <a:avLst/>
              </a:prstGeom>
              <a:noFill/>
            </p:spPr>
            <p:txBody>
              <a:bodyPr wrap="square" rtlCol="0">
                <a:spAutoFit/>
              </a:bodyPr>
              <a:lstStyle/>
              <a:p>
                <a:pPr algn="ctr"/>
                <a:r>
                  <a:rPr lang="en-US" i="1" dirty="0"/>
                  <a:t>From this model, you get a predicted probability of app use for each mom,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𝐴𝑝𝑝</m:t>
                        </m:r>
                        <m:r>
                          <a:rPr lang="en-US" b="0" i="1" smtClean="0">
                            <a:latin typeface="Cambria Math" panose="02040503050406030204" pitchFamily="18" charset="0"/>
                          </a:rPr>
                          <m:t> </m:t>
                        </m:r>
                        <m:r>
                          <a:rPr lang="en-US" b="0" i="1" smtClean="0">
                            <a:latin typeface="Cambria Math" panose="02040503050406030204" pitchFamily="18" charset="0"/>
                          </a:rPr>
                          <m:t>𝑢𝑠𝑒</m:t>
                        </m:r>
                      </m:e>
                    </m:acc>
                  </m:oMath>
                </a14:m>
                <a:endParaRPr lang="en-US" i="1" dirty="0"/>
              </a:p>
            </p:txBody>
          </p:sp>
        </mc:Choice>
        <mc:Fallback xmlns="">
          <p:sp>
            <p:nvSpPr>
              <p:cNvPr id="9" name="TextBox 8">
                <a:extLst>
                  <a:ext uri="{FF2B5EF4-FFF2-40B4-BE49-F238E27FC236}">
                    <a16:creationId xmlns:a16="http://schemas.microsoft.com/office/drawing/2014/main" id="{C126F309-3A77-D645-8B17-4CF403BF6C69}"/>
                  </a:ext>
                </a:extLst>
              </p:cNvPr>
              <p:cNvSpPr txBox="1">
                <a:spLocks noRot="1" noChangeAspect="1" noMove="1" noResize="1" noEditPoints="1" noAdjustHandles="1" noChangeArrowheads="1" noChangeShapeType="1" noTextEdit="1"/>
              </p:cNvSpPr>
              <p:nvPr/>
            </p:nvSpPr>
            <p:spPr>
              <a:xfrm>
                <a:off x="5840451" y="1281392"/>
                <a:ext cx="2362200" cy="1486625"/>
              </a:xfrm>
              <a:prstGeom prst="rect">
                <a:avLst/>
              </a:prstGeom>
              <a:blipFill>
                <a:blip r:embed="rId3"/>
                <a:stretch>
                  <a:fillRect t="-1695" r="-2139" b="-3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850AEDE-5D2E-184F-91B9-D5B16000D915}"/>
                  </a:ext>
                </a:extLst>
              </p:cNvPr>
              <p:cNvSpPr txBox="1"/>
              <p:nvPr/>
            </p:nvSpPr>
            <p:spPr>
              <a:xfrm>
                <a:off x="1003610" y="3180885"/>
                <a:ext cx="1676400" cy="3786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𝐴𝑝𝑝</m:t>
                          </m:r>
                          <m:r>
                            <a:rPr lang="en-US" i="1">
                              <a:latin typeface="Cambria Math" panose="02040503050406030204" pitchFamily="18" charset="0"/>
                            </a:rPr>
                            <m:t> </m:t>
                          </m:r>
                          <m:r>
                            <a:rPr lang="en-US" i="1">
                              <a:latin typeface="Cambria Math" panose="02040503050406030204" pitchFamily="18" charset="0"/>
                            </a:rPr>
                            <m:t>𝑢𝑠𝑒</m:t>
                          </m:r>
                        </m:e>
                      </m:acc>
                    </m:oMath>
                  </m:oMathPara>
                </a14:m>
                <a:endParaRPr lang="en-US" dirty="0"/>
              </a:p>
            </p:txBody>
          </p:sp>
        </mc:Choice>
        <mc:Fallback xmlns="">
          <p:sp>
            <p:nvSpPr>
              <p:cNvPr id="10" name="TextBox 9">
                <a:extLst>
                  <a:ext uri="{FF2B5EF4-FFF2-40B4-BE49-F238E27FC236}">
                    <a16:creationId xmlns:a16="http://schemas.microsoft.com/office/drawing/2014/main" id="{7850AEDE-5D2E-184F-91B9-D5B16000D915}"/>
                  </a:ext>
                </a:extLst>
              </p:cNvPr>
              <p:cNvSpPr txBox="1">
                <a:spLocks noRot="1" noChangeAspect="1" noMove="1" noResize="1" noEditPoints="1" noAdjustHandles="1" noChangeArrowheads="1" noChangeShapeType="1" noTextEdit="1"/>
              </p:cNvSpPr>
              <p:nvPr/>
            </p:nvSpPr>
            <p:spPr>
              <a:xfrm>
                <a:off x="1003610" y="3180885"/>
                <a:ext cx="1676400" cy="378630"/>
              </a:xfrm>
              <a:prstGeom prst="rect">
                <a:avLst/>
              </a:prstGeom>
              <a:blipFill>
                <a:blip r:embed="rId4"/>
                <a:stretch>
                  <a:fillRect b="-12121"/>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F16C5777-E40B-6D43-95F8-CF6869474230}"/>
              </a:ext>
            </a:extLst>
          </p:cNvPr>
          <p:cNvCxnSpPr/>
          <p:nvPr/>
        </p:nvCxnSpPr>
        <p:spPr>
          <a:xfrm flipV="1">
            <a:off x="2709746" y="3370199"/>
            <a:ext cx="990600"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C7521AAB-1F03-1E4C-86C9-FE9CBC22FEE0}"/>
              </a:ext>
            </a:extLst>
          </p:cNvPr>
          <p:cNvSpPr txBox="1"/>
          <p:nvPr/>
        </p:nvSpPr>
        <p:spPr>
          <a:xfrm>
            <a:off x="3763536" y="2876550"/>
            <a:ext cx="1676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Breastfeeding outcomes</a:t>
            </a:r>
            <a:r>
              <a:rPr lang="en-US" dirty="0"/>
              <a:t>: duration, satisfaction</a:t>
            </a:r>
          </a:p>
        </p:txBody>
      </p:sp>
      <p:sp>
        <p:nvSpPr>
          <p:cNvPr id="13" name="TextBox 12">
            <a:extLst>
              <a:ext uri="{FF2B5EF4-FFF2-40B4-BE49-F238E27FC236}">
                <a16:creationId xmlns:a16="http://schemas.microsoft.com/office/drawing/2014/main" id="{3E849A19-171F-884C-B4FB-260B894EDE52}"/>
              </a:ext>
            </a:extLst>
          </p:cNvPr>
          <p:cNvSpPr txBox="1"/>
          <p:nvPr/>
        </p:nvSpPr>
        <p:spPr>
          <a:xfrm>
            <a:off x="89210" y="1771193"/>
            <a:ext cx="914400" cy="307777"/>
          </a:xfrm>
          <a:prstGeom prst="rect">
            <a:avLst/>
          </a:prstGeom>
          <a:noFill/>
        </p:spPr>
        <p:txBody>
          <a:bodyPr wrap="square" rtlCol="0">
            <a:spAutoFit/>
          </a:bodyPr>
          <a:lstStyle/>
          <a:p>
            <a:r>
              <a:rPr lang="en-US" sz="1400" i="1" dirty="0"/>
              <a:t>Stage 1</a:t>
            </a:r>
          </a:p>
        </p:txBody>
      </p:sp>
      <p:sp>
        <p:nvSpPr>
          <p:cNvPr id="14" name="TextBox 13">
            <a:extLst>
              <a:ext uri="{FF2B5EF4-FFF2-40B4-BE49-F238E27FC236}">
                <a16:creationId xmlns:a16="http://schemas.microsoft.com/office/drawing/2014/main" id="{BA7F5B7B-C583-A74E-B833-802C19273DA9}"/>
              </a:ext>
            </a:extLst>
          </p:cNvPr>
          <p:cNvSpPr txBox="1"/>
          <p:nvPr/>
        </p:nvSpPr>
        <p:spPr>
          <a:xfrm>
            <a:off x="59474" y="3168937"/>
            <a:ext cx="914400" cy="307777"/>
          </a:xfrm>
          <a:prstGeom prst="rect">
            <a:avLst/>
          </a:prstGeom>
          <a:noFill/>
        </p:spPr>
        <p:txBody>
          <a:bodyPr wrap="square" rtlCol="0">
            <a:spAutoFit/>
          </a:bodyPr>
          <a:lstStyle/>
          <a:p>
            <a:r>
              <a:rPr lang="en-US" sz="1400" i="1" dirty="0"/>
              <a:t>Stage 2</a:t>
            </a:r>
          </a:p>
        </p:txBody>
      </p:sp>
    </p:spTree>
    <p:extLst>
      <p:ext uri="{BB962C8B-B14F-4D97-AF65-F5344CB8AC3E}">
        <p14:creationId xmlns:p14="http://schemas.microsoft.com/office/powerpoint/2010/main" val="748684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428750" y="1497769"/>
            <a:ext cx="2628900" cy="2272077"/>
            <a:chOff x="1143001" y="1997026"/>
            <a:chExt cx="3505200" cy="3029435"/>
          </a:xfrm>
        </p:grpSpPr>
        <p:sp>
          <p:nvSpPr>
            <p:cNvPr id="3" name="TextBox 2"/>
            <p:cNvSpPr txBox="1"/>
            <p:nvPr/>
          </p:nvSpPr>
          <p:spPr>
            <a:xfrm>
              <a:off x="1143001" y="3733800"/>
              <a:ext cx="3505200" cy="1292661"/>
            </a:xfrm>
            <a:prstGeom prst="rect">
              <a:avLst/>
            </a:prstGeom>
            <a:noFill/>
          </p:spPr>
          <p:txBody>
            <a:bodyPr wrap="square" rtlCol="0">
              <a:spAutoFit/>
            </a:bodyPr>
            <a:lstStyle/>
            <a:p>
              <a:pPr algn="ctr"/>
              <a:r>
                <a:rPr lang="en-US" sz="1500" dirty="0"/>
                <a:t>Telephone interviews with high-volume IBCLCs identified by app vendor (n=7)</a:t>
              </a:r>
              <a:br>
                <a:rPr lang="en-US" sz="1500" dirty="0"/>
              </a:br>
              <a:endParaRPr lang="en-US" sz="1200" dirty="0"/>
            </a:p>
          </p:txBody>
        </p:sp>
        <p:pic>
          <p:nvPicPr>
            <p:cNvPr id="2" name="Picture 1" descr="Avatars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1" y="1997026"/>
              <a:ext cx="1318545" cy="1599390"/>
            </a:xfrm>
            <a:prstGeom prst="rect">
              <a:avLst/>
            </a:prstGeom>
          </p:spPr>
        </p:pic>
      </p:grpSp>
      <p:grpSp>
        <p:nvGrpSpPr>
          <p:cNvPr id="12" name="Group 11"/>
          <p:cNvGrpSpPr/>
          <p:nvPr/>
        </p:nvGrpSpPr>
        <p:grpSpPr>
          <a:xfrm>
            <a:off x="4800601" y="1428750"/>
            <a:ext cx="2914649" cy="2387263"/>
            <a:chOff x="7124161" y="1905000"/>
            <a:chExt cx="3886199" cy="3183017"/>
          </a:xfrm>
        </p:grpSpPr>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05260" y="1905000"/>
              <a:ext cx="1524000" cy="1828800"/>
            </a:xfrm>
            <a:prstGeom prst="rect">
              <a:avLst/>
            </a:prstGeom>
          </p:spPr>
        </p:pic>
        <p:sp>
          <p:nvSpPr>
            <p:cNvPr id="7" name="TextBox 6"/>
            <p:cNvSpPr txBox="1"/>
            <p:nvPr/>
          </p:nvSpPr>
          <p:spPr>
            <a:xfrm>
              <a:off x="7124161" y="3733800"/>
              <a:ext cx="3886199" cy="1354217"/>
            </a:xfrm>
            <a:prstGeom prst="rect">
              <a:avLst/>
            </a:prstGeom>
            <a:noFill/>
          </p:spPr>
          <p:txBody>
            <a:bodyPr wrap="square" rtlCol="0">
              <a:spAutoFit/>
            </a:bodyPr>
            <a:lstStyle/>
            <a:p>
              <a:pPr algn="ctr"/>
              <a:r>
                <a:rPr lang="en-US" sz="1500" dirty="0"/>
                <a:t>Telephone interviews with mothers who were offered telelactation services at 5 weeks postpartum (n=17)</a:t>
              </a:r>
            </a:p>
          </p:txBody>
        </p:sp>
      </p:grpSp>
      <p:sp>
        <p:nvSpPr>
          <p:cNvPr id="9" name="TextBox 8"/>
          <p:cNvSpPr txBox="1"/>
          <p:nvPr/>
        </p:nvSpPr>
        <p:spPr>
          <a:xfrm>
            <a:off x="0" y="276223"/>
            <a:ext cx="9144000" cy="507831"/>
          </a:xfrm>
          <a:prstGeom prst="rect">
            <a:avLst/>
          </a:prstGeom>
          <a:noFill/>
        </p:spPr>
        <p:txBody>
          <a:bodyPr wrap="square" rtlCol="0">
            <a:spAutoFit/>
          </a:bodyPr>
          <a:lstStyle/>
          <a:p>
            <a:pPr algn="ctr">
              <a:lnSpc>
                <a:spcPct val="90000"/>
              </a:lnSpc>
            </a:pPr>
            <a:r>
              <a:rPr lang="en-US" sz="3000" dirty="0">
                <a:solidFill>
                  <a:schemeClr val="accent4">
                    <a:lumMod val="75000"/>
                  </a:schemeClr>
                </a:solidFill>
              </a:rPr>
              <a:t>Qualitative Interviews in First 6 Months of Study</a:t>
            </a:r>
          </a:p>
        </p:txBody>
      </p:sp>
    </p:spTree>
    <p:extLst>
      <p:ext uri="{BB962C8B-B14F-4D97-AF65-F5344CB8AC3E}">
        <p14:creationId xmlns:p14="http://schemas.microsoft.com/office/powerpoint/2010/main" val="47366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 name="Group 198"/>
          <p:cNvGrpSpPr>
            <a:grpSpLocks noChangeAspect="1"/>
          </p:cNvGrpSpPr>
          <p:nvPr/>
        </p:nvGrpSpPr>
        <p:grpSpPr>
          <a:xfrm>
            <a:off x="191262" y="1602477"/>
            <a:ext cx="2965051" cy="2977365"/>
            <a:chOff x="304800" y="2590800"/>
            <a:chExt cx="2058264" cy="2066812"/>
          </a:xfrm>
        </p:grpSpPr>
        <p:grpSp>
          <p:nvGrpSpPr>
            <p:cNvPr id="3" name="Group 2"/>
            <p:cNvGrpSpPr>
              <a:grpSpLocks noChangeAspect="1"/>
            </p:cNvGrpSpPr>
            <p:nvPr/>
          </p:nvGrpSpPr>
          <p:grpSpPr>
            <a:xfrm>
              <a:off x="304800" y="2590800"/>
              <a:ext cx="1029132" cy="1602350"/>
              <a:chOff x="381000" y="1428749"/>
              <a:chExt cx="1676399" cy="2610138"/>
            </a:xfrm>
          </p:grpSpPr>
          <p:grpSp>
            <p:nvGrpSpPr>
              <p:cNvPr id="80" name="Group 79"/>
              <p:cNvGrpSpPr>
                <a:grpSpLocks noChangeAspect="1"/>
              </p:cNvGrpSpPr>
              <p:nvPr/>
            </p:nvGrpSpPr>
            <p:grpSpPr>
              <a:xfrm>
                <a:off x="381000" y="2724147"/>
                <a:ext cx="1600199" cy="629706"/>
                <a:chOff x="476405" y="5370350"/>
                <a:chExt cx="3393111" cy="1335250"/>
              </a:xfrm>
            </p:grpSpPr>
            <p:pic>
              <p:nvPicPr>
                <p:cNvPr id="97" name="Picture 96" descr="Avatars1.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6405" y="5370350"/>
                  <a:ext cx="1199480" cy="1335250"/>
                </a:xfrm>
                <a:prstGeom prst="rect">
                  <a:avLst/>
                </a:prstGeom>
              </p:spPr>
            </p:pic>
            <p:pic>
              <p:nvPicPr>
                <p:cNvPr id="98" name="Picture 97" descr="Avatars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19400" y="5554580"/>
                  <a:ext cx="1050116" cy="1151020"/>
                </a:xfrm>
                <a:prstGeom prst="rect">
                  <a:avLst/>
                </a:prstGeom>
              </p:spPr>
            </p:pic>
            <p:pic>
              <p:nvPicPr>
                <p:cNvPr id="99" name="Picture 98" descr="Avatars2.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33600" y="5562600"/>
                  <a:ext cx="971324" cy="1143000"/>
                </a:xfrm>
                <a:prstGeom prst="rect">
                  <a:avLst/>
                </a:prstGeom>
              </p:spPr>
            </p:pic>
            <p:pic>
              <p:nvPicPr>
                <p:cNvPr id="100" name="Picture 99" descr="Avatars2.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47799" y="5565438"/>
                  <a:ext cx="974075" cy="1140162"/>
                </a:xfrm>
                <a:prstGeom prst="rect">
                  <a:avLst/>
                </a:prstGeom>
              </p:spPr>
            </p:pic>
          </p:grpSp>
          <p:grpSp>
            <p:nvGrpSpPr>
              <p:cNvPr id="81" name="Group 80"/>
              <p:cNvGrpSpPr>
                <a:grpSpLocks noChangeAspect="1"/>
              </p:cNvGrpSpPr>
              <p:nvPr/>
            </p:nvGrpSpPr>
            <p:grpSpPr>
              <a:xfrm>
                <a:off x="495299" y="1428749"/>
                <a:ext cx="1524000" cy="586816"/>
                <a:chOff x="762000" y="4132217"/>
                <a:chExt cx="3121104" cy="1201783"/>
              </a:xfrm>
            </p:grpSpPr>
            <p:pic>
              <p:nvPicPr>
                <p:cNvPr id="93" name="Picture 92" descr="Avatars3.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95600" y="4185617"/>
                  <a:ext cx="987504" cy="1148383"/>
                </a:xfrm>
                <a:prstGeom prst="rect">
                  <a:avLst/>
                </a:prstGeom>
              </p:spPr>
            </p:pic>
            <p:pic>
              <p:nvPicPr>
                <p:cNvPr id="94" name="Picture 93" descr="Avatars1.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176518" y="4167274"/>
                  <a:ext cx="947682" cy="1166726"/>
                </a:xfrm>
                <a:prstGeom prst="rect">
                  <a:avLst/>
                </a:prstGeom>
              </p:spPr>
            </p:pic>
            <p:pic>
              <p:nvPicPr>
                <p:cNvPr id="95" name="Picture 94" descr="Avatars2.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447800" y="4132217"/>
                  <a:ext cx="914400" cy="1201783"/>
                </a:xfrm>
                <a:prstGeom prst="rect">
                  <a:avLst/>
                </a:prstGeom>
              </p:spPr>
            </p:pic>
            <p:pic>
              <p:nvPicPr>
                <p:cNvPr id="96" name="Picture 95" descr="Avatars2.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62000" y="4222750"/>
                  <a:ext cx="901014" cy="1111250"/>
                </a:xfrm>
                <a:prstGeom prst="rect">
                  <a:avLst/>
                </a:prstGeom>
              </p:spPr>
            </p:pic>
          </p:grpSp>
          <p:grpSp>
            <p:nvGrpSpPr>
              <p:cNvPr id="82" name="Group 81"/>
              <p:cNvGrpSpPr>
                <a:grpSpLocks noChangeAspect="1"/>
              </p:cNvGrpSpPr>
              <p:nvPr/>
            </p:nvGrpSpPr>
            <p:grpSpPr>
              <a:xfrm>
                <a:off x="457200" y="3428789"/>
                <a:ext cx="1600199" cy="610098"/>
                <a:chOff x="5410200" y="5410200"/>
                <a:chExt cx="3276600" cy="1249248"/>
              </a:xfrm>
            </p:grpSpPr>
            <p:pic>
              <p:nvPicPr>
                <p:cNvPr id="88" name="Picture 87" descr="Avatars1.pn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864372" y="5410200"/>
                  <a:ext cx="984228" cy="1238918"/>
                </a:xfrm>
                <a:prstGeom prst="rect">
                  <a:avLst/>
                </a:prstGeom>
              </p:spPr>
            </p:pic>
            <p:pic>
              <p:nvPicPr>
                <p:cNvPr id="89" name="Picture 88" descr="Avatars2.pn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410200" y="5562600"/>
                  <a:ext cx="914400" cy="1071283"/>
                </a:xfrm>
                <a:prstGeom prst="rect">
                  <a:avLst/>
                </a:prstGeom>
              </p:spPr>
            </p:pic>
            <p:grpSp>
              <p:nvGrpSpPr>
                <p:cNvPr id="90" name="Group 89"/>
                <p:cNvGrpSpPr>
                  <a:grpSpLocks noChangeAspect="1"/>
                </p:cNvGrpSpPr>
                <p:nvPr/>
              </p:nvGrpSpPr>
              <p:grpSpPr>
                <a:xfrm>
                  <a:off x="6098567" y="5478403"/>
                  <a:ext cx="2588233" cy="1181045"/>
                  <a:chOff x="6095999" y="4044276"/>
                  <a:chExt cx="3095447" cy="1412493"/>
                </a:xfrm>
              </p:grpSpPr>
              <p:pic>
                <p:nvPicPr>
                  <p:cNvPr id="91" name="Picture 90" descr="Avatars3.png"/>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095999" y="4044276"/>
                    <a:ext cx="1380469" cy="1412493"/>
                  </a:xfrm>
                  <a:prstGeom prst="rect">
                    <a:avLst/>
                  </a:prstGeom>
                </p:spPr>
              </p:pic>
              <p:pic>
                <p:nvPicPr>
                  <p:cNvPr id="92" name="Picture 91" descr="Avatars1.pn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7772400" y="4064001"/>
                    <a:ext cx="1419046" cy="1392767"/>
                  </a:xfrm>
                  <a:prstGeom prst="rect">
                    <a:avLst/>
                  </a:prstGeom>
                </p:spPr>
              </p:pic>
            </p:grpSp>
          </p:grpSp>
          <p:grpSp>
            <p:nvGrpSpPr>
              <p:cNvPr id="83" name="Group 82"/>
              <p:cNvGrpSpPr>
                <a:grpSpLocks noChangeAspect="1"/>
              </p:cNvGrpSpPr>
              <p:nvPr/>
            </p:nvGrpSpPr>
            <p:grpSpPr>
              <a:xfrm>
                <a:off x="457200" y="2038350"/>
                <a:ext cx="1599463" cy="600455"/>
                <a:chOff x="5445594" y="4191000"/>
                <a:chExt cx="3026740" cy="1136273"/>
              </a:xfrm>
            </p:grpSpPr>
            <p:pic>
              <p:nvPicPr>
                <p:cNvPr id="84" name="Picture 83" descr="Avatars1.png"/>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172199" y="4191000"/>
                  <a:ext cx="914401" cy="1136273"/>
                </a:xfrm>
                <a:prstGeom prst="rect">
                  <a:avLst/>
                </a:prstGeom>
              </p:spPr>
            </p:pic>
            <p:pic>
              <p:nvPicPr>
                <p:cNvPr id="85" name="Picture 84" descr="Avatars3.png"/>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445594" y="4347019"/>
                  <a:ext cx="879007" cy="980254"/>
                </a:xfrm>
                <a:prstGeom prst="rect">
                  <a:avLst/>
                </a:prstGeom>
              </p:spPr>
            </p:pic>
            <p:pic>
              <p:nvPicPr>
                <p:cNvPr id="86" name="Picture 85" descr="Avatars3.png"/>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858001" y="4227405"/>
                  <a:ext cx="914399" cy="1099868"/>
                </a:xfrm>
                <a:prstGeom prst="rect">
                  <a:avLst/>
                </a:prstGeom>
              </p:spPr>
            </p:pic>
            <p:pic>
              <p:nvPicPr>
                <p:cNvPr id="87" name="Picture 86" descr="Avatars3.png"/>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7543801" y="4303824"/>
                  <a:ext cx="928533" cy="1023449"/>
                </a:xfrm>
                <a:prstGeom prst="rect">
                  <a:avLst/>
                </a:prstGeom>
              </p:spPr>
            </p:pic>
          </p:grpSp>
        </p:grpSp>
        <p:pic>
          <p:nvPicPr>
            <p:cNvPr id="72" name="Picture 71" descr="Avatars3.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9731" y="4284817"/>
              <a:ext cx="296012" cy="344237"/>
            </a:xfrm>
            <a:prstGeom prst="rect">
              <a:avLst/>
            </a:prstGeom>
          </p:spPr>
        </p:pic>
        <p:pic>
          <p:nvPicPr>
            <p:cNvPr id="73" name="Picture 72" descr="Avatars1.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3241" y="4307877"/>
              <a:ext cx="284075" cy="349735"/>
            </a:xfrm>
            <a:prstGeom prst="rect">
              <a:avLst/>
            </a:prstGeom>
          </p:spPr>
        </p:pic>
        <p:grpSp>
          <p:nvGrpSpPr>
            <p:cNvPr id="5" name="Group 4"/>
            <p:cNvGrpSpPr>
              <a:grpSpLocks noChangeAspect="1"/>
            </p:cNvGrpSpPr>
            <p:nvPr/>
          </p:nvGrpSpPr>
          <p:grpSpPr>
            <a:xfrm>
              <a:off x="1333932" y="2590800"/>
              <a:ext cx="1029132" cy="1602350"/>
              <a:chOff x="381000" y="1428749"/>
              <a:chExt cx="1676399" cy="2610138"/>
            </a:xfrm>
          </p:grpSpPr>
          <p:grpSp>
            <p:nvGrpSpPr>
              <p:cNvPr id="38" name="Group 37"/>
              <p:cNvGrpSpPr>
                <a:grpSpLocks noChangeAspect="1"/>
              </p:cNvGrpSpPr>
              <p:nvPr/>
            </p:nvGrpSpPr>
            <p:grpSpPr>
              <a:xfrm>
                <a:off x="381000" y="2724147"/>
                <a:ext cx="1600199" cy="629706"/>
                <a:chOff x="476405" y="5370350"/>
                <a:chExt cx="3393111" cy="1335250"/>
              </a:xfrm>
            </p:grpSpPr>
            <p:pic>
              <p:nvPicPr>
                <p:cNvPr id="55" name="Picture 54" descr="Avatars1.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6405" y="5370350"/>
                  <a:ext cx="1199480" cy="1335250"/>
                </a:xfrm>
                <a:prstGeom prst="rect">
                  <a:avLst/>
                </a:prstGeom>
              </p:spPr>
            </p:pic>
            <p:pic>
              <p:nvPicPr>
                <p:cNvPr id="56" name="Picture 55" descr="Avatars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19400" y="5554580"/>
                  <a:ext cx="1050116" cy="1151020"/>
                </a:xfrm>
                <a:prstGeom prst="rect">
                  <a:avLst/>
                </a:prstGeom>
              </p:spPr>
            </p:pic>
            <p:pic>
              <p:nvPicPr>
                <p:cNvPr id="57" name="Picture 56" descr="Avatars2.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33600" y="5562600"/>
                  <a:ext cx="971324" cy="1143000"/>
                </a:xfrm>
                <a:prstGeom prst="rect">
                  <a:avLst/>
                </a:prstGeom>
              </p:spPr>
            </p:pic>
            <p:pic>
              <p:nvPicPr>
                <p:cNvPr id="58" name="Picture 57" descr="Avatars2.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47799" y="5565438"/>
                  <a:ext cx="974075" cy="1140162"/>
                </a:xfrm>
                <a:prstGeom prst="rect">
                  <a:avLst/>
                </a:prstGeom>
              </p:spPr>
            </p:pic>
          </p:grpSp>
          <p:grpSp>
            <p:nvGrpSpPr>
              <p:cNvPr id="39" name="Group 38"/>
              <p:cNvGrpSpPr>
                <a:grpSpLocks noChangeAspect="1"/>
              </p:cNvGrpSpPr>
              <p:nvPr/>
            </p:nvGrpSpPr>
            <p:grpSpPr>
              <a:xfrm>
                <a:off x="495299" y="1428749"/>
                <a:ext cx="1524000" cy="586816"/>
                <a:chOff x="762000" y="4132217"/>
                <a:chExt cx="3121104" cy="1201783"/>
              </a:xfrm>
            </p:grpSpPr>
            <p:pic>
              <p:nvPicPr>
                <p:cNvPr id="51" name="Picture 50" descr="Avatars3.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95600" y="4185617"/>
                  <a:ext cx="987504" cy="1148383"/>
                </a:xfrm>
                <a:prstGeom prst="rect">
                  <a:avLst/>
                </a:prstGeom>
              </p:spPr>
            </p:pic>
            <p:pic>
              <p:nvPicPr>
                <p:cNvPr id="52" name="Picture 51" descr="Avatars1.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176518" y="4167274"/>
                  <a:ext cx="947682" cy="1166726"/>
                </a:xfrm>
                <a:prstGeom prst="rect">
                  <a:avLst/>
                </a:prstGeom>
              </p:spPr>
            </p:pic>
            <p:pic>
              <p:nvPicPr>
                <p:cNvPr id="53" name="Picture 52" descr="Avatars2.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447800" y="4132217"/>
                  <a:ext cx="914400" cy="1201783"/>
                </a:xfrm>
                <a:prstGeom prst="rect">
                  <a:avLst/>
                </a:prstGeom>
              </p:spPr>
            </p:pic>
            <p:pic>
              <p:nvPicPr>
                <p:cNvPr id="54" name="Picture 53" descr="Avatars2.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62000" y="4222750"/>
                  <a:ext cx="901014" cy="1111250"/>
                </a:xfrm>
                <a:prstGeom prst="rect">
                  <a:avLst/>
                </a:prstGeom>
              </p:spPr>
            </p:pic>
          </p:grpSp>
          <p:grpSp>
            <p:nvGrpSpPr>
              <p:cNvPr id="40" name="Group 39"/>
              <p:cNvGrpSpPr>
                <a:grpSpLocks noChangeAspect="1"/>
              </p:cNvGrpSpPr>
              <p:nvPr/>
            </p:nvGrpSpPr>
            <p:grpSpPr>
              <a:xfrm>
                <a:off x="457200" y="3428789"/>
                <a:ext cx="1600199" cy="610098"/>
                <a:chOff x="5410200" y="5410200"/>
                <a:chExt cx="3276600" cy="1249248"/>
              </a:xfrm>
            </p:grpSpPr>
            <p:pic>
              <p:nvPicPr>
                <p:cNvPr id="46" name="Picture 45" descr="Avatars1.pn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864372" y="5410200"/>
                  <a:ext cx="984228" cy="1238918"/>
                </a:xfrm>
                <a:prstGeom prst="rect">
                  <a:avLst/>
                </a:prstGeom>
              </p:spPr>
            </p:pic>
            <p:pic>
              <p:nvPicPr>
                <p:cNvPr id="47" name="Picture 46" descr="Avatars2.pn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410200" y="5562600"/>
                  <a:ext cx="914400" cy="1071283"/>
                </a:xfrm>
                <a:prstGeom prst="rect">
                  <a:avLst/>
                </a:prstGeom>
              </p:spPr>
            </p:pic>
            <p:grpSp>
              <p:nvGrpSpPr>
                <p:cNvPr id="48" name="Group 47"/>
                <p:cNvGrpSpPr>
                  <a:grpSpLocks noChangeAspect="1"/>
                </p:cNvGrpSpPr>
                <p:nvPr/>
              </p:nvGrpSpPr>
              <p:grpSpPr>
                <a:xfrm>
                  <a:off x="6098567" y="5478403"/>
                  <a:ext cx="2588233" cy="1181045"/>
                  <a:chOff x="6095999" y="4044276"/>
                  <a:chExt cx="3095447" cy="1412493"/>
                </a:xfrm>
              </p:grpSpPr>
              <p:pic>
                <p:nvPicPr>
                  <p:cNvPr id="49" name="Picture 48" descr="Avatars3.png"/>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095999" y="4044276"/>
                    <a:ext cx="1380469" cy="1412493"/>
                  </a:xfrm>
                  <a:prstGeom prst="rect">
                    <a:avLst/>
                  </a:prstGeom>
                </p:spPr>
              </p:pic>
              <p:pic>
                <p:nvPicPr>
                  <p:cNvPr id="50" name="Picture 49" descr="Avatars1.pn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7772400" y="4064001"/>
                    <a:ext cx="1419046" cy="1392767"/>
                  </a:xfrm>
                  <a:prstGeom prst="rect">
                    <a:avLst/>
                  </a:prstGeom>
                </p:spPr>
              </p:pic>
            </p:grpSp>
          </p:grpSp>
          <p:grpSp>
            <p:nvGrpSpPr>
              <p:cNvPr id="41" name="Group 40"/>
              <p:cNvGrpSpPr>
                <a:grpSpLocks noChangeAspect="1"/>
              </p:cNvGrpSpPr>
              <p:nvPr/>
            </p:nvGrpSpPr>
            <p:grpSpPr>
              <a:xfrm>
                <a:off x="457200" y="2038350"/>
                <a:ext cx="1599463" cy="600455"/>
                <a:chOff x="5445594" y="4191000"/>
                <a:chExt cx="3026740" cy="1136273"/>
              </a:xfrm>
            </p:grpSpPr>
            <p:pic>
              <p:nvPicPr>
                <p:cNvPr id="42" name="Picture 41" descr="Avatars1.png"/>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172199" y="4191000"/>
                  <a:ext cx="914401" cy="1136273"/>
                </a:xfrm>
                <a:prstGeom prst="rect">
                  <a:avLst/>
                </a:prstGeom>
              </p:spPr>
            </p:pic>
            <p:pic>
              <p:nvPicPr>
                <p:cNvPr id="43" name="Picture 42" descr="Avatars3.png"/>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445594" y="4347019"/>
                  <a:ext cx="879007" cy="980254"/>
                </a:xfrm>
                <a:prstGeom prst="rect">
                  <a:avLst/>
                </a:prstGeom>
              </p:spPr>
            </p:pic>
            <p:pic>
              <p:nvPicPr>
                <p:cNvPr id="44" name="Picture 43" descr="Avatars3.png"/>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858001" y="4227405"/>
                  <a:ext cx="914399" cy="1099868"/>
                </a:xfrm>
                <a:prstGeom prst="rect">
                  <a:avLst/>
                </a:prstGeom>
              </p:spPr>
            </p:pic>
            <p:pic>
              <p:nvPicPr>
                <p:cNvPr id="45" name="Picture 44" descr="Avatars3.png"/>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7543801" y="4303824"/>
                  <a:ext cx="928533" cy="1023449"/>
                </a:xfrm>
                <a:prstGeom prst="rect">
                  <a:avLst/>
                </a:prstGeom>
              </p:spPr>
            </p:pic>
          </p:grpSp>
        </p:grpSp>
        <p:pic>
          <p:nvPicPr>
            <p:cNvPr id="30" name="Picture 29" descr="Avatars3.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43662" y="4279146"/>
              <a:ext cx="296012" cy="344236"/>
            </a:xfrm>
            <a:prstGeom prst="rect">
              <a:avLst/>
            </a:prstGeom>
          </p:spPr>
        </p:pic>
        <p:pic>
          <p:nvPicPr>
            <p:cNvPr id="31" name="Picture 30" descr="Avatars1.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707172" y="4273648"/>
              <a:ext cx="284075" cy="349734"/>
            </a:xfrm>
            <a:prstGeom prst="rect">
              <a:avLst/>
            </a:prstGeom>
          </p:spPr>
        </p:pic>
        <p:pic>
          <p:nvPicPr>
            <p:cNvPr id="32" name="Picture 31" descr="Avatars2.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80659" y="4263139"/>
              <a:ext cx="274098" cy="360243"/>
            </a:xfrm>
            <a:prstGeom prst="rect">
              <a:avLst/>
            </a:prstGeom>
          </p:spPr>
        </p:pic>
        <p:pic>
          <p:nvPicPr>
            <p:cNvPr id="33" name="Picture 32" descr="Avatars2.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58158" y="4290277"/>
              <a:ext cx="270086" cy="333105"/>
            </a:xfrm>
            <a:prstGeom prst="rect">
              <a:avLst/>
            </a:prstGeom>
          </p:spPr>
        </p:pic>
      </p:grpSp>
      <p:sp>
        <p:nvSpPr>
          <p:cNvPr id="101" name="Rectangle 100"/>
          <p:cNvSpPr/>
          <p:nvPr/>
        </p:nvSpPr>
        <p:spPr>
          <a:xfrm>
            <a:off x="205646" y="1300185"/>
            <a:ext cx="3044663" cy="3543299"/>
          </a:xfrm>
          <a:prstGeom prst="rect">
            <a:avLst/>
          </a:prstGeom>
          <a:solidFill>
            <a:srgbClr val="3E2979">
              <a:alpha val="80000"/>
            </a:srgbClr>
          </a:solidFill>
        </p:spPr>
        <p:txBody>
          <a:bodyPr wrap="square" anchor="ctr">
            <a:noAutofit/>
          </a:bodyPr>
          <a:lstStyle/>
          <a:p>
            <a:pPr algn="ctr">
              <a:lnSpc>
                <a:spcPct val="80000"/>
              </a:lnSpc>
            </a:pPr>
            <a:r>
              <a:rPr lang="en-US" sz="3000" dirty="0">
                <a:solidFill>
                  <a:srgbClr val="FFFFFF"/>
                </a:solidFill>
              </a:rPr>
              <a:t>39 mothers </a:t>
            </a:r>
            <a:br>
              <a:rPr lang="en-US" sz="3000" dirty="0">
                <a:solidFill>
                  <a:srgbClr val="FFFFFF"/>
                </a:solidFill>
              </a:rPr>
            </a:br>
            <a:r>
              <a:rPr lang="en-US" dirty="0">
                <a:solidFill>
                  <a:srgbClr val="FFFFFF"/>
                </a:solidFill>
              </a:rPr>
              <a:t>enrolled in telelactation portion at time of interviews</a:t>
            </a:r>
          </a:p>
        </p:txBody>
      </p:sp>
      <p:grpSp>
        <p:nvGrpSpPr>
          <p:cNvPr id="201" name="Group 200"/>
          <p:cNvGrpSpPr>
            <a:grpSpLocks noChangeAspect="1"/>
          </p:cNvGrpSpPr>
          <p:nvPr/>
        </p:nvGrpSpPr>
        <p:grpSpPr>
          <a:xfrm>
            <a:off x="3595632" y="3377239"/>
            <a:ext cx="2962819" cy="1223981"/>
            <a:chOff x="2543425" y="3818614"/>
            <a:chExt cx="2021621" cy="835159"/>
          </a:xfrm>
        </p:grpSpPr>
        <p:grpSp>
          <p:nvGrpSpPr>
            <p:cNvPr id="104" name="Group 103"/>
            <p:cNvGrpSpPr>
              <a:grpSpLocks noChangeAspect="1"/>
            </p:cNvGrpSpPr>
            <p:nvPr/>
          </p:nvGrpSpPr>
          <p:grpSpPr>
            <a:xfrm>
              <a:off x="2543425" y="3818614"/>
              <a:ext cx="982353" cy="374536"/>
              <a:chOff x="5410200" y="5410200"/>
              <a:chExt cx="3276600" cy="1249248"/>
            </a:xfrm>
          </p:grpSpPr>
          <p:pic>
            <p:nvPicPr>
              <p:cNvPr id="143" name="Picture 142" descr="Avatars1.png"/>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6864372" y="5410200"/>
                <a:ext cx="984228" cy="1238918"/>
              </a:xfrm>
              <a:prstGeom prst="rect">
                <a:avLst/>
              </a:prstGeom>
            </p:spPr>
          </p:pic>
          <p:pic>
            <p:nvPicPr>
              <p:cNvPr id="144" name="Picture 143" descr="Avatars2.png"/>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5410200" y="5562600"/>
                <a:ext cx="914400" cy="1071283"/>
              </a:xfrm>
              <a:prstGeom prst="rect">
                <a:avLst/>
              </a:prstGeom>
            </p:spPr>
          </p:pic>
          <p:grpSp>
            <p:nvGrpSpPr>
              <p:cNvPr id="145" name="Group 144"/>
              <p:cNvGrpSpPr>
                <a:grpSpLocks noChangeAspect="1"/>
              </p:cNvGrpSpPr>
              <p:nvPr/>
            </p:nvGrpSpPr>
            <p:grpSpPr>
              <a:xfrm>
                <a:off x="6098567" y="5478403"/>
                <a:ext cx="2588233" cy="1181045"/>
                <a:chOff x="6095999" y="4044276"/>
                <a:chExt cx="3095447" cy="1412493"/>
              </a:xfrm>
            </p:grpSpPr>
            <p:pic>
              <p:nvPicPr>
                <p:cNvPr id="146" name="Picture 145" descr="Avatars3.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6095999" y="4044276"/>
                  <a:ext cx="1380469" cy="1412493"/>
                </a:xfrm>
                <a:prstGeom prst="rect">
                  <a:avLst/>
                </a:prstGeom>
              </p:spPr>
            </p:pic>
            <p:pic>
              <p:nvPicPr>
                <p:cNvPr id="147" name="Picture 146" descr="Avatars1.png"/>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772400" y="4064001"/>
                  <a:ext cx="1419046" cy="1392767"/>
                </a:xfrm>
                <a:prstGeom prst="rect">
                  <a:avLst/>
                </a:prstGeom>
              </p:spPr>
            </p:pic>
          </p:grpSp>
        </p:grpSp>
        <p:pic>
          <p:nvPicPr>
            <p:cNvPr id="200" name="Picture 199" descr="Avatars3.png"/>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3395930" y="4075364"/>
              <a:ext cx="296012" cy="344236"/>
            </a:xfrm>
            <a:prstGeom prst="rect">
              <a:avLst/>
            </a:prstGeom>
          </p:spPr>
        </p:pic>
        <p:grpSp>
          <p:nvGrpSpPr>
            <p:cNvPr id="148" name="Group 147"/>
            <p:cNvGrpSpPr>
              <a:grpSpLocks noChangeAspect="1"/>
            </p:cNvGrpSpPr>
            <p:nvPr/>
          </p:nvGrpSpPr>
          <p:grpSpPr>
            <a:xfrm>
              <a:off x="3582693" y="4267200"/>
              <a:ext cx="982353" cy="386573"/>
              <a:chOff x="476405" y="5370350"/>
              <a:chExt cx="3393111" cy="1335250"/>
            </a:xfrm>
          </p:grpSpPr>
          <p:pic>
            <p:nvPicPr>
              <p:cNvPr id="165" name="Picture 164" descr="Avatars1.png"/>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476405" y="5370350"/>
                <a:ext cx="1199480" cy="1335250"/>
              </a:xfrm>
              <a:prstGeom prst="rect">
                <a:avLst/>
              </a:prstGeom>
            </p:spPr>
          </p:pic>
          <p:pic>
            <p:nvPicPr>
              <p:cNvPr id="166" name="Picture 165" descr="Avatars1.png"/>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2819400" y="5554580"/>
                <a:ext cx="1050116" cy="1151020"/>
              </a:xfrm>
              <a:prstGeom prst="rect">
                <a:avLst/>
              </a:prstGeom>
            </p:spPr>
          </p:pic>
          <p:pic>
            <p:nvPicPr>
              <p:cNvPr id="167" name="Picture 166" descr="Avatars2.png"/>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2133600" y="5562600"/>
                <a:ext cx="971324" cy="1143000"/>
              </a:xfrm>
              <a:prstGeom prst="rect">
                <a:avLst/>
              </a:prstGeom>
            </p:spPr>
          </p:pic>
          <p:pic>
            <p:nvPicPr>
              <p:cNvPr id="168" name="Picture 167" descr="Avatars2.png"/>
              <p:cNvPicPr>
                <a:picLocks noChangeAspect="1"/>
              </p:cNvPicPr>
              <p:nvPr/>
            </p:nvPicPr>
            <p:blipFill rotWithShape="1">
              <a:blip r:embed="rId26" cstate="email">
                <a:extLst>
                  <a:ext uri="{28A0092B-C50C-407E-A947-70E740481C1C}">
                    <a14:useLocalDpi xmlns:a14="http://schemas.microsoft.com/office/drawing/2010/main"/>
                  </a:ext>
                </a:extLst>
              </a:blip>
              <a:srcRect/>
              <a:stretch/>
            </p:blipFill>
            <p:spPr>
              <a:xfrm>
                <a:off x="1447799" y="5565438"/>
                <a:ext cx="974075" cy="1140162"/>
              </a:xfrm>
              <a:prstGeom prst="rect">
                <a:avLst/>
              </a:prstGeom>
            </p:spPr>
          </p:pic>
        </p:grpSp>
        <p:grpSp>
          <p:nvGrpSpPr>
            <p:cNvPr id="151" name="Group 150"/>
            <p:cNvGrpSpPr>
              <a:grpSpLocks noChangeAspect="1"/>
            </p:cNvGrpSpPr>
            <p:nvPr/>
          </p:nvGrpSpPr>
          <p:grpSpPr>
            <a:xfrm>
              <a:off x="2572623" y="4276179"/>
              <a:ext cx="981901" cy="368616"/>
              <a:chOff x="5445594" y="4191000"/>
              <a:chExt cx="3026740" cy="1136273"/>
            </a:xfrm>
          </p:grpSpPr>
          <p:pic>
            <p:nvPicPr>
              <p:cNvPr id="152" name="Picture 151" descr="Avatars1.png"/>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6172199" y="4191000"/>
                <a:ext cx="914401" cy="1136273"/>
              </a:xfrm>
              <a:prstGeom prst="rect">
                <a:avLst/>
              </a:prstGeom>
            </p:spPr>
          </p:pic>
          <p:pic>
            <p:nvPicPr>
              <p:cNvPr id="153" name="Picture 152" descr="Avatars3.png"/>
              <p:cNvPicPr>
                <a:picLocks noChangeAspect="1"/>
              </p:cNvPicPr>
              <p:nvPr/>
            </p:nvPicPr>
            <p:blipFill rotWithShape="1">
              <a:blip r:embed="rId28" cstate="email">
                <a:extLst>
                  <a:ext uri="{28A0092B-C50C-407E-A947-70E740481C1C}">
                    <a14:useLocalDpi xmlns:a14="http://schemas.microsoft.com/office/drawing/2010/main"/>
                  </a:ext>
                </a:extLst>
              </a:blip>
              <a:srcRect/>
              <a:stretch/>
            </p:blipFill>
            <p:spPr>
              <a:xfrm>
                <a:off x="5445594" y="4347019"/>
                <a:ext cx="879007" cy="980254"/>
              </a:xfrm>
              <a:prstGeom prst="rect">
                <a:avLst/>
              </a:prstGeom>
            </p:spPr>
          </p:pic>
          <p:pic>
            <p:nvPicPr>
              <p:cNvPr id="154" name="Picture 153" descr="Avatars3.png"/>
              <p:cNvPicPr>
                <a:picLocks noChangeAspect="1"/>
              </p:cNvPicPr>
              <p:nvPr/>
            </p:nvPicPr>
            <p:blipFill rotWithShape="1">
              <a:blip r:embed="rId29" cstate="email">
                <a:extLst>
                  <a:ext uri="{28A0092B-C50C-407E-A947-70E740481C1C}">
                    <a14:useLocalDpi xmlns:a14="http://schemas.microsoft.com/office/drawing/2010/main"/>
                  </a:ext>
                </a:extLst>
              </a:blip>
              <a:srcRect/>
              <a:stretch/>
            </p:blipFill>
            <p:spPr>
              <a:xfrm>
                <a:off x="6858001" y="4227405"/>
                <a:ext cx="914399" cy="1099868"/>
              </a:xfrm>
              <a:prstGeom prst="rect">
                <a:avLst/>
              </a:prstGeom>
            </p:spPr>
          </p:pic>
          <p:pic>
            <p:nvPicPr>
              <p:cNvPr id="155" name="Picture 154" descr="Avatars3.png"/>
              <p:cNvPicPr>
                <a:picLocks noChangeAspect="1"/>
              </p:cNvPicPr>
              <p:nvPr/>
            </p:nvPicPr>
            <p:blipFill rotWithShape="1">
              <a:blip r:embed="rId30" cstate="email">
                <a:extLst>
                  <a:ext uri="{28A0092B-C50C-407E-A947-70E740481C1C}">
                    <a14:useLocalDpi xmlns:a14="http://schemas.microsoft.com/office/drawing/2010/main"/>
                  </a:ext>
                </a:extLst>
              </a:blip>
              <a:srcRect/>
              <a:stretch/>
            </p:blipFill>
            <p:spPr>
              <a:xfrm>
                <a:off x="7543801" y="4303824"/>
                <a:ext cx="928533" cy="1023449"/>
              </a:xfrm>
              <a:prstGeom prst="rect">
                <a:avLst/>
              </a:prstGeom>
            </p:spPr>
          </p:pic>
        </p:grpSp>
        <p:grpSp>
          <p:nvGrpSpPr>
            <p:cNvPr id="118" name="Group 117"/>
            <p:cNvGrpSpPr>
              <a:grpSpLocks noChangeAspect="1"/>
            </p:cNvGrpSpPr>
            <p:nvPr/>
          </p:nvGrpSpPr>
          <p:grpSpPr>
            <a:xfrm>
              <a:off x="3618883" y="3824211"/>
              <a:ext cx="935575" cy="360243"/>
              <a:chOff x="762000" y="4132217"/>
              <a:chExt cx="3121104" cy="1201783"/>
            </a:xfrm>
          </p:grpSpPr>
          <p:pic>
            <p:nvPicPr>
              <p:cNvPr id="130" name="Picture 129" descr="Avatars3.png"/>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2895600" y="4185617"/>
                <a:ext cx="987504" cy="1148383"/>
              </a:xfrm>
              <a:prstGeom prst="rect">
                <a:avLst/>
              </a:prstGeom>
            </p:spPr>
          </p:pic>
          <p:pic>
            <p:nvPicPr>
              <p:cNvPr id="131" name="Picture 130" descr="Avatars1.png"/>
              <p:cNvPicPr>
                <a:picLocks noChangeAspect="1"/>
              </p:cNvPicPr>
              <p:nvPr/>
            </p:nvPicPr>
            <p:blipFill rotWithShape="1">
              <a:blip r:embed="rId31" cstate="email">
                <a:extLst>
                  <a:ext uri="{28A0092B-C50C-407E-A947-70E740481C1C}">
                    <a14:useLocalDpi xmlns:a14="http://schemas.microsoft.com/office/drawing/2010/main"/>
                  </a:ext>
                </a:extLst>
              </a:blip>
              <a:srcRect/>
              <a:stretch/>
            </p:blipFill>
            <p:spPr>
              <a:xfrm>
                <a:off x="2176518" y="4167274"/>
                <a:ext cx="947682" cy="1166726"/>
              </a:xfrm>
              <a:prstGeom prst="rect">
                <a:avLst/>
              </a:prstGeom>
            </p:spPr>
          </p:pic>
          <p:pic>
            <p:nvPicPr>
              <p:cNvPr id="132" name="Picture 131" descr="Avatars2.png"/>
              <p:cNvPicPr>
                <a:picLocks noChangeAspect="1"/>
              </p:cNvPicPr>
              <p:nvPr/>
            </p:nvPicPr>
            <p:blipFill rotWithShape="1">
              <a:blip r:embed="rId32" cstate="email">
                <a:extLst>
                  <a:ext uri="{28A0092B-C50C-407E-A947-70E740481C1C}">
                    <a14:useLocalDpi xmlns:a14="http://schemas.microsoft.com/office/drawing/2010/main"/>
                  </a:ext>
                </a:extLst>
              </a:blip>
              <a:srcRect/>
              <a:stretch/>
            </p:blipFill>
            <p:spPr>
              <a:xfrm>
                <a:off x="1447800" y="4132217"/>
                <a:ext cx="914400" cy="1201783"/>
              </a:xfrm>
              <a:prstGeom prst="rect">
                <a:avLst/>
              </a:prstGeom>
            </p:spPr>
          </p:pic>
          <p:pic>
            <p:nvPicPr>
              <p:cNvPr id="133" name="Picture 132" descr="Avatars2.png"/>
              <p:cNvPicPr>
                <a:picLocks noChangeAspect="1"/>
              </p:cNvPicPr>
              <p:nvPr/>
            </p:nvPicPr>
            <p:blipFill rotWithShape="1">
              <a:blip r:embed="rId33" cstate="email">
                <a:extLst>
                  <a:ext uri="{28A0092B-C50C-407E-A947-70E740481C1C}">
                    <a14:useLocalDpi xmlns:a14="http://schemas.microsoft.com/office/drawing/2010/main"/>
                  </a:ext>
                </a:extLst>
              </a:blip>
              <a:srcRect/>
              <a:stretch/>
            </p:blipFill>
            <p:spPr>
              <a:xfrm>
                <a:off x="762000" y="4222750"/>
                <a:ext cx="901014" cy="1111250"/>
              </a:xfrm>
              <a:prstGeom prst="rect">
                <a:avLst/>
              </a:prstGeom>
            </p:spPr>
          </p:pic>
        </p:grpSp>
      </p:grpSp>
      <p:sp>
        <p:nvSpPr>
          <p:cNvPr id="169" name="Rectangle 168"/>
          <p:cNvSpPr/>
          <p:nvPr/>
        </p:nvSpPr>
        <p:spPr>
          <a:xfrm>
            <a:off x="3481331" y="3104195"/>
            <a:ext cx="3179592" cy="1714500"/>
          </a:xfrm>
          <a:prstGeom prst="rect">
            <a:avLst/>
          </a:prstGeom>
          <a:solidFill>
            <a:schemeClr val="accent6">
              <a:lumMod val="75000"/>
              <a:alpha val="80000"/>
            </a:schemeClr>
          </a:solidFill>
        </p:spPr>
        <p:txBody>
          <a:bodyPr wrap="square" anchor="ctr">
            <a:noAutofit/>
          </a:bodyPr>
          <a:lstStyle/>
          <a:p>
            <a:pPr algn="ctr">
              <a:lnSpc>
                <a:spcPct val="80000"/>
              </a:lnSpc>
            </a:pPr>
            <a:r>
              <a:rPr lang="en-US" sz="3000" dirty="0">
                <a:solidFill>
                  <a:srgbClr val="000000"/>
                </a:solidFill>
              </a:rPr>
              <a:t>17 mothers</a:t>
            </a:r>
            <a:br>
              <a:rPr lang="en-US" sz="3000" dirty="0">
                <a:solidFill>
                  <a:srgbClr val="000000"/>
                </a:solidFill>
              </a:rPr>
            </a:br>
            <a:r>
              <a:rPr lang="en-US" sz="3000">
                <a:solidFill>
                  <a:srgbClr val="000000"/>
                </a:solidFill>
              </a:rPr>
              <a:t>interviewed</a:t>
            </a:r>
            <a:endParaRPr lang="en-US" dirty="0">
              <a:solidFill>
                <a:srgbClr val="000000"/>
              </a:solidFill>
            </a:endParaRPr>
          </a:p>
        </p:txBody>
      </p:sp>
      <p:sp>
        <p:nvSpPr>
          <p:cNvPr id="203" name="Rectangle 202"/>
          <p:cNvSpPr/>
          <p:nvPr/>
        </p:nvSpPr>
        <p:spPr>
          <a:xfrm>
            <a:off x="6761272" y="3630864"/>
            <a:ext cx="2211279" cy="942226"/>
          </a:xfrm>
          <a:prstGeom prst="rect">
            <a:avLst/>
          </a:prstGeom>
          <a:noFill/>
        </p:spPr>
        <p:txBody>
          <a:bodyPr wrap="square" anchor="ctr">
            <a:noAutofit/>
          </a:bodyPr>
          <a:lstStyle/>
          <a:p>
            <a:pPr algn="ctr">
              <a:lnSpc>
                <a:spcPct val="80000"/>
              </a:lnSpc>
            </a:pPr>
            <a:r>
              <a:rPr lang="en-US" dirty="0"/>
              <a:t>All initiated breastfeeding in hospital and planned </a:t>
            </a:r>
            <a:r>
              <a:rPr lang="en-US"/>
              <a:t>to continue</a:t>
            </a:r>
            <a:endParaRPr lang="en-US" dirty="0"/>
          </a:p>
        </p:txBody>
      </p:sp>
      <p:sp>
        <p:nvSpPr>
          <p:cNvPr id="102" name="TextBox 101"/>
          <p:cNvSpPr txBox="1"/>
          <p:nvPr/>
        </p:nvSpPr>
        <p:spPr>
          <a:xfrm>
            <a:off x="0" y="276223"/>
            <a:ext cx="9144000" cy="507831"/>
          </a:xfrm>
          <a:prstGeom prst="rect">
            <a:avLst/>
          </a:prstGeom>
          <a:noFill/>
        </p:spPr>
        <p:txBody>
          <a:bodyPr wrap="square" rtlCol="0">
            <a:spAutoFit/>
          </a:bodyPr>
          <a:lstStyle/>
          <a:p>
            <a:pPr algn="ctr">
              <a:lnSpc>
                <a:spcPct val="90000"/>
              </a:lnSpc>
            </a:pPr>
            <a:r>
              <a:rPr lang="en-US" sz="3000" dirty="0">
                <a:solidFill>
                  <a:schemeClr val="accent4">
                    <a:lumMod val="75000"/>
                  </a:schemeClr>
                </a:solidFill>
              </a:rPr>
              <a:t>Characteristics of Mothers </a:t>
            </a:r>
            <a:r>
              <a:rPr lang="en-US" sz="3000">
                <a:solidFill>
                  <a:schemeClr val="accent4">
                    <a:lumMod val="75000"/>
                  </a:schemeClr>
                </a:solidFill>
              </a:rPr>
              <a:t>We Interviewed</a:t>
            </a:r>
            <a:endParaRPr lang="en-US" sz="3000" dirty="0">
              <a:solidFill>
                <a:schemeClr val="accent4">
                  <a:lumMod val="75000"/>
                </a:schemeClr>
              </a:solidFill>
            </a:endParaRPr>
          </a:p>
        </p:txBody>
      </p:sp>
      <p:grpSp>
        <p:nvGrpSpPr>
          <p:cNvPr id="2" name="Group 1"/>
          <p:cNvGrpSpPr/>
          <p:nvPr/>
        </p:nvGrpSpPr>
        <p:grpSpPr>
          <a:xfrm>
            <a:off x="3546450" y="1218583"/>
            <a:ext cx="5170055" cy="1799180"/>
            <a:chOff x="4728600" y="1624776"/>
            <a:chExt cx="6893406" cy="2398907"/>
          </a:xfrm>
        </p:grpSpPr>
        <p:sp>
          <p:nvSpPr>
            <p:cNvPr id="205" name="Rectangle 204"/>
            <p:cNvSpPr/>
            <p:nvPr/>
          </p:nvSpPr>
          <p:spPr>
            <a:xfrm>
              <a:off x="4728600" y="2054237"/>
              <a:ext cx="6893406" cy="1969446"/>
            </a:xfrm>
            <a:prstGeom prst="rect">
              <a:avLst/>
            </a:prstGeom>
            <a:noFill/>
          </p:spPr>
          <p:txBody>
            <a:bodyPr wrap="square" anchor="ctr">
              <a:noAutofit/>
            </a:bodyPr>
            <a:lstStyle/>
            <a:p>
              <a:pPr marL="257175" indent="-257175">
                <a:lnSpc>
                  <a:spcPct val="80000"/>
                </a:lnSpc>
                <a:spcAft>
                  <a:spcPts val="900"/>
                </a:spcAft>
                <a:buFont typeface="Arial" charset="0"/>
                <a:buChar char="•"/>
              </a:pPr>
              <a:r>
                <a:rPr lang="en-US" dirty="0"/>
                <a:t>Median age: 25 (SD = 5.3 years)</a:t>
              </a:r>
            </a:p>
            <a:p>
              <a:pPr marL="257175" indent="-257175">
                <a:lnSpc>
                  <a:spcPct val="80000"/>
                </a:lnSpc>
                <a:spcAft>
                  <a:spcPts val="900"/>
                </a:spcAft>
                <a:buFont typeface="Arial" charset="0"/>
                <a:buChar char="•"/>
              </a:pPr>
              <a:r>
                <a:rPr lang="en-US" dirty="0"/>
                <a:t>Majority white, married, high school–educated, multiparous, with prior breastfeeding experience</a:t>
              </a:r>
            </a:p>
            <a:p>
              <a:pPr marL="257175" indent="-257175">
                <a:lnSpc>
                  <a:spcPct val="80000"/>
                </a:lnSpc>
                <a:spcAft>
                  <a:spcPts val="900"/>
                </a:spcAft>
                <a:buFont typeface="Arial" charset="0"/>
                <a:buChar char="•"/>
              </a:pPr>
              <a:r>
                <a:rPr lang="en-US" dirty="0"/>
                <a:t>Receiving Medicare or Medicaid</a:t>
              </a:r>
            </a:p>
          </p:txBody>
        </p:sp>
        <p:sp>
          <p:nvSpPr>
            <p:cNvPr id="103" name="TextBox 102"/>
            <p:cNvSpPr txBox="1"/>
            <p:nvPr/>
          </p:nvSpPr>
          <p:spPr>
            <a:xfrm>
              <a:off x="4728600" y="1624776"/>
              <a:ext cx="5908787" cy="566309"/>
            </a:xfrm>
            <a:prstGeom prst="rect">
              <a:avLst/>
            </a:prstGeom>
            <a:noFill/>
          </p:spPr>
          <p:txBody>
            <a:bodyPr wrap="square" rtlCol="0">
              <a:spAutoFit/>
            </a:bodyPr>
            <a:lstStyle/>
            <a:p>
              <a:pPr>
                <a:lnSpc>
                  <a:spcPct val="90000"/>
                </a:lnSpc>
              </a:pPr>
              <a:r>
                <a:rPr lang="en-US" sz="2400" dirty="0">
                  <a:solidFill>
                    <a:schemeClr val="accent4">
                      <a:lumMod val="75000"/>
                    </a:schemeClr>
                  </a:solidFill>
                </a:rPr>
                <a:t>Participant characteristics</a:t>
              </a:r>
            </a:p>
          </p:txBody>
        </p:sp>
      </p:grpSp>
    </p:spTree>
    <p:extLst>
      <p:ext uri="{BB962C8B-B14F-4D97-AF65-F5344CB8AC3E}">
        <p14:creationId xmlns:p14="http://schemas.microsoft.com/office/powerpoint/2010/main" val="48520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6223"/>
            <a:ext cx="9144000" cy="507831"/>
          </a:xfrm>
          <a:prstGeom prst="rect">
            <a:avLst/>
          </a:prstGeom>
          <a:noFill/>
        </p:spPr>
        <p:txBody>
          <a:bodyPr wrap="square" rtlCol="0">
            <a:spAutoFit/>
          </a:bodyPr>
          <a:lstStyle/>
          <a:p>
            <a:pPr algn="ctr">
              <a:lnSpc>
                <a:spcPct val="90000"/>
              </a:lnSpc>
            </a:pPr>
            <a:r>
              <a:rPr lang="en-US" sz="3000" dirty="0">
                <a:solidFill>
                  <a:schemeClr val="accent4">
                    <a:lumMod val="75000"/>
                  </a:schemeClr>
                </a:solidFill>
              </a:rPr>
              <a:t>Characteristics of IBCLCs </a:t>
            </a:r>
            <a:r>
              <a:rPr lang="en-US" sz="3000">
                <a:solidFill>
                  <a:schemeClr val="accent4">
                    <a:lumMod val="75000"/>
                  </a:schemeClr>
                </a:solidFill>
              </a:rPr>
              <a:t>We Interviewed</a:t>
            </a:r>
            <a:endParaRPr lang="en-US" sz="3000" dirty="0">
              <a:solidFill>
                <a:schemeClr val="accent4">
                  <a:lumMod val="75000"/>
                </a:schemeClr>
              </a:solidFill>
            </a:endParaRPr>
          </a:p>
        </p:txBody>
      </p:sp>
      <p:pic>
        <p:nvPicPr>
          <p:cNvPr id="5" name="Picture 4" descr="Avatars1.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5800" y="1286674"/>
            <a:ext cx="988909" cy="1199543"/>
          </a:xfrm>
          <a:prstGeom prst="rect">
            <a:avLst/>
          </a:prstGeom>
        </p:spPr>
      </p:pic>
      <p:sp>
        <p:nvSpPr>
          <p:cNvPr id="9" name="Rectangle 8"/>
          <p:cNvSpPr/>
          <p:nvPr/>
        </p:nvSpPr>
        <p:spPr>
          <a:xfrm>
            <a:off x="1943100" y="1286674"/>
            <a:ext cx="7074062" cy="1438855"/>
          </a:xfrm>
          <a:prstGeom prst="rect">
            <a:avLst/>
          </a:prstGeom>
        </p:spPr>
        <p:txBody>
          <a:bodyPr wrap="square">
            <a:spAutoFit/>
          </a:bodyPr>
          <a:lstStyle/>
          <a:p>
            <a:pPr marL="214313" indent="-214313">
              <a:spcAft>
                <a:spcPts val="450"/>
              </a:spcAft>
              <a:buFont typeface="Arial" charset="0"/>
              <a:buChar char="•"/>
            </a:pPr>
            <a:r>
              <a:rPr lang="en-US" sz="1500" dirty="0"/>
              <a:t>Professional backgrounds included dietetics, nursing, case management, childbirth education, public health program coordination, WIC counseling</a:t>
            </a:r>
          </a:p>
          <a:p>
            <a:pPr marL="214313" indent="-214313">
              <a:spcAft>
                <a:spcPts val="450"/>
              </a:spcAft>
              <a:buFont typeface="Arial" charset="0"/>
              <a:buChar char="•"/>
            </a:pPr>
            <a:r>
              <a:rPr lang="en-US" sz="1500" dirty="0"/>
              <a:t>All had prior experience providing telephone-based lactation counseling </a:t>
            </a:r>
          </a:p>
          <a:p>
            <a:pPr marL="214313" indent="-214313">
              <a:spcAft>
                <a:spcPts val="450"/>
              </a:spcAft>
              <a:buFont typeface="Arial" charset="0"/>
              <a:buChar char="•"/>
            </a:pPr>
            <a:r>
              <a:rPr lang="en-US" sz="1500" dirty="0"/>
              <a:t>All had provided </a:t>
            </a:r>
            <a:r>
              <a:rPr lang="en-US" sz="1500" dirty="0" err="1"/>
              <a:t>telelactation</a:t>
            </a:r>
            <a:r>
              <a:rPr lang="en-US" sz="1500" dirty="0"/>
              <a:t> services for 1+ years at interview</a:t>
            </a:r>
          </a:p>
          <a:p>
            <a:pPr marL="214313" indent="-214313">
              <a:spcAft>
                <a:spcPts val="450"/>
              </a:spcAft>
              <a:buFont typeface="Arial" charset="0"/>
              <a:buChar char="•"/>
            </a:pPr>
            <a:r>
              <a:rPr lang="en-US" sz="1500" dirty="0"/>
              <a:t>Years since IBCLC certification range: 4–20 (median: 7 years)</a:t>
            </a:r>
          </a:p>
        </p:txBody>
      </p:sp>
      <p:sp>
        <p:nvSpPr>
          <p:cNvPr id="10" name="TextBox 9"/>
          <p:cNvSpPr txBox="1"/>
          <p:nvPr/>
        </p:nvSpPr>
        <p:spPr>
          <a:xfrm>
            <a:off x="614262" y="2481396"/>
            <a:ext cx="1131983" cy="341632"/>
          </a:xfrm>
          <a:prstGeom prst="rect">
            <a:avLst/>
          </a:prstGeom>
          <a:noFill/>
        </p:spPr>
        <p:txBody>
          <a:bodyPr wrap="square" rtlCol="0">
            <a:spAutoFit/>
          </a:bodyPr>
          <a:lstStyle/>
          <a:p>
            <a:pPr algn="ctr">
              <a:lnSpc>
                <a:spcPct val="90000"/>
              </a:lnSpc>
            </a:pPr>
            <a:r>
              <a:rPr lang="en-US">
                <a:solidFill>
                  <a:schemeClr val="accent4">
                    <a:lumMod val="75000"/>
                  </a:schemeClr>
                </a:solidFill>
              </a:rPr>
              <a:t>IBCLCs</a:t>
            </a:r>
            <a:endParaRPr lang="en-US" dirty="0">
              <a:solidFill>
                <a:schemeClr val="accent4">
                  <a:lumMod val="75000"/>
                </a:schemeClr>
              </a:solidFill>
            </a:endParaRPr>
          </a:p>
        </p:txBody>
      </p:sp>
    </p:spTree>
    <p:extLst>
      <p:ext uri="{BB962C8B-B14F-4D97-AF65-F5344CB8AC3E}">
        <p14:creationId xmlns:p14="http://schemas.microsoft.com/office/powerpoint/2010/main" val="11116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6223"/>
            <a:ext cx="9144000" cy="507831"/>
          </a:xfrm>
          <a:prstGeom prst="rect">
            <a:avLst/>
          </a:prstGeom>
          <a:noFill/>
        </p:spPr>
        <p:txBody>
          <a:bodyPr wrap="square" rtlCol="0">
            <a:spAutoFit/>
          </a:bodyPr>
          <a:lstStyle/>
          <a:p>
            <a:pPr algn="ctr">
              <a:lnSpc>
                <a:spcPct val="90000"/>
              </a:lnSpc>
            </a:pPr>
            <a:r>
              <a:rPr lang="en-US" sz="3000" dirty="0">
                <a:solidFill>
                  <a:schemeClr val="accent4">
                    <a:lumMod val="75000"/>
                  </a:schemeClr>
                </a:solidFill>
              </a:rPr>
              <a:t>Characteristics of </a:t>
            </a:r>
            <a:r>
              <a:rPr lang="en-US" sz="3000" dirty="0" err="1">
                <a:solidFill>
                  <a:schemeClr val="accent4">
                    <a:lumMod val="75000"/>
                  </a:schemeClr>
                </a:solidFill>
              </a:rPr>
              <a:t>Telelactation</a:t>
            </a:r>
            <a:r>
              <a:rPr lang="en-US" sz="3000" dirty="0">
                <a:solidFill>
                  <a:schemeClr val="accent4">
                    <a:lumMod val="75000"/>
                  </a:schemeClr>
                </a:solidFill>
              </a:rPr>
              <a:t> Visits</a:t>
            </a:r>
          </a:p>
        </p:txBody>
      </p:sp>
      <p:sp>
        <p:nvSpPr>
          <p:cNvPr id="3" name="Content Placeholder 2"/>
          <p:cNvSpPr txBox="1">
            <a:spLocks/>
          </p:cNvSpPr>
          <p:nvPr/>
        </p:nvSpPr>
        <p:spPr>
          <a:xfrm>
            <a:off x="285750" y="1047270"/>
            <a:ext cx="6172200" cy="170549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100" dirty="0"/>
              <a:t>Women reported visits most often in the first </a:t>
            </a:r>
            <a:br>
              <a:rPr lang="en-US" sz="2100" dirty="0"/>
            </a:br>
            <a:r>
              <a:rPr lang="en-US" sz="2100" dirty="0"/>
              <a:t>two weeks postpartum</a:t>
            </a:r>
          </a:p>
          <a:p>
            <a:pPr>
              <a:buFont typeface="Arial" charset="0"/>
              <a:buChar char="•"/>
            </a:pPr>
            <a:r>
              <a:rPr lang="en-US" sz="1500" dirty="0"/>
              <a:t>Wide range of issues (cluster feeds, latch, pain, pump operation)</a:t>
            </a:r>
          </a:p>
          <a:p>
            <a:pPr>
              <a:buFont typeface="Arial" charset="0"/>
              <a:buChar char="•"/>
            </a:pPr>
            <a:r>
              <a:rPr lang="en-US" sz="1500" dirty="0"/>
              <a:t>All times of the day</a:t>
            </a:r>
            <a:r>
              <a:rPr lang="en-US" sz="1500" dirty="0">
                <a:sym typeface="Wingdings" panose="05000000000000000000" pitchFamily="2" charset="2"/>
              </a:rPr>
              <a:t>, </a:t>
            </a:r>
            <a:r>
              <a:rPr lang="en-US" sz="1500" dirty="0"/>
              <a:t>when a mother had a quiet time and space</a:t>
            </a:r>
            <a:endParaRPr lang="en-US" sz="1500" i="1" dirty="0">
              <a:solidFill>
                <a:schemeClr val="accent4">
                  <a:lumMod val="75000"/>
                </a:schemeClr>
              </a:solidFill>
            </a:endParaRPr>
          </a:p>
          <a:p>
            <a:pPr>
              <a:buFont typeface="Arial" charset="0"/>
              <a:buChar char="•"/>
            </a:pPr>
            <a:r>
              <a:rPr lang="en-US" sz="1500" dirty="0"/>
              <a:t>Would use again for any breastfeeding issue (teeth, transitions to bottle)</a:t>
            </a:r>
          </a:p>
        </p:txBody>
      </p:sp>
      <p:pic>
        <p:nvPicPr>
          <p:cNvPr id="4" name="Picture 3" descr="Avatars1.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29550" y="1758932"/>
            <a:ext cx="1164566" cy="1143000"/>
          </a:xfrm>
          <a:prstGeom prst="rect">
            <a:avLst/>
          </a:prstGeom>
        </p:spPr>
      </p:pic>
      <p:sp>
        <p:nvSpPr>
          <p:cNvPr id="5" name="Oval Callout 4"/>
          <p:cNvSpPr/>
          <p:nvPr/>
        </p:nvSpPr>
        <p:spPr>
          <a:xfrm>
            <a:off x="5813918" y="933877"/>
            <a:ext cx="2580701" cy="1135744"/>
          </a:xfrm>
          <a:prstGeom prst="wedgeEllipseCallout">
            <a:avLst>
              <a:gd name="adj1" fmla="val 35891"/>
              <a:gd name="adj2" fmla="val 5023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000000"/>
                </a:solidFill>
              </a:rPr>
              <a:t>I used [the app] mostly at night, because it was quiet while my </a:t>
            </a:r>
            <a:r>
              <a:rPr lang="en-US" sz="1350">
                <a:solidFill>
                  <a:srgbClr val="000000"/>
                </a:solidFill>
              </a:rPr>
              <a:t>son was sleeping.</a:t>
            </a:r>
            <a:endParaRPr lang="en-US" sz="1350" dirty="0">
              <a:solidFill>
                <a:srgbClr val="000000"/>
              </a:solidFill>
            </a:endParaRPr>
          </a:p>
        </p:txBody>
      </p:sp>
      <p:sp>
        <p:nvSpPr>
          <p:cNvPr id="9" name="Content Placeholder 2"/>
          <p:cNvSpPr txBox="1">
            <a:spLocks/>
          </p:cNvSpPr>
          <p:nvPr/>
        </p:nvSpPr>
        <p:spPr>
          <a:xfrm>
            <a:off x="4457701" y="3301555"/>
            <a:ext cx="4364966" cy="15561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100" dirty="0"/>
              <a:t>IBCLCs made distinctions between rural and metropolitan calls</a:t>
            </a:r>
          </a:p>
          <a:p>
            <a:pPr>
              <a:buFont typeface="Arial" charset="0"/>
              <a:buChar char="•"/>
            </a:pPr>
            <a:r>
              <a:rPr lang="en-US" sz="1500" dirty="0"/>
              <a:t>Rural mothers: crisis, basic info, comprehensive assistance</a:t>
            </a:r>
            <a:endParaRPr lang="en-US" sz="1500" i="1" dirty="0">
              <a:solidFill>
                <a:schemeClr val="accent4">
                  <a:lumMod val="75000"/>
                </a:schemeClr>
              </a:solidFill>
            </a:endParaRPr>
          </a:p>
          <a:p>
            <a:pPr>
              <a:buFont typeface="Arial" charset="0"/>
              <a:buChar char="•"/>
            </a:pPr>
            <a:r>
              <a:rPr lang="en-US" sz="1500" dirty="0"/>
              <a:t>Urban mothers: seeking reassurance, affirmation</a:t>
            </a: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44933" y="3600450"/>
            <a:ext cx="1085851" cy="1257300"/>
          </a:xfrm>
          <a:prstGeom prst="rect">
            <a:avLst/>
          </a:prstGeom>
        </p:spPr>
      </p:pic>
      <p:sp>
        <p:nvSpPr>
          <p:cNvPr id="11" name="Oval Callout 10"/>
          <p:cNvSpPr/>
          <p:nvPr/>
        </p:nvSpPr>
        <p:spPr>
          <a:xfrm>
            <a:off x="1444868" y="3903718"/>
            <a:ext cx="1909705" cy="1004905"/>
          </a:xfrm>
          <a:prstGeom prst="wedgeEllipseCallout">
            <a:avLst>
              <a:gd name="adj1" fmla="val 53854"/>
              <a:gd name="adj2" fmla="val -2639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000000"/>
                </a:solidFill>
              </a:rPr>
              <a:t>I’m going back to work. I have a private office.</a:t>
            </a:r>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2551" y="3657600"/>
            <a:ext cx="1026221" cy="1200150"/>
          </a:xfrm>
          <a:prstGeom prst="rect">
            <a:avLst/>
          </a:prstGeom>
        </p:spPr>
      </p:pic>
      <p:sp>
        <p:nvSpPr>
          <p:cNvPr id="13" name="Oval Callout 12"/>
          <p:cNvSpPr/>
          <p:nvPr/>
        </p:nvSpPr>
        <p:spPr>
          <a:xfrm>
            <a:off x="382774" y="2749317"/>
            <a:ext cx="2971799" cy="1028700"/>
          </a:xfrm>
          <a:prstGeom prst="wedgeEllipseCallout">
            <a:avLst>
              <a:gd name="adj1" fmla="val -22326"/>
              <a:gd name="adj2" fmla="val 6177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350" dirty="0">
                <a:solidFill>
                  <a:srgbClr val="000000"/>
                </a:solidFill>
              </a:rPr>
              <a:t>Just really questions </a:t>
            </a:r>
            <a:br>
              <a:rPr lang="en-US" sz="1350" dirty="0">
                <a:solidFill>
                  <a:srgbClr val="000000"/>
                </a:solidFill>
              </a:rPr>
            </a:br>
            <a:r>
              <a:rPr lang="en-US" sz="1350" dirty="0">
                <a:solidFill>
                  <a:srgbClr val="000000"/>
                </a:solidFill>
              </a:rPr>
              <a:t>that I think any mom who can Google stuff should already know.</a:t>
            </a:r>
          </a:p>
        </p:txBody>
      </p:sp>
    </p:spTree>
    <p:extLst>
      <p:ext uri="{BB962C8B-B14F-4D97-AF65-F5344CB8AC3E}">
        <p14:creationId xmlns:p14="http://schemas.microsoft.com/office/powerpoint/2010/main" val="33421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6223"/>
            <a:ext cx="9144000" cy="507831"/>
          </a:xfrm>
          <a:prstGeom prst="rect">
            <a:avLst/>
          </a:prstGeom>
          <a:noFill/>
        </p:spPr>
        <p:txBody>
          <a:bodyPr wrap="square" rtlCol="0">
            <a:spAutoFit/>
          </a:bodyPr>
          <a:lstStyle/>
          <a:p>
            <a:pPr algn="ctr">
              <a:lnSpc>
                <a:spcPct val="90000"/>
              </a:lnSpc>
            </a:pPr>
            <a:r>
              <a:rPr lang="en-US" sz="3000" dirty="0">
                <a:solidFill>
                  <a:schemeClr val="accent4">
                    <a:lumMod val="75000"/>
                  </a:schemeClr>
                </a:solidFill>
              </a:rPr>
              <a:t>Positive Attributes of </a:t>
            </a:r>
            <a:r>
              <a:rPr lang="en-US" sz="3000" dirty="0" err="1">
                <a:solidFill>
                  <a:schemeClr val="accent4">
                    <a:lumMod val="75000"/>
                  </a:schemeClr>
                </a:solidFill>
              </a:rPr>
              <a:t>Telelactation</a:t>
            </a:r>
            <a:endParaRPr lang="en-US" sz="3000" dirty="0">
              <a:solidFill>
                <a:schemeClr val="accent4">
                  <a:lumMod val="75000"/>
                </a:schemeClr>
              </a:solidFill>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15200" y="3543301"/>
            <a:ext cx="1100972" cy="1258253"/>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4350" y="3568832"/>
            <a:ext cx="1143000" cy="1229968"/>
          </a:xfrm>
          <a:prstGeom prst="rect">
            <a:avLst/>
          </a:prstGeom>
        </p:spPr>
      </p:pic>
      <p:sp>
        <p:nvSpPr>
          <p:cNvPr id="11" name="Oval Callout 10"/>
          <p:cNvSpPr/>
          <p:nvPr/>
        </p:nvSpPr>
        <p:spPr>
          <a:xfrm>
            <a:off x="1199524" y="2348010"/>
            <a:ext cx="3429626" cy="1483264"/>
          </a:xfrm>
          <a:prstGeom prst="wedgeEllipseCallout">
            <a:avLst>
              <a:gd name="adj1" fmla="val -33071"/>
              <a:gd name="adj2" fmla="val 5451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a:solidFill>
                  <a:srgbClr val="000000"/>
                </a:solidFill>
              </a:rPr>
              <a:t>[My IBCLC] </a:t>
            </a:r>
            <a:r>
              <a:rPr lang="en-US" sz="1350" dirty="0">
                <a:solidFill>
                  <a:srgbClr val="000000"/>
                </a:solidFill>
              </a:rPr>
              <a:t>was a good listener. She was caring. She cared what I had to say, too. . . . </a:t>
            </a:r>
            <a:br>
              <a:rPr lang="en-US" sz="1350" dirty="0">
                <a:solidFill>
                  <a:srgbClr val="000000"/>
                </a:solidFill>
              </a:rPr>
            </a:br>
            <a:r>
              <a:rPr lang="en-US" sz="1350" dirty="0">
                <a:solidFill>
                  <a:srgbClr val="000000"/>
                </a:solidFill>
              </a:rPr>
              <a:t>It was an actual two-sided conversation.</a:t>
            </a:r>
          </a:p>
        </p:txBody>
      </p:sp>
      <p:sp>
        <p:nvSpPr>
          <p:cNvPr id="12" name="Rectangle 11"/>
          <p:cNvSpPr/>
          <p:nvPr/>
        </p:nvSpPr>
        <p:spPr>
          <a:xfrm>
            <a:off x="1041923" y="1085850"/>
            <a:ext cx="3028950" cy="830997"/>
          </a:xfrm>
          <a:prstGeom prst="rect">
            <a:avLst/>
          </a:prstGeom>
        </p:spPr>
        <p:txBody>
          <a:bodyPr wrap="square">
            <a:spAutoFit/>
          </a:bodyPr>
          <a:lstStyle/>
          <a:p>
            <a:pPr algn="ctr"/>
            <a:r>
              <a:rPr lang="en-US" dirty="0">
                <a:solidFill>
                  <a:schemeClr val="accent4">
                    <a:lumMod val="75000"/>
                  </a:schemeClr>
                </a:solidFill>
              </a:rPr>
              <a:t>IBCLC quality and experience</a:t>
            </a:r>
          </a:p>
          <a:p>
            <a:pPr algn="ctr"/>
            <a:r>
              <a:rPr lang="en-US" sz="1500" dirty="0"/>
              <a:t>Empathetic, patient, professional, consistent, clear</a:t>
            </a:r>
          </a:p>
        </p:txBody>
      </p:sp>
      <p:sp>
        <p:nvSpPr>
          <p:cNvPr id="14" name="Oval Callout 13"/>
          <p:cNvSpPr/>
          <p:nvPr/>
        </p:nvSpPr>
        <p:spPr>
          <a:xfrm>
            <a:off x="5314638" y="2533394"/>
            <a:ext cx="2172013" cy="1285804"/>
          </a:xfrm>
          <a:prstGeom prst="wedgeEllipseCallout">
            <a:avLst>
              <a:gd name="adj1" fmla="val 44386"/>
              <a:gd name="adj2" fmla="val 4492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000000"/>
                </a:solidFill>
              </a:rPr>
              <a:t>It’s right there. It’s so easy to click on it and just do it.</a:t>
            </a:r>
          </a:p>
        </p:txBody>
      </p:sp>
      <p:sp>
        <p:nvSpPr>
          <p:cNvPr id="15" name="Rectangle 14"/>
          <p:cNvSpPr/>
          <p:nvPr/>
        </p:nvSpPr>
        <p:spPr>
          <a:xfrm>
            <a:off x="5086350" y="1134074"/>
            <a:ext cx="3028950" cy="830997"/>
          </a:xfrm>
          <a:prstGeom prst="rect">
            <a:avLst/>
          </a:prstGeom>
        </p:spPr>
        <p:txBody>
          <a:bodyPr wrap="square">
            <a:spAutoFit/>
          </a:bodyPr>
          <a:lstStyle/>
          <a:p>
            <a:pPr algn="ctr"/>
            <a:r>
              <a:rPr lang="en-US" dirty="0">
                <a:solidFill>
                  <a:schemeClr val="accent4">
                    <a:lumMod val="75000"/>
                  </a:schemeClr>
                </a:solidFill>
              </a:rPr>
              <a:t>Ease of use</a:t>
            </a:r>
          </a:p>
          <a:p>
            <a:pPr algn="ctr"/>
            <a:r>
              <a:rPr lang="en-US" sz="1500" dirty="0"/>
              <a:t>On-demand access to support on mother’s personal device</a:t>
            </a:r>
          </a:p>
        </p:txBody>
      </p:sp>
    </p:spTree>
    <p:extLst>
      <p:ext uri="{BB962C8B-B14F-4D97-AF65-F5344CB8AC3E}">
        <p14:creationId xmlns:p14="http://schemas.microsoft.com/office/powerpoint/2010/main" val="58443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6223"/>
            <a:ext cx="9144000" cy="507831"/>
          </a:xfrm>
          <a:prstGeom prst="rect">
            <a:avLst/>
          </a:prstGeom>
          <a:noFill/>
        </p:spPr>
        <p:txBody>
          <a:bodyPr wrap="square" rtlCol="0">
            <a:spAutoFit/>
          </a:bodyPr>
          <a:lstStyle/>
          <a:p>
            <a:pPr algn="ctr">
              <a:lnSpc>
                <a:spcPct val="90000"/>
              </a:lnSpc>
            </a:pPr>
            <a:r>
              <a:rPr lang="en-US" sz="3000" dirty="0">
                <a:solidFill>
                  <a:schemeClr val="accent4">
                    <a:lumMod val="75000"/>
                  </a:schemeClr>
                </a:solidFill>
              </a:rPr>
              <a:t>Positive attributes of </a:t>
            </a:r>
            <a:r>
              <a:rPr lang="en-US" sz="3000" dirty="0" err="1">
                <a:solidFill>
                  <a:schemeClr val="accent4">
                    <a:lumMod val="75000"/>
                  </a:schemeClr>
                </a:solidFill>
              </a:rPr>
              <a:t>telelactation</a:t>
            </a:r>
            <a:endParaRPr lang="en-US" sz="3000" dirty="0">
              <a:solidFill>
                <a:schemeClr val="accent4">
                  <a:lumMod val="75000"/>
                </a:schemeClr>
              </a:solidFill>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9638" y="3554523"/>
            <a:ext cx="1006604" cy="1258253"/>
          </a:xfrm>
          <a:prstGeom prst="rect">
            <a:avLst/>
          </a:prstGeom>
        </p:spPr>
      </p:pic>
      <p:sp>
        <p:nvSpPr>
          <p:cNvPr id="11" name="Oval Callout 10"/>
          <p:cNvSpPr/>
          <p:nvPr/>
        </p:nvSpPr>
        <p:spPr>
          <a:xfrm>
            <a:off x="1281329" y="2107625"/>
            <a:ext cx="3658226" cy="2281140"/>
          </a:xfrm>
          <a:prstGeom prst="wedgeEllipseCallout">
            <a:avLst>
              <a:gd name="adj1" fmla="val -42331"/>
              <a:gd name="adj2" fmla="val 4184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350" dirty="0">
                <a:solidFill>
                  <a:srgbClr val="000000"/>
                </a:solidFill>
              </a:rPr>
              <a:t>Especially with the post-partum mom who’s tired [it’s difficult]. </a:t>
            </a:r>
            <a:br>
              <a:rPr lang="en-US" sz="1350" dirty="0">
                <a:solidFill>
                  <a:srgbClr val="000000"/>
                </a:solidFill>
              </a:rPr>
            </a:br>
            <a:r>
              <a:rPr lang="en-US" sz="1350" dirty="0">
                <a:solidFill>
                  <a:srgbClr val="000000"/>
                </a:solidFill>
              </a:rPr>
              <a:t>I mean, it’s so amazing to be able to say, . . . “See that suck? That’s a suck where [baby] is getting milk.” Or, “See that suck? That’s where she’s telling you she’s done with that.”</a:t>
            </a:r>
          </a:p>
        </p:txBody>
      </p:sp>
      <p:sp>
        <p:nvSpPr>
          <p:cNvPr id="12" name="Rectangle 11"/>
          <p:cNvSpPr/>
          <p:nvPr/>
        </p:nvSpPr>
        <p:spPr>
          <a:xfrm>
            <a:off x="628651" y="1085850"/>
            <a:ext cx="3771900" cy="830997"/>
          </a:xfrm>
          <a:prstGeom prst="rect">
            <a:avLst/>
          </a:prstGeom>
        </p:spPr>
        <p:txBody>
          <a:bodyPr wrap="square">
            <a:spAutoFit/>
          </a:bodyPr>
          <a:lstStyle/>
          <a:p>
            <a:pPr algn="ctr"/>
            <a:r>
              <a:rPr lang="en-US" dirty="0">
                <a:solidFill>
                  <a:schemeClr val="accent4">
                    <a:lumMod val="75000"/>
                  </a:schemeClr>
                </a:solidFill>
              </a:rPr>
              <a:t>Video enhances experience</a:t>
            </a:r>
          </a:p>
          <a:p>
            <a:pPr algn="ctr"/>
            <a:r>
              <a:rPr lang="en-US" sz="1500" dirty="0"/>
              <a:t>Convenient, efficient, facilitated trust, visuals</a:t>
            </a:r>
          </a:p>
        </p:txBody>
      </p:sp>
      <p:sp>
        <p:nvSpPr>
          <p:cNvPr id="14" name="Oval Callout 13"/>
          <p:cNvSpPr/>
          <p:nvPr/>
        </p:nvSpPr>
        <p:spPr>
          <a:xfrm>
            <a:off x="5143500" y="2457450"/>
            <a:ext cx="3111068" cy="1285804"/>
          </a:xfrm>
          <a:prstGeom prst="wedgeEllipseCallout">
            <a:avLst>
              <a:gd name="adj1" fmla="val 24696"/>
              <a:gd name="adj2" fmla="val 6291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350" dirty="0">
                <a:solidFill>
                  <a:srgbClr val="000000"/>
                </a:solidFill>
              </a:rPr>
              <a:t>I like sitting in on [app breastfeeding consults] because I, as a nurse, feel like I’m </a:t>
            </a:r>
            <a:r>
              <a:rPr lang="en-US" sz="1350">
                <a:solidFill>
                  <a:srgbClr val="000000"/>
                </a:solidFill>
              </a:rPr>
              <a:t>getting feedback too.</a:t>
            </a:r>
            <a:endParaRPr lang="en-US" sz="1350" dirty="0">
              <a:solidFill>
                <a:srgbClr val="000000"/>
              </a:solidFill>
            </a:endParaRPr>
          </a:p>
        </p:txBody>
      </p:sp>
      <p:sp>
        <p:nvSpPr>
          <p:cNvPr id="15" name="Rectangle 14"/>
          <p:cNvSpPr/>
          <p:nvPr/>
        </p:nvSpPr>
        <p:spPr>
          <a:xfrm>
            <a:off x="5016492" y="1134074"/>
            <a:ext cx="3238075" cy="1061829"/>
          </a:xfrm>
          <a:prstGeom prst="rect">
            <a:avLst/>
          </a:prstGeom>
        </p:spPr>
        <p:txBody>
          <a:bodyPr wrap="square">
            <a:spAutoFit/>
          </a:bodyPr>
          <a:lstStyle/>
          <a:p>
            <a:pPr algn="ctr"/>
            <a:r>
              <a:rPr lang="en-US" dirty="0">
                <a:solidFill>
                  <a:schemeClr val="accent4">
                    <a:lumMod val="75000"/>
                  </a:schemeClr>
                </a:solidFill>
              </a:rPr>
              <a:t>Fills a void</a:t>
            </a:r>
          </a:p>
          <a:p>
            <a:pPr algn="ctr"/>
            <a:r>
              <a:rPr lang="en-US" sz="1500" dirty="0"/>
              <a:t>Bridge between in-person visits, timely support in areas with limited providers, providers get education too</a:t>
            </a:r>
          </a:p>
        </p:txBody>
      </p:sp>
      <p:sp>
        <p:nvSpPr>
          <p:cNvPr id="13" name="TextBox 12"/>
          <p:cNvSpPr txBox="1"/>
          <p:nvPr/>
        </p:nvSpPr>
        <p:spPr>
          <a:xfrm>
            <a:off x="492418" y="4698476"/>
            <a:ext cx="1131983" cy="341632"/>
          </a:xfrm>
          <a:prstGeom prst="rect">
            <a:avLst/>
          </a:prstGeom>
          <a:noFill/>
        </p:spPr>
        <p:txBody>
          <a:bodyPr wrap="square" rtlCol="0">
            <a:spAutoFit/>
          </a:bodyPr>
          <a:lstStyle/>
          <a:p>
            <a:pPr algn="ctr">
              <a:lnSpc>
                <a:spcPct val="90000"/>
              </a:lnSpc>
            </a:pPr>
            <a:r>
              <a:rPr lang="en-US">
                <a:solidFill>
                  <a:schemeClr val="accent4">
                    <a:lumMod val="75000"/>
                  </a:schemeClr>
                </a:solidFill>
              </a:rPr>
              <a:t>IBCLC</a:t>
            </a:r>
            <a:endParaRPr lang="en-US" dirty="0">
              <a:solidFill>
                <a:schemeClr val="accent4">
                  <a:lumMod val="75000"/>
                </a:schemeClr>
              </a:solidFill>
            </a:endParaRPr>
          </a:p>
        </p:txBody>
      </p:sp>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8276" y="3570359"/>
            <a:ext cx="1057896" cy="1269476"/>
          </a:xfrm>
          <a:prstGeom prst="rect">
            <a:avLst/>
          </a:prstGeom>
        </p:spPr>
      </p:pic>
      <p:sp>
        <p:nvSpPr>
          <p:cNvPr id="18" name="TextBox 17"/>
          <p:cNvSpPr txBox="1"/>
          <p:nvPr/>
        </p:nvSpPr>
        <p:spPr>
          <a:xfrm>
            <a:off x="7321233" y="4725535"/>
            <a:ext cx="1131983" cy="341632"/>
          </a:xfrm>
          <a:prstGeom prst="rect">
            <a:avLst/>
          </a:prstGeom>
          <a:noFill/>
        </p:spPr>
        <p:txBody>
          <a:bodyPr wrap="square" rtlCol="0">
            <a:spAutoFit/>
          </a:bodyPr>
          <a:lstStyle/>
          <a:p>
            <a:pPr algn="ctr">
              <a:lnSpc>
                <a:spcPct val="90000"/>
              </a:lnSpc>
            </a:pPr>
            <a:r>
              <a:rPr lang="en-US" dirty="0">
                <a:solidFill>
                  <a:schemeClr val="accent4">
                    <a:lumMod val="75000"/>
                  </a:schemeClr>
                </a:solidFill>
              </a:rPr>
              <a:t>RN</a:t>
            </a:r>
          </a:p>
        </p:txBody>
      </p:sp>
    </p:spTree>
    <p:extLst>
      <p:ext uri="{BB962C8B-B14F-4D97-AF65-F5344CB8AC3E}">
        <p14:creationId xmlns:p14="http://schemas.microsoft.com/office/powerpoint/2010/main" val="75794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6222"/>
            <a:ext cx="9144000" cy="923330"/>
          </a:xfrm>
          <a:prstGeom prst="rect">
            <a:avLst/>
          </a:prstGeom>
          <a:noFill/>
        </p:spPr>
        <p:txBody>
          <a:bodyPr wrap="square" rtlCol="0">
            <a:spAutoFit/>
          </a:bodyPr>
          <a:lstStyle/>
          <a:p>
            <a:pPr algn="ctr">
              <a:lnSpc>
                <a:spcPct val="90000"/>
              </a:lnSpc>
            </a:pPr>
            <a:r>
              <a:rPr lang="en-US" sz="3000" dirty="0">
                <a:solidFill>
                  <a:schemeClr val="accent4">
                    <a:lumMod val="75000"/>
                  </a:schemeClr>
                </a:solidFill>
              </a:rPr>
              <a:t>Impact of </a:t>
            </a:r>
            <a:r>
              <a:rPr lang="en-US" sz="3000" dirty="0" err="1">
                <a:solidFill>
                  <a:schemeClr val="accent4">
                    <a:lumMod val="75000"/>
                  </a:schemeClr>
                </a:solidFill>
              </a:rPr>
              <a:t>Telelactation</a:t>
            </a:r>
            <a:r>
              <a:rPr lang="en-US" sz="3000" dirty="0">
                <a:solidFill>
                  <a:schemeClr val="accent4">
                    <a:lumMod val="75000"/>
                  </a:schemeClr>
                </a:solidFill>
              </a:rPr>
              <a:t>: </a:t>
            </a:r>
            <a:br>
              <a:rPr lang="en-US" sz="3000" dirty="0">
                <a:solidFill>
                  <a:schemeClr val="accent4">
                    <a:lumMod val="75000"/>
                  </a:schemeClr>
                </a:solidFill>
              </a:rPr>
            </a:br>
            <a:r>
              <a:rPr lang="en-US" sz="3000" dirty="0">
                <a:solidFill>
                  <a:schemeClr val="accent4">
                    <a:lumMod val="75000"/>
                  </a:schemeClr>
                </a:solidFill>
              </a:rPr>
              <a:t>Encouragement to Keep Going</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8239" y="3512997"/>
            <a:ext cx="1088003" cy="1299779"/>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8276" y="3582535"/>
            <a:ext cx="1094543" cy="1257300"/>
          </a:xfrm>
          <a:prstGeom prst="rect">
            <a:avLst/>
          </a:prstGeom>
        </p:spPr>
      </p:pic>
      <p:sp>
        <p:nvSpPr>
          <p:cNvPr id="9" name="Oval Callout 8"/>
          <p:cNvSpPr/>
          <p:nvPr/>
        </p:nvSpPr>
        <p:spPr>
          <a:xfrm>
            <a:off x="482011" y="1664894"/>
            <a:ext cx="3658226" cy="1905051"/>
          </a:xfrm>
          <a:prstGeom prst="wedgeEllipseCallout">
            <a:avLst>
              <a:gd name="adj1" fmla="val -25391"/>
              <a:gd name="adj2" fmla="val 5788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350" dirty="0">
                <a:solidFill>
                  <a:srgbClr val="000000"/>
                </a:solidFill>
              </a:rPr>
              <a:t>Obviously, there was nothing like this app [when I had my first child]. If they had this a couple years ago, I probably would have breastfed him longer—if I had someone I could call right at home.</a:t>
            </a:r>
          </a:p>
        </p:txBody>
      </p:sp>
      <p:sp>
        <p:nvSpPr>
          <p:cNvPr id="10" name="Oval Callout 9"/>
          <p:cNvSpPr/>
          <p:nvPr/>
        </p:nvSpPr>
        <p:spPr>
          <a:xfrm>
            <a:off x="5023819" y="1863359"/>
            <a:ext cx="3429000" cy="1600200"/>
          </a:xfrm>
          <a:prstGeom prst="wedgeEllipseCallout">
            <a:avLst>
              <a:gd name="adj1" fmla="val 24696"/>
              <a:gd name="adj2" fmla="val 6291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350" dirty="0">
                <a:solidFill>
                  <a:srgbClr val="000000"/>
                </a:solidFill>
              </a:rPr>
              <a:t>I probably would have ended up waiting. I would have kept my questions and waited until the pediatrician’s visit, even though they’re not lactation consultants. </a:t>
            </a:r>
          </a:p>
        </p:txBody>
      </p:sp>
      <p:sp>
        <p:nvSpPr>
          <p:cNvPr id="12" name="Oval Callout 11"/>
          <p:cNvSpPr/>
          <p:nvPr/>
        </p:nvSpPr>
        <p:spPr>
          <a:xfrm>
            <a:off x="3732476" y="3370959"/>
            <a:ext cx="3429000" cy="1583855"/>
          </a:xfrm>
          <a:prstGeom prst="wedgeEllipseCallout">
            <a:avLst>
              <a:gd name="adj1" fmla="val 58431"/>
              <a:gd name="adj2" fmla="val -552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350" dirty="0">
                <a:solidFill>
                  <a:srgbClr val="000000"/>
                </a:solidFill>
              </a:rPr>
              <a:t>But I was able to get my questions answered before that, and then I didn’t have to spend time during [the doctor] visit to talk about that stuff. I was able to focus on other things.</a:t>
            </a:r>
          </a:p>
        </p:txBody>
      </p:sp>
    </p:spTree>
    <p:extLst>
      <p:ext uri="{BB962C8B-B14F-4D97-AF65-F5344CB8AC3E}">
        <p14:creationId xmlns:p14="http://schemas.microsoft.com/office/powerpoint/2010/main" val="52623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6223"/>
            <a:ext cx="9144000" cy="507831"/>
          </a:xfrm>
          <a:prstGeom prst="rect">
            <a:avLst/>
          </a:prstGeom>
          <a:noFill/>
        </p:spPr>
        <p:txBody>
          <a:bodyPr wrap="square" rtlCol="0">
            <a:spAutoFit/>
          </a:bodyPr>
          <a:lstStyle/>
          <a:p>
            <a:pPr algn="ctr">
              <a:lnSpc>
                <a:spcPct val="90000"/>
              </a:lnSpc>
            </a:pPr>
            <a:r>
              <a:rPr lang="en-US" sz="3000" dirty="0">
                <a:solidFill>
                  <a:schemeClr val="accent4">
                    <a:lumMod val="75000"/>
                  </a:schemeClr>
                </a:solidFill>
              </a:rPr>
              <a:t>Barriers and </a:t>
            </a:r>
            <a:r>
              <a:rPr lang="en-US" sz="3000">
                <a:solidFill>
                  <a:schemeClr val="accent4">
                    <a:lumMod val="75000"/>
                  </a:schemeClr>
                </a:solidFill>
              </a:rPr>
              <a:t>Reasons </a:t>
            </a:r>
            <a:r>
              <a:rPr lang="en-US" sz="3000" dirty="0">
                <a:solidFill>
                  <a:schemeClr val="accent4">
                    <a:lumMod val="75000"/>
                  </a:schemeClr>
                </a:solidFill>
              </a:rPr>
              <a:t>for </a:t>
            </a:r>
            <a:r>
              <a:rPr lang="en-US" sz="3000">
                <a:solidFill>
                  <a:schemeClr val="accent4">
                    <a:lumMod val="75000"/>
                  </a:schemeClr>
                </a:solidFill>
              </a:rPr>
              <a:t>App </a:t>
            </a:r>
            <a:r>
              <a:rPr lang="en-US" sz="3000" dirty="0">
                <a:solidFill>
                  <a:schemeClr val="accent4">
                    <a:lumMod val="75000"/>
                  </a:schemeClr>
                </a:solidFill>
              </a:rPr>
              <a:t>N</a:t>
            </a:r>
            <a:r>
              <a:rPr lang="en-US" sz="3000">
                <a:solidFill>
                  <a:schemeClr val="accent4">
                    <a:lumMod val="75000"/>
                  </a:schemeClr>
                </a:solidFill>
              </a:rPr>
              <a:t>on-use</a:t>
            </a:r>
            <a:endParaRPr lang="en-US" sz="3000" dirty="0">
              <a:solidFill>
                <a:schemeClr val="accent4">
                  <a:lumMod val="75000"/>
                </a:schemeClr>
              </a:solidFill>
            </a:endParaRPr>
          </a:p>
        </p:txBody>
      </p:sp>
      <p:sp>
        <p:nvSpPr>
          <p:cNvPr id="3" name="Content Placeholder 2"/>
          <p:cNvSpPr txBox="1">
            <a:spLocks/>
          </p:cNvSpPr>
          <p:nvPr/>
        </p:nvSpPr>
        <p:spPr>
          <a:xfrm>
            <a:off x="4011799" y="3257550"/>
            <a:ext cx="4789301" cy="1771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Convenient access to in-person support that the mother preferred</a:t>
            </a:r>
          </a:p>
          <a:p>
            <a:r>
              <a:rPr lang="en-US" sz="1500" dirty="0"/>
              <a:t>Limited need for professional breastfeeding support (e.g., previous breastfeeding experience, lack of challenges)</a:t>
            </a:r>
          </a:p>
          <a:p>
            <a:r>
              <a:rPr lang="en-US" sz="1500" dirty="0"/>
              <a:t>Competing demands that deprioritized breastfeeding concerns </a:t>
            </a:r>
          </a:p>
        </p:txBody>
      </p:sp>
      <p:sp>
        <p:nvSpPr>
          <p:cNvPr id="4" name="Content Placeholder 2"/>
          <p:cNvSpPr txBox="1">
            <a:spLocks/>
          </p:cNvSpPr>
          <p:nvPr/>
        </p:nvSpPr>
        <p:spPr>
          <a:xfrm>
            <a:off x="252552" y="1275321"/>
            <a:ext cx="8548549" cy="12964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Getting up the nerve to call </a:t>
            </a:r>
            <a:r>
              <a:rPr lang="en-US" sz="1500" dirty="0">
                <a:solidFill>
                  <a:schemeClr val="accent4">
                    <a:lumMod val="75000"/>
                  </a:schemeClr>
                </a:solidFill>
              </a:rPr>
              <a:t>(Potential solution: Offer text and audio/phone visits in addition to video visits)</a:t>
            </a:r>
          </a:p>
          <a:p>
            <a:r>
              <a:rPr lang="en-US" sz="1500" dirty="0"/>
              <a:t>Continuity of care </a:t>
            </a:r>
            <a:r>
              <a:rPr lang="en-US" sz="1500" dirty="0">
                <a:solidFill>
                  <a:schemeClr val="accent4">
                    <a:lumMod val="75000"/>
                  </a:schemeClr>
                </a:solidFill>
              </a:rPr>
              <a:t>(Potential solution: Allow IBCLCs to see previous provider’s notes; allow mothers to request same IBCLC)</a:t>
            </a:r>
          </a:p>
          <a:p>
            <a:r>
              <a:rPr lang="en-US" sz="1500" dirty="0"/>
              <a:t>Getting the app to work (affected a small subgroup): dropped calls, poor connection/signal/coverage </a:t>
            </a:r>
          </a:p>
          <a:p>
            <a:endParaRPr lang="en-US" sz="1500" dirty="0"/>
          </a:p>
        </p:txBody>
      </p:sp>
      <p:sp>
        <p:nvSpPr>
          <p:cNvPr id="6" name="Oval Callout 5"/>
          <p:cNvSpPr/>
          <p:nvPr/>
        </p:nvSpPr>
        <p:spPr>
          <a:xfrm>
            <a:off x="502746" y="2867016"/>
            <a:ext cx="3383454" cy="1314450"/>
          </a:xfrm>
          <a:prstGeom prst="wedgeEllipseCallout">
            <a:avLst>
              <a:gd name="adj1" fmla="val -26498"/>
              <a:gd name="adj2" fmla="val 5800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350" dirty="0">
                <a:solidFill>
                  <a:srgbClr val="000000"/>
                </a:solidFill>
              </a:rPr>
              <a:t>I know some people feel uncomfortable with video chatting. . . . I wasn’t too positive on video chatting somebody I didn’t quite exactly know.</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2551" y="3657600"/>
            <a:ext cx="1026221" cy="1200150"/>
          </a:xfrm>
          <a:prstGeom prst="rect">
            <a:avLst/>
          </a:prstGeom>
        </p:spPr>
      </p:pic>
      <p:sp>
        <p:nvSpPr>
          <p:cNvPr id="7" name="Rectangle 6"/>
          <p:cNvSpPr/>
          <p:nvPr/>
        </p:nvSpPr>
        <p:spPr>
          <a:xfrm>
            <a:off x="252551" y="929072"/>
            <a:ext cx="3028950" cy="369332"/>
          </a:xfrm>
          <a:prstGeom prst="rect">
            <a:avLst/>
          </a:prstGeom>
        </p:spPr>
        <p:txBody>
          <a:bodyPr wrap="square">
            <a:spAutoFit/>
          </a:bodyPr>
          <a:lstStyle/>
          <a:p>
            <a:r>
              <a:rPr lang="en-US" dirty="0">
                <a:solidFill>
                  <a:schemeClr val="accent4">
                    <a:lumMod val="75000"/>
                  </a:schemeClr>
                </a:solidFill>
              </a:rPr>
              <a:t>Barriers to </a:t>
            </a:r>
            <a:r>
              <a:rPr lang="en-US" dirty="0" err="1">
                <a:solidFill>
                  <a:schemeClr val="accent4">
                    <a:lumMod val="75000"/>
                  </a:schemeClr>
                </a:solidFill>
              </a:rPr>
              <a:t>telelactation</a:t>
            </a:r>
            <a:endParaRPr lang="en-US" dirty="0">
              <a:solidFill>
                <a:schemeClr val="accent4">
                  <a:lumMod val="75000"/>
                </a:schemeClr>
              </a:solidFill>
            </a:endParaRPr>
          </a:p>
        </p:txBody>
      </p:sp>
      <p:sp>
        <p:nvSpPr>
          <p:cNvPr id="8" name="Rectangle 7"/>
          <p:cNvSpPr/>
          <p:nvPr/>
        </p:nvSpPr>
        <p:spPr>
          <a:xfrm>
            <a:off x="4011799" y="2911301"/>
            <a:ext cx="4560701" cy="369332"/>
          </a:xfrm>
          <a:prstGeom prst="rect">
            <a:avLst/>
          </a:prstGeom>
        </p:spPr>
        <p:txBody>
          <a:bodyPr wrap="square">
            <a:spAutoFit/>
          </a:bodyPr>
          <a:lstStyle/>
          <a:p>
            <a:r>
              <a:rPr lang="en-US" dirty="0">
                <a:solidFill>
                  <a:schemeClr val="accent4">
                    <a:lumMod val="75000"/>
                  </a:schemeClr>
                </a:solidFill>
              </a:rPr>
              <a:t>Reasons </a:t>
            </a:r>
            <a:r>
              <a:rPr lang="en-US">
                <a:solidFill>
                  <a:schemeClr val="accent4">
                    <a:lumMod val="75000"/>
                  </a:schemeClr>
                </a:solidFill>
              </a:rPr>
              <a:t>for not using the app</a:t>
            </a:r>
            <a:endParaRPr lang="en-US" dirty="0">
              <a:solidFill>
                <a:schemeClr val="accent4">
                  <a:lumMod val="75000"/>
                </a:schemeClr>
              </a:solidFill>
            </a:endParaRPr>
          </a:p>
        </p:txBody>
      </p:sp>
    </p:spTree>
    <p:extLst>
      <p:ext uri="{BB962C8B-B14F-4D97-AF65-F5344CB8AC3E}">
        <p14:creationId xmlns:p14="http://schemas.microsoft.com/office/powerpoint/2010/main" val="152397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 y="171450"/>
            <a:ext cx="4039721" cy="1943189"/>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t="-128"/>
          <a:stretch/>
        </p:blipFill>
        <p:spPr>
          <a:xfrm>
            <a:off x="5603503" y="168361"/>
            <a:ext cx="1057969" cy="1943789"/>
          </a:xfrm>
          <a:prstGeom prst="rect">
            <a:avLst/>
          </a:prstGeom>
        </p:spPr>
      </p:pic>
      <p:pic>
        <p:nvPicPr>
          <p:cNvPr id="5" name="Picture 4"/>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0"/>
                    </a14:imgEffect>
                    <a14:imgEffect>
                      <a14:brightnessContrast bright="40000"/>
                    </a14:imgEffect>
                  </a14:imgLayer>
                </a14:imgProps>
              </a:ext>
              <a:ext uri="{28A0092B-C50C-407E-A947-70E740481C1C}">
                <a14:useLocalDpi xmlns:a14="http://schemas.microsoft.com/office/drawing/2010/main"/>
              </a:ext>
            </a:extLst>
          </a:blip>
          <a:srcRect l="14301"/>
          <a:stretch/>
        </p:blipFill>
        <p:spPr>
          <a:xfrm>
            <a:off x="4385185" y="170762"/>
            <a:ext cx="1101455" cy="1941388"/>
          </a:xfrm>
          <a:prstGeom prst="rect">
            <a:avLst/>
          </a:prstGeom>
        </p:spPr>
      </p:pic>
      <p:sp>
        <p:nvSpPr>
          <p:cNvPr id="8" name="Rectangle 7"/>
          <p:cNvSpPr/>
          <p:nvPr/>
        </p:nvSpPr>
        <p:spPr>
          <a:xfrm>
            <a:off x="6778334" y="168361"/>
            <a:ext cx="2194217" cy="1943789"/>
          </a:xfrm>
          <a:prstGeom prst="rect">
            <a:avLst/>
          </a:prstGeom>
          <a:solidFill>
            <a:schemeClr val="accent4">
              <a:lumMod val="50000"/>
              <a:alpha val="91000"/>
            </a:schemeClr>
          </a:solidFill>
        </p:spPr>
        <p:txBody>
          <a:bodyPr wrap="square" anchor="ctr">
            <a:noAutofit/>
          </a:bodyPr>
          <a:lstStyle/>
          <a:p>
            <a:pPr algn="ctr">
              <a:lnSpc>
                <a:spcPct val="90000"/>
              </a:lnSpc>
            </a:pPr>
            <a:r>
              <a:rPr lang="en-US" sz="3000" dirty="0">
                <a:solidFill>
                  <a:schemeClr val="bg1"/>
                </a:solidFill>
              </a:rPr>
              <a:t>Conclusions</a:t>
            </a:r>
          </a:p>
        </p:txBody>
      </p:sp>
      <p:sp>
        <p:nvSpPr>
          <p:cNvPr id="10" name="Rectangle 9"/>
          <p:cNvSpPr/>
          <p:nvPr/>
        </p:nvSpPr>
        <p:spPr>
          <a:xfrm>
            <a:off x="1482118" y="2747081"/>
            <a:ext cx="6907587" cy="2169825"/>
          </a:xfrm>
          <a:prstGeom prst="rect">
            <a:avLst/>
          </a:prstGeom>
        </p:spPr>
        <p:txBody>
          <a:bodyPr wrap="square">
            <a:spAutoFit/>
          </a:bodyPr>
          <a:lstStyle/>
          <a:p>
            <a:pPr marL="214313" indent="-214313">
              <a:buFont typeface="Arial" charset="0"/>
              <a:buChar char="•"/>
            </a:pPr>
            <a:r>
              <a:rPr lang="en-US" sz="2000" dirty="0"/>
              <a:t>Telelactation for rural mothers is feasible and acceptable</a:t>
            </a:r>
          </a:p>
          <a:p>
            <a:pPr marL="671513" lvl="1" indent="-214313">
              <a:buFont typeface="Arial" charset="0"/>
              <a:buChar char="•"/>
            </a:pPr>
            <a:r>
              <a:rPr lang="en-US" sz="2000" dirty="0"/>
              <a:t>Easy to use</a:t>
            </a:r>
          </a:p>
          <a:p>
            <a:pPr marL="671513" lvl="1" indent="-214313">
              <a:buFont typeface="Arial" charset="0"/>
              <a:buChar char="•"/>
            </a:pPr>
            <a:r>
              <a:rPr lang="en-US" sz="2000" dirty="0"/>
              <a:t>Fills a void</a:t>
            </a:r>
          </a:p>
          <a:p>
            <a:pPr marL="214313" indent="-214313">
              <a:spcAft>
                <a:spcPts val="900"/>
              </a:spcAft>
              <a:buFont typeface="Arial" charset="0"/>
              <a:buChar char="•"/>
            </a:pPr>
            <a:r>
              <a:rPr lang="en-US" sz="2000" dirty="0"/>
              <a:t>Rural mothers: crisis, basic info, comprehensive assistance</a:t>
            </a:r>
          </a:p>
          <a:p>
            <a:pPr marL="214313" indent="-214313">
              <a:spcAft>
                <a:spcPts val="900"/>
              </a:spcAft>
              <a:buFont typeface="Arial" charset="0"/>
              <a:buChar char="•"/>
            </a:pPr>
            <a:r>
              <a:rPr lang="en-US" sz="2000" dirty="0"/>
              <a:t>Potentially more useful for first-time mothers</a:t>
            </a:r>
          </a:p>
          <a:p>
            <a:pPr marL="214313" indent="-214313">
              <a:spcAft>
                <a:spcPts val="900"/>
              </a:spcAft>
              <a:buFont typeface="Arial" charset="0"/>
              <a:buChar char="•"/>
            </a:pPr>
            <a:r>
              <a:rPr lang="en-US" sz="2000" dirty="0"/>
              <a:t>“Digital divide” not a major issue</a:t>
            </a:r>
          </a:p>
        </p:txBody>
      </p:sp>
      <p:sp>
        <p:nvSpPr>
          <p:cNvPr id="12" name="TextBox 11"/>
          <p:cNvSpPr txBox="1"/>
          <p:nvPr/>
        </p:nvSpPr>
        <p:spPr>
          <a:xfrm>
            <a:off x="1219200" y="2266950"/>
            <a:ext cx="7064683" cy="480131"/>
          </a:xfrm>
          <a:prstGeom prst="rect">
            <a:avLst/>
          </a:prstGeom>
          <a:noFill/>
        </p:spPr>
        <p:txBody>
          <a:bodyPr wrap="square" rtlCol="0">
            <a:spAutoFit/>
          </a:bodyPr>
          <a:lstStyle/>
          <a:p>
            <a:pPr algn="ctr">
              <a:lnSpc>
                <a:spcPct val="90000"/>
              </a:lnSpc>
            </a:pPr>
            <a:r>
              <a:rPr lang="en-US" sz="2800" dirty="0">
                <a:solidFill>
                  <a:schemeClr val="accent4">
                    <a:lumMod val="75000"/>
                  </a:schemeClr>
                </a:solidFill>
              </a:rPr>
              <a:t>Feasibility and utility of </a:t>
            </a:r>
            <a:r>
              <a:rPr lang="en-US" sz="2800" dirty="0" err="1">
                <a:solidFill>
                  <a:schemeClr val="accent4">
                    <a:lumMod val="75000"/>
                  </a:schemeClr>
                </a:solidFill>
              </a:rPr>
              <a:t>telelactation</a:t>
            </a:r>
            <a:r>
              <a:rPr lang="en-US" sz="2800" dirty="0">
                <a:solidFill>
                  <a:schemeClr val="accent4">
                    <a:lumMod val="75000"/>
                  </a:schemeClr>
                </a:solidFill>
              </a:rPr>
              <a:t> services</a:t>
            </a:r>
          </a:p>
        </p:txBody>
      </p:sp>
    </p:spTree>
    <p:extLst>
      <p:ext uri="{BB962C8B-B14F-4D97-AF65-F5344CB8AC3E}">
        <p14:creationId xmlns:p14="http://schemas.microsoft.com/office/powerpoint/2010/main" val="17225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97401" y="1504950"/>
            <a:ext cx="4572000" cy="2308324"/>
          </a:xfrm>
          <a:prstGeom prst="rect">
            <a:avLst/>
          </a:prstGeom>
          <a:noFill/>
        </p:spPr>
        <p:txBody>
          <a:bodyPr wrap="square" rtlCol="0">
            <a:spAutoFit/>
          </a:bodyPr>
          <a:lstStyle/>
          <a:p>
            <a:pPr algn="ctr">
              <a:lnSpc>
                <a:spcPct val="90000"/>
              </a:lnSpc>
            </a:pPr>
            <a:r>
              <a:rPr lang="en-US" sz="4000" dirty="0">
                <a:solidFill>
                  <a:schemeClr val="accent4">
                    <a:lumMod val="75000"/>
                  </a:schemeClr>
                </a:solidFill>
              </a:rPr>
              <a:t>Telelactation is a potential solution, but research is limited</a:t>
            </a:r>
          </a:p>
        </p:txBody>
      </p:sp>
      <p:pic>
        <p:nvPicPr>
          <p:cNvPr id="6" name="Picture 6" descr="Image result for maven clinic">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0"/>
            <a:ext cx="45974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48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6223"/>
            <a:ext cx="9144000" cy="507831"/>
          </a:xfrm>
          <a:prstGeom prst="rect">
            <a:avLst/>
          </a:prstGeom>
          <a:noFill/>
        </p:spPr>
        <p:txBody>
          <a:bodyPr wrap="square" rtlCol="0">
            <a:spAutoFit/>
          </a:bodyPr>
          <a:lstStyle/>
          <a:p>
            <a:pPr algn="ctr">
              <a:lnSpc>
                <a:spcPct val="90000"/>
              </a:lnSpc>
            </a:pPr>
            <a:r>
              <a:rPr lang="en-US" sz="3000" dirty="0">
                <a:solidFill>
                  <a:schemeClr val="accent4">
                    <a:lumMod val="75000"/>
                  </a:schemeClr>
                </a:solidFill>
              </a:rPr>
              <a:t>A new telelactation model has emerged…</a:t>
            </a:r>
          </a:p>
        </p:txBody>
      </p:sp>
      <p:sp>
        <p:nvSpPr>
          <p:cNvPr id="7" name="Rectangle 6"/>
          <p:cNvSpPr/>
          <p:nvPr/>
        </p:nvSpPr>
        <p:spPr>
          <a:xfrm>
            <a:off x="0" y="3714750"/>
            <a:ext cx="9144000" cy="896170"/>
          </a:xfrm>
          <a:prstGeom prst="rect">
            <a:avLst/>
          </a:prstGeom>
          <a:solidFill>
            <a:schemeClr val="accent4">
              <a:lumMod val="75000"/>
            </a:schemeClr>
          </a:solidFill>
        </p:spPr>
        <p:txBody>
          <a:bodyPr wrap="square" anchor="ctr">
            <a:noAutofit/>
          </a:bodyPr>
          <a:lstStyle/>
          <a:p>
            <a:pPr algn="ctr">
              <a:lnSpc>
                <a:spcPct val="90000"/>
              </a:lnSpc>
            </a:pPr>
            <a:r>
              <a:rPr lang="en-US" dirty="0">
                <a:solidFill>
                  <a:schemeClr val="bg1"/>
                </a:solidFill>
              </a:rPr>
              <a:t>But there has been no research on the impact of these services </a:t>
            </a:r>
            <a:br>
              <a:rPr lang="en-US" dirty="0">
                <a:solidFill>
                  <a:schemeClr val="bg1"/>
                </a:solidFill>
              </a:rPr>
            </a:br>
            <a:r>
              <a:rPr lang="en-US" dirty="0">
                <a:solidFill>
                  <a:schemeClr val="bg1"/>
                </a:solidFill>
              </a:rPr>
              <a:t>and whether they are feasible and acceptable to breastfeeding mothers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569" y="1423432"/>
            <a:ext cx="2743200" cy="549176"/>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670" y="2098451"/>
            <a:ext cx="2651699" cy="855489"/>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0" y="1263485"/>
            <a:ext cx="2600117" cy="709123"/>
          </a:xfrm>
          <a:prstGeom prst="rect">
            <a:avLst/>
          </a:prstGeom>
        </p:spPr>
      </p:pic>
      <p:pic>
        <p:nvPicPr>
          <p:cNvPr id="18" name="Picture 17" descr="Pacify.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34009" y="2008224"/>
            <a:ext cx="1860030" cy="939367"/>
          </a:xfrm>
          <a:prstGeom prst="rect">
            <a:avLst/>
          </a:prstGeom>
        </p:spPr>
      </p:pic>
      <p:pic>
        <p:nvPicPr>
          <p:cNvPr id="3" name="Picture 2">
            <a:extLst>
              <a:ext uri="{FF2B5EF4-FFF2-40B4-BE49-F238E27FC236}">
                <a16:creationId xmlns:a16="http://schemas.microsoft.com/office/drawing/2014/main" id="{CB319307-98F4-47B9-9CEE-05C63A3E26C6}"/>
              </a:ext>
            </a:extLst>
          </p:cNvPr>
          <p:cNvPicPr>
            <a:picLocks noChangeAspect="1"/>
          </p:cNvPicPr>
          <p:nvPr/>
        </p:nvPicPr>
        <p:blipFill>
          <a:blip r:embed="rId7"/>
          <a:stretch>
            <a:fillRect/>
          </a:stretch>
        </p:blipFill>
        <p:spPr>
          <a:xfrm>
            <a:off x="3548479" y="2122922"/>
            <a:ext cx="2394600" cy="891223"/>
          </a:xfrm>
          <a:prstGeom prst="rect">
            <a:avLst/>
          </a:prstGeom>
        </p:spPr>
      </p:pic>
      <p:pic>
        <p:nvPicPr>
          <p:cNvPr id="6" name="Picture 5">
            <a:extLst>
              <a:ext uri="{FF2B5EF4-FFF2-40B4-BE49-F238E27FC236}">
                <a16:creationId xmlns:a16="http://schemas.microsoft.com/office/drawing/2014/main" id="{C3882941-C6C6-4FCC-8AB9-5BB90D38F2B0}"/>
              </a:ext>
            </a:extLst>
          </p:cNvPr>
          <p:cNvPicPr>
            <a:picLocks noChangeAspect="1"/>
          </p:cNvPicPr>
          <p:nvPr/>
        </p:nvPicPr>
        <p:blipFill>
          <a:blip r:embed="rId8"/>
          <a:stretch>
            <a:fillRect/>
          </a:stretch>
        </p:blipFill>
        <p:spPr>
          <a:xfrm>
            <a:off x="6557455" y="1131321"/>
            <a:ext cx="2230994" cy="967130"/>
          </a:xfrm>
          <a:prstGeom prst="rect">
            <a:avLst/>
          </a:prstGeom>
        </p:spPr>
      </p:pic>
    </p:spTree>
    <p:extLst>
      <p:ext uri="{BB962C8B-B14F-4D97-AF65-F5344CB8AC3E}">
        <p14:creationId xmlns:p14="http://schemas.microsoft.com/office/powerpoint/2010/main" val="70362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2971799"/>
            <a:ext cx="8763000" cy="998735"/>
            <a:chOff x="0" y="4267200"/>
            <a:chExt cx="8763000" cy="1331647"/>
          </a:xfrm>
        </p:grpSpPr>
        <p:sp>
          <p:nvSpPr>
            <p:cNvPr id="17" name="TextBox 16"/>
            <p:cNvSpPr txBox="1"/>
            <p:nvPr/>
          </p:nvSpPr>
          <p:spPr>
            <a:xfrm>
              <a:off x="0" y="4505236"/>
              <a:ext cx="3124200" cy="649751"/>
            </a:xfrm>
            <a:prstGeom prst="rect">
              <a:avLst/>
            </a:prstGeom>
            <a:noFill/>
          </p:spPr>
          <p:txBody>
            <a:bodyPr wrap="square" rtlCol="0">
              <a:spAutoFit/>
            </a:bodyPr>
            <a:lstStyle/>
            <a:p>
              <a:pPr algn="ctr">
                <a:lnSpc>
                  <a:spcPct val="90000"/>
                </a:lnSpc>
              </a:pPr>
              <a:r>
                <a:rPr lang="en-US" sz="2800" dirty="0">
                  <a:solidFill>
                    <a:schemeClr val="accent4">
                      <a:lumMod val="75000"/>
                    </a:schemeClr>
                  </a:solidFill>
                </a:rPr>
                <a:t>Advantages</a:t>
              </a:r>
            </a:p>
          </p:txBody>
        </p:sp>
        <p:sp>
          <p:nvSpPr>
            <p:cNvPr id="18" name="TextBox 17"/>
            <p:cNvSpPr txBox="1"/>
            <p:nvPr/>
          </p:nvSpPr>
          <p:spPr>
            <a:xfrm>
              <a:off x="2971800" y="4267200"/>
              <a:ext cx="5791200" cy="1331647"/>
            </a:xfrm>
            <a:prstGeom prst="rect">
              <a:avLst/>
            </a:prstGeom>
            <a:noFill/>
          </p:spPr>
          <p:txBody>
            <a:bodyPr wrap="square" rtlCol="0">
              <a:spAutoFit/>
            </a:bodyPr>
            <a:lstStyle/>
            <a:p>
              <a:pPr>
                <a:lnSpc>
                  <a:spcPct val="90000"/>
                </a:lnSpc>
                <a:spcAft>
                  <a:spcPts val="600"/>
                </a:spcAft>
              </a:pPr>
              <a:r>
                <a:rPr lang="en-US" dirty="0"/>
                <a:t>Unscheduled, on-demand assistance</a:t>
              </a:r>
            </a:p>
            <a:p>
              <a:pPr>
                <a:lnSpc>
                  <a:spcPct val="90000"/>
                </a:lnSpc>
                <a:spcAft>
                  <a:spcPts val="600"/>
                </a:spcAft>
              </a:pPr>
              <a:r>
                <a:rPr lang="en-US" dirty="0"/>
                <a:t>Available 24/7, including from home</a:t>
              </a:r>
            </a:p>
            <a:p>
              <a:pPr>
                <a:lnSpc>
                  <a:spcPct val="90000"/>
                </a:lnSpc>
                <a:spcAft>
                  <a:spcPts val="600"/>
                </a:spcAft>
              </a:pPr>
              <a:r>
                <a:rPr lang="en-US" dirty="0"/>
                <a:t>Inexpensive</a:t>
              </a:r>
            </a:p>
          </p:txBody>
        </p:sp>
      </p:grpSp>
      <p:grpSp>
        <p:nvGrpSpPr>
          <p:cNvPr id="22" name="Group 21"/>
          <p:cNvGrpSpPr/>
          <p:nvPr/>
        </p:nvGrpSpPr>
        <p:grpSpPr>
          <a:xfrm>
            <a:off x="0" y="4185258"/>
            <a:ext cx="8915400" cy="672492"/>
            <a:chOff x="0" y="5580348"/>
            <a:chExt cx="8915400" cy="896657"/>
          </a:xfrm>
        </p:grpSpPr>
        <p:sp>
          <p:nvSpPr>
            <p:cNvPr id="19" name="TextBox 18"/>
            <p:cNvSpPr txBox="1"/>
            <p:nvPr/>
          </p:nvSpPr>
          <p:spPr>
            <a:xfrm>
              <a:off x="0" y="5638800"/>
              <a:ext cx="3124200" cy="649751"/>
            </a:xfrm>
            <a:prstGeom prst="rect">
              <a:avLst/>
            </a:prstGeom>
            <a:noFill/>
          </p:spPr>
          <p:txBody>
            <a:bodyPr wrap="square" rtlCol="0">
              <a:spAutoFit/>
            </a:bodyPr>
            <a:lstStyle/>
            <a:p>
              <a:pPr algn="ctr">
                <a:lnSpc>
                  <a:spcPct val="90000"/>
                </a:lnSpc>
              </a:pPr>
              <a:r>
                <a:rPr lang="en-US" sz="2800" dirty="0">
                  <a:solidFill>
                    <a:schemeClr val="accent4">
                      <a:lumMod val="75000"/>
                    </a:schemeClr>
                  </a:solidFill>
                </a:rPr>
                <a:t>Disadvantages</a:t>
              </a:r>
            </a:p>
          </p:txBody>
        </p:sp>
        <p:sp>
          <p:nvSpPr>
            <p:cNvPr id="20" name="TextBox 19"/>
            <p:cNvSpPr txBox="1"/>
            <p:nvPr/>
          </p:nvSpPr>
          <p:spPr>
            <a:xfrm>
              <a:off x="2971800" y="5580348"/>
              <a:ext cx="5943600" cy="896657"/>
            </a:xfrm>
            <a:prstGeom prst="rect">
              <a:avLst/>
            </a:prstGeom>
            <a:noFill/>
          </p:spPr>
          <p:txBody>
            <a:bodyPr wrap="square" rtlCol="0">
              <a:spAutoFit/>
            </a:bodyPr>
            <a:lstStyle/>
            <a:p>
              <a:pPr>
                <a:lnSpc>
                  <a:spcPct val="90000"/>
                </a:lnSpc>
                <a:spcAft>
                  <a:spcPts val="600"/>
                </a:spcAft>
              </a:pPr>
              <a:r>
                <a:rPr lang="en-US" dirty="0"/>
                <a:t>Requires </a:t>
              </a:r>
              <a:r>
                <a:rPr lang="en-US" dirty="0" err="1"/>
                <a:t>wifi</a:t>
              </a:r>
              <a:r>
                <a:rPr lang="en-US" dirty="0"/>
                <a:t> or data network access and computer literacy</a:t>
              </a:r>
            </a:p>
            <a:p>
              <a:pPr>
                <a:lnSpc>
                  <a:spcPct val="90000"/>
                </a:lnSpc>
                <a:spcAft>
                  <a:spcPts val="600"/>
                </a:spcAft>
              </a:pPr>
              <a:r>
                <a:rPr lang="en-US" dirty="0"/>
                <a:t>Consultants cannot provide hands-on assistance</a:t>
              </a:r>
            </a:p>
          </p:txBody>
        </p:sp>
      </p:grpSp>
      <p:cxnSp>
        <p:nvCxnSpPr>
          <p:cNvPr id="30" name="Straight Arrow Connector 29"/>
          <p:cNvCxnSpPr/>
          <p:nvPr/>
        </p:nvCxnSpPr>
        <p:spPr>
          <a:xfrm>
            <a:off x="2543828" y="1362990"/>
            <a:ext cx="4077225" cy="0"/>
          </a:xfrm>
          <a:prstGeom prst="straightConnector1">
            <a:avLst/>
          </a:prstGeom>
          <a:ln>
            <a:solidFill>
              <a:schemeClr val="accent4">
                <a:lumMod val="75000"/>
              </a:schemeClr>
            </a:solidFill>
            <a:prstDash val="dot"/>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35" idx="3"/>
          </p:cNvCxnSpPr>
          <p:nvPr/>
        </p:nvCxnSpPr>
        <p:spPr>
          <a:xfrm flipH="1">
            <a:off x="2546270" y="1644034"/>
            <a:ext cx="4074784" cy="0"/>
          </a:xfrm>
          <a:prstGeom prst="straightConnector1">
            <a:avLst/>
          </a:prstGeom>
          <a:ln>
            <a:solidFill>
              <a:schemeClr val="accent4">
                <a:lumMod val="75000"/>
              </a:schemeClr>
            </a:solidFill>
            <a:prstDash val="dot"/>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3967621" y="327505"/>
            <a:ext cx="1359075" cy="2197819"/>
          </a:xfrm>
          <a:prstGeom prst="rect">
            <a:avLst/>
          </a:prstGeom>
          <a:solidFill>
            <a:srgbClr val="9039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Interactive instructional/ support video calls through patient’s personal device</a:t>
            </a:r>
          </a:p>
        </p:txBody>
      </p:sp>
      <p:pic>
        <p:nvPicPr>
          <p:cNvPr id="33" name="Picture 3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70544" y="133351"/>
            <a:ext cx="1553228" cy="2670744"/>
          </a:xfrm>
          <a:prstGeom prst="rect">
            <a:avLst/>
          </a:prstGeom>
        </p:spPr>
      </p:pic>
      <p:pic>
        <p:nvPicPr>
          <p:cNvPr id="34" name="Picture 33" descr="Avatars1.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50489" y="1161252"/>
            <a:ext cx="907013" cy="1100204"/>
          </a:xfrm>
          <a:prstGeom prst="rect">
            <a:avLst/>
          </a:prstGeom>
        </p:spPr>
      </p:pic>
      <p:pic>
        <p:nvPicPr>
          <p:cNvPr id="35" name="Picture 34" descr="Avatars1.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14189" y="1039401"/>
            <a:ext cx="1232081" cy="1209265"/>
          </a:xfrm>
          <a:prstGeom prst="rect">
            <a:avLst/>
          </a:prstGeom>
        </p:spPr>
      </p:pic>
      <p:sp>
        <p:nvSpPr>
          <p:cNvPr id="36" name="TextBox 35"/>
          <p:cNvSpPr txBox="1"/>
          <p:nvPr/>
        </p:nvSpPr>
        <p:spPr>
          <a:xfrm>
            <a:off x="990600" y="2190750"/>
            <a:ext cx="1949813" cy="313679"/>
          </a:xfrm>
          <a:prstGeom prst="rect">
            <a:avLst/>
          </a:prstGeom>
          <a:noFill/>
        </p:spPr>
        <p:txBody>
          <a:bodyPr wrap="none" rtlCol="0">
            <a:spAutoFit/>
          </a:bodyPr>
          <a:lstStyle/>
          <a:p>
            <a:pPr algn="ctr"/>
            <a:r>
              <a:rPr lang="en-US" dirty="0"/>
              <a:t>Breastfeeding mother</a:t>
            </a:r>
          </a:p>
        </p:txBody>
      </p:sp>
      <p:sp>
        <p:nvSpPr>
          <p:cNvPr id="37" name="TextBox 36"/>
          <p:cNvSpPr txBox="1"/>
          <p:nvPr/>
        </p:nvSpPr>
        <p:spPr>
          <a:xfrm>
            <a:off x="6297464" y="2181871"/>
            <a:ext cx="1855936" cy="313679"/>
          </a:xfrm>
          <a:prstGeom prst="rect">
            <a:avLst/>
          </a:prstGeom>
          <a:noFill/>
        </p:spPr>
        <p:txBody>
          <a:bodyPr wrap="none" rtlCol="0">
            <a:spAutoFit/>
          </a:bodyPr>
          <a:lstStyle/>
          <a:p>
            <a:pPr algn="ctr"/>
            <a:r>
              <a:rPr lang="en-US" dirty="0"/>
              <a:t>Lactation consultant</a:t>
            </a:r>
          </a:p>
        </p:txBody>
      </p:sp>
    </p:spTree>
    <p:extLst>
      <p:ext uri="{BB962C8B-B14F-4D97-AF65-F5344CB8AC3E}">
        <p14:creationId xmlns:p14="http://schemas.microsoft.com/office/powerpoint/2010/main" val="35219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p:nvPr/>
        </p:nvCxnSpPr>
        <p:spPr>
          <a:xfrm>
            <a:off x="2543828" y="1362990"/>
            <a:ext cx="4077225" cy="0"/>
          </a:xfrm>
          <a:prstGeom prst="straightConnector1">
            <a:avLst/>
          </a:prstGeom>
          <a:ln>
            <a:solidFill>
              <a:schemeClr val="accent4">
                <a:lumMod val="75000"/>
              </a:schemeClr>
            </a:solidFill>
            <a:prstDash val="dot"/>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35" idx="3"/>
          </p:cNvCxnSpPr>
          <p:nvPr/>
        </p:nvCxnSpPr>
        <p:spPr>
          <a:xfrm flipH="1">
            <a:off x="2546270" y="1644034"/>
            <a:ext cx="4074784" cy="0"/>
          </a:xfrm>
          <a:prstGeom prst="straightConnector1">
            <a:avLst/>
          </a:prstGeom>
          <a:ln>
            <a:solidFill>
              <a:schemeClr val="accent4">
                <a:lumMod val="75000"/>
              </a:schemeClr>
            </a:solidFill>
            <a:prstDash val="dot"/>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3967621" y="327505"/>
            <a:ext cx="1359075" cy="2197819"/>
          </a:xfrm>
          <a:prstGeom prst="rect">
            <a:avLst/>
          </a:prstGeom>
          <a:solidFill>
            <a:srgbClr val="9039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STUDY AIMS</a:t>
            </a:r>
          </a:p>
        </p:txBody>
      </p:sp>
      <p:pic>
        <p:nvPicPr>
          <p:cNvPr id="33" name="Picture 3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70544" y="133351"/>
            <a:ext cx="1553228" cy="2670744"/>
          </a:xfrm>
          <a:prstGeom prst="rect">
            <a:avLst/>
          </a:prstGeom>
        </p:spPr>
      </p:pic>
      <p:pic>
        <p:nvPicPr>
          <p:cNvPr id="34" name="Picture 33" descr="Avatars1.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50489" y="1161252"/>
            <a:ext cx="907013" cy="1100204"/>
          </a:xfrm>
          <a:prstGeom prst="rect">
            <a:avLst/>
          </a:prstGeom>
        </p:spPr>
      </p:pic>
      <p:pic>
        <p:nvPicPr>
          <p:cNvPr id="35" name="Picture 34" descr="Avatars1.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14189" y="1039401"/>
            <a:ext cx="1232081" cy="1209265"/>
          </a:xfrm>
          <a:prstGeom prst="rect">
            <a:avLst/>
          </a:prstGeom>
        </p:spPr>
      </p:pic>
      <p:sp>
        <p:nvSpPr>
          <p:cNvPr id="36" name="TextBox 35"/>
          <p:cNvSpPr txBox="1"/>
          <p:nvPr/>
        </p:nvSpPr>
        <p:spPr>
          <a:xfrm>
            <a:off x="990600" y="2190750"/>
            <a:ext cx="1949813" cy="313679"/>
          </a:xfrm>
          <a:prstGeom prst="rect">
            <a:avLst/>
          </a:prstGeom>
          <a:noFill/>
        </p:spPr>
        <p:txBody>
          <a:bodyPr wrap="none" rtlCol="0">
            <a:spAutoFit/>
          </a:bodyPr>
          <a:lstStyle/>
          <a:p>
            <a:pPr algn="ctr"/>
            <a:r>
              <a:rPr lang="en-US" dirty="0"/>
              <a:t>Breastfeeding mother</a:t>
            </a:r>
          </a:p>
        </p:txBody>
      </p:sp>
      <p:sp>
        <p:nvSpPr>
          <p:cNvPr id="37" name="TextBox 36"/>
          <p:cNvSpPr txBox="1"/>
          <p:nvPr/>
        </p:nvSpPr>
        <p:spPr>
          <a:xfrm>
            <a:off x="6297464" y="2181871"/>
            <a:ext cx="1855936" cy="313679"/>
          </a:xfrm>
          <a:prstGeom prst="rect">
            <a:avLst/>
          </a:prstGeom>
          <a:noFill/>
        </p:spPr>
        <p:txBody>
          <a:bodyPr wrap="none" rtlCol="0">
            <a:spAutoFit/>
          </a:bodyPr>
          <a:lstStyle/>
          <a:p>
            <a:pPr algn="ctr"/>
            <a:r>
              <a:rPr lang="en-US" dirty="0"/>
              <a:t>Lactation consultant</a:t>
            </a:r>
          </a:p>
        </p:txBody>
      </p:sp>
      <p:sp>
        <p:nvSpPr>
          <p:cNvPr id="16" name="TextBox 15"/>
          <p:cNvSpPr txBox="1"/>
          <p:nvPr/>
        </p:nvSpPr>
        <p:spPr>
          <a:xfrm>
            <a:off x="685800" y="3283807"/>
            <a:ext cx="7581302" cy="1421928"/>
          </a:xfrm>
          <a:prstGeom prst="rect">
            <a:avLst/>
          </a:prstGeom>
          <a:noFill/>
        </p:spPr>
        <p:txBody>
          <a:bodyPr wrap="square" rtlCol="0">
            <a:spAutoFit/>
          </a:bodyPr>
          <a:lstStyle/>
          <a:p>
            <a:pPr algn="ctr">
              <a:lnSpc>
                <a:spcPct val="90000"/>
              </a:lnSpc>
              <a:spcAft>
                <a:spcPts val="600"/>
              </a:spcAft>
            </a:pPr>
            <a:r>
              <a:rPr lang="en-US" sz="2400" dirty="0">
                <a:solidFill>
                  <a:schemeClr val="accent4">
                    <a:lumMod val="75000"/>
                  </a:schemeClr>
                </a:solidFill>
              </a:rPr>
              <a:t>The Tele-MILC trial evaluated the feasibility, acceptability, and impact of telelactation via personal devices on breastfeeding duration and exclusivity among rural women. </a:t>
            </a:r>
          </a:p>
        </p:txBody>
      </p:sp>
    </p:spTree>
    <p:extLst>
      <p:ext uri="{BB962C8B-B14F-4D97-AF65-F5344CB8AC3E}">
        <p14:creationId xmlns:p14="http://schemas.microsoft.com/office/powerpoint/2010/main" val="272202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45164</TotalTime>
  <Words>4068</Words>
  <Application>Microsoft Office PowerPoint</Application>
  <PresentationFormat>On-screen Show (16:9)</PresentationFormat>
  <Paragraphs>545</Paragraphs>
  <Slides>59</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ＭＳ Ｐゴシック</vt:lpstr>
      <vt:lpstr>Aldhabi</vt:lpstr>
      <vt:lpstr>Arial</vt:lpstr>
      <vt:lpstr>Calibri</vt:lpstr>
      <vt:lpstr>Cambria Math</vt:lpstr>
      <vt:lpstr>Franklin Gothic Book</vt:lpstr>
      <vt:lpstr>Franklin Gothic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RAND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 Authorized User</dc:creator>
  <cp:lastModifiedBy>Uscher-Pines, Lori</cp:lastModifiedBy>
  <cp:revision>482</cp:revision>
  <cp:lastPrinted>2016-09-22T19:08:26Z</cp:lastPrinted>
  <dcterms:created xsi:type="dcterms:W3CDTF">2016-08-25T17:16:26Z</dcterms:created>
  <dcterms:modified xsi:type="dcterms:W3CDTF">2019-04-04T22:31:03Z</dcterms:modified>
</cp:coreProperties>
</file>