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48"/>
  </p:notesMasterIdLst>
  <p:handoutMasterIdLst>
    <p:handoutMasterId r:id="rId49"/>
  </p:handoutMasterIdLst>
  <p:sldIdLst>
    <p:sldId id="363" r:id="rId3"/>
    <p:sldId id="364" r:id="rId4"/>
    <p:sldId id="365" r:id="rId5"/>
    <p:sldId id="366" r:id="rId6"/>
    <p:sldId id="367" r:id="rId7"/>
    <p:sldId id="368" r:id="rId8"/>
    <p:sldId id="369" r:id="rId9"/>
    <p:sldId id="370" r:id="rId10"/>
    <p:sldId id="371" r:id="rId11"/>
    <p:sldId id="256" r:id="rId12"/>
    <p:sldId id="359" r:id="rId13"/>
    <p:sldId id="258" r:id="rId14"/>
    <p:sldId id="342" r:id="rId15"/>
    <p:sldId id="257" r:id="rId16"/>
    <p:sldId id="315" r:id="rId17"/>
    <p:sldId id="261" r:id="rId18"/>
    <p:sldId id="269" r:id="rId19"/>
    <p:sldId id="358" r:id="rId20"/>
    <p:sldId id="271" r:id="rId21"/>
    <p:sldId id="357" r:id="rId22"/>
    <p:sldId id="273" r:id="rId23"/>
    <p:sldId id="360" r:id="rId24"/>
    <p:sldId id="298" r:id="rId25"/>
    <p:sldId id="323" r:id="rId26"/>
    <p:sldId id="263" r:id="rId27"/>
    <p:sldId id="346" r:id="rId28"/>
    <p:sldId id="264" r:id="rId29"/>
    <p:sldId id="265" r:id="rId30"/>
    <p:sldId id="266" r:id="rId31"/>
    <p:sldId id="362" r:id="rId32"/>
    <p:sldId id="267" r:id="rId33"/>
    <p:sldId id="268" r:id="rId34"/>
    <p:sldId id="274" r:id="rId35"/>
    <p:sldId id="286" r:id="rId36"/>
    <p:sldId id="303" r:id="rId37"/>
    <p:sldId id="304" r:id="rId38"/>
    <p:sldId id="288" r:id="rId39"/>
    <p:sldId id="345" r:id="rId40"/>
    <p:sldId id="349" r:id="rId41"/>
    <p:sldId id="356" r:id="rId42"/>
    <p:sldId id="350" r:id="rId43"/>
    <p:sldId id="282" r:id="rId44"/>
    <p:sldId id="355" r:id="rId45"/>
    <p:sldId id="347" r:id="rId46"/>
    <p:sldId id="283" r:id="rId47"/>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79">
          <p15:clr>
            <a:srgbClr val="A4A3A4"/>
          </p15:clr>
        </p15:guide>
        <p15:guide id="3" pos="28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Christ-Erwin" initials="MC" lastIdx="31" clrIdx="0">
    <p:extLst/>
  </p:cmAuthor>
  <p:cmAuthor id="2" name="Judith McAuley" initials="JM" lastIdx="36" clrIdx="1">
    <p:extLst/>
  </p:cmAuthor>
  <p:cmAuthor id="3" name="Rebecca Mark" initials="R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E31"/>
    <a:srgbClr val="94C436"/>
    <a:srgbClr val="E0424D"/>
    <a:srgbClr val="58408F"/>
    <a:srgbClr val="22217C"/>
    <a:srgbClr val="EA5A5C"/>
    <a:srgbClr val="2DA53E"/>
    <a:srgbClr val="584091"/>
    <a:srgbClr val="B1E9B8"/>
    <a:srgbClr val="E2E1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0" autoAdjust="0"/>
    <p:restoredTop sz="94580" autoAdjust="0"/>
  </p:normalViewPr>
  <p:slideViewPr>
    <p:cSldViewPr snapToGrid="0" snapToObjects="1" showGuides="1">
      <p:cViewPr varScale="1">
        <p:scale>
          <a:sx n="75" d="100"/>
          <a:sy n="75" d="100"/>
        </p:scale>
        <p:origin x="84" y="954"/>
      </p:cViewPr>
      <p:guideLst>
        <p:guide orient="horz" pos="1801"/>
        <p:guide pos="2879"/>
        <p:guide pos="28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616" tIns="46808" rIns="93616" bIns="46808" rtlCol="0"/>
          <a:lstStyle>
            <a:lvl1pPr algn="r">
              <a:defRPr sz="1200"/>
            </a:lvl1pPr>
          </a:lstStyle>
          <a:p>
            <a:fld id="{3D03BBC9-BCE7-224A-AFBC-77D442B4BD51}" type="datetimeFigureOut">
              <a:rPr lang="en-US" smtClean="0"/>
              <a:t>4/4/2019</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616" tIns="46808" rIns="93616" bIns="46808" rtlCol="0" anchor="b"/>
          <a:lstStyle>
            <a:lvl1pPr algn="r">
              <a:defRPr sz="1200"/>
            </a:lvl1pPr>
          </a:lstStyle>
          <a:p>
            <a:fld id="{2CCD83CF-1AF8-B744-BCD4-4DD54FA23D86}" type="slidenum">
              <a:rPr lang="en-US" smtClean="0"/>
              <a:t>‹#›</a:t>
            </a:fld>
            <a:endParaRPr lang="en-US"/>
          </a:p>
        </p:txBody>
      </p:sp>
    </p:spTree>
    <p:extLst>
      <p:ext uri="{BB962C8B-B14F-4D97-AF65-F5344CB8AC3E}">
        <p14:creationId xmlns:p14="http://schemas.microsoft.com/office/powerpoint/2010/main" val="1951997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616" tIns="46808" rIns="93616" bIns="46808" rtlCol="0"/>
          <a:lstStyle>
            <a:lvl1pPr algn="r">
              <a:defRPr sz="1200"/>
            </a:lvl1pPr>
          </a:lstStyle>
          <a:p>
            <a:fld id="{D9883BFC-A45F-5441-B366-10FE31898B0F}" type="datetimeFigureOut">
              <a:rPr lang="en-US" smtClean="0"/>
              <a:t>4/4/2019</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16" tIns="46808" rIns="93616" bIns="46808" rtlCol="0" anchor="b"/>
          <a:lstStyle>
            <a:lvl1pPr algn="r">
              <a:defRPr sz="1200"/>
            </a:lvl1pPr>
          </a:lstStyle>
          <a:p>
            <a:fld id="{4569855C-1435-A24A-B7DE-601E7F078FCD}" type="slidenum">
              <a:rPr lang="en-US" smtClean="0"/>
              <a:t>‹#›</a:t>
            </a:fld>
            <a:endParaRPr lang="en-US"/>
          </a:p>
        </p:txBody>
      </p:sp>
    </p:spTree>
    <p:extLst>
      <p:ext uri="{BB962C8B-B14F-4D97-AF65-F5344CB8AC3E}">
        <p14:creationId xmlns:p14="http://schemas.microsoft.com/office/powerpoint/2010/main" val="3420469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en-US"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96611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17</a:t>
            </a:fld>
            <a:endParaRPr lang="en-US"/>
          </a:p>
        </p:txBody>
      </p:sp>
    </p:spTree>
    <p:extLst>
      <p:ext uri="{BB962C8B-B14F-4D97-AF65-F5344CB8AC3E}">
        <p14:creationId xmlns:p14="http://schemas.microsoft.com/office/powerpoint/2010/main" val="249929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19</a:t>
            </a:fld>
            <a:endParaRPr lang="en-US"/>
          </a:p>
        </p:txBody>
      </p:sp>
    </p:spTree>
    <p:extLst>
      <p:ext uri="{BB962C8B-B14F-4D97-AF65-F5344CB8AC3E}">
        <p14:creationId xmlns:p14="http://schemas.microsoft.com/office/powerpoint/2010/main" val="412346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21</a:t>
            </a:fld>
            <a:endParaRPr lang="en-US"/>
          </a:p>
        </p:txBody>
      </p:sp>
    </p:spTree>
    <p:extLst>
      <p:ext uri="{BB962C8B-B14F-4D97-AF65-F5344CB8AC3E}">
        <p14:creationId xmlns:p14="http://schemas.microsoft.com/office/powerpoint/2010/main" val="42900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22</a:t>
            </a:fld>
            <a:endParaRPr lang="en-US"/>
          </a:p>
        </p:txBody>
      </p:sp>
    </p:spTree>
    <p:extLst>
      <p:ext uri="{BB962C8B-B14F-4D97-AF65-F5344CB8AC3E}">
        <p14:creationId xmlns:p14="http://schemas.microsoft.com/office/powerpoint/2010/main" val="124703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23</a:t>
            </a:fld>
            <a:endParaRPr lang="en-US"/>
          </a:p>
        </p:txBody>
      </p:sp>
    </p:spTree>
    <p:extLst>
      <p:ext uri="{BB962C8B-B14F-4D97-AF65-F5344CB8AC3E}">
        <p14:creationId xmlns:p14="http://schemas.microsoft.com/office/powerpoint/2010/main" val="403857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24</a:t>
            </a:fld>
            <a:endParaRPr lang="en-US"/>
          </a:p>
        </p:txBody>
      </p:sp>
    </p:spTree>
    <p:extLst>
      <p:ext uri="{BB962C8B-B14F-4D97-AF65-F5344CB8AC3E}">
        <p14:creationId xmlns:p14="http://schemas.microsoft.com/office/powerpoint/2010/main" val="249929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25</a:t>
            </a:fld>
            <a:endParaRPr lang="en-US"/>
          </a:p>
        </p:txBody>
      </p:sp>
    </p:spTree>
    <p:extLst>
      <p:ext uri="{BB962C8B-B14F-4D97-AF65-F5344CB8AC3E}">
        <p14:creationId xmlns:p14="http://schemas.microsoft.com/office/powerpoint/2010/main" val="275869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26</a:t>
            </a:fld>
            <a:endParaRPr lang="en-US"/>
          </a:p>
        </p:txBody>
      </p:sp>
    </p:spTree>
    <p:extLst>
      <p:ext uri="{BB962C8B-B14F-4D97-AF65-F5344CB8AC3E}">
        <p14:creationId xmlns:p14="http://schemas.microsoft.com/office/powerpoint/2010/main" val="275869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27</a:t>
            </a:fld>
            <a:endParaRPr lang="en-US"/>
          </a:p>
        </p:txBody>
      </p:sp>
    </p:spTree>
    <p:extLst>
      <p:ext uri="{BB962C8B-B14F-4D97-AF65-F5344CB8AC3E}">
        <p14:creationId xmlns:p14="http://schemas.microsoft.com/office/powerpoint/2010/main" val="202562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28</a:t>
            </a:fld>
            <a:endParaRPr lang="en-US"/>
          </a:p>
        </p:txBody>
      </p:sp>
    </p:spTree>
    <p:extLst>
      <p:ext uri="{BB962C8B-B14F-4D97-AF65-F5344CB8AC3E}">
        <p14:creationId xmlns:p14="http://schemas.microsoft.com/office/powerpoint/2010/main" val="366758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a:t>
            </a:r>
            <a:r>
              <a:rPr lang="en-US" baseline="0" dirty="0"/>
              <a:t> partnerships with existing partners and established new partnerships resulting in increased communication and resource sharing.   Additional, in several communities such as Baltimore and East St. Louis , local WIC agencies were able to connect with planners and local affiliates of the American Heart Association to explore opportunities to partner and build healthier communities.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en-US"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65196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29</a:t>
            </a:fld>
            <a:endParaRPr lang="en-US"/>
          </a:p>
        </p:txBody>
      </p:sp>
    </p:spTree>
    <p:extLst>
      <p:ext uri="{BB962C8B-B14F-4D97-AF65-F5344CB8AC3E}">
        <p14:creationId xmlns:p14="http://schemas.microsoft.com/office/powerpoint/2010/main" val="255470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30</a:t>
            </a:fld>
            <a:endParaRPr lang="en-US"/>
          </a:p>
        </p:txBody>
      </p:sp>
    </p:spTree>
    <p:extLst>
      <p:ext uri="{BB962C8B-B14F-4D97-AF65-F5344CB8AC3E}">
        <p14:creationId xmlns:p14="http://schemas.microsoft.com/office/powerpoint/2010/main" val="217466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31</a:t>
            </a:fld>
            <a:endParaRPr lang="en-US"/>
          </a:p>
        </p:txBody>
      </p:sp>
    </p:spTree>
    <p:extLst>
      <p:ext uri="{BB962C8B-B14F-4D97-AF65-F5344CB8AC3E}">
        <p14:creationId xmlns:p14="http://schemas.microsoft.com/office/powerpoint/2010/main" val="2548132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9855C-1435-A24A-B7DE-601E7F078FCD}" type="slidenum">
              <a:rPr lang="en-US" smtClean="0"/>
              <a:t>32</a:t>
            </a:fld>
            <a:endParaRPr lang="en-US"/>
          </a:p>
        </p:txBody>
      </p:sp>
    </p:spTree>
    <p:extLst>
      <p:ext uri="{BB962C8B-B14F-4D97-AF65-F5344CB8AC3E}">
        <p14:creationId xmlns:p14="http://schemas.microsoft.com/office/powerpoint/2010/main" val="354852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33</a:t>
            </a:fld>
            <a:endParaRPr lang="en-US"/>
          </a:p>
        </p:txBody>
      </p:sp>
    </p:spTree>
    <p:extLst>
      <p:ext uri="{BB962C8B-B14F-4D97-AF65-F5344CB8AC3E}">
        <p14:creationId xmlns:p14="http://schemas.microsoft.com/office/powerpoint/2010/main" val="102910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34</a:t>
            </a:fld>
            <a:endParaRPr lang="en-US"/>
          </a:p>
        </p:txBody>
      </p:sp>
    </p:spTree>
    <p:extLst>
      <p:ext uri="{BB962C8B-B14F-4D97-AF65-F5344CB8AC3E}">
        <p14:creationId xmlns:p14="http://schemas.microsoft.com/office/powerpoint/2010/main" val="183900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35</a:t>
            </a:fld>
            <a:endParaRPr lang="en-US"/>
          </a:p>
        </p:txBody>
      </p:sp>
    </p:spTree>
    <p:extLst>
      <p:ext uri="{BB962C8B-B14F-4D97-AF65-F5344CB8AC3E}">
        <p14:creationId xmlns:p14="http://schemas.microsoft.com/office/powerpoint/2010/main" val="1475827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36</a:t>
            </a:fld>
            <a:endParaRPr lang="en-US"/>
          </a:p>
        </p:txBody>
      </p:sp>
    </p:spTree>
    <p:extLst>
      <p:ext uri="{BB962C8B-B14F-4D97-AF65-F5344CB8AC3E}">
        <p14:creationId xmlns:p14="http://schemas.microsoft.com/office/powerpoint/2010/main" val="1703733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37</a:t>
            </a:fld>
            <a:endParaRPr lang="en-US"/>
          </a:p>
        </p:txBody>
      </p:sp>
    </p:spTree>
    <p:extLst>
      <p:ext uri="{BB962C8B-B14F-4D97-AF65-F5344CB8AC3E}">
        <p14:creationId xmlns:p14="http://schemas.microsoft.com/office/powerpoint/2010/main" val="754433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41</a:t>
            </a:fld>
            <a:endParaRPr lang="en-US"/>
          </a:p>
        </p:txBody>
      </p:sp>
    </p:spTree>
    <p:extLst>
      <p:ext uri="{BB962C8B-B14F-4D97-AF65-F5344CB8AC3E}">
        <p14:creationId xmlns:p14="http://schemas.microsoft.com/office/powerpoint/2010/main" val="362529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CPHMC achievements – video snapshots from Kenosha (WI),</a:t>
            </a:r>
            <a:r>
              <a:rPr lang="en-US" baseline="0" dirty="0"/>
              <a:t> Plattsburgh (NY), and Sandpoint (ID)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en-US"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752065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42</a:t>
            </a:fld>
            <a:endParaRPr lang="en-US"/>
          </a:p>
        </p:txBody>
      </p:sp>
    </p:spTree>
    <p:extLst>
      <p:ext uri="{BB962C8B-B14F-4D97-AF65-F5344CB8AC3E}">
        <p14:creationId xmlns:p14="http://schemas.microsoft.com/office/powerpoint/2010/main" val="3328914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43</a:t>
            </a:fld>
            <a:endParaRPr lang="en-US"/>
          </a:p>
        </p:txBody>
      </p:sp>
    </p:spTree>
    <p:extLst>
      <p:ext uri="{BB962C8B-B14F-4D97-AF65-F5344CB8AC3E}">
        <p14:creationId xmlns:p14="http://schemas.microsoft.com/office/powerpoint/2010/main" val="3328914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44</a:t>
            </a:fld>
            <a:endParaRPr lang="en-US"/>
          </a:p>
        </p:txBody>
      </p:sp>
    </p:spTree>
    <p:extLst>
      <p:ext uri="{BB962C8B-B14F-4D97-AF65-F5344CB8AC3E}">
        <p14:creationId xmlns:p14="http://schemas.microsoft.com/office/powerpoint/2010/main" val="3328914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45</a:t>
            </a:fld>
            <a:endParaRPr lang="en-US"/>
          </a:p>
        </p:txBody>
      </p:sp>
    </p:spTree>
    <p:extLst>
      <p:ext uri="{BB962C8B-B14F-4D97-AF65-F5344CB8AC3E}">
        <p14:creationId xmlns:p14="http://schemas.microsoft.com/office/powerpoint/2010/main" val="281175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en-US"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7863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10</a:t>
            </a:fld>
            <a:endParaRPr lang="en-US"/>
          </a:p>
        </p:txBody>
      </p:sp>
    </p:spTree>
    <p:extLst>
      <p:ext uri="{BB962C8B-B14F-4D97-AF65-F5344CB8AC3E}">
        <p14:creationId xmlns:p14="http://schemas.microsoft.com/office/powerpoint/2010/main" val="66307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12</a:t>
            </a:fld>
            <a:endParaRPr lang="en-US"/>
          </a:p>
        </p:txBody>
      </p:sp>
    </p:spTree>
    <p:extLst>
      <p:ext uri="{BB962C8B-B14F-4D97-AF65-F5344CB8AC3E}">
        <p14:creationId xmlns:p14="http://schemas.microsoft.com/office/powerpoint/2010/main" val="225677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13</a:t>
            </a:fld>
            <a:endParaRPr lang="en-US"/>
          </a:p>
        </p:txBody>
      </p:sp>
    </p:spTree>
    <p:extLst>
      <p:ext uri="{BB962C8B-B14F-4D97-AF65-F5344CB8AC3E}">
        <p14:creationId xmlns:p14="http://schemas.microsoft.com/office/powerpoint/2010/main" val="28690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14</a:t>
            </a:fld>
            <a:endParaRPr lang="en-US"/>
          </a:p>
        </p:txBody>
      </p:sp>
    </p:spTree>
    <p:extLst>
      <p:ext uri="{BB962C8B-B14F-4D97-AF65-F5344CB8AC3E}">
        <p14:creationId xmlns:p14="http://schemas.microsoft.com/office/powerpoint/2010/main" val="372590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9855C-1435-A24A-B7DE-601E7F078FCD}" type="slidenum">
              <a:rPr lang="en-US" smtClean="0"/>
              <a:t>16</a:t>
            </a:fld>
            <a:endParaRPr lang="en-US"/>
          </a:p>
        </p:txBody>
      </p:sp>
    </p:spTree>
    <p:extLst>
      <p:ext uri="{BB962C8B-B14F-4D97-AF65-F5344CB8AC3E}">
        <p14:creationId xmlns:p14="http://schemas.microsoft.com/office/powerpoint/2010/main" val="988274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25531" y="2864543"/>
            <a:ext cx="4788077" cy="1079500"/>
          </a:xfrm>
          <a:prstGeom prst="rect">
            <a:avLst/>
          </a:prstGeom>
        </p:spPr>
        <p:txBody>
          <a:bodyPr/>
          <a:lstStyle>
            <a:lvl1pPr marL="0" indent="0" algn="l">
              <a:lnSpc>
                <a:spcPct val="80000"/>
              </a:lnSpc>
              <a:buFont typeface="Arial"/>
              <a:buNone/>
              <a:defRPr sz="1800">
                <a:solidFill>
                  <a:srgbClr val="E51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 Org</a:t>
            </a:r>
          </a:p>
          <a:p>
            <a:r>
              <a:rPr lang="en-US" dirty="0"/>
              <a:t>Title, Org 2</a:t>
            </a:r>
          </a:p>
          <a:p>
            <a:r>
              <a:rPr lang="en-US" dirty="0"/>
              <a:t>Date</a:t>
            </a:r>
          </a:p>
        </p:txBody>
      </p:sp>
      <p:sp>
        <p:nvSpPr>
          <p:cNvPr id="4" name="Title 3"/>
          <p:cNvSpPr>
            <a:spLocks noGrp="1"/>
          </p:cNvSpPr>
          <p:nvPr>
            <p:ph type="title" hasCustomPrompt="1"/>
          </p:nvPr>
        </p:nvSpPr>
        <p:spPr>
          <a:xfrm>
            <a:off x="3825531" y="1252657"/>
            <a:ext cx="4788077" cy="1415919"/>
          </a:xfrm>
          <a:prstGeom prst="rect">
            <a:avLst/>
          </a:prstGeom>
        </p:spPr>
        <p:txBody>
          <a:bodyPr vert="horz"/>
          <a:lstStyle>
            <a:lvl1pPr algn="l">
              <a:lnSpc>
                <a:spcPct val="90000"/>
              </a:lnSpc>
              <a:defRPr sz="5400" b="1" i="0">
                <a:solidFill>
                  <a:srgbClr val="23217D"/>
                </a:solidFill>
                <a:latin typeface="+mj-lt"/>
                <a:cs typeface="Futura"/>
              </a:defRPr>
            </a:lvl1pPr>
          </a:lstStyle>
          <a:p>
            <a:r>
              <a:rPr lang="en-US" dirty="0"/>
              <a:t>Top Portion</a:t>
            </a:r>
            <a:br>
              <a:rPr lang="en-US" dirty="0"/>
            </a:br>
            <a:r>
              <a:rPr lang="en-US" dirty="0"/>
              <a:t>Bottom Portion</a:t>
            </a:r>
          </a:p>
        </p:txBody>
      </p:sp>
      <p:pic>
        <p:nvPicPr>
          <p:cNvPr id="5" name="Picture 4" descr="WIC_Logo_640x640.jpe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567" y="1506280"/>
            <a:ext cx="2201552" cy="2201552"/>
          </a:xfrm>
          <a:prstGeom prst="rect">
            <a:avLst/>
          </a:prstGeom>
        </p:spPr>
      </p:pic>
    </p:spTree>
    <p:extLst>
      <p:ext uri="{BB962C8B-B14F-4D97-AF65-F5344CB8AC3E}">
        <p14:creationId xmlns:p14="http://schemas.microsoft.com/office/powerpoint/2010/main" val="2639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8239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1620041" y="0"/>
            <a:ext cx="7010666" cy="5715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2247294" y="265907"/>
            <a:ext cx="5754600" cy="952500"/>
          </a:xfrm>
        </p:spPr>
        <p:txBody>
          <a:bodyPr/>
          <a:lstStyle/>
          <a:p>
            <a:r>
              <a:rPr lang="en-US"/>
              <a:t>Click to edit Master title style</a:t>
            </a:r>
            <a:endParaRPr/>
          </a:p>
        </p:txBody>
      </p:sp>
      <p:sp>
        <p:nvSpPr>
          <p:cNvPr id="12" name="Rectangle 11"/>
          <p:cNvSpPr/>
          <p:nvPr/>
        </p:nvSpPr>
        <p:spPr bwMode="gray">
          <a:xfrm rot="21379692">
            <a:off x="241760" y="175986"/>
            <a:ext cx="1157138" cy="170975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268132" y="234141"/>
            <a:ext cx="1084900" cy="1638228"/>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34299" indent="0" algn="ctr">
              <a:buNone/>
              <a:defRPr sz="1200"/>
            </a:lvl1pPr>
          </a:lstStyle>
          <a:p>
            <a:r>
              <a:rPr lang="en-US"/>
              <a:t>Click icon to add picture</a:t>
            </a:r>
            <a:endParaRPr dirty="0"/>
          </a:p>
        </p:txBody>
      </p:sp>
      <p:sp>
        <p:nvSpPr>
          <p:cNvPr id="3" name="Content Placeholder 2"/>
          <p:cNvSpPr>
            <a:spLocks noGrp="1"/>
          </p:cNvSpPr>
          <p:nvPr>
            <p:ph idx="1"/>
          </p:nvPr>
        </p:nvSpPr>
        <p:spPr>
          <a:xfrm>
            <a:off x="2247294" y="1369220"/>
            <a:ext cx="5754600" cy="3774281"/>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8" name="Straight Connector 7"/>
          <p:cNvCxnSpPr/>
          <p:nvPr/>
        </p:nvCxnSpPr>
        <p:spPr>
          <a:xfrm>
            <a:off x="1732810"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5380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369220"/>
            <a:ext cx="6859788" cy="2440780"/>
          </a:xfrm>
        </p:spPr>
        <p:txBody>
          <a:bodyPr anchor="b">
            <a:normAutofit/>
          </a:bodyPr>
          <a:lstStyle>
            <a:lvl1pPr algn="ctr">
              <a:lnSpc>
                <a:spcPct val="80000"/>
              </a:lnSpc>
              <a:defRPr sz="4201" b="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142107" y="3810001"/>
            <a:ext cx="6859786" cy="888999"/>
          </a:xfrm>
        </p:spPr>
        <p:txBody>
          <a:bodyPr anchor="t">
            <a:normAutofit/>
          </a:bodyPr>
          <a:lstStyle>
            <a:lvl1pPr marL="0" indent="0" algn="ctr">
              <a:spcBef>
                <a:spcPts val="0"/>
              </a:spcBef>
              <a:buNone/>
              <a:defRPr sz="1800">
                <a:solidFill>
                  <a:schemeClr val="tx1">
                    <a:lumMod val="90000"/>
                    <a:lumOff val="10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9977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42107" y="1369220"/>
            <a:ext cx="3361295" cy="3774281"/>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0599" y="1369220"/>
            <a:ext cx="3361295" cy="3774281"/>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4/4/2019</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4926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8" y="1353643"/>
            <a:ext cx="3361295" cy="614857"/>
          </a:xfrm>
        </p:spPr>
        <p:txBody>
          <a:bodyPr anchor="ctr"/>
          <a:lstStyle>
            <a:lvl1pPr marL="0" indent="0">
              <a:spcBef>
                <a:spcPts val="0"/>
              </a:spcBef>
              <a:buNone/>
              <a:defRPr sz="1800" b="0">
                <a:solidFill>
                  <a:schemeClr val="tx1">
                    <a:lumMod val="75000"/>
                    <a:lumOff val="25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142108" y="2032001"/>
            <a:ext cx="3361295" cy="31114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0599" y="1353643"/>
            <a:ext cx="3361295" cy="614857"/>
          </a:xfrm>
        </p:spPr>
        <p:txBody>
          <a:bodyPr anchor="ctr"/>
          <a:lstStyle>
            <a:lvl1pPr marL="0" indent="0">
              <a:spcBef>
                <a:spcPts val="0"/>
              </a:spcBef>
              <a:buNone/>
              <a:defRPr sz="1800" b="0">
                <a:solidFill>
                  <a:schemeClr val="tx1">
                    <a:lumMod val="75000"/>
                    <a:lumOff val="25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4640599" y="2032001"/>
            <a:ext cx="3361295" cy="31114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4/4/2019</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653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4/4/2019</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9773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4/4/2019</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3875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957" y="1218407"/>
            <a:ext cx="2343761" cy="1639093"/>
          </a:xfrm>
        </p:spPr>
        <p:txBody>
          <a:bodyPr anchor="b">
            <a:norm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856283" y="571500"/>
            <a:ext cx="4859015" cy="4572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943957" y="2857500"/>
            <a:ext cx="2343761" cy="1524000"/>
          </a:xfrm>
        </p:spPr>
        <p:txBody>
          <a:bodyPr>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4/4/2019</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62500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5486638" y="0"/>
            <a:ext cx="3144070" cy="5715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11" name="Straight Connector 10"/>
          <p:cNvCxnSpPr/>
          <p:nvPr/>
        </p:nvCxnSpPr>
        <p:spPr>
          <a:xfrm>
            <a:off x="5600968"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5943957" y="1369220"/>
            <a:ext cx="2343761" cy="2313781"/>
          </a:xfrm>
        </p:spPr>
        <p:txBody>
          <a:bodyPr anchor="b">
            <a:normAutofit/>
          </a:bodyPr>
          <a:lstStyle>
            <a:lvl1pPr algn="l">
              <a:defRPr sz="2701" b="0"/>
            </a:lvl1pPr>
          </a:lstStyle>
          <a:p>
            <a:r>
              <a:rPr lang="en-US"/>
              <a:t>Click to edit Master title style</a:t>
            </a:r>
            <a:endParaRPr/>
          </a:p>
        </p:txBody>
      </p:sp>
      <p:sp>
        <p:nvSpPr>
          <p:cNvPr id="15" name="Rectangle 14"/>
          <p:cNvSpPr/>
          <p:nvPr/>
        </p:nvSpPr>
        <p:spPr bwMode="gray">
          <a:xfrm rot="120000">
            <a:off x="491315" y="443751"/>
            <a:ext cx="4578903" cy="476324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3" name="Picture Placeholder 2" descr="An empty placeholder to add an image. Click on the placeholder and select the image that you wish to add."/>
          <p:cNvSpPr>
            <a:spLocks noGrp="1"/>
          </p:cNvSpPr>
          <p:nvPr>
            <p:ph type="pic" idx="1"/>
          </p:nvPr>
        </p:nvSpPr>
        <p:spPr bwMode="gray">
          <a:xfrm>
            <a:off x="559335" y="508000"/>
            <a:ext cx="4437154" cy="46355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943957" y="3686595"/>
            <a:ext cx="2343761" cy="1456906"/>
          </a:xfrm>
        </p:spPr>
        <p:txBody>
          <a:bodyPr>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4/4/2019</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70359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85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18911" y="1252657"/>
            <a:ext cx="4788077" cy="1435510"/>
          </a:xfrm>
          <a:prstGeom prst="rect">
            <a:avLst/>
          </a:prstGeom>
          <a:ln>
            <a:noFill/>
          </a:ln>
        </p:spPr>
        <p:txBody>
          <a:bodyPr/>
          <a:lstStyle>
            <a:lvl1pPr algn="l">
              <a:lnSpc>
                <a:spcPct val="90000"/>
              </a:lnSpc>
              <a:defRPr sz="5400" b="1" baseline="0">
                <a:solidFill>
                  <a:srgbClr val="FFFFFF"/>
                </a:solidFill>
              </a:defRPr>
            </a:lvl1pPr>
          </a:lstStyle>
          <a:p>
            <a:r>
              <a:rPr lang="en-US" dirty="0"/>
              <a:t>Top Portion</a:t>
            </a:r>
            <a:br>
              <a:rPr lang="en-US" dirty="0"/>
            </a:br>
            <a:r>
              <a:rPr lang="en-US" dirty="0"/>
              <a:t>Bottom Portion</a:t>
            </a:r>
          </a:p>
        </p:txBody>
      </p:sp>
      <p:sp>
        <p:nvSpPr>
          <p:cNvPr id="12" name="Subtitle 2"/>
          <p:cNvSpPr>
            <a:spLocks noGrp="1"/>
          </p:cNvSpPr>
          <p:nvPr>
            <p:ph type="subTitle" idx="1" hasCustomPrompt="1"/>
          </p:nvPr>
        </p:nvSpPr>
        <p:spPr>
          <a:xfrm>
            <a:off x="318911" y="2864543"/>
            <a:ext cx="4788077" cy="1079500"/>
          </a:xfrm>
          <a:prstGeom prst="rect">
            <a:avLst/>
          </a:prstGeom>
        </p:spPr>
        <p:txBody>
          <a:bodyPr/>
          <a:lstStyle>
            <a:lvl1pPr marL="0" indent="0" algn="l">
              <a:lnSpc>
                <a:spcPct val="80000"/>
              </a:lnSpc>
              <a:buFont typeface="Aria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Bottom Title Bar</a:t>
            </a:r>
          </a:p>
        </p:txBody>
      </p:sp>
      <p:sp>
        <p:nvSpPr>
          <p:cNvPr id="13" name="Slide Number Placeholder 5"/>
          <p:cNvSpPr>
            <a:spLocks noGrp="1"/>
          </p:cNvSpPr>
          <p:nvPr>
            <p:ph type="sldNum" sz="quarter" idx="4"/>
          </p:nvPr>
        </p:nvSpPr>
        <p:spPr>
          <a:xfrm>
            <a:off x="7838443" y="5149121"/>
            <a:ext cx="463675" cy="298975"/>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spTree>
    <p:extLst>
      <p:ext uri="{BB962C8B-B14F-4D97-AF65-F5344CB8AC3E}">
        <p14:creationId xmlns:p14="http://schemas.microsoft.com/office/powerpoint/2010/main" val="341639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760" y="571501"/>
            <a:ext cx="1371958" cy="4572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56283" y="571500"/>
            <a:ext cx="5945147"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1785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0056"/>
            <a:ext cx="8229600" cy="3955081"/>
          </a:xfrm>
          <a:prstGeom prst="rect">
            <a:avLst/>
          </a:prstGeom>
        </p:spPr>
        <p:txBody>
          <a:bodyPr/>
          <a:lstStyle>
            <a:lvl1pPr marL="169863" indent="-169863">
              <a:buFont typeface="Arial" panose="020B0604020202020204" pitchFamily="34" charset="0"/>
              <a:buChar char="•"/>
              <a:defRPr sz="2400"/>
            </a:lvl1pPr>
            <a:lvl2pPr marL="396875" indent="233363" defTabSz="400050">
              <a:buClr>
                <a:srgbClr val="EA595C"/>
              </a:buClr>
              <a:buFont typeface="Arial"/>
              <a:buChar char="•"/>
              <a:defRPr sz="2000"/>
            </a:lvl2pPr>
            <a:lvl3pPr marL="630238" indent="227013" defTabSz="400050">
              <a:buClr>
                <a:srgbClr val="92C436"/>
              </a:buClr>
              <a:defRPr sz="1800"/>
            </a:lvl3pPr>
          </a:lstStyle>
          <a:p>
            <a:pPr lvl="0"/>
            <a:r>
              <a:rPr lang="en-US" dirty="0"/>
              <a:t>Click to edit Master text styles</a:t>
            </a:r>
          </a:p>
          <a:p>
            <a:pPr lvl="0"/>
            <a:endParaRPr lang="en-US" dirty="0"/>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7838443" y="5149121"/>
            <a:ext cx="463675" cy="298974"/>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sp>
        <p:nvSpPr>
          <p:cNvPr id="5" name="Title 1"/>
          <p:cNvSpPr>
            <a:spLocks noGrp="1"/>
          </p:cNvSpPr>
          <p:nvPr>
            <p:ph type="title"/>
          </p:nvPr>
        </p:nvSpPr>
        <p:spPr>
          <a:xfrm>
            <a:off x="340230" y="269439"/>
            <a:ext cx="8229600" cy="631912"/>
          </a:xfrm>
          <a:prstGeom prst="rect">
            <a:avLst/>
          </a:prstGeom>
        </p:spPr>
        <p:txBody>
          <a:bodyPr/>
          <a:lstStyle>
            <a:lvl1pPr algn="l">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9528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Slim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0056"/>
            <a:ext cx="8229600" cy="3955081"/>
          </a:xfrm>
          <a:prstGeom prst="rect">
            <a:avLst/>
          </a:prstGeom>
        </p:spPr>
        <p:txBody>
          <a:bodyPr/>
          <a:lstStyle>
            <a:lvl1pPr marL="169863" indent="-169863">
              <a:buFont typeface="Arial" panose="020B0604020202020204" pitchFamily="34" charset="0"/>
              <a:buChar char="•"/>
              <a:defRPr sz="2400"/>
            </a:lvl1pPr>
            <a:lvl2pPr marL="396875" indent="233363" defTabSz="400050">
              <a:buClr>
                <a:srgbClr val="EA595C"/>
              </a:buClr>
              <a:buFont typeface="Arial"/>
              <a:buChar char="•"/>
              <a:defRPr sz="2000"/>
            </a:lvl2pPr>
            <a:lvl3pPr marL="630238" indent="227013" defTabSz="400050">
              <a:buClr>
                <a:srgbClr val="92C436"/>
              </a:buClr>
              <a:defRPr sz="1800"/>
            </a:lvl3pPr>
          </a:lstStyle>
          <a:p>
            <a:pPr lvl="0"/>
            <a:r>
              <a:rPr lang="en-US" dirty="0"/>
              <a:t>Click to edit Master text styles</a:t>
            </a:r>
          </a:p>
          <a:p>
            <a:pPr lvl="0"/>
            <a:endParaRPr lang="en-US" dirty="0"/>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7838443" y="5149121"/>
            <a:ext cx="463675" cy="298974"/>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sp>
        <p:nvSpPr>
          <p:cNvPr id="6" name="Title 1"/>
          <p:cNvSpPr>
            <a:spLocks noGrp="1"/>
          </p:cNvSpPr>
          <p:nvPr>
            <p:ph type="title"/>
          </p:nvPr>
        </p:nvSpPr>
        <p:spPr>
          <a:xfrm>
            <a:off x="340230" y="102339"/>
            <a:ext cx="8229600" cy="631912"/>
          </a:xfrm>
          <a:prstGeom prst="rect">
            <a:avLst/>
          </a:prstGeom>
        </p:spPr>
        <p:txBody>
          <a:bodyPr/>
          <a:lstStyle>
            <a:lvl1pPr algn="l">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070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Wide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0056"/>
            <a:ext cx="8229600" cy="3955081"/>
          </a:xfrm>
          <a:prstGeom prst="rect">
            <a:avLst/>
          </a:prstGeom>
        </p:spPr>
        <p:txBody>
          <a:bodyPr/>
          <a:lstStyle>
            <a:lvl1pPr marL="169863" indent="-169863">
              <a:buFont typeface="Arial" panose="020B0604020202020204" pitchFamily="34" charset="0"/>
              <a:buChar char="•"/>
              <a:defRPr sz="2400"/>
            </a:lvl1pPr>
            <a:lvl2pPr marL="396875" indent="233363" defTabSz="400050">
              <a:buClr>
                <a:srgbClr val="EA595C"/>
              </a:buClr>
              <a:buFont typeface="Arial"/>
              <a:buChar char="•"/>
              <a:defRPr sz="2000"/>
            </a:lvl2pPr>
            <a:lvl3pPr marL="630238" indent="227013" defTabSz="400050">
              <a:buClr>
                <a:srgbClr val="92C436"/>
              </a:buClr>
              <a:defRPr sz="1800"/>
            </a:lvl3pPr>
          </a:lstStyle>
          <a:p>
            <a:pPr lvl="0"/>
            <a:r>
              <a:rPr lang="en-US" dirty="0"/>
              <a:t>Click to edit Master text styles</a:t>
            </a:r>
          </a:p>
          <a:p>
            <a:pPr lvl="0"/>
            <a:endParaRPr lang="en-US" dirty="0"/>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7838443" y="5149121"/>
            <a:ext cx="463675" cy="298974"/>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sp>
        <p:nvSpPr>
          <p:cNvPr id="6" name="Title 1"/>
          <p:cNvSpPr>
            <a:spLocks noGrp="1"/>
          </p:cNvSpPr>
          <p:nvPr>
            <p:ph type="title"/>
          </p:nvPr>
        </p:nvSpPr>
        <p:spPr>
          <a:xfrm>
            <a:off x="340230" y="269439"/>
            <a:ext cx="8229600" cy="631912"/>
          </a:xfrm>
          <a:prstGeom prst="rect">
            <a:avLst/>
          </a:prstGeom>
        </p:spPr>
        <p:txBody>
          <a:bodyPr/>
          <a:lstStyle>
            <a:lvl1pPr algn="l">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0700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50056"/>
            <a:ext cx="4424363" cy="3955081"/>
          </a:xfrm>
          <a:prstGeom prst="rect">
            <a:avLst/>
          </a:prstGeom>
        </p:spPr>
        <p:txBody>
          <a:bodyPr/>
          <a:lstStyle>
            <a:lvl1pPr marL="0" indent="0">
              <a:buNone/>
              <a:defRPr sz="2400"/>
            </a:lvl1pPr>
            <a:lvl2pPr marL="914400" indent="-457200">
              <a:buClr>
                <a:srgbClr val="EA595C"/>
              </a:buClr>
              <a:buFont typeface="Arial"/>
              <a:buChar char="•"/>
              <a:defRPr sz="2000"/>
            </a:lvl2pPr>
            <a:lvl3pPr>
              <a:buClr>
                <a:srgbClr val="92C436"/>
              </a:buClr>
              <a:defRPr sz="18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7838443" y="5149121"/>
            <a:ext cx="463675" cy="298974"/>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sp>
        <p:nvSpPr>
          <p:cNvPr id="5" name="Title 1"/>
          <p:cNvSpPr>
            <a:spLocks noGrp="1"/>
          </p:cNvSpPr>
          <p:nvPr>
            <p:ph type="title"/>
          </p:nvPr>
        </p:nvSpPr>
        <p:spPr>
          <a:xfrm>
            <a:off x="457200" y="269439"/>
            <a:ext cx="8229600" cy="631912"/>
          </a:xfrm>
          <a:prstGeom prst="rect">
            <a:avLst/>
          </a:prstGeom>
        </p:spPr>
        <p:txBody>
          <a:bodyPr/>
          <a:lstStyle>
            <a:lvl1pPr algn="l">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95359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6" y="1369220"/>
            <a:ext cx="6859788" cy="2440780"/>
          </a:xfrm>
        </p:spPr>
        <p:txBody>
          <a:bodyPr>
            <a:noAutofit/>
          </a:bodyPr>
          <a:lstStyle>
            <a:lvl1pPr algn="ctr">
              <a:lnSpc>
                <a:spcPct val="80000"/>
              </a:lnSpc>
              <a:defRPr sz="4201">
                <a:solidFill>
                  <a:schemeClr val="tx1">
                    <a:lumMod val="75000"/>
                    <a:lumOff val="25000"/>
                  </a:schemeClr>
                </a:solidFill>
              </a:defRPr>
            </a:lvl1pPr>
          </a:lstStyle>
          <a:p>
            <a:r>
              <a:rPr lang="en-US"/>
              <a:t>Click to edit Master title style</a:t>
            </a:r>
            <a:endParaRPr/>
          </a:p>
        </p:txBody>
      </p:sp>
      <p:sp>
        <p:nvSpPr>
          <p:cNvPr id="3" name="Subtitle 2"/>
          <p:cNvSpPr>
            <a:spLocks noGrp="1"/>
          </p:cNvSpPr>
          <p:nvPr>
            <p:ph type="subTitle" idx="1"/>
          </p:nvPr>
        </p:nvSpPr>
        <p:spPr>
          <a:xfrm>
            <a:off x="1142107" y="3810001"/>
            <a:ext cx="6859786" cy="888999"/>
          </a:xfrm>
        </p:spPr>
        <p:txBody>
          <a:bodyPr>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9541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142106" y="4036220"/>
            <a:ext cx="6859788" cy="789780"/>
          </a:xfrm>
        </p:spPr>
        <p:txBody>
          <a:bodyPr>
            <a:normAutofit/>
          </a:bodyPr>
          <a:lstStyle>
            <a:lvl1pPr algn="ctr">
              <a:lnSpc>
                <a:spcPct val="80000"/>
              </a:lnSpc>
              <a:defRPr sz="4201">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142107" y="4826000"/>
            <a:ext cx="6859786" cy="381000"/>
          </a:xfrm>
        </p:spPr>
        <p:txBody>
          <a:bodyPr wrap="square">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bwMode="gray">
          <a:xfrm rot="185582">
            <a:off x="1061209" y="635520"/>
            <a:ext cx="2210835" cy="3070391"/>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226232" y="764794"/>
            <a:ext cx="1944797" cy="276225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a:t>Click icon to add picture</a:t>
            </a:r>
            <a:endParaRPr/>
          </a:p>
        </p:txBody>
      </p:sp>
      <p:sp>
        <p:nvSpPr>
          <p:cNvPr id="7" name="Rectangle 6"/>
          <p:cNvSpPr/>
          <p:nvPr/>
        </p:nvSpPr>
        <p:spPr bwMode="gray">
          <a:xfrm rot="120000">
            <a:off x="3451453" y="616953"/>
            <a:ext cx="2210835" cy="3070391"/>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3591566" y="764794"/>
            <a:ext cx="1944797" cy="276225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a:t>Click icon to add picture</a:t>
            </a:r>
            <a:endParaRPr/>
          </a:p>
        </p:txBody>
      </p:sp>
      <p:sp>
        <p:nvSpPr>
          <p:cNvPr id="9" name="Rectangle 8"/>
          <p:cNvSpPr/>
          <p:nvPr/>
        </p:nvSpPr>
        <p:spPr bwMode="gray">
          <a:xfrm rot="21480000">
            <a:off x="5832965" y="606231"/>
            <a:ext cx="2210835" cy="3070391"/>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5956899" y="764795"/>
            <a:ext cx="1944797" cy="276225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3093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4036220"/>
            <a:ext cx="6859788" cy="789780"/>
          </a:xfrm>
        </p:spPr>
        <p:txBody>
          <a:bodyPr>
            <a:normAutofit/>
          </a:bodyPr>
          <a:lstStyle>
            <a:lvl1pPr algn="ctr">
              <a:lnSpc>
                <a:spcPct val="80000"/>
              </a:lnSpc>
              <a:defRPr sz="4201">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142107" y="4826000"/>
            <a:ext cx="6859786" cy="381000"/>
          </a:xfrm>
        </p:spPr>
        <p:txBody>
          <a:bodyPr wrap="square">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390179" y="571500"/>
            <a:ext cx="2057936" cy="3261360"/>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3543032" y="571500"/>
            <a:ext cx="2057936" cy="3261360"/>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171496" algn="ctr">
              <a:buNone/>
              <a:defRPr/>
            </a:lvl1pPr>
          </a:lstStyle>
          <a:p>
            <a:pPr marL="34299" lvl="0" indent="0" algn="ctr"/>
            <a:r>
              <a:rPr lang="en-US"/>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5695884" y="571500"/>
            <a:ext cx="2057936" cy="3261360"/>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171496" algn="ctr">
              <a:buNone/>
              <a:defRPr/>
            </a:lvl1pPr>
          </a:lstStyle>
          <a:p>
            <a:pPr marL="34299" lvl="0" indent="0" algn="ctr"/>
            <a:r>
              <a:rPr lang="en-US"/>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335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875889" y="5545667"/>
            <a:ext cx="184666" cy="369332"/>
          </a:xfrm>
          <a:prstGeom prst="rect">
            <a:avLst/>
          </a:prstGeom>
          <a:noFill/>
        </p:spPr>
        <p:txBody>
          <a:bodyPr wrap="none" rtlCol="0">
            <a:spAutoFit/>
          </a:bodyPr>
          <a:lstStyle/>
          <a:p>
            <a:endParaRPr lang="en-US" dirty="0"/>
          </a:p>
        </p:txBody>
      </p:sp>
      <p:sp>
        <p:nvSpPr>
          <p:cNvPr id="18" name="Slide Number Placeholder 5"/>
          <p:cNvSpPr>
            <a:spLocks noGrp="1"/>
          </p:cNvSpPr>
          <p:nvPr>
            <p:ph type="sldNum" sz="quarter" idx="4"/>
          </p:nvPr>
        </p:nvSpPr>
        <p:spPr>
          <a:xfrm>
            <a:off x="7838443" y="5149121"/>
            <a:ext cx="463675" cy="298974"/>
          </a:xfrm>
          <a:prstGeom prst="rect">
            <a:avLst/>
          </a:prstGeom>
        </p:spPr>
        <p:txBody>
          <a:bodyPr/>
          <a:lstStyle>
            <a:lvl1pPr algn="r">
              <a:defRPr sz="1400">
                <a:solidFill>
                  <a:srgbClr val="AAAAAA"/>
                </a:solidFill>
              </a:defRPr>
            </a:lvl1pPr>
          </a:lstStyle>
          <a:p>
            <a:fld id="{220C545B-3AF9-0A48-BFC2-5DED7BAE26A5}" type="slidenum">
              <a:rPr lang="en-US" smtClean="0"/>
              <a:pPr/>
              <a:t>‹#›</a:t>
            </a:fld>
            <a:endParaRPr lang="en-US" dirty="0"/>
          </a:p>
        </p:txBody>
      </p:sp>
      <p:pic>
        <p:nvPicPr>
          <p:cNvPr id="2" name="Picture 1" descr="WIC_Logo_640x640.jpe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72365" y="4960792"/>
            <a:ext cx="674345" cy="674345"/>
          </a:xfrm>
          <a:prstGeom prst="rect">
            <a:avLst/>
          </a:prstGeom>
        </p:spPr>
      </p:pic>
      <p:cxnSp>
        <p:nvCxnSpPr>
          <p:cNvPr id="20" name="Straight Connector 19"/>
          <p:cNvCxnSpPr/>
          <p:nvPr userDrawn="1"/>
        </p:nvCxnSpPr>
        <p:spPr>
          <a:xfrm flipV="1">
            <a:off x="8372365" y="5045144"/>
            <a:ext cx="0" cy="486016"/>
          </a:xfrm>
          <a:prstGeom prst="line">
            <a:avLst/>
          </a:prstGeom>
          <a:ln w="9525" cmpd="sng">
            <a:solidFill>
              <a:srgbClr val="92C43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4463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513292" y="0"/>
            <a:ext cx="8117415" cy="5715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8" name="Straight Connector 7"/>
          <p:cNvCxnSpPr/>
          <p:nvPr/>
        </p:nvCxnSpPr>
        <p:spPr>
          <a:xfrm>
            <a:off x="627622"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5715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142108" y="265907"/>
            <a:ext cx="6859786" cy="9525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8" y="1369220"/>
            <a:ext cx="6859786" cy="37742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131209" y="5334001"/>
            <a:ext cx="5098573" cy="230188"/>
          </a:xfrm>
          <a:prstGeom prst="rect">
            <a:avLst/>
          </a:prstGeom>
        </p:spPr>
        <p:txBody>
          <a:bodyPr vert="horz" lIns="91440" tIns="45720" rIns="91440" bIns="45720" rtlCol="0" anchor="ctr"/>
          <a:lstStyle>
            <a:lvl1pPr algn="l">
              <a:defRPr sz="825">
                <a:solidFill>
                  <a:schemeClr val="tx1"/>
                </a:solidFill>
              </a:defRPr>
            </a:lvl1pPr>
          </a:lstStyle>
          <a:p>
            <a:endParaRPr lang="en-US" dirty="0"/>
          </a:p>
        </p:txBody>
      </p:sp>
      <p:sp>
        <p:nvSpPr>
          <p:cNvPr id="4" name="Date Placeholder 3"/>
          <p:cNvSpPr>
            <a:spLocks noGrp="1"/>
          </p:cNvSpPr>
          <p:nvPr>
            <p:ph type="dt" sz="half" idx="2"/>
          </p:nvPr>
        </p:nvSpPr>
        <p:spPr>
          <a:xfrm>
            <a:off x="6344112" y="5334001"/>
            <a:ext cx="875972" cy="230188"/>
          </a:xfrm>
          <a:prstGeom prst="rect">
            <a:avLst/>
          </a:prstGeom>
        </p:spPr>
        <p:txBody>
          <a:bodyPr vert="horz" lIns="91440" tIns="45720" rIns="91440" bIns="45720" rtlCol="0" anchor="ctr"/>
          <a:lstStyle>
            <a:lvl1pPr algn="r">
              <a:defRPr sz="825">
                <a:solidFill>
                  <a:schemeClr val="tx1"/>
                </a:solidFill>
              </a:defRPr>
            </a:lvl1pPr>
          </a:lstStyle>
          <a:p>
            <a:fld id="{A753D76A-AFCE-4D96-B917-CBEF96F7D1EB}" type="datetimeFigureOut">
              <a:rPr lang="en-US" smtClean="0"/>
              <a:pPr/>
              <a:t>4/4/2019</a:t>
            </a:fld>
            <a:endParaRPr lang="en-US"/>
          </a:p>
        </p:txBody>
      </p:sp>
      <p:sp>
        <p:nvSpPr>
          <p:cNvPr id="6" name="Slide Number Placeholder 5"/>
          <p:cNvSpPr>
            <a:spLocks noGrp="1"/>
          </p:cNvSpPr>
          <p:nvPr>
            <p:ph type="sldNum" sz="quarter" idx="4"/>
          </p:nvPr>
        </p:nvSpPr>
        <p:spPr>
          <a:xfrm>
            <a:off x="7315914" y="5334001"/>
            <a:ext cx="685980" cy="230188"/>
          </a:xfrm>
          <a:prstGeom prst="rect">
            <a:avLst/>
          </a:prstGeom>
        </p:spPr>
        <p:txBody>
          <a:bodyPr vert="horz" lIns="91440" tIns="45720" rIns="91440" bIns="45720" rtlCol="0" anchor="ctr"/>
          <a:lstStyle>
            <a:lvl1pPr algn="r">
              <a:defRPr sz="825">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977562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85000"/>
        </a:lnSpc>
        <a:spcBef>
          <a:spcPct val="0"/>
        </a:spcBef>
        <a:buNone/>
        <a:defRPr sz="2701" kern="1200">
          <a:solidFill>
            <a:schemeClr val="tx1">
              <a:lumMod val="75000"/>
              <a:lumOff val="25000"/>
            </a:schemeClr>
          </a:solidFill>
          <a:latin typeface="+mj-lt"/>
          <a:ea typeface="+mj-ea"/>
          <a:cs typeface="+mj-cs"/>
        </a:defRPr>
      </a:lvl1pPr>
    </p:titleStyle>
    <p:bodyStyle>
      <a:lvl1pPr marL="205795" indent="-171496" algn="l" defTabSz="685983" rtl="0" eaLnBrk="1" latinLnBrk="0" hangingPunct="1">
        <a:lnSpc>
          <a:spcPct val="90000"/>
        </a:lnSpc>
        <a:spcBef>
          <a:spcPts val="1350"/>
        </a:spcBef>
        <a:buClr>
          <a:schemeClr val="tx1"/>
        </a:buClr>
        <a:buFont typeface="Arial" pitchFamily="34" charset="0"/>
        <a:buChar char="•"/>
        <a:defRPr sz="1500" kern="1200">
          <a:solidFill>
            <a:schemeClr val="tx1"/>
          </a:solidFill>
          <a:latin typeface="+mn-lt"/>
          <a:ea typeface="+mn-ea"/>
          <a:cs typeface="+mn-cs"/>
        </a:defRPr>
      </a:lvl1pPr>
      <a:lvl2pPr marL="445889" indent="-171496" algn="l" defTabSz="685983" rtl="0" eaLnBrk="1" latinLnBrk="0" hangingPunct="1">
        <a:lnSpc>
          <a:spcPct val="90000"/>
        </a:lnSpc>
        <a:spcBef>
          <a:spcPts val="750"/>
        </a:spcBef>
        <a:buClr>
          <a:schemeClr val="tx1"/>
        </a:buClr>
        <a:buFont typeface="Arial" pitchFamily="34" charset="0"/>
        <a:buChar char="•"/>
        <a:defRPr sz="1350" kern="1200">
          <a:solidFill>
            <a:schemeClr val="tx1"/>
          </a:solidFill>
          <a:latin typeface="+mn-lt"/>
          <a:ea typeface="+mn-ea"/>
          <a:cs typeface="+mn-cs"/>
        </a:defRPr>
      </a:lvl2pPr>
      <a:lvl3pPr marL="685983" indent="-171496"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926077" indent="-171496" algn="l" defTabSz="685983" rtl="0" eaLnBrk="1" latinLnBrk="0" hangingPunct="1">
        <a:lnSpc>
          <a:spcPct val="90000"/>
        </a:lnSpc>
        <a:spcBef>
          <a:spcPts val="600"/>
        </a:spcBef>
        <a:buClr>
          <a:schemeClr val="tx1"/>
        </a:buClr>
        <a:buFont typeface="Arial" pitchFamily="34" charset="0"/>
        <a:buChar char="•"/>
        <a:defRPr sz="1050" kern="1200">
          <a:solidFill>
            <a:schemeClr val="tx1"/>
          </a:solidFill>
          <a:latin typeface="+mn-lt"/>
          <a:ea typeface="+mn-ea"/>
          <a:cs typeface="+mn-cs"/>
        </a:defRPr>
      </a:lvl4pPr>
      <a:lvl5pPr marL="1166171" indent="-171496" algn="l" defTabSz="685983" rtl="0" eaLnBrk="1" latinLnBrk="0" hangingPunct="1">
        <a:lnSpc>
          <a:spcPct val="90000"/>
        </a:lnSpc>
        <a:spcBef>
          <a:spcPts val="600"/>
        </a:spcBef>
        <a:buClr>
          <a:schemeClr val="tx1"/>
        </a:buClr>
        <a:buFont typeface="Arial" pitchFamily="34" charset="0"/>
        <a:buChar char="•"/>
        <a:defRPr sz="1050" kern="1200">
          <a:solidFill>
            <a:schemeClr val="tx1"/>
          </a:solidFill>
          <a:latin typeface="+mn-lt"/>
          <a:ea typeface="+mn-ea"/>
          <a:cs typeface="+mn-cs"/>
        </a:defRPr>
      </a:lvl5pPr>
      <a:lvl6pPr marL="1406265"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6pPr>
      <a:lvl7pPr marL="1646359"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7pPr>
      <a:lvl8pPr marL="1886453"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8pPr>
      <a:lvl9pPr marL="2126547"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301" dirty="0"/>
              <a:t>Community Partnerships for Healthy Mothers and Children</a:t>
            </a:r>
          </a:p>
        </p:txBody>
      </p:sp>
      <p:sp>
        <p:nvSpPr>
          <p:cNvPr id="5" name="Subtitle 4"/>
          <p:cNvSpPr>
            <a:spLocks noGrp="1"/>
          </p:cNvSpPr>
          <p:nvPr>
            <p:ph type="subTitle" idx="1"/>
          </p:nvPr>
        </p:nvSpPr>
        <p:spPr/>
        <p:txBody>
          <a:bodyPr>
            <a:normAutofit fontScale="85000" lnSpcReduction="10000"/>
          </a:bodyPr>
          <a:lstStyle/>
          <a:p>
            <a:r>
              <a:rPr lang="en-US" dirty="0"/>
              <a:t>Quinney Harris | National WIC Association | 2019 NWA Annual Conference</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328" b="7328"/>
          <a:stretch>
            <a:fillRect/>
          </a:stretch>
        </p:blipFill>
        <p:spPr/>
      </p:pic>
      <p:pic>
        <p:nvPicPr>
          <p:cNvPr id="30" name="Picture Placeholder 29"/>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896" r="10896"/>
          <a:stretch>
            <a:fillRect/>
          </a:stretch>
        </p:blipFill>
        <p:spPr/>
      </p:pic>
      <p:pic>
        <p:nvPicPr>
          <p:cNvPr id="36" name="Picture Placeholder 3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28004" r="28004"/>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41515" y="2681087"/>
            <a:ext cx="4788077" cy="1079500"/>
          </a:xfrm>
        </p:spPr>
        <p:txBody>
          <a:bodyPr/>
          <a:lstStyle/>
          <a:p>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NWA Annual Conference</a:t>
            </a:r>
          </a:p>
          <a:p>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April 8, 2019</a:t>
            </a: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Mary Christ-Erwin</a:t>
            </a: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Sarah Meirama</a:t>
            </a:r>
          </a:p>
        </p:txBody>
      </p:sp>
      <p:sp>
        <p:nvSpPr>
          <p:cNvPr id="3" name="Title 2"/>
          <p:cNvSpPr>
            <a:spLocks noGrp="1"/>
          </p:cNvSpPr>
          <p:nvPr>
            <p:ph type="title"/>
          </p:nvPr>
        </p:nvSpPr>
        <p:spPr>
          <a:xfrm>
            <a:off x="3141515" y="1664492"/>
            <a:ext cx="5638799" cy="1129508"/>
          </a:xfrm>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Research and Development of Communications Strategy for Partnership Building in WIC</a:t>
            </a:r>
          </a:p>
        </p:txBody>
      </p:sp>
      <p:pic>
        <p:nvPicPr>
          <p:cNvPr id="4" name="Picture 3">
            <a:extLst>
              <a:ext uri="{FF2B5EF4-FFF2-40B4-BE49-F238E27FC236}">
                <a16:creationId xmlns:a16="http://schemas.microsoft.com/office/drawing/2014/main" id="{42CF761B-A238-46BA-ACCE-DBEC0C71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3707182"/>
            <a:ext cx="1197890" cy="550816"/>
          </a:xfrm>
          <a:prstGeom prst="rect">
            <a:avLst/>
          </a:prstGeom>
        </p:spPr>
      </p:pic>
    </p:spTree>
    <p:extLst>
      <p:ext uri="{BB962C8B-B14F-4D97-AF65-F5344CB8AC3E}">
        <p14:creationId xmlns:p14="http://schemas.microsoft.com/office/powerpoint/2010/main" val="254981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11</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Objectives</a:t>
            </a:r>
            <a:endParaRPr lang="en-US" sz="2800" dirty="0"/>
          </a:p>
        </p:txBody>
      </p:sp>
      <p:sp>
        <p:nvSpPr>
          <p:cNvPr id="14" name="Rectangle 13"/>
          <p:cNvSpPr/>
          <p:nvPr/>
        </p:nvSpPr>
        <p:spPr>
          <a:xfrm>
            <a:off x="1534326" y="2782615"/>
            <a:ext cx="7028485" cy="6200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0"/>
              </a:spcBef>
            </a:pPr>
            <a:r>
              <a:rPr lang="en-US" sz="1400" b="1" dirty="0">
                <a:latin typeface="Verdana" panose="020B0604030504040204" pitchFamily="34" charset="0"/>
                <a:ea typeface="Verdana" panose="020B0604030504040204" pitchFamily="34" charset="0"/>
                <a:cs typeface="Verdana" panose="020B0604030504040204" pitchFamily="34" charset="0"/>
              </a:rPr>
              <a:t>Explore</a:t>
            </a:r>
            <a:r>
              <a:rPr lang="en-US" sz="1400" dirty="0">
                <a:latin typeface="Verdana" panose="020B0604030504040204" pitchFamily="34" charset="0"/>
                <a:ea typeface="Verdana" panose="020B0604030504040204" pitchFamily="34" charset="0"/>
                <a:cs typeface="Verdana" panose="020B0604030504040204" pitchFamily="34" charset="0"/>
              </a:rPr>
              <a:t> perceptions and test messages about the WIC program in general, and garner insights that will help connect eligible recipients with support.</a:t>
            </a:r>
          </a:p>
        </p:txBody>
      </p:sp>
      <p:sp>
        <p:nvSpPr>
          <p:cNvPr id="15" name="Rectangle 14"/>
          <p:cNvSpPr/>
          <p:nvPr/>
        </p:nvSpPr>
        <p:spPr>
          <a:xfrm>
            <a:off x="1534325" y="3580378"/>
            <a:ext cx="7028485" cy="6200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b="1" dirty="0">
                <a:solidFill>
                  <a:schemeClr val="dk1"/>
                </a:solidFill>
                <a:latin typeface="Verdana" panose="020B0604030504040204" pitchFamily="34" charset="0"/>
                <a:ea typeface="Verdana" panose="020B0604030504040204" pitchFamily="34" charset="0"/>
                <a:cs typeface="Verdana" panose="020B0604030504040204" pitchFamily="34" charset="0"/>
              </a:rPr>
              <a:t>Test</a:t>
            </a: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rPr>
              <a:t> specific messaging from NWA and explore the value-based foundation and attitudes that disparate stakeholders bring to this issue.</a:t>
            </a:r>
          </a:p>
        </p:txBody>
      </p:sp>
      <p:sp>
        <p:nvSpPr>
          <p:cNvPr id="16" name="Rectangle 15"/>
          <p:cNvSpPr/>
          <p:nvPr/>
        </p:nvSpPr>
        <p:spPr>
          <a:xfrm>
            <a:off x="1534326" y="4378141"/>
            <a:ext cx="7028485" cy="6200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b="1" dirty="0">
                <a:solidFill>
                  <a:schemeClr val="dk1"/>
                </a:solidFill>
                <a:latin typeface="Verdana" panose="020B0604030504040204" pitchFamily="34" charset="0"/>
                <a:ea typeface="Verdana" panose="020B0604030504040204" pitchFamily="34" charset="0"/>
                <a:cs typeface="Verdana" panose="020B0604030504040204" pitchFamily="34" charset="0"/>
              </a:rPr>
              <a:t>Craft</a:t>
            </a: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rPr>
              <a:t> compelling and resonant audience-specific messaging by identifying communications challenges and opportunities unique to each audience.</a:t>
            </a:r>
          </a:p>
        </p:txBody>
      </p:sp>
      <p:sp>
        <p:nvSpPr>
          <p:cNvPr id="17" name="Arrow: Right 16"/>
          <p:cNvSpPr/>
          <p:nvPr/>
        </p:nvSpPr>
        <p:spPr>
          <a:xfrm>
            <a:off x="405544" y="2865680"/>
            <a:ext cx="816242" cy="45465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1716431" y="1465296"/>
            <a:ext cx="6664271" cy="1261884"/>
          </a:xfrm>
          <a:prstGeom prst="rect">
            <a:avLst/>
          </a:prstGeom>
        </p:spPr>
        <p:txBody>
          <a:bodyPr wrap="square">
            <a:spAutoFit/>
          </a:bodyPr>
          <a:lstStyle/>
          <a:p>
            <a:pPr>
              <a:spcBef>
                <a:spcPts val="0"/>
              </a:spcBef>
            </a:pPr>
            <a:r>
              <a:rPr lang="en-US" sz="2000" b="1"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Develop a framework to build awareness of and support for WIC, navigating challenging communications issues.</a:t>
            </a:r>
          </a:p>
          <a:p>
            <a:pPr>
              <a:spcBef>
                <a:spcPts val="0"/>
              </a:spcBef>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135549" y="1911572"/>
            <a:ext cx="1580882" cy="369332"/>
          </a:xfrm>
          <a:prstGeom prst="rect">
            <a:avLst/>
          </a:prstGeom>
        </p:spPr>
        <p:txBody>
          <a:bodyPr wrap="none">
            <a:spAutoFit/>
          </a:bodyPr>
          <a:lstStyle/>
          <a:p>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PURPOSE: </a:t>
            </a:r>
            <a:endParaRPr lang="en-US" dirty="0"/>
          </a:p>
        </p:txBody>
      </p:sp>
      <p:sp>
        <p:nvSpPr>
          <p:cNvPr id="22" name="Arrow: Right 21"/>
          <p:cNvSpPr/>
          <p:nvPr/>
        </p:nvSpPr>
        <p:spPr>
          <a:xfrm>
            <a:off x="405544" y="3663080"/>
            <a:ext cx="816242" cy="45465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Arrow: Right 22"/>
          <p:cNvSpPr/>
          <p:nvPr/>
        </p:nvSpPr>
        <p:spPr>
          <a:xfrm>
            <a:off x="405544" y="4460843"/>
            <a:ext cx="816242" cy="45465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261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00"/>
            <a:ext cx="8387558" cy="4121302"/>
          </a:xfrm>
        </p:spPr>
        <p:txBody>
          <a:bodyPr/>
          <a:lstStyle/>
          <a:p>
            <a:pPr>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All aspects of the research were completed from July to August 2017</a:t>
            </a:r>
          </a:p>
          <a:p>
            <a:pPr marL="739775" lvl="1" indent="-342900">
              <a:lnSpc>
                <a:spcPct val="120000"/>
              </a:lnSpc>
              <a:spcBef>
                <a:spcPts val="500"/>
              </a:spcBef>
              <a:spcAft>
                <a:spcPts val="300"/>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Five conversations with “Top Learners” from local Community Partnerships for Healthy Mothers and Children programs</a:t>
            </a:r>
          </a:p>
          <a:p>
            <a:pPr marL="739775" lvl="1" indent="-342900">
              <a:spcBef>
                <a:spcPts val="300"/>
              </a:spcBef>
              <a:spcAft>
                <a:spcPts val="300"/>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Twelve in-depth telephone interviews lasting between 30 minutes to an hour</a:t>
            </a:r>
          </a:p>
          <a:p>
            <a:pPr marL="739775" lvl="1" indent="-342900">
              <a:spcBef>
                <a:spcPts val="300"/>
              </a:spcBef>
              <a:spcAft>
                <a:spcPts val="300"/>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Fourteen in-person focus groups to explore issues and test messaging frames</a:t>
            </a:r>
          </a:p>
          <a:p>
            <a:pPr>
              <a:spcBef>
                <a:spcPts val="900"/>
              </a:spcBef>
            </a:pPr>
            <a:r>
              <a:rPr lang="en-US" sz="1800" dirty="0">
                <a:latin typeface="Verdana" panose="020B0604030504040204" pitchFamily="34" charset="0"/>
                <a:ea typeface="Verdana" panose="020B0604030504040204" pitchFamily="34" charset="0"/>
                <a:cs typeface="Verdana" panose="020B0604030504040204" pitchFamily="34" charset="0"/>
              </a:rPr>
              <a:t>Conversations spanned several stakeholder groups</a:t>
            </a:r>
          </a:p>
          <a:p>
            <a:pPr>
              <a:spcBef>
                <a:spcPts val="120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latin typeface="Verdana" panose="020B0604030504040204" pitchFamily="34" charset="0"/>
                <a:ea typeface="Verdana" panose="020B0604030504040204" pitchFamily="34" charset="0"/>
                <a:cs typeface="Verdana" panose="020B0604030504040204" pitchFamily="34" charset="0"/>
              </a:rPr>
              <a:t>Focus groups included a mix of urban (28), suburban (35), and rural (21) respondents and spanned the ideological spectrum</a:t>
            </a:r>
          </a:p>
          <a:p>
            <a:pPr marL="1257300" lvl="1" indent="-342900">
              <a:spcBef>
                <a:spcPts val="0"/>
              </a:spcBef>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
          </p:nvPr>
        </p:nvSpPr>
        <p:spPr/>
        <p:txBody>
          <a:bodyPr/>
          <a:lstStyle/>
          <a:p>
            <a:fld id="{220C545B-3AF9-0A48-BFC2-5DED7BAE26A5}" type="slidenum">
              <a:rPr lang="en-US" smtClean="0"/>
              <a:pPr/>
              <a:t>12</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Methodology</a:t>
            </a:r>
          </a:p>
        </p:txBody>
      </p:sp>
      <p:sp>
        <p:nvSpPr>
          <p:cNvPr id="5" name="Rectangle 4"/>
          <p:cNvSpPr/>
          <p:nvPr/>
        </p:nvSpPr>
        <p:spPr>
          <a:xfrm>
            <a:off x="464704" y="3040599"/>
            <a:ext cx="4396260" cy="1320361"/>
          </a:xfrm>
          <a:prstGeom prst="rect">
            <a:avLst/>
          </a:prstGeom>
        </p:spPr>
        <p:txBody>
          <a:bodyPr wrap="square">
            <a:spAutoFit/>
          </a:bodyPr>
          <a:lstStyle/>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Local business leaders</a:t>
            </a:r>
          </a:p>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Community religious leaders</a:t>
            </a:r>
          </a:p>
          <a:p>
            <a:pPr marL="739775" lvl="1" indent="-342900">
              <a:lnSpc>
                <a:spcPct val="120000"/>
              </a:lnSpc>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WIC-eligible women (including African-American and Latina groups)</a:t>
            </a:r>
          </a:p>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Middle- and upper-income Americans</a:t>
            </a:r>
          </a:p>
        </p:txBody>
      </p:sp>
      <p:sp>
        <p:nvSpPr>
          <p:cNvPr id="6" name="Rectangle 5"/>
          <p:cNvSpPr/>
          <p:nvPr/>
        </p:nvSpPr>
        <p:spPr>
          <a:xfrm>
            <a:off x="4572000" y="3040599"/>
            <a:ext cx="4572000" cy="1061829"/>
          </a:xfrm>
          <a:prstGeom prst="rect">
            <a:avLst/>
          </a:prstGeom>
        </p:spPr>
        <p:txBody>
          <a:bodyPr>
            <a:spAutoFit/>
          </a:bodyPr>
          <a:lstStyle/>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K12 teachers and academia</a:t>
            </a:r>
          </a:p>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Healthcare professionals</a:t>
            </a:r>
          </a:p>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Military families</a:t>
            </a:r>
          </a:p>
          <a:p>
            <a:pPr marL="739775" lvl="1" indent="-342900">
              <a:spcBef>
                <a:spcPts val="300"/>
              </a:spcBef>
              <a:spcAft>
                <a:spcPts val="300"/>
              </a:spcAft>
              <a:buClr>
                <a:srgbClr val="E0424D"/>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Retail professionals</a:t>
            </a:r>
          </a:p>
        </p:txBody>
      </p:sp>
    </p:spTree>
    <p:extLst>
      <p:ext uri="{BB962C8B-B14F-4D97-AF65-F5344CB8AC3E}">
        <p14:creationId xmlns:p14="http://schemas.microsoft.com/office/powerpoint/2010/main" val="421044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13</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Where we went</a:t>
            </a:r>
          </a:p>
        </p:txBody>
      </p:sp>
      <p:pic>
        <p:nvPicPr>
          <p:cNvPr id="5" name="Picture 4" descr="WIC Map v5-01.png"/>
          <p:cNvPicPr>
            <a:picLocks noChangeAspect="1"/>
          </p:cNvPicPr>
          <p:nvPr/>
        </p:nvPicPr>
        <p:blipFill rotWithShape="1">
          <a:blip r:embed="rId3">
            <a:extLst>
              <a:ext uri="{28A0092B-C50C-407E-A947-70E740481C1C}">
                <a14:useLocalDpi xmlns:a14="http://schemas.microsoft.com/office/drawing/2010/main" val="0"/>
              </a:ext>
            </a:extLst>
          </a:blip>
          <a:srcRect l="2943" t="3972" r="1513" b="7899"/>
          <a:stretch/>
        </p:blipFill>
        <p:spPr>
          <a:xfrm>
            <a:off x="931489" y="1142445"/>
            <a:ext cx="7201648" cy="4417708"/>
          </a:xfrm>
          <a:prstGeom prst="rect">
            <a:avLst/>
          </a:prstGeom>
        </p:spPr>
      </p:pic>
    </p:spTree>
    <p:extLst>
      <p:ext uri="{BB962C8B-B14F-4D97-AF65-F5344CB8AC3E}">
        <p14:creationId xmlns:p14="http://schemas.microsoft.com/office/powerpoint/2010/main" val="89375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6548" y="2273071"/>
            <a:ext cx="7948474" cy="1435510"/>
          </a:xfrm>
        </p:spPr>
        <p:txBody>
          <a:bodyPr/>
          <a:lstStyle/>
          <a:p>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Key Findings</a:t>
            </a:r>
          </a:p>
        </p:txBody>
      </p:sp>
      <p:sp>
        <p:nvSpPr>
          <p:cNvPr id="4" name="Slide Number Placeholder 3"/>
          <p:cNvSpPr>
            <a:spLocks noGrp="1"/>
          </p:cNvSpPr>
          <p:nvPr>
            <p:ph type="sldNum" sz="quarter" idx="4"/>
          </p:nvPr>
        </p:nvSpPr>
        <p:spPr/>
        <p:txBody>
          <a:bodyPr/>
          <a:lstStyle/>
          <a:p>
            <a:fld id="{220C545B-3AF9-0A48-BFC2-5DED7BAE26A5}" type="slidenum">
              <a:rPr lang="en-US" smtClean="0"/>
              <a:pPr/>
              <a:t>14</a:t>
            </a:fld>
            <a:endParaRPr lang="en-US" dirty="0"/>
          </a:p>
        </p:txBody>
      </p:sp>
    </p:spTree>
    <p:extLst>
      <p:ext uri="{BB962C8B-B14F-4D97-AF65-F5344CB8AC3E}">
        <p14:creationId xmlns:p14="http://schemas.microsoft.com/office/powerpoint/2010/main" val="193156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352"/>
            <a:ext cx="8229600" cy="3955081"/>
          </a:xfrm>
        </p:spPr>
        <p:txBody>
          <a:bodyPr/>
          <a:lstStyle/>
          <a:p>
            <a:pPr marL="169863" lvl="1" indent="-169863" defTabSz="457200">
              <a:buClrTx/>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WIC has good name recognition and largely positive top-of-mind associations, particularly in comparison to other government assistance programs.</a:t>
            </a:r>
          </a:p>
          <a:p>
            <a:pPr marL="0" lvl="1" indent="0" defTabSz="45720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69863" lvl="1" indent="-169863" defTabSz="457200">
              <a:buClrTx/>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But, there is limited awareness of the ultimate purpose, goals, or successes of the WIC program.</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Greater visibility and education is needed among the general public and key stakeholders, including among those that the program serves regarding program objectives, access, logistics, and success.</a:t>
            </a:r>
          </a:p>
          <a:p>
            <a:pPr marL="163512" lvl="1" indent="0">
              <a:buNone/>
            </a:pPr>
            <a:endParaRPr lang="en-US" sz="1100" dirty="0">
              <a:latin typeface="Verdana" panose="020B0604030504040204" pitchFamily="34" charset="0"/>
              <a:ea typeface="Verdana" panose="020B0604030504040204" pitchFamily="34" charset="0"/>
              <a:cs typeface="Verdana" panose="020B0604030504040204" pitchFamily="34" charset="0"/>
            </a:endParaRPr>
          </a:p>
          <a:p>
            <a:pPr marL="169863" lvl="1" indent="-169863" defTabSz="457200">
              <a:buClrTx/>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Lack of information/knowledge allows opportunity for negative stories or misperceptions to fill the void.</a:t>
            </a:r>
          </a:p>
          <a:p>
            <a:pPr lvl="1" indent="-233363">
              <a:lnSpc>
                <a:spcPct val="120000"/>
              </a:lnSpc>
              <a:spcBef>
                <a:spcPts val="300"/>
              </a:spcBef>
            </a:pPr>
            <a:r>
              <a:rPr lang="en-US" sz="1200" dirty="0">
                <a:latin typeface="Verdana" panose="020B0604030504040204" pitchFamily="34" charset="0"/>
                <a:ea typeface="Verdana" panose="020B0604030504040204" pitchFamily="34" charset="0"/>
                <a:cs typeface="Verdana" panose="020B0604030504040204" pitchFamily="34" charset="0"/>
              </a:rPr>
              <a:t>Awareness mostly stems from media reports (typically unfavorable) or experience with the program (either personally or from a friend/family member).</a:t>
            </a:r>
          </a:p>
        </p:txBody>
      </p:sp>
      <p:sp>
        <p:nvSpPr>
          <p:cNvPr id="3" name="Slide Number Placeholder 2"/>
          <p:cNvSpPr>
            <a:spLocks noGrp="1"/>
          </p:cNvSpPr>
          <p:nvPr>
            <p:ph type="sldNum" sz="quarter" idx="4"/>
          </p:nvPr>
        </p:nvSpPr>
        <p:spPr/>
        <p:txBody>
          <a:bodyPr/>
          <a:lstStyle/>
          <a:p>
            <a:fld id="{220C545B-3AF9-0A48-BFC2-5DED7BAE26A5}" type="slidenum">
              <a:rPr lang="en-US" smtClean="0"/>
              <a:pPr/>
              <a:t>15</a:t>
            </a:fld>
            <a:endParaRPr lang="en-US" dirty="0"/>
          </a:p>
        </p:txBody>
      </p:sp>
      <p:sp>
        <p:nvSpPr>
          <p:cNvPr id="11"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Where we are</a:t>
            </a:r>
          </a:p>
        </p:txBody>
      </p:sp>
    </p:spTree>
    <p:extLst>
      <p:ext uri="{BB962C8B-B14F-4D97-AF65-F5344CB8AC3E}">
        <p14:creationId xmlns:p14="http://schemas.microsoft.com/office/powerpoint/2010/main" val="22111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16</a:t>
            </a:fld>
            <a:endParaRPr lang="en-US" dirty="0"/>
          </a:p>
        </p:txBody>
      </p:sp>
      <p:sp>
        <p:nvSpPr>
          <p:cNvPr id="5" name="Title 3"/>
          <p:cNvSpPr txBox="1">
            <a:spLocks/>
          </p:cNvSpPr>
          <p:nvPr/>
        </p:nvSpPr>
        <p:spPr>
          <a:xfrm>
            <a:off x="340228" y="269439"/>
            <a:ext cx="9201700" cy="631912"/>
          </a:xfrm>
          <a:prstGeom prst="rect">
            <a:avLst/>
          </a:prstGeom>
        </p:spPr>
        <p:txBody>
          <a:bodyPr/>
          <a:lstStyle>
            <a:lvl1pPr algn="l" defTabSz="457200" rtl="0" eaLnBrk="1" latinLnBrk="0" hangingPunct="1">
              <a:spcBef>
                <a:spcPct val="0"/>
              </a:spcBef>
              <a:buNone/>
              <a:defRPr sz="3600" b="1" kern="1200">
                <a:solidFill>
                  <a:srgbClr val="FFFFFF"/>
                </a:solidFill>
                <a:latin typeface="+mj-lt"/>
                <a:ea typeface="+mj-ea"/>
                <a:cs typeface="+mj-cs"/>
              </a:defRPr>
            </a:lvl1pPr>
          </a:lstStyle>
          <a:p>
            <a:r>
              <a:rPr lang="en-US" sz="2800" dirty="0">
                <a:latin typeface="Verdana" panose="020B0604030504040204" pitchFamily="34" charset="0"/>
                <a:ea typeface="Verdana" panose="020B0604030504040204" pitchFamily="34" charset="0"/>
                <a:cs typeface="Verdana" panose="020B0604030504040204" pitchFamily="34" charset="0"/>
              </a:rPr>
              <a:t>Where we go: </a:t>
            </a:r>
            <a:r>
              <a:rPr lang="en-US" sz="2800" b="0" dirty="0">
                <a:latin typeface="Verdana" panose="020B0604030504040204" pitchFamily="34" charset="0"/>
                <a:ea typeface="Verdana" panose="020B0604030504040204" pitchFamily="34" charset="0"/>
                <a:cs typeface="Verdana" panose="020B0604030504040204" pitchFamily="34" charset="0"/>
              </a:rPr>
              <a:t>Three overarching takeaways</a:t>
            </a:r>
          </a:p>
        </p:txBody>
      </p:sp>
      <p:sp>
        <p:nvSpPr>
          <p:cNvPr id="6" name="Oval 5"/>
          <p:cNvSpPr/>
          <p:nvPr/>
        </p:nvSpPr>
        <p:spPr>
          <a:xfrm>
            <a:off x="4287569" y="1273376"/>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1</a:t>
            </a:r>
          </a:p>
        </p:txBody>
      </p:sp>
      <p:sp>
        <p:nvSpPr>
          <p:cNvPr id="7" name="Oval 6"/>
          <p:cNvSpPr/>
          <p:nvPr/>
        </p:nvSpPr>
        <p:spPr>
          <a:xfrm>
            <a:off x="4287569" y="2435544"/>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2</a:t>
            </a:r>
          </a:p>
        </p:txBody>
      </p:sp>
      <p:sp>
        <p:nvSpPr>
          <p:cNvPr id="8" name="Oval 7"/>
          <p:cNvSpPr/>
          <p:nvPr/>
        </p:nvSpPr>
        <p:spPr>
          <a:xfrm>
            <a:off x="4287569" y="3959718"/>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3</a:t>
            </a:r>
          </a:p>
        </p:txBody>
      </p:sp>
      <p:sp>
        <p:nvSpPr>
          <p:cNvPr id="9" name="Rectangle 8"/>
          <p:cNvSpPr/>
          <p:nvPr/>
        </p:nvSpPr>
        <p:spPr>
          <a:xfrm>
            <a:off x="3005345" y="1886723"/>
            <a:ext cx="3133315" cy="400110"/>
          </a:xfrm>
          <a:prstGeom prst="rect">
            <a:avLst/>
          </a:prstGeom>
        </p:spPr>
        <p:txBody>
          <a:bodyPr wrap="none">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WIC is about the baby.</a:t>
            </a:r>
          </a:p>
        </p:txBody>
      </p:sp>
      <p:sp>
        <p:nvSpPr>
          <p:cNvPr id="10" name="Rectangle 9"/>
          <p:cNvSpPr/>
          <p:nvPr/>
        </p:nvSpPr>
        <p:spPr>
          <a:xfrm>
            <a:off x="904578" y="3053699"/>
            <a:ext cx="7333581" cy="707886"/>
          </a:xfrm>
          <a:prstGeom prst="rect">
            <a:avLst/>
          </a:prstGeom>
        </p:spPr>
        <p:txBody>
          <a:bodyPr wrap="square">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The NWA imperative: define program purpose </a:t>
            </a:r>
            <a:r>
              <a:rPr lang="en-US" sz="2000" u="sng" dirty="0">
                <a:latin typeface="Verdana" panose="020B0604030504040204" pitchFamily="34" charset="0"/>
                <a:ea typeface="Verdana" panose="020B0604030504040204" pitchFamily="34" charset="0"/>
                <a:cs typeface="Verdana" panose="020B0604030504040204" pitchFamily="34" charset="0"/>
              </a:rPr>
              <a:t>and success</a:t>
            </a:r>
            <a:r>
              <a:rPr lang="en-US" sz="2000" dirty="0">
                <a:latin typeface="Verdana" panose="020B0604030504040204" pitchFamily="34" charset="0"/>
                <a:ea typeface="Verdana" panose="020B0604030504040204" pitchFamily="34" charset="0"/>
                <a:cs typeface="Verdana" panose="020B0604030504040204" pitchFamily="34" charset="0"/>
              </a:rPr>
              <a:t> and then show WIC being successful.</a:t>
            </a:r>
          </a:p>
        </p:txBody>
      </p:sp>
      <p:sp>
        <p:nvSpPr>
          <p:cNvPr id="11" name="Rectangle 10"/>
          <p:cNvSpPr/>
          <p:nvPr/>
        </p:nvSpPr>
        <p:spPr>
          <a:xfrm>
            <a:off x="1297477" y="4576640"/>
            <a:ext cx="6556474" cy="707886"/>
          </a:xfrm>
          <a:prstGeom prst="rect">
            <a:avLst/>
          </a:prstGeom>
        </p:spPr>
        <p:txBody>
          <a:bodyPr wrap="square">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Don’t underestimate the frustration felt across audiences.</a:t>
            </a:r>
          </a:p>
        </p:txBody>
      </p:sp>
    </p:spTree>
    <p:extLst>
      <p:ext uri="{BB962C8B-B14F-4D97-AF65-F5344CB8AC3E}">
        <p14:creationId xmlns:p14="http://schemas.microsoft.com/office/powerpoint/2010/main" val="282127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0C545B-3AF9-0A48-BFC2-5DED7BAE26A5}" type="slidenum">
              <a:rPr lang="en-US" smtClean="0"/>
              <a:pPr/>
              <a:t>17</a:t>
            </a:fld>
            <a:endParaRPr lang="en-US" dirty="0"/>
          </a:p>
        </p:txBody>
      </p:sp>
      <p:sp>
        <p:nvSpPr>
          <p:cNvPr id="5" name="Title 1"/>
          <p:cNvSpPr txBox="1">
            <a:spLocks/>
          </p:cNvSpPr>
          <p:nvPr/>
        </p:nvSpPr>
        <p:spPr>
          <a:xfrm>
            <a:off x="176548" y="2273071"/>
            <a:ext cx="7948474" cy="1435510"/>
          </a:xfrm>
          <a:prstGeom prst="rect">
            <a:avLst/>
          </a:prstGeom>
          <a:ln>
            <a:noFill/>
          </a:ln>
        </p:spPr>
        <p:txBody>
          <a:bodyPr/>
          <a:lstStyle>
            <a:lvl1pPr algn="l" defTabSz="457200" rtl="0" eaLnBrk="1" latinLnBrk="0" hangingPunct="1">
              <a:lnSpc>
                <a:spcPct val="90000"/>
              </a:lnSpc>
              <a:spcBef>
                <a:spcPct val="0"/>
              </a:spcBef>
              <a:buNone/>
              <a:defRPr sz="5400" b="1" kern="1200" baseline="0">
                <a:solidFill>
                  <a:srgbClr val="FFFFFF"/>
                </a:solidFill>
                <a:latin typeface="+mj-lt"/>
                <a:ea typeface="+mj-ea"/>
                <a:cs typeface="+mj-cs"/>
              </a:defRPr>
            </a:lvl1pPr>
          </a:lstStyle>
          <a:p>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WIC Perceptions</a:t>
            </a:r>
          </a:p>
        </p:txBody>
      </p:sp>
    </p:spTree>
    <p:extLst>
      <p:ext uri="{BB962C8B-B14F-4D97-AF65-F5344CB8AC3E}">
        <p14:creationId xmlns:p14="http://schemas.microsoft.com/office/powerpoint/2010/main" val="202315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2208" y="1895416"/>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WIC </a:t>
            </a:r>
            <a:r>
              <a:rPr lang="en-US" sz="1400" b="1" dirty="0" err="1">
                <a:latin typeface="Verdana" panose="020B0604030504040204" pitchFamily="34" charset="0"/>
                <a:ea typeface="Verdana" panose="020B0604030504040204" pitchFamily="34" charset="0"/>
                <a:cs typeface="Verdana" panose="020B0604030504040204" pitchFamily="34" charset="0"/>
              </a:rPr>
              <a:t>Eligibles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92208" y="2238083"/>
            <a:ext cx="3170796" cy="523220"/>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Mid-to-Upper </a:t>
            </a:r>
          </a:p>
          <a:p>
            <a:pPr algn="r"/>
            <a:r>
              <a:rPr lang="en-US" sz="1400" b="1" dirty="0">
                <a:latin typeface="Verdana" panose="020B0604030504040204" pitchFamily="34" charset="0"/>
                <a:ea typeface="Verdana" panose="020B0604030504040204" pitchFamily="34" charset="0"/>
                <a:cs typeface="Verdana" panose="020B0604030504040204" pitchFamily="34" charset="0"/>
              </a:rPr>
              <a:t>Income Americans</a:t>
            </a:r>
          </a:p>
        </p:txBody>
      </p:sp>
      <p:sp>
        <p:nvSpPr>
          <p:cNvPr id="34" name="TextBox 33"/>
          <p:cNvSpPr txBox="1"/>
          <p:nvPr/>
        </p:nvSpPr>
        <p:spPr>
          <a:xfrm>
            <a:off x="92208" y="3252996"/>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Religious Leaders</a:t>
            </a:r>
          </a:p>
        </p:txBody>
      </p:sp>
      <p:sp>
        <p:nvSpPr>
          <p:cNvPr id="35" name="TextBox 34"/>
          <p:cNvSpPr txBox="1"/>
          <p:nvPr/>
        </p:nvSpPr>
        <p:spPr>
          <a:xfrm>
            <a:off x="92208" y="3729000"/>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Local Business Leaders</a:t>
            </a:r>
          </a:p>
        </p:txBody>
      </p:sp>
      <p:sp>
        <p:nvSpPr>
          <p:cNvPr id="36" name="TextBox 35"/>
          <p:cNvSpPr txBox="1"/>
          <p:nvPr/>
        </p:nvSpPr>
        <p:spPr>
          <a:xfrm>
            <a:off x="92208" y="4177784"/>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K-12 Educational</a:t>
            </a:r>
          </a:p>
        </p:txBody>
      </p:sp>
      <p:sp>
        <p:nvSpPr>
          <p:cNvPr id="37" name="TextBox 36"/>
          <p:cNvSpPr txBox="1"/>
          <p:nvPr/>
        </p:nvSpPr>
        <p:spPr>
          <a:xfrm>
            <a:off x="3789971" y="1910805"/>
            <a:ext cx="5164458"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lifeline, helping moms be “good moms”</a:t>
            </a:r>
          </a:p>
        </p:txBody>
      </p:sp>
      <p:sp>
        <p:nvSpPr>
          <p:cNvPr id="38" name="TextBox 37"/>
          <p:cNvSpPr txBox="1"/>
          <p:nvPr/>
        </p:nvSpPr>
        <p:spPr>
          <a:xfrm>
            <a:off x="3789971" y="2279460"/>
            <a:ext cx="4896829" cy="461665"/>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program that has helped someone they know and helps babies and children</a:t>
            </a:r>
          </a:p>
        </p:txBody>
      </p:sp>
      <p:sp>
        <p:nvSpPr>
          <p:cNvPr id="39" name="TextBox 38"/>
          <p:cNvSpPr txBox="1"/>
          <p:nvPr/>
        </p:nvSpPr>
        <p:spPr>
          <a:xfrm>
            <a:off x="3789966" y="3186651"/>
            <a:ext cx="4896829" cy="461665"/>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positive way for babies and women in need to get </a:t>
            </a:r>
          </a:p>
          <a:p>
            <a:r>
              <a:rPr lang="en-US" sz="1200" dirty="0">
                <a:latin typeface="Verdana" panose="020B0604030504040204" pitchFamily="34" charset="0"/>
                <a:ea typeface="Verdana" panose="020B0604030504040204" pitchFamily="34" charset="0"/>
                <a:cs typeface="Verdana" panose="020B0604030504040204" pitchFamily="34" charset="0"/>
              </a:rPr>
              <a:t>nutrition assistance</a:t>
            </a:r>
          </a:p>
        </p:txBody>
      </p:sp>
      <p:sp>
        <p:nvSpPr>
          <p:cNvPr id="40" name="TextBox 39"/>
          <p:cNvSpPr txBox="1"/>
          <p:nvPr/>
        </p:nvSpPr>
        <p:spPr>
          <a:xfrm>
            <a:off x="3789971" y="3659080"/>
            <a:ext cx="4896829" cy="461665"/>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program they hope alleviates larger societal burden down the line</a:t>
            </a:r>
          </a:p>
        </p:txBody>
      </p:sp>
      <p:sp>
        <p:nvSpPr>
          <p:cNvPr id="41" name="TextBox 40"/>
          <p:cNvSpPr txBox="1"/>
          <p:nvPr/>
        </p:nvSpPr>
        <p:spPr>
          <a:xfrm>
            <a:off x="3786258" y="4103521"/>
            <a:ext cx="4119958" cy="461665"/>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critical program addressing problems they see students suffering from</a:t>
            </a:r>
          </a:p>
        </p:txBody>
      </p:sp>
      <p:sp>
        <p:nvSpPr>
          <p:cNvPr id="42" name="TextBox 41"/>
          <p:cNvSpPr txBox="1"/>
          <p:nvPr/>
        </p:nvSpPr>
        <p:spPr>
          <a:xfrm>
            <a:off x="92208" y="2802688"/>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Health Providers </a:t>
            </a:r>
          </a:p>
        </p:txBody>
      </p:sp>
      <p:sp>
        <p:nvSpPr>
          <p:cNvPr id="46" name="Right Arrow 45"/>
          <p:cNvSpPr/>
          <p:nvPr/>
        </p:nvSpPr>
        <p:spPr>
          <a:xfrm>
            <a:off x="3341079" y="1968772"/>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ight Arrow 46"/>
          <p:cNvSpPr/>
          <p:nvPr/>
        </p:nvSpPr>
        <p:spPr>
          <a:xfrm>
            <a:off x="3341079" y="2434550"/>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Arrow 47"/>
          <p:cNvSpPr/>
          <p:nvPr/>
        </p:nvSpPr>
        <p:spPr>
          <a:xfrm>
            <a:off x="3341079" y="3326352"/>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3341079" y="3802356"/>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a:off x="3330667" y="4251140"/>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ight Arrow 50"/>
          <p:cNvSpPr/>
          <p:nvPr/>
        </p:nvSpPr>
        <p:spPr>
          <a:xfrm>
            <a:off x="3341079" y="2876044"/>
            <a:ext cx="414938" cy="191843"/>
          </a:xfrm>
          <a:prstGeom prst="rightArrow">
            <a:avLst/>
          </a:prstGeom>
          <a:solidFill>
            <a:srgbClr val="2DA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ontent Placeholder 1"/>
          <p:cNvSpPr>
            <a:spLocks noGrp="1"/>
          </p:cNvSpPr>
          <p:nvPr>
            <p:ph idx="1"/>
          </p:nvPr>
        </p:nvSpPr>
        <p:spPr>
          <a:xfrm>
            <a:off x="457200" y="1111298"/>
            <a:ext cx="7356763" cy="704743"/>
          </a:xfrm>
        </p:spPr>
        <p:txBody>
          <a:bodyPr/>
          <a:lstStyle/>
          <a:p>
            <a:pPr>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Topline positive attitudes generally involved providing for the baby. </a:t>
            </a:r>
          </a:p>
        </p:txBody>
      </p:sp>
      <p:sp>
        <p:nvSpPr>
          <p:cNvPr id="54" name="Slide Number Placeholder 2"/>
          <p:cNvSpPr>
            <a:spLocks noGrp="1"/>
          </p:cNvSpPr>
          <p:nvPr>
            <p:ph type="sldNum" sz="quarter" idx="4"/>
          </p:nvPr>
        </p:nvSpPr>
        <p:spPr>
          <a:xfrm>
            <a:off x="7838443" y="5149121"/>
            <a:ext cx="463675" cy="298974"/>
          </a:xfrm>
        </p:spPr>
        <p:txBody>
          <a:bodyPr/>
          <a:lstStyle/>
          <a:p>
            <a:fld id="{220C545B-3AF9-0A48-BFC2-5DED7BAE26A5}" type="slidenum">
              <a:rPr lang="en-US" smtClean="0"/>
              <a:pPr/>
              <a:t>18</a:t>
            </a:fld>
            <a:endParaRPr lang="en-US" dirty="0"/>
          </a:p>
        </p:txBody>
      </p:sp>
      <p:sp>
        <p:nvSpPr>
          <p:cNvPr id="55" name="Title 3"/>
          <p:cNvSpPr>
            <a:spLocks noGrp="1"/>
          </p:cNvSpPr>
          <p:nvPr>
            <p:ph type="title"/>
          </p:nvPr>
        </p:nvSpPr>
        <p:spPr>
          <a:xfrm>
            <a:off x="340230" y="269439"/>
            <a:ext cx="8229600" cy="631912"/>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Audiences are aware, have a positive view of WIC.</a:t>
            </a:r>
          </a:p>
        </p:txBody>
      </p:sp>
      <p:sp>
        <p:nvSpPr>
          <p:cNvPr id="2" name="Rectangle 1"/>
          <p:cNvSpPr/>
          <p:nvPr/>
        </p:nvSpPr>
        <p:spPr>
          <a:xfrm>
            <a:off x="3789971" y="2830422"/>
            <a:ext cx="4572000" cy="276999"/>
          </a:xfrm>
          <a:prstGeom prst="rect">
            <a:avLst/>
          </a:prstGeom>
        </p:spPr>
        <p:txBody>
          <a:bodyPr>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 resource to provide formula to mothers</a:t>
            </a:r>
          </a:p>
        </p:txBody>
      </p:sp>
    </p:spTree>
    <p:extLst>
      <p:ext uri="{BB962C8B-B14F-4D97-AF65-F5344CB8AC3E}">
        <p14:creationId xmlns:p14="http://schemas.microsoft.com/office/powerpoint/2010/main" val="414789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19</a:t>
            </a:fld>
            <a:endParaRPr lang="en-US" dirty="0"/>
          </a:p>
        </p:txBody>
      </p:sp>
      <p:sp>
        <p:nvSpPr>
          <p:cNvPr id="4" name="Title 3"/>
          <p:cNvSpPr>
            <a:spLocks noGrp="1"/>
          </p:cNvSpPr>
          <p:nvPr>
            <p:ph type="title"/>
          </p:nvPr>
        </p:nvSpPr>
        <p:spPr>
          <a:xfrm>
            <a:off x="457200" y="98745"/>
            <a:ext cx="8369308" cy="695103"/>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The best of WIC: </a:t>
            </a:r>
            <a:r>
              <a:rPr lang="en-US" sz="2200" b="0" dirty="0">
                <a:latin typeface="Verdana" panose="020B0604030504040204" pitchFamily="34" charset="0"/>
                <a:ea typeface="Verdana" panose="020B0604030504040204" pitchFamily="34" charset="0"/>
                <a:cs typeface="Verdana" panose="020B0604030504040204" pitchFamily="34" charset="0"/>
              </a:rPr>
              <a:t>empowerment, support, and hope. (Softer feelings)</a:t>
            </a:r>
          </a:p>
        </p:txBody>
      </p:sp>
      <p:sp>
        <p:nvSpPr>
          <p:cNvPr id="38" name="TextBox 37"/>
          <p:cNvSpPr txBox="1"/>
          <p:nvPr/>
        </p:nvSpPr>
        <p:spPr>
          <a:xfrm>
            <a:off x="2094878" y="2389042"/>
            <a:ext cx="2458425" cy="830997"/>
          </a:xfrm>
          <a:prstGeom prst="rect">
            <a:avLst/>
          </a:prstGeom>
        </p:spPr>
        <p:txBody>
          <a:bodyPr vert="horz" wrap="none" rtlCol="0">
            <a:spAutoFit/>
          </a:bodyPr>
          <a:lstStyle/>
          <a:p>
            <a:r>
              <a:rPr lang="en-US" sz="4800" dirty="0">
                <a:solidFill>
                  <a:srgbClr val="6C54A3"/>
                </a:solidFill>
              </a:rPr>
              <a:t>Nutrition </a:t>
            </a:r>
          </a:p>
        </p:txBody>
      </p:sp>
      <p:sp>
        <p:nvSpPr>
          <p:cNvPr id="39" name="TextBox 38"/>
          <p:cNvSpPr txBox="1"/>
          <p:nvPr/>
        </p:nvSpPr>
        <p:spPr>
          <a:xfrm>
            <a:off x="5179638" y="3529880"/>
            <a:ext cx="1566055" cy="400110"/>
          </a:xfrm>
          <a:prstGeom prst="rect">
            <a:avLst/>
          </a:prstGeom>
        </p:spPr>
        <p:txBody>
          <a:bodyPr vert="horz" wrap="square" rtlCol="0">
            <a:spAutoFit/>
          </a:bodyPr>
          <a:lstStyle/>
          <a:p>
            <a:r>
              <a:rPr lang="en-US" sz="2000" dirty="0">
                <a:solidFill>
                  <a:srgbClr val="AAAAAA"/>
                </a:solidFill>
                <a:ea typeface="Calibri"/>
                <a:cs typeface="Calibri"/>
              </a:rPr>
              <a:t>Public Health</a:t>
            </a:r>
            <a:endParaRPr lang="en-US" sz="2000" dirty="0">
              <a:solidFill>
                <a:srgbClr val="AAAAAA"/>
              </a:solidFill>
            </a:endParaRPr>
          </a:p>
        </p:txBody>
      </p:sp>
      <p:sp>
        <p:nvSpPr>
          <p:cNvPr id="40" name="TextBox 39"/>
          <p:cNvSpPr txBox="1"/>
          <p:nvPr/>
        </p:nvSpPr>
        <p:spPr>
          <a:xfrm>
            <a:off x="5200115" y="3864983"/>
            <a:ext cx="3459400" cy="584776"/>
          </a:xfrm>
          <a:prstGeom prst="rect">
            <a:avLst/>
          </a:prstGeom>
        </p:spPr>
        <p:txBody>
          <a:bodyPr vert="horz" wrap="none" rtlCol="0">
            <a:spAutoFit/>
          </a:bodyPr>
          <a:lstStyle/>
          <a:p>
            <a:r>
              <a:rPr lang="en-US" sz="3200" dirty="0">
                <a:solidFill>
                  <a:srgbClr val="6C54A3"/>
                </a:solidFill>
                <a:ea typeface="Calibri"/>
                <a:cs typeface="Calibri"/>
              </a:rPr>
              <a:t>Nutrition education</a:t>
            </a:r>
            <a:endParaRPr lang="en-US" sz="3200" dirty="0">
              <a:solidFill>
                <a:srgbClr val="6C54A3"/>
              </a:solidFill>
            </a:endParaRPr>
          </a:p>
        </p:txBody>
      </p:sp>
      <p:sp>
        <p:nvSpPr>
          <p:cNvPr id="41" name="TextBox 40"/>
          <p:cNvSpPr txBox="1"/>
          <p:nvPr/>
        </p:nvSpPr>
        <p:spPr>
          <a:xfrm>
            <a:off x="1563003" y="1657137"/>
            <a:ext cx="1712127" cy="276999"/>
          </a:xfrm>
          <a:prstGeom prst="rect">
            <a:avLst/>
          </a:prstGeom>
        </p:spPr>
        <p:txBody>
          <a:bodyPr vert="horz" wrap="none" rtlCol="0">
            <a:spAutoFit/>
          </a:bodyPr>
          <a:lstStyle/>
          <a:p>
            <a:r>
              <a:rPr lang="en-US" sz="1200" dirty="0">
                <a:solidFill>
                  <a:srgbClr val="6C54A3"/>
                </a:solidFill>
                <a:ea typeface="Calibri"/>
                <a:cs typeface="Calibri"/>
              </a:rPr>
              <a:t>Income (supplementing)</a:t>
            </a:r>
            <a:endParaRPr lang="en-US" sz="1200" dirty="0">
              <a:solidFill>
                <a:srgbClr val="6C54A3"/>
              </a:solidFill>
            </a:endParaRPr>
          </a:p>
        </p:txBody>
      </p:sp>
      <p:sp>
        <p:nvSpPr>
          <p:cNvPr id="42" name="TextBox 41"/>
          <p:cNvSpPr txBox="1"/>
          <p:nvPr/>
        </p:nvSpPr>
        <p:spPr>
          <a:xfrm>
            <a:off x="5545840" y="2474805"/>
            <a:ext cx="2351926" cy="276999"/>
          </a:xfrm>
          <a:prstGeom prst="rect">
            <a:avLst/>
          </a:prstGeom>
        </p:spPr>
        <p:txBody>
          <a:bodyPr vert="horz" wrap="none" rtlCol="0">
            <a:spAutoFit/>
          </a:bodyPr>
          <a:lstStyle/>
          <a:p>
            <a:r>
              <a:rPr lang="en-US" sz="1200" dirty="0">
                <a:solidFill>
                  <a:srgbClr val="6C54A3"/>
                </a:solidFill>
                <a:ea typeface="Calibri"/>
                <a:cs typeface="Calibri"/>
              </a:rPr>
              <a:t>More structured than food stamps</a:t>
            </a:r>
            <a:endParaRPr lang="en-US" sz="1200" dirty="0">
              <a:solidFill>
                <a:srgbClr val="6C54A3"/>
              </a:solidFill>
            </a:endParaRPr>
          </a:p>
        </p:txBody>
      </p:sp>
      <p:sp>
        <p:nvSpPr>
          <p:cNvPr id="43" name="TextBox 42"/>
          <p:cNvSpPr txBox="1"/>
          <p:nvPr/>
        </p:nvSpPr>
        <p:spPr>
          <a:xfrm>
            <a:off x="7356766" y="1602779"/>
            <a:ext cx="1287532" cy="276999"/>
          </a:xfrm>
          <a:prstGeom prst="rect">
            <a:avLst/>
          </a:prstGeom>
        </p:spPr>
        <p:txBody>
          <a:bodyPr vert="horz" wrap="none" rtlCol="0">
            <a:spAutoFit/>
          </a:bodyPr>
          <a:lstStyle/>
          <a:p>
            <a:r>
              <a:rPr lang="en-US" sz="1200" dirty="0">
                <a:solidFill>
                  <a:srgbClr val="6C54A3"/>
                </a:solidFill>
                <a:ea typeface="Calibri"/>
                <a:cs typeface="Calibri"/>
              </a:rPr>
              <a:t>Free/safe options</a:t>
            </a:r>
            <a:endParaRPr lang="en-US" sz="1200" dirty="0">
              <a:solidFill>
                <a:srgbClr val="6C54A3"/>
              </a:solidFill>
            </a:endParaRPr>
          </a:p>
        </p:txBody>
      </p:sp>
      <p:sp>
        <p:nvSpPr>
          <p:cNvPr id="44" name="TextBox 43"/>
          <p:cNvSpPr txBox="1"/>
          <p:nvPr/>
        </p:nvSpPr>
        <p:spPr>
          <a:xfrm>
            <a:off x="4068361" y="1194646"/>
            <a:ext cx="2121093" cy="338554"/>
          </a:xfrm>
          <a:prstGeom prst="rect">
            <a:avLst/>
          </a:prstGeom>
        </p:spPr>
        <p:txBody>
          <a:bodyPr vert="horz" wrap="none" rtlCol="0">
            <a:spAutoFit/>
          </a:bodyPr>
          <a:lstStyle/>
          <a:p>
            <a:r>
              <a:rPr lang="en-US" sz="1600" dirty="0">
                <a:solidFill>
                  <a:srgbClr val="AAAAAA"/>
                </a:solidFill>
                <a:ea typeface="Calibri"/>
                <a:cs typeface="Calibri"/>
              </a:rPr>
              <a:t>Accountability for baby</a:t>
            </a:r>
            <a:endParaRPr lang="en-US" sz="1600" dirty="0">
              <a:solidFill>
                <a:srgbClr val="AAAAAA"/>
              </a:solidFill>
            </a:endParaRPr>
          </a:p>
        </p:txBody>
      </p:sp>
      <p:sp>
        <p:nvSpPr>
          <p:cNvPr id="45" name="TextBox 44"/>
          <p:cNvSpPr txBox="1"/>
          <p:nvPr/>
        </p:nvSpPr>
        <p:spPr>
          <a:xfrm>
            <a:off x="272221" y="3115259"/>
            <a:ext cx="2261557" cy="400110"/>
          </a:xfrm>
          <a:prstGeom prst="rect">
            <a:avLst/>
          </a:prstGeom>
        </p:spPr>
        <p:txBody>
          <a:bodyPr vert="horz" wrap="none" rtlCol="0">
            <a:spAutoFit/>
          </a:bodyPr>
          <a:lstStyle/>
          <a:p>
            <a:r>
              <a:rPr lang="en-US" sz="2000" dirty="0">
                <a:solidFill>
                  <a:srgbClr val="C8C8C8"/>
                </a:solidFill>
                <a:ea typeface="Calibri"/>
                <a:cs typeface="Calibri"/>
              </a:rPr>
              <a:t>Infant support/food</a:t>
            </a:r>
            <a:endParaRPr lang="en-US" sz="2000" dirty="0">
              <a:solidFill>
                <a:srgbClr val="C8C8C8"/>
              </a:solidFill>
            </a:endParaRPr>
          </a:p>
        </p:txBody>
      </p:sp>
      <p:sp>
        <p:nvSpPr>
          <p:cNvPr id="46" name="TextBox 45"/>
          <p:cNvSpPr txBox="1"/>
          <p:nvPr/>
        </p:nvSpPr>
        <p:spPr>
          <a:xfrm>
            <a:off x="2884328" y="3085145"/>
            <a:ext cx="3233127" cy="461665"/>
          </a:xfrm>
          <a:prstGeom prst="rect">
            <a:avLst/>
          </a:prstGeom>
        </p:spPr>
        <p:txBody>
          <a:bodyPr vert="horz" wrap="none" rtlCol="0">
            <a:spAutoFit/>
          </a:bodyPr>
          <a:lstStyle/>
          <a:p>
            <a:r>
              <a:rPr lang="en-US" sz="2400" dirty="0">
                <a:solidFill>
                  <a:srgbClr val="A1CD3A"/>
                </a:solidFill>
                <a:ea typeface="Calibri"/>
                <a:cs typeface="Calibri"/>
              </a:rPr>
              <a:t>Breastfeeding education</a:t>
            </a:r>
            <a:endParaRPr lang="en-US" sz="2400" dirty="0">
              <a:solidFill>
                <a:srgbClr val="A1CD3A"/>
              </a:solidFill>
            </a:endParaRPr>
          </a:p>
        </p:txBody>
      </p:sp>
      <p:sp>
        <p:nvSpPr>
          <p:cNvPr id="47" name="TextBox 46"/>
          <p:cNvSpPr txBox="1"/>
          <p:nvPr/>
        </p:nvSpPr>
        <p:spPr>
          <a:xfrm>
            <a:off x="2950016" y="4981990"/>
            <a:ext cx="1202974" cy="338554"/>
          </a:xfrm>
          <a:prstGeom prst="rect">
            <a:avLst/>
          </a:prstGeom>
        </p:spPr>
        <p:txBody>
          <a:bodyPr vert="horz" wrap="none" rtlCol="0">
            <a:spAutoFit/>
          </a:bodyPr>
          <a:lstStyle/>
          <a:p>
            <a:r>
              <a:rPr lang="en-US" sz="1600" dirty="0">
                <a:solidFill>
                  <a:srgbClr val="AAAAAA"/>
                </a:solidFill>
                <a:ea typeface="Calibri"/>
                <a:cs typeface="Calibri"/>
              </a:rPr>
              <a:t>Drug testing</a:t>
            </a:r>
            <a:endParaRPr lang="en-US" sz="1600" dirty="0">
              <a:solidFill>
                <a:srgbClr val="AAAAAA"/>
              </a:solidFill>
            </a:endParaRPr>
          </a:p>
        </p:txBody>
      </p:sp>
      <p:sp>
        <p:nvSpPr>
          <p:cNvPr id="48" name="TextBox 47"/>
          <p:cNvSpPr txBox="1"/>
          <p:nvPr/>
        </p:nvSpPr>
        <p:spPr>
          <a:xfrm>
            <a:off x="2116614" y="1945084"/>
            <a:ext cx="1149624" cy="276999"/>
          </a:xfrm>
          <a:prstGeom prst="rect">
            <a:avLst/>
          </a:prstGeom>
        </p:spPr>
        <p:txBody>
          <a:bodyPr vert="horz" wrap="none" rtlCol="0">
            <a:spAutoFit/>
          </a:bodyPr>
          <a:lstStyle/>
          <a:p>
            <a:r>
              <a:rPr lang="en-US" sz="1200" dirty="0">
                <a:solidFill>
                  <a:srgbClr val="A1CD3A"/>
                </a:solidFill>
                <a:ea typeface="Calibri"/>
                <a:cs typeface="Calibri"/>
              </a:rPr>
              <a:t>Great Resource</a:t>
            </a:r>
            <a:endParaRPr lang="en-US" sz="1200" dirty="0">
              <a:solidFill>
                <a:srgbClr val="A1CD3A"/>
              </a:solidFill>
            </a:endParaRPr>
          </a:p>
        </p:txBody>
      </p:sp>
      <p:sp>
        <p:nvSpPr>
          <p:cNvPr id="49" name="TextBox 48"/>
          <p:cNvSpPr txBox="1"/>
          <p:nvPr/>
        </p:nvSpPr>
        <p:spPr>
          <a:xfrm>
            <a:off x="5198897" y="4655108"/>
            <a:ext cx="1762822" cy="338554"/>
          </a:xfrm>
          <a:prstGeom prst="rect">
            <a:avLst/>
          </a:prstGeom>
        </p:spPr>
        <p:txBody>
          <a:bodyPr vert="horz" wrap="none" rtlCol="0">
            <a:spAutoFit/>
          </a:bodyPr>
          <a:lstStyle/>
          <a:p>
            <a:r>
              <a:rPr lang="en-US" sz="1600" dirty="0">
                <a:solidFill>
                  <a:srgbClr val="6C54A3"/>
                </a:solidFill>
                <a:ea typeface="Calibri"/>
                <a:cs typeface="Calibri"/>
              </a:rPr>
              <a:t>Expectant mothers</a:t>
            </a:r>
            <a:endParaRPr lang="en-US" sz="1600" dirty="0">
              <a:solidFill>
                <a:srgbClr val="6C54A3"/>
              </a:solidFill>
            </a:endParaRPr>
          </a:p>
        </p:txBody>
      </p:sp>
      <p:sp>
        <p:nvSpPr>
          <p:cNvPr id="50" name="TextBox 49"/>
          <p:cNvSpPr txBox="1"/>
          <p:nvPr/>
        </p:nvSpPr>
        <p:spPr>
          <a:xfrm rot="5400000">
            <a:off x="1142361" y="2430575"/>
            <a:ext cx="1018227" cy="276999"/>
          </a:xfrm>
          <a:prstGeom prst="rect">
            <a:avLst/>
          </a:prstGeom>
        </p:spPr>
        <p:txBody>
          <a:bodyPr vert="horz" wrap="none" rtlCol="0">
            <a:spAutoFit/>
          </a:bodyPr>
          <a:lstStyle/>
          <a:p>
            <a:r>
              <a:rPr lang="en-US" sz="1200" dirty="0">
                <a:solidFill>
                  <a:srgbClr val="AAAAAA"/>
                </a:solidFill>
                <a:ea typeface="Calibri"/>
                <a:cs typeface="Calibri"/>
              </a:rPr>
              <a:t>Milk for baby</a:t>
            </a:r>
            <a:endParaRPr lang="en-US" sz="1200" dirty="0">
              <a:solidFill>
                <a:srgbClr val="AAAAAA"/>
              </a:solidFill>
            </a:endParaRPr>
          </a:p>
        </p:txBody>
      </p:sp>
      <p:sp>
        <p:nvSpPr>
          <p:cNvPr id="51" name="TextBox 50"/>
          <p:cNvSpPr txBox="1"/>
          <p:nvPr/>
        </p:nvSpPr>
        <p:spPr>
          <a:xfrm>
            <a:off x="4487615" y="2700289"/>
            <a:ext cx="2504412" cy="461665"/>
          </a:xfrm>
          <a:prstGeom prst="rect">
            <a:avLst/>
          </a:prstGeom>
        </p:spPr>
        <p:txBody>
          <a:bodyPr vert="horz" wrap="none" rtlCol="0">
            <a:spAutoFit/>
          </a:bodyPr>
          <a:lstStyle/>
          <a:p>
            <a:r>
              <a:rPr lang="en-US" sz="2400" dirty="0">
                <a:solidFill>
                  <a:srgbClr val="AAAAAA"/>
                </a:solidFill>
                <a:ea typeface="Calibri"/>
                <a:cs typeface="Calibri"/>
              </a:rPr>
              <a:t>Emotional support</a:t>
            </a:r>
            <a:endParaRPr lang="en-US" sz="2400" dirty="0">
              <a:solidFill>
                <a:srgbClr val="AAAAAA"/>
              </a:solidFill>
            </a:endParaRPr>
          </a:p>
        </p:txBody>
      </p:sp>
      <p:sp>
        <p:nvSpPr>
          <p:cNvPr id="52" name="TextBox 51"/>
          <p:cNvSpPr txBox="1"/>
          <p:nvPr/>
        </p:nvSpPr>
        <p:spPr>
          <a:xfrm>
            <a:off x="4045041" y="1605261"/>
            <a:ext cx="2106717" cy="661720"/>
          </a:xfrm>
          <a:prstGeom prst="rect">
            <a:avLst/>
          </a:prstGeom>
        </p:spPr>
        <p:txBody>
          <a:bodyPr vert="horz" wrap="none" rtlCol="0">
            <a:spAutoFit/>
          </a:bodyPr>
          <a:lstStyle/>
          <a:p>
            <a:r>
              <a:rPr lang="en-US" sz="3700" dirty="0">
                <a:solidFill>
                  <a:srgbClr val="A1CD3A"/>
                </a:solidFill>
                <a:ea typeface="Calibri"/>
                <a:cs typeface="Calibri"/>
              </a:rPr>
              <a:t>Education</a:t>
            </a:r>
            <a:endParaRPr lang="en-US" sz="3700" dirty="0">
              <a:solidFill>
                <a:srgbClr val="A1CD3A"/>
              </a:solidFill>
            </a:endParaRPr>
          </a:p>
        </p:txBody>
      </p:sp>
      <p:sp>
        <p:nvSpPr>
          <p:cNvPr id="53" name="TextBox 52"/>
          <p:cNvSpPr txBox="1"/>
          <p:nvPr/>
        </p:nvSpPr>
        <p:spPr>
          <a:xfrm rot="5400000">
            <a:off x="1881014" y="4883258"/>
            <a:ext cx="875761" cy="338554"/>
          </a:xfrm>
          <a:prstGeom prst="rect">
            <a:avLst/>
          </a:prstGeom>
        </p:spPr>
        <p:txBody>
          <a:bodyPr vert="horz" wrap="none" rtlCol="0">
            <a:spAutoFit/>
          </a:bodyPr>
          <a:lstStyle/>
          <a:p>
            <a:r>
              <a:rPr lang="en-US" sz="1600" dirty="0">
                <a:solidFill>
                  <a:srgbClr val="C8C8C8"/>
                </a:solidFill>
                <a:ea typeface="Calibri"/>
                <a:cs typeface="Calibri"/>
              </a:rPr>
              <a:t>Formula</a:t>
            </a:r>
            <a:endParaRPr lang="en-US" sz="1600" dirty="0">
              <a:solidFill>
                <a:srgbClr val="C8C8C8"/>
              </a:solidFill>
            </a:endParaRPr>
          </a:p>
        </p:txBody>
      </p:sp>
      <p:sp>
        <p:nvSpPr>
          <p:cNvPr id="54" name="TextBox 53"/>
          <p:cNvSpPr txBox="1"/>
          <p:nvPr/>
        </p:nvSpPr>
        <p:spPr>
          <a:xfrm>
            <a:off x="5904635" y="5240918"/>
            <a:ext cx="1056700" cy="276999"/>
          </a:xfrm>
          <a:prstGeom prst="rect">
            <a:avLst/>
          </a:prstGeom>
        </p:spPr>
        <p:txBody>
          <a:bodyPr vert="horz" wrap="none" rtlCol="0">
            <a:spAutoFit/>
          </a:bodyPr>
          <a:lstStyle/>
          <a:p>
            <a:r>
              <a:rPr lang="en-US" sz="1200" dirty="0">
                <a:solidFill>
                  <a:srgbClr val="A1CD3A"/>
                </a:solidFill>
                <a:ea typeface="Calibri"/>
                <a:cs typeface="Calibri"/>
              </a:rPr>
              <a:t>Grocery Store</a:t>
            </a:r>
            <a:endParaRPr lang="en-US" sz="1200" dirty="0">
              <a:solidFill>
                <a:srgbClr val="A1CD3A"/>
              </a:solidFill>
            </a:endParaRPr>
          </a:p>
        </p:txBody>
      </p:sp>
      <p:sp>
        <p:nvSpPr>
          <p:cNvPr id="55" name="TextBox 54"/>
          <p:cNvSpPr txBox="1"/>
          <p:nvPr/>
        </p:nvSpPr>
        <p:spPr>
          <a:xfrm>
            <a:off x="3327904" y="1482350"/>
            <a:ext cx="2783935" cy="276999"/>
          </a:xfrm>
          <a:prstGeom prst="rect">
            <a:avLst/>
          </a:prstGeom>
        </p:spPr>
        <p:txBody>
          <a:bodyPr vert="horz" wrap="none" rtlCol="0">
            <a:spAutoFit/>
          </a:bodyPr>
          <a:lstStyle/>
          <a:p>
            <a:r>
              <a:rPr lang="en-US" sz="1200" dirty="0">
                <a:solidFill>
                  <a:srgbClr val="6C54A3"/>
                </a:solidFill>
                <a:ea typeface="Calibri"/>
                <a:cs typeface="Calibri"/>
              </a:rPr>
              <a:t>Awareness of best practices for parenting</a:t>
            </a:r>
            <a:endParaRPr lang="en-US" sz="1200" dirty="0">
              <a:solidFill>
                <a:srgbClr val="6C54A3"/>
              </a:solidFill>
            </a:endParaRPr>
          </a:p>
        </p:txBody>
      </p:sp>
      <p:sp>
        <p:nvSpPr>
          <p:cNvPr id="56" name="TextBox 55"/>
          <p:cNvSpPr txBox="1"/>
          <p:nvPr/>
        </p:nvSpPr>
        <p:spPr>
          <a:xfrm>
            <a:off x="6024255" y="3175412"/>
            <a:ext cx="1954381" cy="338554"/>
          </a:xfrm>
          <a:prstGeom prst="rect">
            <a:avLst/>
          </a:prstGeom>
        </p:spPr>
        <p:txBody>
          <a:bodyPr vert="horz" wrap="none" rtlCol="0">
            <a:spAutoFit/>
          </a:bodyPr>
          <a:lstStyle/>
          <a:p>
            <a:r>
              <a:rPr lang="en-US" sz="1600" dirty="0">
                <a:solidFill>
                  <a:srgbClr val="6C54A3"/>
                </a:solidFill>
                <a:ea typeface="Calibri"/>
                <a:cs typeface="Calibri"/>
              </a:rPr>
              <a:t>Parenting techniques</a:t>
            </a:r>
            <a:endParaRPr lang="en-US" sz="1600" dirty="0">
              <a:solidFill>
                <a:srgbClr val="6C54A3"/>
              </a:solidFill>
            </a:endParaRPr>
          </a:p>
        </p:txBody>
      </p:sp>
      <p:sp>
        <p:nvSpPr>
          <p:cNvPr id="57" name="TextBox 56"/>
          <p:cNvSpPr txBox="1"/>
          <p:nvPr/>
        </p:nvSpPr>
        <p:spPr>
          <a:xfrm>
            <a:off x="601066" y="3840713"/>
            <a:ext cx="1911401" cy="400110"/>
          </a:xfrm>
          <a:prstGeom prst="rect">
            <a:avLst/>
          </a:prstGeom>
        </p:spPr>
        <p:txBody>
          <a:bodyPr vert="horz" wrap="none" rtlCol="0">
            <a:spAutoFit/>
          </a:bodyPr>
          <a:lstStyle/>
          <a:p>
            <a:r>
              <a:rPr lang="en-US" sz="2000" dirty="0">
                <a:solidFill>
                  <a:srgbClr val="6C54A3"/>
                </a:solidFill>
                <a:ea typeface="Calibri"/>
                <a:cs typeface="Calibri"/>
              </a:rPr>
              <a:t>Monitoring child </a:t>
            </a:r>
            <a:endParaRPr lang="en-US" sz="2000" dirty="0">
              <a:solidFill>
                <a:srgbClr val="6C54A3"/>
              </a:solidFill>
            </a:endParaRPr>
          </a:p>
        </p:txBody>
      </p:sp>
      <p:sp>
        <p:nvSpPr>
          <p:cNvPr id="58" name="TextBox 57"/>
          <p:cNvSpPr txBox="1"/>
          <p:nvPr/>
        </p:nvSpPr>
        <p:spPr>
          <a:xfrm>
            <a:off x="661392" y="4593094"/>
            <a:ext cx="1212516" cy="276999"/>
          </a:xfrm>
          <a:prstGeom prst="rect">
            <a:avLst/>
          </a:prstGeom>
        </p:spPr>
        <p:txBody>
          <a:bodyPr vert="horz" wrap="none" rtlCol="0">
            <a:spAutoFit/>
          </a:bodyPr>
          <a:lstStyle/>
          <a:p>
            <a:r>
              <a:rPr lang="en-US" sz="1200" dirty="0">
                <a:solidFill>
                  <a:srgbClr val="6C54A3"/>
                </a:solidFill>
                <a:ea typeface="Calibri"/>
                <a:cs typeface="Calibri"/>
              </a:rPr>
              <a:t>Hygiene/diapers</a:t>
            </a:r>
            <a:endParaRPr lang="en-US" sz="1200" dirty="0">
              <a:solidFill>
                <a:srgbClr val="6C54A3"/>
              </a:solidFill>
            </a:endParaRPr>
          </a:p>
        </p:txBody>
      </p:sp>
      <p:sp>
        <p:nvSpPr>
          <p:cNvPr id="59" name="TextBox 58"/>
          <p:cNvSpPr txBox="1"/>
          <p:nvPr/>
        </p:nvSpPr>
        <p:spPr>
          <a:xfrm>
            <a:off x="817472" y="4253269"/>
            <a:ext cx="1675759" cy="338554"/>
          </a:xfrm>
          <a:prstGeom prst="rect">
            <a:avLst/>
          </a:prstGeom>
        </p:spPr>
        <p:txBody>
          <a:bodyPr vert="horz" wrap="none" rtlCol="0">
            <a:spAutoFit/>
          </a:bodyPr>
          <a:lstStyle/>
          <a:p>
            <a:r>
              <a:rPr lang="en-US" sz="1600" dirty="0">
                <a:solidFill>
                  <a:srgbClr val="A1CD3A"/>
                </a:solidFill>
                <a:ea typeface="Calibri"/>
                <a:cs typeface="Calibri"/>
              </a:rPr>
              <a:t>Early Intervention</a:t>
            </a:r>
            <a:endParaRPr lang="en-US" sz="1600" dirty="0">
              <a:solidFill>
                <a:srgbClr val="A1CD3A"/>
              </a:solidFill>
            </a:endParaRPr>
          </a:p>
        </p:txBody>
      </p:sp>
      <p:sp>
        <p:nvSpPr>
          <p:cNvPr id="60" name="TextBox 59"/>
          <p:cNvSpPr txBox="1"/>
          <p:nvPr/>
        </p:nvSpPr>
        <p:spPr>
          <a:xfrm rot="5400000">
            <a:off x="4423822" y="4373280"/>
            <a:ext cx="1242898" cy="400110"/>
          </a:xfrm>
          <a:prstGeom prst="rect">
            <a:avLst/>
          </a:prstGeom>
        </p:spPr>
        <p:txBody>
          <a:bodyPr vert="horz" wrap="none" rtlCol="0">
            <a:spAutoFit/>
          </a:bodyPr>
          <a:lstStyle/>
          <a:p>
            <a:r>
              <a:rPr lang="en-US" sz="2000" dirty="0">
                <a:solidFill>
                  <a:srgbClr val="A1CD3A"/>
                </a:solidFill>
                <a:ea typeface="Calibri"/>
                <a:cs typeface="Calibri"/>
              </a:rPr>
              <a:t>Necessary</a:t>
            </a:r>
            <a:endParaRPr lang="en-US" sz="2000" dirty="0">
              <a:solidFill>
                <a:srgbClr val="A1CD3A"/>
              </a:solidFill>
            </a:endParaRPr>
          </a:p>
        </p:txBody>
      </p:sp>
      <p:sp>
        <p:nvSpPr>
          <p:cNvPr id="61" name="TextBox 60"/>
          <p:cNvSpPr txBox="1"/>
          <p:nvPr/>
        </p:nvSpPr>
        <p:spPr>
          <a:xfrm>
            <a:off x="4465719" y="2474805"/>
            <a:ext cx="1187870" cy="276999"/>
          </a:xfrm>
          <a:prstGeom prst="rect">
            <a:avLst/>
          </a:prstGeom>
        </p:spPr>
        <p:txBody>
          <a:bodyPr vert="horz" wrap="none" rtlCol="0">
            <a:spAutoFit/>
          </a:bodyPr>
          <a:lstStyle/>
          <a:p>
            <a:r>
              <a:rPr lang="en-US" sz="1200" dirty="0">
                <a:solidFill>
                  <a:srgbClr val="A1CD3A"/>
                </a:solidFill>
                <a:ea typeface="Calibri"/>
                <a:cs typeface="Calibri"/>
              </a:rPr>
              <a:t>Farmers Market</a:t>
            </a:r>
            <a:endParaRPr lang="en-US" sz="1200" dirty="0">
              <a:solidFill>
                <a:srgbClr val="A1CD3A"/>
              </a:solidFill>
            </a:endParaRPr>
          </a:p>
        </p:txBody>
      </p:sp>
      <p:sp>
        <p:nvSpPr>
          <p:cNvPr id="62" name="TextBox 61"/>
          <p:cNvSpPr txBox="1"/>
          <p:nvPr/>
        </p:nvSpPr>
        <p:spPr>
          <a:xfrm>
            <a:off x="2950016" y="5315778"/>
            <a:ext cx="1892916" cy="276999"/>
          </a:xfrm>
          <a:prstGeom prst="rect">
            <a:avLst/>
          </a:prstGeom>
        </p:spPr>
        <p:txBody>
          <a:bodyPr vert="horz" wrap="none" rtlCol="0">
            <a:spAutoFit/>
          </a:bodyPr>
          <a:lstStyle/>
          <a:p>
            <a:r>
              <a:rPr lang="en-US" sz="1200" dirty="0">
                <a:solidFill>
                  <a:srgbClr val="A1CD3A"/>
                </a:solidFill>
                <a:ea typeface="Calibri"/>
                <a:cs typeface="Calibri"/>
              </a:rPr>
              <a:t>Get kids off to healthy start</a:t>
            </a:r>
            <a:endParaRPr lang="en-US" sz="1200" dirty="0">
              <a:solidFill>
                <a:srgbClr val="A1CD3A"/>
              </a:solidFill>
            </a:endParaRPr>
          </a:p>
        </p:txBody>
      </p:sp>
      <p:sp>
        <p:nvSpPr>
          <p:cNvPr id="63" name="TextBox 62"/>
          <p:cNvSpPr txBox="1"/>
          <p:nvPr/>
        </p:nvSpPr>
        <p:spPr>
          <a:xfrm rot="5400000">
            <a:off x="1358676" y="2305484"/>
            <a:ext cx="1207482" cy="461665"/>
          </a:xfrm>
          <a:prstGeom prst="rect">
            <a:avLst/>
          </a:prstGeom>
        </p:spPr>
        <p:txBody>
          <a:bodyPr vert="horz" wrap="none" rtlCol="0">
            <a:spAutoFit/>
          </a:bodyPr>
          <a:lstStyle/>
          <a:p>
            <a:r>
              <a:rPr lang="en-US" sz="2400" dirty="0">
                <a:solidFill>
                  <a:srgbClr val="A1CD3A"/>
                </a:solidFill>
                <a:ea typeface="Calibri"/>
                <a:cs typeface="Calibri"/>
              </a:rPr>
              <a:t>Farmers</a:t>
            </a:r>
            <a:endParaRPr lang="en-US" sz="2400" dirty="0">
              <a:solidFill>
                <a:srgbClr val="A1CD3A"/>
              </a:solidFill>
            </a:endParaRPr>
          </a:p>
        </p:txBody>
      </p:sp>
      <p:sp>
        <p:nvSpPr>
          <p:cNvPr id="64" name="TextBox 63"/>
          <p:cNvSpPr txBox="1"/>
          <p:nvPr/>
        </p:nvSpPr>
        <p:spPr>
          <a:xfrm>
            <a:off x="7343942" y="1355343"/>
            <a:ext cx="1313180" cy="276999"/>
          </a:xfrm>
          <a:prstGeom prst="rect">
            <a:avLst/>
          </a:prstGeom>
        </p:spPr>
        <p:txBody>
          <a:bodyPr vert="horz" wrap="none" rtlCol="0">
            <a:spAutoFit/>
          </a:bodyPr>
          <a:lstStyle/>
          <a:p>
            <a:r>
              <a:rPr lang="en-US" sz="1200" dirty="0">
                <a:solidFill>
                  <a:srgbClr val="A1CD3A"/>
                </a:solidFill>
                <a:ea typeface="Calibri"/>
                <a:cs typeface="Calibri"/>
              </a:rPr>
              <a:t>Academic Success </a:t>
            </a:r>
            <a:endParaRPr lang="en-US" sz="1200" dirty="0">
              <a:solidFill>
                <a:srgbClr val="A1CD3A"/>
              </a:solidFill>
            </a:endParaRPr>
          </a:p>
        </p:txBody>
      </p:sp>
      <p:sp>
        <p:nvSpPr>
          <p:cNvPr id="65" name="TextBox 64"/>
          <p:cNvSpPr txBox="1"/>
          <p:nvPr/>
        </p:nvSpPr>
        <p:spPr>
          <a:xfrm>
            <a:off x="2960502" y="4668663"/>
            <a:ext cx="1165929" cy="276999"/>
          </a:xfrm>
          <a:prstGeom prst="rect">
            <a:avLst/>
          </a:prstGeom>
        </p:spPr>
        <p:txBody>
          <a:bodyPr vert="horz" wrap="none" rtlCol="0">
            <a:spAutoFit/>
          </a:bodyPr>
          <a:lstStyle/>
          <a:p>
            <a:r>
              <a:rPr lang="en-US" sz="1200" dirty="0">
                <a:solidFill>
                  <a:srgbClr val="A1CD3A"/>
                </a:solidFill>
                <a:ea typeface="Calibri"/>
                <a:cs typeface="Calibri"/>
              </a:rPr>
              <a:t>Family Planning</a:t>
            </a:r>
            <a:endParaRPr lang="en-US" sz="1200" dirty="0">
              <a:solidFill>
                <a:srgbClr val="A1CD3A"/>
              </a:solidFill>
            </a:endParaRPr>
          </a:p>
        </p:txBody>
      </p:sp>
      <p:sp>
        <p:nvSpPr>
          <p:cNvPr id="66" name="TextBox 65"/>
          <p:cNvSpPr txBox="1"/>
          <p:nvPr/>
        </p:nvSpPr>
        <p:spPr>
          <a:xfrm rot="5400000">
            <a:off x="3810392" y="4716880"/>
            <a:ext cx="1007157" cy="276999"/>
          </a:xfrm>
          <a:prstGeom prst="rect">
            <a:avLst/>
          </a:prstGeom>
        </p:spPr>
        <p:txBody>
          <a:bodyPr vert="horz" wrap="none" rtlCol="0">
            <a:spAutoFit/>
          </a:bodyPr>
          <a:lstStyle/>
          <a:p>
            <a:r>
              <a:rPr lang="en-US" sz="1200" dirty="0">
                <a:solidFill>
                  <a:srgbClr val="AAAAAA"/>
                </a:solidFill>
                <a:ea typeface="Calibri"/>
                <a:cs typeface="Calibri"/>
              </a:rPr>
              <a:t>Federally run</a:t>
            </a:r>
            <a:endParaRPr lang="en-US" sz="1200" dirty="0">
              <a:solidFill>
                <a:srgbClr val="AAAAAA"/>
              </a:solidFill>
            </a:endParaRPr>
          </a:p>
        </p:txBody>
      </p:sp>
      <p:sp>
        <p:nvSpPr>
          <p:cNvPr id="67" name="TextBox 66"/>
          <p:cNvSpPr txBox="1"/>
          <p:nvPr/>
        </p:nvSpPr>
        <p:spPr>
          <a:xfrm rot="5400000">
            <a:off x="1534012" y="4919364"/>
            <a:ext cx="971740" cy="338554"/>
          </a:xfrm>
          <a:prstGeom prst="rect">
            <a:avLst/>
          </a:prstGeom>
        </p:spPr>
        <p:txBody>
          <a:bodyPr vert="horz" wrap="none" rtlCol="0">
            <a:spAutoFit/>
          </a:bodyPr>
          <a:lstStyle/>
          <a:p>
            <a:r>
              <a:rPr lang="en-US" sz="1600" dirty="0">
                <a:solidFill>
                  <a:srgbClr val="AAAAAA"/>
                </a:solidFill>
                <a:ea typeface="Calibri"/>
                <a:cs typeface="Calibri"/>
              </a:rPr>
              <a:t>Guidance</a:t>
            </a:r>
            <a:endParaRPr lang="en-US" sz="1600" dirty="0">
              <a:solidFill>
                <a:srgbClr val="AAAAAA"/>
              </a:solidFill>
            </a:endParaRPr>
          </a:p>
        </p:txBody>
      </p:sp>
      <p:sp>
        <p:nvSpPr>
          <p:cNvPr id="68" name="TextBox 67"/>
          <p:cNvSpPr txBox="1"/>
          <p:nvPr/>
        </p:nvSpPr>
        <p:spPr>
          <a:xfrm rot="5400000">
            <a:off x="-531380" y="2116427"/>
            <a:ext cx="1941557" cy="276999"/>
          </a:xfrm>
          <a:prstGeom prst="rect">
            <a:avLst/>
          </a:prstGeom>
        </p:spPr>
        <p:txBody>
          <a:bodyPr vert="horz" wrap="none" rtlCol="0">
            <a:spAutoFit/>
          </a:bodyPr>
          <a:lstStyle/>
          <a:p>
            <a:r>
              <a:rPr lang="en-US" sz="1200" dirty="0">
                <a:solidFill>
                  <a:srgbClr val="6C54A3"/>
                </a:solidFill>
                <a:ea typeface="Calibri"/>
                <a:cs typeface="Calibri"/>
              </a:rPr>
              <a:t>Assistance for those in need</a:t>
            </a:r>
            <a:endParaRPr lang="en-US" sz="1200" dirty="0">
              <a:solidFill>
                <a:srgbClr val="6C54A3"/>
              </a:solidFill>
            </a:endParaRPr>
          </a:p>
        </p:txBody>
      </p:sp>
      <p:sp>
        <p:nvSpPr>
          <p:cNvPr id="69" name="TextBox 68"/>
          <p:cNvSpPr txBox="1"/>
          <p:nvPr/>
        </p:nvSpPr>
        <p:spPr>
          <a:xfrm rot="5400000">
            <a:off x="1791067" y="3871690"/>
            <a:ext cx="1921920" cy="461665"/>
          </a:xfrm>
          <a:prstGeom prst="rect">
            <a:avLst/>
          </a:prstGeom>
        </p:spPr>
        <p:txBody>
          <a:bodyPr vert="horz" wrap="none" rtlCol="0">
            <a:spAutoFit/>
          </a:bodyPr>
          <a:lstStyle/>
          <a:p>
            <a:r>
              <a:rPr lang="en-US" sz="2400" dirty="0">
                <a:solidFill>
                  <a:srgbClr val="AAAAAA"/>
                </a:solidFill>
                <a:ea typeface="Calibri"/>
                <a:cs typeface="Calibri"/>
              </a:rPr>
              <a:t>Healthy foods</a:t>
            </a:r>
            <a:endParaRPr lang="en-US" sz="2400" dirty="0">
              <a:solidFill>
                <a:srgbClr val="AAAAAA"/>
              </a:solidFill>
            </a:endParaRPr>
          </a:p>
        </p:txBody>
      </p:sp>
      <p:sp>
        <p:nvSpPr>
          <p:cNvPr id="70" name="TextBox 69"/>
          <p:cNvSpPr txBox="1"/>
          <p:nvPr/>
        </p:nvSpPr>
        <p:spPr>
          <a:xfrm>
            <a:off x="1534871" y="3503018"/>
            <a:ext cx="963926" cy="338554"/>
          </a:xfrm>
          <a:prstGeom prst="rect">
            <a:avLst/>
          </a:prstGeom>
        </p:spPr>
        <p:txBody>
          <a:bodyPr vert="horz" wrap="none" rtlCol="0">
            <a:spAutoFit/>
          </a:bodyPr>
          <a:lstStyle/>
          <a:p>
            <a:r>
              <a:rPr lang="en-US" sz="1600" dirty="0">
                <a:solidFill>
                  <a:srgbClr val="A1CD3A"/>
                </a:solidFill>
                <a:ea typeface="Calibri"/>
                <a:cs typeface="Calibri"/>
              </a:rPr>
              <a:t>Structure</a:t>
            </a:r>
            <a:endParaRPr lang="en-US" sz="1600" dirty="0">
              <a:solidFill>
                <a:srgbClr val="A1CD3A"/>
              </a:solidFill>
            </a:endParaRPr>
          </a:p>
        </p:txBody>
      </p:sp>
      <p:sp>
        <p:nvSpPr>
          <p:cNvPr id="71" name="TextBox 70"/>
          <p:cNvSpPr txBox="1"/>
          <p:nvPr/>
        </p:nvSpPr>
        <p:spPr>
          <a:xfrm>
            <a:off x="2917172" y="3549402"/>
            <a:ext cx="2339102" cy="338554"/>
          </a:xfrm>
          <a:prstGeom prst="rect">
            <a:avLst/>
          </a:prstGeom>
        </p:spPr>
        <p:txBody>
          <a:bodyPr vert="horz" wrap="none" rtlCol="0">
            <a:spAutoFit/>
          </a:bodyPr>
          <a:lstStyle/>
          <a:p>
            <a:r>
              <a:rPr lang="en-US" sz="1600" dirty="0">
                <a:solidFill>
                  <a:srgbClr val="6C54A3"/>
                </a:solidFill>
                <a:ea typeface="Calibri"/>
                <a:cs typeface="Calibri"/>
              </a:rPr>
              <a:t>Long term health benefits</a:t>
            </a:r>
            <a:endParaRPr lang="en-US" sz="1600" dirty="0">
              <a:solidFill>
                <a:srgbClr val="6C54A3"/>
              </a:solidFill>
            </a:endParaRPr>
          </a:p>
        </p:txBody>
      </p:sp>
      <p:sp>
        <p:nvSpPr>
          <p:cNvPr id="72" name="TextBox 71"/>
          <p:cNvSpPr txBox="1"/>
          <p:nvPr/>
        </p:nvSpPr>
        <p:spPr>
          <a:xfrm>
            <a:off x="2939068" y="3877086"/>
            <a:ext cx="1904388" cy="400110"/>
          </a:xfrm>
          <a:prstGeom prst="rect">
            <a:avLst/>
          </a:prstGeom>
        </p:spPr>
        <p:txBody>
          <a:bodyPr vert="horz" wrap="none" rtlCol="0">
            <a:spAutoFit/>
          </a:bodyPr>
          <a:lstStyle/>
          <a:p>
            <a:r>
              <a:rPr lang="en-US" sz="2000" dirty="0">
                <a:solidFill>
                  <a:srgbClr val="C8C8C8"/>
                </a:solidFill>
                <a:ea typeface="Calibri"/>
                <a:cs typeface="Calibri"/>
              </a:rPr>
              <a:t>Referral services</a:t>
            </a:r>
            <a:endParaRPr lang="en-US" sz="2000" dirty="0">
              <a:solidFill>
                <a:srgbClr val="C8C8C8"/>
              </a:solidFill>
            </a:endParaRPr>
          </a:p>
        </p:txBody>
      </p:sp>
      <p:sp>
        <p:nvSpPr>
          <p:cNvPr id="73" name="TextBox 72"/>
          <p:cNvSpPr txBox="1"/>
          <p:nvPr/>
        </p:nvSpPr>
        <p:spPr>
          <a:xfrm>
            <a:off x="6032750" y="4960818"/>
            <a:ext cx="915485" cy="276999"/>
          </a:xfrm>
          <a:prstGeom prst="rect">
            <a:avLst/>
          </a:prstGeom>
        </p:spPr>
        <p:txBody>
          <a:bodyPr vert="horz" wrap="none" rtlCol="0">
            <a:spAutoFit/>
          </a:bodyPr>
          <a:lstStyle/>
          <a:p>
            <a:r>
              <a:rPr lang="en-US" sz="1200" dirty="0">
                <a:solidFill>
                  <a:srgbClr val="AAAAAA"/>
                </a:solidFill>
                <a:ea typeface="Calibri"/>
                <a:cs typeface="Calibri"/>
              </a:rPr>
              <a:t>Networking</a:t>
            </a:r>
            <a:endParaRPr lang="en-US" sz="1200" dirty="0">
              <a:solidFill>
                <a:srgbClr val="AAAAAA"/>
              </a:solidFill>
            </a:endParaRPr>
          </a:p>
        </p:txBody>
      </p:sp>
      <p:sp>
        <p:nvSpPr>
          <p:cNvPr id="74" name="TextBox 73"/>
          <p:cNvSpPr txBox="1"/>
          <p:nvPr/>
        </p:nvSpPr>
        <p:spPr>
          <a:xfrm>
            <a:off x="6918080" y="2854459"/>
            <a:ext cx="1147219" cy="276999"/>
          </a:xfrm>
          <a:prstGeom prst="rect">
            <a:avLst/>
          </a:prstGeom>
        </p:spPr>
        <p:txBody>
          <a:bodyPr vert="horz" wrap="none" rtlCol="0">
            <a:spAutoFit/>
          </a:bodyPr>
          <a:lstStyle/>
          <a:p>
            <a:r>
              <a:rPr lang="en-US" sz="1200" dirty="0">
                <a:solidFill>
                  <a:srgbClr val="A1CD3A"/>
                </a:solidFill>
                <a:ea typeface="Calibri"/>
                <a:cs typeface="Calibri"/>
              </a:rPr>
              <a:t>Portion Control</a:t>
            </a:r>
            <a:endParaRPr lang="en-US" sz="1200" dirty="0">
              <a:solidFill>
                <a:srgbClr val="A1CD3A"/>
              </a:solidFill>
            </a:endParaRPr>
          </a:p>
        </p:txBody>
      </p:sp>
      <p:sp>
        <p:nvSpPr>
          <p:cNvPr id="75" name="TextBox 74"/>
          <p:cNvSpPr txBox="1"/>
          <p:nvPr/>
        </p:nvSpPr>
        <p:spPr>
          <a:xfrm>
            <a:off x="6354888" y="2185106"/>
            <a:ext cx="1680869" cy="276999"/>
          </a:xfrm>
          <a:prstGeom prst="rect">
            <a:avLst/>
          </a:prstGeom>
        </p:spPr>
        <p:txBody>
          <a:bodyPr vert="horz" wrap="none" rtlCol="0">
            <a:spAutoFit/>
          </a:bodyPr>
          <a:lstStyle/>
          <a:p>
            <a:r>
              <a:rPr lang="en-US" sz="1200" dirty="0">
                <a:solidFill>
                  <a:srgbClr val="AAAAAA"/>
                </a:solidFill>
                <a:ea typeface="Calibri"/>
                <a:cs typeface="Calibri"/>
              </a:rPr>
              <a:t>Prepping kids for school</a:t>
            </a:r>
            <a:endParaRPr lang="en-US" sz="1200" dirty="0">
              <a:solidFill>
                <a:srgbClr val="AAAAAA"/>
              </a:solidFill>
            </a:endParaRPr>
          </a:p>
        </p:txBody>
      </p:sp>
      <p:sp>
        <p:nvSpPr>
          <p:cNvPr id="76" name="TextBox 75"/>
          <p:cNvSpPr txBox="1"/>
          <p:nvPr/>
        </p:nvSpPr>
        <p:spPr>
          <a:xfrm>
            <a:off x="5206466" y="4418799"/>
            <a:ext cx="869048" cy="276999"/>
          </a:xfrm>
          <a:prstGeom prst="rect">
            <a:avLst/>
          </a:prstGeom>
        </p:spPr>
        <p:txBody>
          <a:bodyPr vert="horz" wrap="none" rtlCol="0">
            <a:spAutoFit/>
          </a:bodyPr>
          <a:lstStyle/>
          <a:p>
            <a:r>
              <a:rPr lang="en-US" sz="1200" dirty="0">
                <a:solidFill>
                  <a:srgbClr val="AAAAAA"/>
                </a:solidFill>
                <a:ea typeface="Calibri"/>
                <a:cs typeface="Calibri"/>
              </a:rPr>
              <a:t>Prevention</a:t>
            </a:r>
            <a:endParaRPr lang="en-US" sz="1200" dirty="0">
              <a:solidFill>
                <a:srgbClr val="AAAAAA"/>
              </a:solidFill>
            </a:endParaRPr>
          </a:p>
        </p:txBody>
      </p:sp>
      <p:sp>
        <p:nvSpPr>
          <p:cNvPr id="77" name="TextBox 76"/>
          <p:cNvSpPr txBox="1"/>
          <p:nvPr/>
        </p:nvSpPr>
        <p:spPr>
          <a:xfrm>
            <a:off x="6692590" y="3701110"/>
            <a:ext cx="2133918" cy="276999"/>
          </a:xfrm>
          <a:prstGeom prst="rect">
            <a:avLst/>
          </a:prstGeom>
        </p:spPr>
        <p:txBody>
          <a:bodyPr vert="horz" wrap="none" rtlCol="0">
            <a:spAutoFit/>
          </a:bodyPr>
          <a:lstStyle/>
          <a:p>
            <a:r>
              <a:rPr lang="en-US" sz="1200" dirty="0">
                <a:solidFill>
                  <a:srgbClr val="A1CD3A"/>
                </a:solidFill>
                <a:ea typeface="Calibri"/>
                <a:cs typeface="Calibri"/>
              </a:rPr>
              <a:t>Productive members of society</a:t>
            </a:r>
            <a:endParaRPr lang="en-US" sz="1200" dirty="0">
              <a:solidFill>
                <a:srgbClr val="A1CD3A"/>
              </a:solidFill>
            </a:endParaRPr>
          </a:p>
        </p:txBody>
      </p:sp>
      <p:sp>
        <p:nvSpPr>
          <p:cNvPr id="78" name="TextBox 77"/>
          <p:cNvSpPr txBox="1"/>
          <p:nvPr/>
        </p:nvSpPr>
        <p:spPr>
          <a:xfrm>
            <a:off x="6693824" y="3487538"/>
            <a:ext cx="2318964" cy="276999"/>
          </a:xfrm>
          <a:prstGeom prst="rect">
            <a:avLst/>
          </a:prstGeom>
        </p:spPr>
        <p:txBody>
          <a:bodyPr vert="horz" wrap="none" rtlCol="0">
            <a:spAutoFit/>
          </a:bodyPr>
          <a:lstStyle/>
          <a:p>
            <a:r>
              <a:rPr lang="en-US" sz="1200" dirty="0">
                <a:solidFill>
                  <a:srgbClr val="AAAAAA"/>
                </a:solidFill>
                <a:ea typeface="Calibri"/>
                <a:cs typeface="Calibri"/>
              </a:rPr>
              <a:t>Provides basic care/keeps kids fed</a:t>
            </a:r>
            <a:endParaRPr lang="en-US" sz="1200" dirty="0">
              <a:solidFill>
                <a:srgbClr val="AAAAAA"/>
              </a:solidFill>
            </a:endParaRPr>
          </a:p>
        </p:txBody>
      </p:sp>
      <p:sp>
        <p:nvSpPr>
          <p:cNvPr id="79" name="TextBox 78"/>
          <p:cNvSpPr txBox="1"/>
          <p:nvPr/>
        </p:nvSpPr>
        <p:spPr>
          <a:xfrm>
            <a:off x="2948058" y="4332539"/>
            <a:ext cx="1250763" cy="276999"/>
          </a:xfrm>
          <a:prstGeom prst="rect">
            <a:avLst/>
          </a:prstGeom>
        </p:spPr>
        <p:txBody>
          <a:bodyPr vert="horz" wrap="none" rtlCol="0">
            <a:spAutoFit/>
          </a:bodyPr>
          <a:lstStyle/>
          <a:p>
            <a:r>
              <a:rPr lang="en-US" sz="1200" dirty="0">
                <a:solidFill>
                  <a:srgbClr val="6C54A3"/>
                </a:solidFill>
                <a:ea typeface="Calibri"/>
                <a:cs typeface="Calibri"/>
              </a:rPr>
              <a:t>Provides formula</a:t>
            </a:r>
            <a:endParaRPr lang="en-US" sz="1200" dirty="0">
              <a:solidFill>
                <a:srgbClr val="6C54A3"/>
              </a:solidFill>
            </a:endParaRPr>
          </a:p>
        </p:txBody>
      </p:sp>
      <p:sp>
        <p:nvSpPr>
          <p:cNvPr id="80" name="TextBox 79"/>
          <p:cNvSpPr txBox="1"/>
          <p:nvPr/>
        </p:nvSpPr>
        <p:spPr>
          <a:xfrm rot="5400000">
            <a:off x="6480134" y="4914036"/>
            <a:ext cx="1240168" cy="276999"/>
          </a:xfrm>
          <a:prstGeom prst="rect">
            <a:avLst/>
          </a:prstGeom>
        </p:spPr>
        <p:txBody>
          <a:bodyPr vert="horz" wrap="none" rtlCol="0">
            <a:spAutoFit/>
          </a:bodyPr>
          <a:lstStyle/>
          <a:p>
            <a:r>
              <a:rPr lang="en-US" sz="1200" dirty="0">
                <a:solidFill>
                  <a:srgbClr val="AAAAAA"/>
                </a:solidFill>
                <a:ea typeface="Calibri"/>
                <a:cs typeface="Calibri"/>
              </a:rPr>
              <a:t>Reducing hunger</a:t>
            </a:r>
            <a:endParaRPr lang="en-US" sz="1200" dirty="0">
              <a:solidFill>
                <a:srgbClr val="AAAAAA"/>
              </a:solidFill>
            </a:endParaRPr>
          </a:p>
        </p:txBody>
      </p:sp>
      <p:sp>
        <p:nvSpPr>
          <p:cNvPr id="81" name="TextBox 80"/>
          <p:cNvSpPr txBox="1"/>
          <p:nvPr/>
        </p:nvSpPr>
        <p:spPr>
          <a:xfrm rot="5400000">
            <a:off x="4273359" y="4557240"/>
            <a:ext cx="787395" cy="400110"/>
          </a:xfrm>
          <a:prstGeom prst="rect">
            <a:avLst/>
          </a:prstGeom>
        </p:spPr>
        <p:txBody>
          <a:bodyPr vert="horz" wrap="none" rtlCol="0">
            <a:spAutoFit/>
          </a:bodyPr>
          <a:lstStyle/>
          <a:p>
            <a:r>
              <a:rPr lang="en-US" sz="2000" dirty="0">
                <a:solidFill>
                  <a:srgbClr val="6C54A3"/>
                </a:solidFill>
                <a:ea typeface="Calibri"/>
                <a:cs typeface="Calibri"/>
              </a:rPr>
              <a:t>Relief </a:t>
            </a:r>
            <a:endParaRPr lang="en-US" sz="2000" dirty="0">
              <a:solidFill>
                <a:srgbClr val="6C54A3"/>
              </a:solidFill>
            </a:endParaRPr>
          </a:p>
        </p:txBody>
      </p:sp>
      <p:sp>
        <p:nvSpPr>
          <p:cNvPr id="82" name="TextBox 81"/>
          <p:cNvSpPr txBox="1"/>
          <p:nvPr/>
        </p:nvSpPr>
        <p:spPr>
          <a:xfrm>
            <a:off x="5986079" y="4418799"/>
            <a:ext cx="966931" cy="276999"/>
          </a:xfrm>
          <a:prstGeom prst="rect">
            <a:avLst/>
          </a:prstGeom>
        </p:spPr>
        <p:txBody>
          <a:bodyPr vert="horz" wrap="none" rtlCol="0">
            <a:spAutoFit/>
          </a:bodyPr>
          <a:lstStyle/>
          <a:p>
            <a:r>
              <a:rPr lang="en-US" sz="1200" dirty="0">
                <a:solidFill>
                  <a:srgbClr val="A1CD3A"/>
                </a:solidFill>
                <a:ea typeface="Calibri"/>
                <a:cs typeface="Calibri"/>
              </a:rPr>
              <a:t>Safe options</a:t>
            </a:r>
            <a:endParaRPr lang="en-US" sz="1200" dirty="0">
              <a:solidFill>
                <a:srgbClr val="A1CD3A"/>
              </a:solidFill>
            </a:endParaRPr>
          </a:p>
        </p:txBody>
      </p:sp>
      <p:sp>
        <p:nvSpPr>
          <p:cNvPr id="83" name="TextBox 82"/>
          <p:cNvSpPr txBox="1"/>
          <p:nvPr/>
        </p:nvSpPr>
        <p:spPr>
          <a:xfrm>
            <a:off x="961131" y="1376695"/>
            <a:ext cx="2267493" cy="276999"/>
          </a:xfrm>
          <a:prstGeom prst="rect">
            <a:avLst/>
          </a:prstGeom>
        </p:spPr>
        <p:txBody>
          <a:bodyPr vert="horz" wrap="none" rtlCol="0">
            <a:spAutoFit/>
          </a:bodyPr>
          <a:lstStyle/>
          <a:p>
            <a:r>
              <a:rPr lang="en-US" sz="1200" dirty="0">
                <a:solidFill>
                  <a:srgbClr val="AAAAAA"/>
                </a:solidFill>
                <a:ea typeface="Calibri"/>
                <a:cs typeface="Calibri"/>
              </a:rPr>
              <a:t>Sets children up for development</a:t>
            </a:r>
            <a:endParaRPr lang="en-US" sz="1200" dirty="0">
              <a:solidFill>
                <a:srgbClr val="AAAAAA"/>
              </a:solidFill>
            </a:endParaRPr>
          </a:p>
        </p:txBody>
      </p:sp>
      <p:sp>
        <p:nvSpPr>
          <p:cNvPr id="84" name="TextBox 83"/>
          <p:cNvSpPr txBox="1"/>
          <p:nvPr/>
        </p:nvSpPr>
        <p:spPr>
          <a:xfrm>
            <a:off x="6362678" y="1879778"/>
            <a:ext cx="1056700" cy="276999"/>
          </a:xfrm>
          <a:prstGeom prst="rect">
            <a:avLst/>
          </a:prstGeom>
        </p:spPr>
        <p:txBody>
          <a:bodyPr vert="horz" wrap="none" rtlCol="0">
            <a:spAutoFit/>
          </a:bodyPr>
          <a:lstStyle/>
          <a:p>
            <a:r>
              <a:rPr lang="en-US" sz="1200" dirty="0">
                <a:solidFill>
                  <a:srgbClr val="A1CD3A"/>
                </a:solidFill>
                <a:ea typeface="Calibri"/>
                <a:cs typeface="Calibri"/>
              </a:rPr>
              <a:t>Smart choices</a:t>
            </a:r>
            <a:endParaRPr lang="en-US" sz="1200" dirty="0">
              <a:solidFill>
                <a:srgbClr val="A1CD3A"/>
              </a:solidFill>
            </a:endParaRPr>
          </a:p>
        </p:txBody>
      </p:sp>
      <p:sp>
        <p:nvSpPr>
          <p:cNvPr id="85" name="TextBox 84"/>
          <p:cNvSpPr txBox="1"/>
          <p:nvPr/>
        </p:nvSpPr>
        <p:spPr>
          <a:xfrm>
            <a:off x="836090" y="2735501"/>
            <a:ext cx="697627" cy="276999"/>
          </a:xfrm>
          <a:prstGeom prst="rect">
            <a:avLst/>
          </a:prstGeom>
        </p:spPr>
        <p:txBody>
          <a:bodyPr vert="horz" wrap="none" rtlCol="0">
            <a:spAutoFit/>
          </a:bodyPr>
          <a:lstStyle/>
          <a:p>
            <a:r>
              <a:rPr lang="en-US" sz="1200" dirty="0">
                <a:solidFill>
                  <a:srgbClr val="6C54A3"/>
                </a:solidFill>
                <a:ea typeface="Calibri"/>
                <a:cs typeface="Calibri"/>
              </a:rPr>
              <a:t>Stability</a:t>
            </a:r>
            <a:endParaRPr lang="en-US" sz="1200" dirty="0">
              <a:solidFill>
                <a:srgbClr val="6C54A3"/>
              </a:solidFill>
            </a:endParaRPr>
          </a:p>
        </p:txBody>
      </p:sp>
      <p:sp>
        <p:nvSpPr>
          <p:cNvPr id="86" name="TextBox 85"/>
          <p:cNvSpPr txBox="1"/>
          <p:nvPr/>
        </p:nvSpPr>
        <p:spPr>
          <a:xfrm>
            <a:off x="2116773" y="2189239"/>
            <a:ext cx="1017351" cy="400110"/>
          </a:xfrm>
          <a:prstGeom prst="rect">
            <a:avLst/>
          </a:prstGeom>
        </p:spPr>
        <p:txBody>
          <a:bodyPr vert="horz" wrap="none" rtlCol="0">
            <a:spAutoFit/>
          </a:bodyPr>
          <a:lstStyle/>
          <a:p>
            <a:r>
              <a:rPr lang="en-US" sz="2000" dirty="0">
                <a:solidFill>
                  <a:srgbClr val="AAAAAA"/>
                </a:solidFill>
                <a:ea typeface="Calibri"/>
                <a:cs typeface="Calibri"/>
              </a:rPr>
              <a:t>Support</a:t>
            </a:r>
            <a:endParaRPr lang="en-US" sz="2000" dirty="0">
              <a:solidFill>
                <a:srgbClr val="AAAAAA"/>
              </a:solidFill>
            </a:endParaRPr>
          </a:p>
        </p:txBody>
      </p:sp>
      <p:sp>
        <p:nvSpPr>
          <p:cNvPr id="87" name="TextBox 86"/>
          <p:cNvSpPr txBox="1"/>
          <p:nvPr/>
        </p:nvSpPr>
        <p:spPr>
          <a:xfrm rot="5400000">
            <a:off x="5666120" y="1720514"/>
            <a:ext cx="1313180" cy="276999"/>
          </a:xfrm>
          <a:prstGeom prst="rect">
            <a:avLst/>
          </a:prstGeom>
        </p:spPr>
        <p:txBody>
          <a:bodyPr vert="horz" wrap="none" rtlCol="0">
            <a:spAutoFit/>
          </a:bodyPr>
          <a:lstStyle/>
          <a:p>
            <a:r>
              <a:rPr lang="en-US" sz="1200" dirty="0">
                <a:solidFill>
                  <a:srgbClr val="6C54A3"/>
                </a:solidFill>
                <a:ea typeface="Calibri"/>
                <a:cs typeface="Calibri"/>
              </a:rPr>
              <a:t>Teaching life skills</a:t>
            </a:r>
            <a:endParaRPr lang="en-US" sz="1200" dirty="0">
              <a:solidFill>
                <a:srgbClr val="6C54A3"/>
              </a:solidFill>
            </a:endParaRPr>
          </a:p>
        </p:txBody>
      </p:sp>
      <p:sp>
        <p:nvSpPr>
          <p:cNvPr id="88" name="TextBox 87"/>
          <p:cNvSpPr txBox="1"/>
          <p:nvPr/>
        </p:nvSpPr>
        <p:spPr>
          <a:xfrm>
            <a:off x="7342742" y="1853367"/>
            <a:ext cx="860833" cy="338554"/>
          </a:xfrm>
          <a:prstGeom prst="rect">
            <a:avLst/>
          </a:prstGeom>
        </p:spPr>
        <p:txBody>
          <a:bodyPr vert="horz" wrap="none" rtlCol="0">
            <a:spAutoFit/>
          </a:bodyPr>
          <a:lstStyle/>
          <a:p>
            <a:r>
              <a:rPr lang="en-US" sz="1600" dirty="0">
                <a:solidFill>
                  <a:srgbClr val="AAAAAA"/>
                </a:solidFill>
                <a:ea typeface="Calibri"/>
                <a:cs typeface="Calibri"/>
              </a:rPr>
              <a:t>Training</a:t>
            </a:r>
            <a:endParaRPr lang="en-US" sz="1600" dirty="0">
              <a:solidFill>
                <a:srgbClr val="AAAAAA"/>
              </a:solidFill>
            </a:endParaRPr>
          </a:p>
        </p:txBody>
      </p:sp>
      <p:sp>
        <p:nvSpPr>
          <p:cNvPr id="89" name="TextBox 88"/>
          <p:cNvSpPr txBox="1"/>
          <p:nvPr/>
        </p:nvSpPr>
        <p:spPr>
          <a:xfrm>
            <a:off x="4051375" y="2202926"/>
            <a:ext cx="2121093" cy="276999"/>
          </a:xfrm>
          <a:prstGeom prst="rect">
            <a:avLst/>
          </a:prstGeom>
        </p:spPr>
        <p:txBody>
          <a:bodyPr vert="horz" wrap="none" rtlCol="0">
            <a:spAutoFit/>
          </a:bodyPr>
          <a:lstStyle/>
          <a:p>
            <a:r>
              <a:rPr lang="en-US" sz="1200" dirty="0">
                <a:solidFill>
                  <a:srgbClr val="AAAAAA"/>
                </a:solidFill>
                <a:ea typeface="Calibri"/>
                <a:cs typeface="Calibri"/>
              </a:rPr>
              <a:t>Up to date with immunizations</a:t>
            </a:r>
            <a:endParaRPr lang="en-US" sz="1200" dirty="0">
              <a:solidFill>
                <a:srgbClr val="AAAAAA"/>
              </a:solidFill>
            </a:endParaRPr>
          </a:p>
        </p:txBody>
      </p:sp>
      <p:sp>
        <p:nvSpPr>
          <p:cNvPr id="90" name="TextBox 89"/>
          <p:cNvSpPr txBox="1"/>
          <p:nvPr/>
        </p:nvSpPr>
        <p:spPr>
          <a:xfrm>
            <a:off x="505087" y="3541993"/>
            <a:ext cx="1121822" cy="276999"/>
          </a:xfrm>
          <a:prstGeom prst="rect">
            <a:avLst/>
          </a:prstGeom>
        </p:spPr>
        <p:txBody>
          <a:bodyPr vert="horz" wrap="none" rtlCol="0">
            <a:spAutoFit/>
          </a:bodyPr>
          <a:lstStyle/>
          <a:p>
            <a:r>
              <a:rPr lang="en-US" sz="1200" dirty="0">
                <a:solidFill>
                  <a:srgbClr val="AAAAAA"/>
                </a:solidFill>
                <a:ea typeface="Calibri"/>
                <a:cs typeface="Calibri"/>
              </a:rPr>
              <a:t>Weight control</a:t>
            </a:r>
            <a:endParaRPr lang="en-US" sz="1200" dirty="0">
              <a:solidFill>
                <a:srgbClr val="AAAAAA"/>
              </a:solidFill>
            </a:endParaRPr>
          </a:p>
        </p:txBody>
      </p:sp>
    </p:spTree>
    <p:extLst>
      <p:ext uri="{BB962C8B-B14F-4D97-AF65-F5344CB8AC3E}">
        <p14:creationId xmlns:p14="http://schemas.microsoft.com/office/powerpoint/2010/main" val="300387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Background on NWA’s CDC project</a:t>
            </a:r>
          </a:p>
          <a:p>
            <a:r>
              <a:rPr lang="en-US" dirty="0"/>
              <a:t>Barriers to building partnerships that local WIC agencies encountered</a:t>
            </a:r>
          </a:p>
          <a:p>
            <a:r>
              <a:rPr lang="en-US" dirty="0"/>
              <a:t>Nationwide message testing project</a:t>
            </a:r>
          </a:p>
          <a:p>
            <a:pPr lvl="1">
              <a:buNone/>
            </a:pPr>
            <a:endParaRPr lang="en-US" dirty="0"/>
          </a:p>
        </p:txBody>
      </p:sp>
      <p:sp>
        <p:nvSpPr>
          <p:cNvPr id="9" name="Title 8"/>
          <p:cNvSpPr>
            <a:spLocks noGrp="1"/>
          </p:cNvSpPr>
          <p:nvPr>
            <p:ph type="title"/>
          </p:nvPr>
        </p:nvSpPr>
        <p:spPr/>
        <p:txBody>
          <a:bodyPr>
            <a:normAutofit fontScale="90000"/>
          </a:bodyPr>
          <a:lstStyle/>
          <a:p>
            <a:r>
              <a:rPr lang="en-US" sz="3301" i="1" dirty="0"/>
              <a:t>Overview</a:t>
            </a:r>
            <a:br>
              <a:rPr lang="en-US" i="1" dirty="0"/>
            </a:br>
            <a:r>
              <a:rPr lang="en-US" i="1" dirty="0"/>
              <a:t>--------------------------------------------------------------------</a:t>
            </a:r>
            <a:endParaRPr lang="en-US" dirty="0"/>
          </a:p>
        </p:txBody>
      </p:sp>
    </p:spTree>
    <p:extLst>
      <p:ext uri="{BB962C8B-B14F-4D97-AF65-F5344CB8AC3E}">
        <p14:creationId xmlns:p14="http://schemas.microsoft.com/office/powerpoint/2010/main" val="30060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2208" y="1895416"/>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WIC </a:t>
            </a:r>
            <a:r>
              <a:rPr lang="en-US" sz="1400" b="1" dirty="0" err="1">
                <a:latin typeface="Verdana" panose="020B0604030504040204" pitchFamily="34" charset="0"/>
                <a:ea typeface="Verdana" panose="020B0604030504040204" pitchFamily="34" charset="0"/>
                <a:cs typeface="Verdana" panose="020B0604030504040204" pitchFamily="34" charset="0"/>
              </a:rPr>
              <a:t>Eligibles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92208" y="2238083"/>
            <a:ext cx="3170796" cy="523220"/>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Mid-to-Upper </a:t>
            </a:r>
          </a:p>
          <a:p>
            <a:pPr algn="r"/>
            <a:r>
              <a:rPr lang="en-US" sz="1400" b="1" dirty="0">
                <a:latin typeface="Verdana" panose="020B0604030504040204" pitchFamily="34" charset="0"/>
                <a:ea typeface="Verdana" panose="020B0604030504040204" pitchFamily="34" charset="0"/>
                <a:cs typeface="Verdana" panose="020B0604030504040204" pitchFamily="34" charset="0"/>
              </a:rPr>
              <a:t>Income Americans</a:t>
            </a:r>
          </a:p>
        </p:txBody>
      </p:sp>
      <p:sp>
        <p:nvSpPr>
          <p:cNvPr id="34" name="TextBox 33"/>
          <p:cNvSpPr txBox="1"/>
          <p:nvPr/>
        </p:nvSpPr>
        <p:spPr>
          <a:xfrm>
            <a:off x="92208" y="3708727"/>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Religious Leaders</a:t>
            </a:r>
          </a:p>
        </p:txBody>
      </p:sp>
      <p:sp>
        <p:nvSpPr>
          <p:cNvPr id="35" name="TextBox 34"/>
          <p:cNvSpPr txBox="1"/>
          <p:nvPr/>
        </p:nvSpPr>
        <p:spPr>
          <a:xfrm>
            <a:off x="92208" y="4184731"/>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Local Business Leaders</a:t>
            </a:r>
          </a:p>
        </p:txBody>
      </p:sp>
      <p:sp>
        <p:nvSpPr>
          <p:cNvPr id="36" name="TextBox 35"/>
          <p:cNvSpPr txBox="1"/>
          <p:nvPr/>
        </p:nvSpPr>
        <p:spPr>
          <a:xfrm>
            <a:off x="92208" y="4633515"/>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K-12 Educational</a:t>
            </a:r>
          </a:p>
        </p:txBody>
      </p:sp>
      <p:sp>
        <p:nvSpPr>
          <p:cNvPr id="37" name="TextBox 36"/>
          <p:cNvSpPr txBox="1"/>
          <p:nvPr/>
        </p:nvSpPr>
        <p:spPr>
          <a:xfrm>
            <a:off x="3789971" y="1910805"/>
            <a:ext cx="5164458"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Great benefits if you can get them, stigma</a:t>
            </a:r>
          </a:p>
        </p:txBody>
      </p:sp>
      <p:sp>
        <p:nvSpPr>
          <p:cNvPr id="38" name="TextBox 37"/>
          <p:cNvSpPr txBox="1"/>
          <p:nvPr/>
        </p:nvSpPr>
        <p:spPr>
          <a:xfrm>
            <a:off x="3789971" y="2376583"/>
            <a:ext cx="4896829"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Sowing dependency, fraud, cycle of poverty</a:t>
            </a:r>
          </a:p>
        </p:txBody>
      </p:sp>
      <p:sp>
        <p:nvSpPr>
          <p:cNvPr id="39" name="TextBox 38"/>
          <p:cNvSpPr txBox="1"/>
          <p:nvPr/>
        </p:nvSpPr>
        <p:spPr>
          <a:xfrm>
            <a:off x="3789966" y="3739505"/>
            <a:ext cx="4896829"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Concerns about dependency, discouraging family structure</a:t>
            </a:r>
          </a:p>
        </p:txBody>
      </p:sp>
      <p:sp>
        <p:nvSpPr>
          <p:cNvPr id="40" name="TextBox 39"/>
          <p:cNvSpPr txBox="1"/>
          <p:nvPr/>
        </p:nvSpPr>
        <p:spPr>
          <a:xfrm>
            <a:off x="3789971" y="4211934"/>
            <a:ext cx="4896829"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Dependency, fraud, poorly run government programs</a:t>
            </a:r>
          </a:p>
        </p:txBody>
      </p:sp>
      <p:sp>
        <p:nvSpPr>
          <p:cNvPr id="41" name="TextBox 40"/>
          <p:cNvSpPr txBox="1"/>
          <p:nvPr/>
        </p:nvSpPr>
        <p:spPr>
          <a:xfrm>
            <a:off x="3786258" y="4663846"/>
            <a:ext cx="4119958"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Unsure about impact, cycle of poverty</a:t>
            </a:r>
          </a:p>
        </p:txBody>
      </p:sp>
      <p:sp>
        <p:nvSpPr>
          <p:cNvPr id="42" name="TextBox 41"/>
          <p:cNvSpPr txBox="1"/>
          <p:nvPr/>
        </p:nvSpPr>
        <p:spPr>
          <a:xfrm>
            <a:off x="92208" y="2802688"/>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Health Providers </a:t>
            </a:r>
          </a:p>
        </p:txBody>
      </p:sp>
      <p:sp>
        <p:nvSpPr>
          <p:cNvPr id="43" name="TextBox 42"/>
          <p:cNvSpPr txBox="1"/>
          <p:nvPr/>
        </p:nvSpPr>
        <p:spPr>
          <a:xfrm>
            <a:off x="3789971" y="2740239"/>
            <a:ext cx="5733336" cy="461665"/>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Cycle of poverty, limited impact beyond </a:t>
            </a:r>
          </a:p>
          <a:p>
            <a:r>
              <a:rPr lang="en-US" sz="1200" dirty="0">
                <a:latin typeface="Verdana" panose="020B0604030504040204" pitchFamily="34" charset="0"/>
                <a:ea typeface="Verdana" panose="020B0604030504040204" pitchFamily="34" charset="0"/>
                <a:cs typeface="Verdana" panose="020B0604030504040204" pitchFamily="34" charset="0"/>
              </a:rPr>
              <a:t>formula</a:t>
            </a:r>
          </a:p>
        </p:txBody>
      </p:sp>
      <p:sp>
        <p:nvSpPr>
          <p:cNvPr id="44" name="TextBox 43"/>
          <p:cNvSpPr txBox="1"/>
          <p:nvPr/>
        </p:nvSpPr>
        <p:spPr>
          <a:xfrm>
            <a:off x="92208" y="3252278"/>
            <a:ext cx="3170796" cy="307777"/>
          </a:xfrm>
          <a:prstGeom prst="rect">
            <a:avLst/>
          </a:prstGeom>
        </p:spPr>
        <p:txBody>
          <a:bodyPr vert="horz" wrap="square" rtlCol="0">
            <a:spAutoFit/>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Retail </a:t>
            </a:r>
          </a:p>
        </p:txBody>
      </p:sp>
      <p:sp>
        <p:nvSpPr>
          <p:cNvPr id="45" name="TextBox 44"/>
          <p:cNvSpPr txBox="1"/>
          <p:nvPr/>
        </p:nvSpPr>
        <p:spPr>
          <a:xfrm>
            <a:off x="3789971" y="3267667"/>
            <a:ext cx="5164458" cy="276999"/>
          </a:xfrm>
          <a:prstGeom prst="rect">
            <a:avLst/>
          </a:prstGeom>
        </p:spPr>
        <p:txBody>
          <a:bodyPr vert="horz"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Administrative and bureaucratic expense</a:t>
            </a:r>
          </a:p>
        </p:txBody>
      </p:sp>
      <p:sp>
        <p:nvSpPr>
          <p:cNvPr id="46" name="Right Arrow 45"/>
          <p:cNvSpPr/>
          <p:nvPr/>
        </p:nvSpPr>
        <p:spPr>
          <a:xfrm>
            <a:off x="3341079" y="1968772"/>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ight Arrow 46"/>
          <p:cNvSpPr/>
          <p:nvPr/>
        </p:nvSpPr>
        <p:spPr>
          <a:xfrm>
            <a:off x="3341079" y="2434550"/>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Arrow 47"/>
          <p:cNvSpPr/>
          <p:nvPr/>
        </p:nvSpPr>
        <p:spPr>
          <a:xfrm>
            <a:off x="3341079" y="3782083"/>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3341079" y="4258087"/>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a:off x="3330667" y="4706871"/>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ight Arrow 50"/>
          <p:cNvSpPr/>
          <p:nvPr/>
        </p:nvSpPr>
        <p:spPr>
          <a:xfrm>
            <a:off x="3341079" y="2876044"/>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ight Arrow 51"/>
          <p:cNvSpPr/>
          <p:nvPr/>
        </p:nvSpPr>
        <p:spPr>
          <a:xfrm>
            <a:off x="3341079" y="3325634"/>
            <a:ext cx="414938" cy="191843"/>
          </a:xfrm>
          <a:prstGeom prst="rightArrow">
            <a:avLst/>
          </a:prstGeom>
          <a:solidFill>
            <a:srgbClr val="E51A31"/>
          </a:solidFill>
          <a:ln>
            <a:solidFill>
              <a:srgbClr val="E51A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ontent Placeholder 1"/>
          <p:cNvSpPr>
            <a:spLocks noGrp="1"/>
          </p:cNvSpPr>
          <p:nvPr>
            <p:ph idx="1"/>
          </p:nvPr>
        </p:nvSpPr>
        <p:spPr>
          <a:xfrm>
            <a:off x="457200" y="1111298"/>
            <a:ext cx="7356763" cy="704743"/>
          </a:xfrm>
        </p:spPr>
        <p:txBody>
          <a:bodyPr/>
          <a:lstStyle/>
          <a:p>
            <a:pPr>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Topline negative attitudes resulted from a range of concerns from systemic abuse to perpetuated stigma</a:t>
            </a:r>
          </a:p>
        </p:txBody>
      </p:sp>
      <p:sp>
        <p:nvSpPr>
          <p:cNvPr id="54" name="Slide Number Placeholder 2"/>
          <p:cNvSpPr>
            <a:spLocks noGrp="1"/>
          </p:cNvSpPr>
          <p:nvPr>
            <p:ph type="sldNum" sz="quarter" idx="4"/>
          </p:nvPr>
        </p:nvSpPr>
        <p:spPr>
          <a:xfrm>
            <a:off x="7838443" y="5149121"/>
            <a:ext cx="463675" cy="298974"/>
          </a:xfrm>
        </p:spPr>
        <p:txBody>
          <a:bodyPr/>
          <a:lstStyle/>
          <a:p>
            <a:fld id="{220C545B-3AF9-0A48-BFC2-5DED7BAE26A5}" type="slidenum">
              <a:rPr lang="en-US" smtClean="0"/>
              <a:pPr/>
              <a:t>20</a:t>
            </a:fld>
            <a:endParaRPr lang="en-US" dirty="0"/>
          </a:p>
        </p:txBody>
      </p:sp>
      <p:sp>
        <p:nvSpPr>
          <p:cNvPr id="55" name="Title 3"/>
          <p:cNvSpPr>
            <a:spLocks noGrp="1"/>
          </p:cNvSpPr>
          <p:nvPr>
            <p:ph type="title"/>
          </p:nvPr>
        </p:nvSpPr>
        <p:spPr>
          <a:xfrm>
            <a:off x="340230" y="269439"/>
            <a:ext cx="8229600" cy="631912"/>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All audiences have concerns about WIC.</a:t>
            </a:r>
          </a:p>
        </p:txBody>
      </p:sp>
    </p:spTree>
    <p:extLst>
      <p:ext uri="{BB962C8B-B14F-4D97-AF65-F5344CB8AC3E}">
        <p14:creationId xmlns:p14="http://schemas.microsoft.com/office/powerpoint/2010/main" val="271487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21</a:t>
            </a:fld>
            <a:endParaRPr lang="en-US" dirty="0"/>
          </a:p>
        </p:txBody>
      </p:sp>
      <p:sp>
        <p:nvSpPr>
          <p:cNvPr id="5" name="TextBox 4"/>
          <p:cNvSpPr txBox="1"/>
          <p:nvPr/>
        </p:nvSpPr>
        <p:spPr>
          <a:xfrm>
            <a:off x="924128" y="2684431"/>
            <a:ext cx="5061301" cy="830997"/>
          </a:xfrm>
          <a:prstGeom prst="rect">
            <a:avLst/>
          </a:prstGeom>
        </p:spPr>
        <p:txBody>
          <a:bodyPr vert="horz" wrap="none" rtlCol="0">
            <a:spAutoFit/>
          </a:bodyPr>
          <a:lstStyle/>
          <a:p>
            <a:r>
              <a:rPr lang="en-US" sz="4800" dirty="0">
                <a:solidFill>
                  <a:srgbClr val="F3716D"/>
                </a:solidFill>
                <a:ea typeface="Calibri"/>
                <a:cs typeface="Calibri"/>
              </a:rPr>
              <a:t>Abusing the system</a:t>
            </a:r>
            <a:endParaRPr lang="en-US" sz="4800" dirty="0">
              <a:solidFill>
                <a:srgbClr val="F3716D"/>
              </a:solidFill>
            </a:endParaRPr>
          </a:p>
        </p:txBody>
      </p:sp>
      <p:sp>
        <p:nvSpPr>
          <p:cNvPr id="7" name="TextBox 6"/>
          <p:cNvSpPr txBox="1"/>
          <p:nvPr/>
        </p:nvSpPr>
        <p:spPr>
          <a:xfrm>
            <a:off x="5886294" y="3091019"/>
            <a:ext cx="1694300" cy="338554"/>
          </a:xfrm>
          <a:prstGeom prst="rect">
            <a:avLst/>
          </a:prstGeom>
        </p:spPr>
        <p:txBody>
          <a:bodyPr vert="horz" wrap="square" rtlCol="0">
            <a:spAutoFit/>
          </a:bodyPr>
          <a:lstStyle/>
          <a:p>
            <a:r>
              <a:rPr lang="en-US" sz="1600" dirty="0">
                <a:solidFill>
                  <a:srgbClr val="AAAAAA"/>
                </a:solidFill>
                <a:ea typeface="Calibri"/>
                <a:cs typeface="Calibri"/>
              </a:rPr>
              <a:t>Cashier wait time</a:t>
            </a:r>
            <a:endParaRPr lang="en-US" sz="1600" dirty="0">
              <a:solidFill>
                <a:srgbClr val="AAAAAA"/>
              </a:solidFill>
            </a:endParaRPr>
          </a:p>
        </p:txBody>
      </p:sp>
      <p:sp>
        <p:nvSpPr>
          <p:cNvPr id="8" name="TextBox 7"/>
          <p:cNvSpPr txBox="1"/>
          <p:nvPr/>
        </p:nvSpPr>
        <p:spPr>
          <a:xfrm>
            <a:off x="2312929" y="2028598"/>
            <a:ext cx="3638135" cy="584776"/>
          </a:xfrm>
          <a:prstGeom prst="rect">
            <a:avLst/>
          </a:prstGeom>
        </p:spPr>
        <p:txBody>
          <a:bodyPr vert="horz" wrap="none" rtlCol="0">
            <a:spAutoFit/>
          </a:bodyPr>
          <a:lstStyle/>
          <a:p>
            <a:r>
              <a:rPr lang="en-US" sz="3200" dirty="0">
                <a:solidFill>
                  <a:srgbClr val="F3716D"/>
                </a:solidFill>
                <a:ea typeface="Calibri"/>
                <a:cs typeface="Calibri"/>
              </a:rPr>
              <a:t>Cycle of dependency</a:t>
            </a:r>
            <a:endParaRPr lang="en-US" sz="3200" dirty="0">
              <a:solidFill>
                <a:srgbClr val="F3716D"/>
              </a:solidFill>
            </a:endParaRPr>
          </a:p>
        </p:txBody>
      </p:sp>
      <p:sp>
        <p:nvSpPr>
          <p:cNvPr id="9" name="TextBox 8"/>
          <p:cNvSpPr txBox="1"/>
          <p:nvPr/>
        </p:nvSpPr>
        <p:spPr>
          <a:xfrm>
            <a:off x="5883243" y="2865113"/>
            <a:ext cx="2342183" cy="276999"/>
          </a:xfrm>
          <a:prstGeom prst="rect">
            <a:avLst/>
          </a:prstGeom>
        </p:spPr>
        <p:txBody>
          <a:bodyPr vert="horz" wrap="none" rtlCol="0">
            <a:spAutoFit/>
          </a:bodyPr>
          <a:lstStyle/>
          <a:p>
            <a:r>
              <a:rPr lang="en-US" sz="1200" dirty="0">
                <a:solidFill>
                  <a:srgbClr val="F3716D"/>
                </a:solidFill>
                <a:ea typeface="Calibri"/>
                <a:cs typeface="Calibri"/>
              </a:rPr>
              <a:t>Feelings that others need it more</a:t>
            </a:r>
            <a:endParaRPr lang="en-US" sz="1200" dirty="0">
              <a:solidFill>
                <a:srgbClr val="F3716D"/>
              </a:solidFill>
            </a:endParaRPr>
          </a:p>
        </p:txBody>
      </p:sp>
      <p:sp>
        <p:nvSpPr>
          <p:cNvPr id="10" name="TextBox 9"/>
          <p:cNvSpPr txBox="1"/>
          <p:nvPr/>
        </p:nvSpPr>
        <p:spPr>
          <a:xfrm rot="5400000">
            <a:off x="6418555" y="4643217"/>
            <a:ext cx="876712" cy="276999"/>
          </a:xfrm>
          <a:prstGeom prst="rect">
            <a:avLst/>
          </a:prstGeom>
        </p:spPr>
        <p:txBody>
          <a:bodyPr vert="horz" wrap="none" rtlCol="0">
            <a:spAutoFit/>
          </a:bodyPr>
          <a:lstStyle/>
          <a:p>
            <a:r>
              <a:rPr lang="en-US" sz="1200" dirty="0">
                <a:solidFill>
                  <a:srgbClr val="AAAAAA"/>
                </a:solidFill>
                <a:ea typeface="Calibri"/>
                <a:cs typeface="Calibri"/>
              </a:rPr>
              <a:t>Frustration</a:t>
            </a:r>
            <a:endParaRPr lang="en-US" sz="1200" dirty="0">
              <a:solidFill>
                <a:srgbClr val="AAAAAA"/>
              </a:solidFill>
            </a:endParaRPr>
          </a:p>
        </p:txBody>
      </p:sp>
      <p:sp>
        <p:nvSpPr>
          <p:cNvPr id="11" name="TextBox 10"/>
          <p:cNvSpPr txBox="1"/>
          <p:nvPr/>
        </p:nvSpPr>
        <p:spPr>
          <a:xfrm>
            <a:off x="3323482" y="1572721"/>
            <a:ext cx="1925978" cy="276999"/>
          </a:xfrm>
          <a:prstGeom prst="rect">
            <a:avLst/>
          </a:prstGeom>
        </p:spPr>
        <p:txBody>
          <a:bodyPr vert="horz" wrap="none" rtlCol="0">
            <a:spAutoFit/>
          </a:bodyPr>
          <a:lstStyle/>
          <a:p>
            <a:r>
              <a:rPr lang="en-US" sz="1200" dirty="0">
                <a:solidFill>
                  <a:srgbClr val="F3716D"/>
                </a:solidFill>
              </a:rPr>
              <a:t>Government administration </a:t>
            </a:r>
          </a:p>
        </p:txBody>
      </p:sp>
      <p:sp>
        <p:nvSpPr>
          <p:cNvPr id="12" name="TextBox 11"/>
          <p:cNvSpPr txBox="1"/>
          <p:nvPr/>
        </p:nvSpPr>
        <p:spPr>
          <a:xfrm rot="5400000">
            <a:off x="2774596" y="1598543"/>
            <a:ext cx="952154" cy="276999"/>
          </a:xfrm>
          <a:prstGeom prst="rect">
            <a:avLst/>
          </a:prstGeom>
        </p:spPr>
        <p:txBody>
          <a:bodyPr vert="horz" wrap="none" rtlCol="0">
            <a:spAutoFit/>
          </a:bodyPr>
          <a:lstStyle/>
          <a:p>
            <a:r>
              <a:rPr lang="en-US" sz="1200" dirty="0">
                <a:solidFill>
                  <a:srgbClr val="F3716D"/>
                </a:solidFill>
              </a:rPr>
              <a:t>Immigration </a:t>
            </a:r>
          </a:p>
        </p:txBody>
      </p:sp>
      <p:sp>
        <p:nvSpPr>
          <p:cNvPr id="13" name="TextBox 12"/>
          <p:cNvSpPr txBox="1"/>
          <p:nvPr/>
        </p:nvSpPr>
        <p:spPr>
          <a:xfrm>
            <a:off x="5252744" y="3949228"/>
            <a:ext cx="3039714" cy="338554"/>
          </a:xfrm>
          <a:prstGeom prst="rect">
            <a:avLst/>
          </a:prstGeom>
        </p:spPr>
        <p:txBody>
          <a:bodyPr vert="horz" wrap="none" rtlCol="0">
            <a:spAutoFit/>
          </a:bodyPr>
          <a:lstStyle/>
          <a:p>
            <a:r>
              <a:rPr lang="en-US" sz="1600" dirty="0">
                <a:solidFill>
                  <a:srgbClr val="F3716D"/>
                </a:solidFill>
              </a:rPr>
              <a:t>Income requirements are too high </a:t>
            </a:r>
          </a:p>
        </p:txBody>
      </p:sp>
      <p:sp>
        <p:nvSpPr>
          <p:cNvPr id="14" name="TextBox 13"/>
          <p:cNvSpPr txBox="1"/>
          <p:nvPr/>
        </p:nvSpPr>
        <p:spPr>
          <a:xfrm rot="5400000">
            <a:off x="956075" y="1970611"/>
            <a:ext cx="1631537" cy="461665"/>
          </a:xfrm>
          <a:prstGeom prst="rect">
            <a:avLst/>
          </a:prstGeom>
        </p:spPr>
        <p:txBody>
          <a:bodyPr vert="horz" wrap="none" rtlCol="0">
            <a:spAutoFit/>
          </a:bodyPr>
          <a:lstStyle/>
          <a:p>
            <a:r>
              <a:rPr lang="en-US" sz="2400" dirty="0">
                <a:solidFill>
                  <a:srgbClr val="AAAAAA"/>
                </a:solidFill>
              </a:rPr>
              <a:t>Judgement </a:t>
            </a:r>
          </a:p>
        </p:txBody>
      </p:sp>
      <p:sp>
        <p:nvSpPr>
          <p:cNvPr id="15" name="TextBox 14"/>
          <p:cNvSpPr txBox="1"/>
          <p:nvPr/>
        </p:nvSpPr>
        <p:spPr>
          <a:xfrm>
            <a:off x="1436264" y="4758432"/>
            <a:ext cx="2044149" cy="276999"/>
          </a:xfrm>
          <a:prstGeom prst="rect">
            <a:avLst/>
          </a:prstGeom>
        </p:spPr>
        <p:txBody>
          <a:bodyPr vert="horz" wrap="none" rtlCol="0">
            <a:spAutoFit/>
          </a:bodyPr>
          <a:lstStyle/>
          <a:p>
            <a:r>
              <a:rPr lang="en-US" sz="1200" dirty="0">
                <a:solidFill>
                  <a:srgbClr val="F3716D"/>
                </a:solidFill>
              </a:rPr>
              <a:t>Lack of breastfeeding support </a:t>
            </a:r>
          </a:p>
        </p:txBody>
      </p:sp>
      <p:sp>
        <p:nvSpPr>
          <p:cNvPr id="16" name="TextBox 15"/>
          <p:cNvSpPr txBox="1"/>
          <p:nvPr/>
        </p:nvSpPr>
        <p:spPr>
          <a:xfrm rot="5400000">
            <a:off x="7597978" y="2064789"/>
            <a:ext cx="1928733" cy="276999"/>
          </a:xfrm>
          <a:prstGeom prst="rect">
            <a:avLst/>
          </a:prstGeom>
        </p:spPr>
        <p:txBody>
          <a:bodyPr vert="horz" wrap="none" rtlCol="0">
            <a:spAutoFit/>
          </a:bodyPr>
          <a:lstStyle/>
          <a:p>
            <a:r>
              <a:rPr lang="en-US" sz="1200" dirty="0">
                <a:solidFill>
                  <a:srgbClr val="AAAAAA"/>
                </a:solidFill>
              </a:rPr>
              <a:t>Lack of education resources </a:t>
            </a:r>
          </a:p>
        </p:txBody>
      </p:sp>
      <p:sp>
        <p:nvSpPr>
          <p:cNvPr id="17" name="TextBox 16"/>
          <p:cNvSpPr txBox="1"/>
          <p:nvPr/>
        </p:nvSpPr>
        <p:spPr>
          <a:xfrm>
            <a:off x="3733401" y="4294343"/>
            <a:ext cx="1429899" cy="276999"/>
          </a:xfrm>
          <a:prstGeom prst="rect">
            <a:avLst/>
          </a:prstGeom>
        </p:spPr>
        <p:txBody>
          <a:bodyPr vert="horz" wrap="none" rtlCol="0">
            <a:spAutoFit/>
          </a:bodyPr>
          <a:lstStyle/>
          <a:p>
            <a:r>
              <a:rPr lang="en-US" sz="1200" dirty="0">
                <a:solidFill>
                  <a:srgbClr val="F3716D"/>
                </a:solidFill>
              </a:rPr>
              <a:t>Lack of local control </a:t>
            </a:r>
          </a:p>
        </p:txBody>
      </p:sp>
      <p:sp>
        <p:nvSpPr>
          <p:cNvPr id="18" name="TextBox 17"/>
          <p:cNvSpPr txBox="1"/>
          <p:nvPr/>
        </p:nvSpPr>
        <p:spPr>
          <a:xfrm rot="5400000">
            <a:off x="5327490" y="2031800"/>
            <a:ext cx="1459454" cy="338554"/>
          </a:xfrm>
          <a:prstGeom prst="rect">
            <a:avLst/>
          </a:prstGeom>
        </p:spPr>
        <p:txBody>
          <a:bodyPr vert="horz" wrap="none" rtlCol="0">
            <a:spAutoFit/>
          </a:bodyPr>
          <a:lstStyle/>
          <a:p>
            <a:r>
              <a:rPr lang="en-US" sz="1600" dirty="0">
                <a:solidFill>
                  <a:srgbClr val="AAAAAA"/>
                </a:solidFill>
              </a:rPr>
              <a:t>Low awareness </a:t>
            </a:r>
          </a:p>
        </p:txBody>
      </p:sp>
      <p:sp>
        <p:nvSpPr>
          <p:cNvPr id="19" name="TextBox 18"/>
          <p:cNvSpPr txBox="1"/>
          <p:nvPr/>
        </p:nvSpPr>
        <p:spPr>
          <a:xfrm>
            <a:off x="7438916" y="3150993"/>
            <a:ext cx="1236236" cy="276999"/>
          </a:xfrm>
          <a:prstGeom prst="rect">
            <a:avLst/>
          </a:prstGeom>
        </p:spPr>
        <p:txBody>
          <a:bodyPr vert="horz" wrap="none" rtlCol="0">
            <a:spAutoFit/>
          </a:bodyPr>
          <a:lstStyle/>
          <a:p>
            <a:r>
              <a:rPr lang="en-US" sz="1200" dirty="0">
                <a:solidFill>
                  <a:srgbClr val="AAAAAA"/>
                </a:solidFill>
              </a:rPr>
              <a:t>Low success rate </a:t>
            </a:r>
          </a:p>
        </p:txBody>
      </p:sp>
      <p:sp>
        <p:nvSpPr>
          <p:cNvPr id="20" name="TextBox 19"/>
          <p:cNvSpPr txBox="1"/>
          <p:nvPr/>
        </p:nvSpPr>
        <p:spPr>
          <a:xfrm rot="5400000">
            <a:off x="3068431" y="4291252"/>
            <a:ext cx="1156086" cy="461665"/>
          </a:xfrm>
          <a:prstGeom prst="rect">
            <a:avLst/>
          </a:prstGeom>
        </p:spPr>
        <p:txBody>
          <a:bodyPr vert="horz" wrap="none" rtlCol="0">
            <a:spAutoFit/>
          </a:bodyPr>
          <a:lstStyle/>
          <a:p>
            <a:r>
              <a:rPr lang="en-US" sz="2400" dirty="0">
                <a:solidFill>
                  <a:srgbClr val="AAAAAA"/>
                </a:solidFill>
                <a:ea typeface="Calibri"/>
                <a:cs typeface="Calibri"/>
              </a:rPr>
              <a:t>Stigmas</a:t>
            </a:r>
            <a:endParaRPr lang="en-US" sz="2400" dirty="0">
              <a:solidFill>
                <a:srgbClr val="AAAAAA"/>
              </a:solidFill>
            </a:endParaRPr>
          </a:p>
        </p:txBody>
      </p:sp>
      <p:sp>
        <p:nvSpPr>
          <p:cNvPr id="21" name="TextBox 20"/>
          <p:cNvSpPr txBox="1"/>
          <p:nvPr/>
        </p:nvSpPr>
        <p:spPr>
          <a:xfrm>
            <a:off x="1659553" y="3297140"/>
            <a:ext cx="6764292" cy="646331"/>
          </a:xfrm>
          <a:prstGeom prst="rect">
            <a:avLst/>
          </a:prstGeom>
        </p:spPr>
        <p:txBody>
          <a:bodyPr vert="horz" wrap="none" rtlCol="0">
            <a:spAutoFit/>
          </a:bodyPr>
          <a:lstStyle/>
          <a:p>
            <a:r>
              <a:rPr lang="en-US" sz="3600" dirty="0">
                <a:solidFill>
                  <a:srgbClr val="C8C8C8"/>
                </a:solidFill>
                <a:ea typeface="Calibri"/>
                <a:cs typeface="Calibri"/>
              </a:rPr>
              <a:t>Too few options/stores accept WIC</a:t>
            </a:r>
            <a:endParaRPr lang="en-US" sz="3600" dirty="0">
              <a:solidFill>
                <a:srgbClr val="C8C8C8"/>
              </a:solidFill>
            </a:endParaRPr>
          </a:p>
        </p:txBody>
      </p:sp>
      <p:sp>
        <p:nvSpPr>
          <p:cNvPr id="22" name="TextBox 21"/>
          <p:cNvSpPr txBox="1"/>
          <p:nvPr/>
        </p:nvSpPr>
        <p:spPr>
          <a:xfrm rot="5400000">
            <a:off x="6069255" y="4738916"/>
            <a:ext cx="1095172" cy="276999"/>
          </a:xfrm>
          <a:prstGeom prst="rect">
            <a:avLst/>
          </a:prstGeom>
        </p:spPr>
        <p:txBody>
          <a:bodyPr vert="horz" wrap="none" rtlCol="0">
            <a:spAutoFit/>
          </a:bodyPr>
          <a:lstStyle/>
          <a:p>
            <a:r>
              <a:rPr lang="en-US" sz="1200" dirty="0">
                <a:solidFill>
                  <a:srgbClr val="F3716D"/>
                </a:solidFill>
              </a:rPr>
              <a:t>Hard to access </a:t>
            </a:r>
          </a:p>
        </p:txBody>
      </p:sp>
      <p:sp>
        <p:nvSpPr>
          <p:cNvPr id="23" name="TextBox 22"/>
          <p:cNvSpPr txBox="1"/>
          <p:nvPr/>
        </p:nvSpPr>
        <p:spPr>
          <a:xfrm>
            <a:off x="6245211" y="2065189"/>
            <a:ext cx="2364750" cy="276999"/>
          </a:xfrm>
          <a:prstGeom prst="rect">
            <a:avLst/>
          </a:prstGeom>
        </p:spPr>
        <p:txBody>
          <a:bodyPr vert="horz" wrap="none" rtlCol="0">
            <a:spAutoFit/>
          </a:bodyPr>
          <a:lstStyle/>
          <a:p>
            <a:r>
              <a:rPr lang="en-US" sz="1200" dirty="0">
                <a:solidFill>
                  <a:srgbClr val="F3716D"/>
                </a:solidFill>
                <a:ea typeface="Calibri"/>
                <a:cs typeface="Calibri"/>
              </a:rPr>
              <a:t>Income requirements are too low</a:t>
            </a:r>
            <a:endParaRPr lang="en-US" sz="1200" dirty="0">
              <a:solidFill>
                <a:srgbClr val="F3716D"/>
              </a:solidFill>
            </a:endParaRPr>
          </a:p>
        </p:txBody>
      </p:sp>
      <p:sp>
        <p:nvSpPr>
          <p:cNvPr id="24" name="TextBox 23"/>
          <p:cNvSpPr txBox="1"/>
          <p:nvPr/>
        </p:nvSpPr>
        <p:spPr>
          <a:xfrm>
            <a:off x="2061068" y="4243250"/>
            <a:ext cx="1366856" cy="276999"/>
          </a:xfrm>
          <a:prstGeom prst="rect">
            <a:avLst/>
          </a:prstGeom>
        </p:spPr>
        <p:txBody>
          <a:bodyPr vert="horz" wrap="none" rtlCol="0">
            <a:spAutoFit/>
          </a:bodyPr>
          <a:lstStyle/>
          <a:p>
            <a:r>
              <a:rPr lang="en-US" sz="1200" dirty="0">
                <a:solidFill>
                  <a:srgbClr val="AAAAAA"/>
                </a:solidFill>
                <a:ea typeface="Calibri"/>
                <a:cs typeface="Calibri"/>
              </a:rPr>
              <a:t>No organic options</a:t>
            </a:r>
            <a:endParaRPr lang="en-US" sz="1200" dirty="0">
              <a:solidFill>
                <a:srgbClr val="AAAAAA"/>
              </a:solidFill>
            </a:endParaRPr>
          </a:p>
        </p:txBody>
      </p:sp>
      <p:sp>
        <p:nvSpPr>
          <p:cNvPr id="25" name="TextBox 24"/>
          <p:cNvSpPr txBox="1"/>
          <p:nvPr/>
        </p:nvSpPr>
        <p:spPr>
          <a:xfrm>
            <a:off x="3719884" y="2540094"/>
            <a:ext cx="2205852" cy="338554"/>
          </a:xfrm>
          <a:prstGeom prst="rect">
            <a:avLst/>
          </a:prstGeom>
        </p:spPr>
        <p:txBody>
          <a:bodyPr vert="horz" wrap="none" rtlCol="0">
            <a:spAutoFit/>
          </a:bodyPr>
          <a:lstStyle/>
          <a:p>
            <a:r>
              <a:rPr lang="en-US" sz="1600" dirty="0">
                <a:solidFill>
                  <a:srgbClr val="F3716D"/>
                </a:solidFill>
                <a:ea typeface="Calibri"/>
                <a:cs typeface="Calibri"/>
              </a:rPr>
              <a:t>Wasted taxpayer dollars</a:t>
            </a:r>
            <a:endParaRPr lang="en-US" sz="1600" dirty="0">
              <a:solidFill>
                <a:srgbClr val="F3716D"/>
              </a:solidFill>
            </a:endParaRPr>
          </a:p>
        </p:txBody>
      </p:sp>
      <p:sp>
        <p:nvSpPr>
          <p:cNvPr id="26" name="TextBox 25"/>
          <p:cNvSpPr txBox="1"/>
          <p:nvPr/>
        </p:nvSpPr>
        <p:spPr>
          <a:xfrm>
            <a:off x="1862367" y="2539845"/>
            <a:ext cx="1915909" cy="338554"/>
          </a:xfrm>
          <a:prstGeom prst="rect">
            <a:avLst/>
          </a:prstGeom>
        </p:spPr>
        <p:txBody>
          <a:bodyPr vert="horz" wrap="none" rtlCol="0">
            <a:spAutoFit/>
          </a:bodyPr>
          <a:lstStyle/>
          <a:p>
            <a:r>
              <a:rPr lang="en-US" sz="1600" dirty="0">
                <a:solidFill>
                  <a:srgbClr val="AAAAAA"/>
                </a:solidFill>
                <a:ea typeface="Calibri"/>
                <a:cs typeface="Calibri"/>
              </a:rPr>
              <a:t>Welfare/entitlement</a:t>
            </a:r>
            <a:endParaRPr lang="en-US" sz="1600" dirty="0">
              <a:solidFill>
                <a:srgbClr val="AAAAAA"/>
              </a:solidFill>
            </a:endParaRPr>
          </a:p>
        </p:txBody>
      </p:sp>
      <p:sp>
        <p:nvSpPr>
          <p:cNvPr id="27" name="TextBox 26"/>
          <p:cNvSpPr txBox="1"/>
          <p:nvPr/>
        </p:nvSpPr>
        <p:spPr>
          <a:xfrm>
            <a:off x="6604815" y="2595413"/>
            <a:ext cx="1917562" cy="276999"/>
          </a:xfrm>
          <a:prstGeom prst="rect">
            <a:avLst/>
          </a:prstGeom>
        </p:spPr>
        <p:txBody>
          <a:bodyPr vert="horz" wrap="none" rtlCol="0">
            <a:spAutoFit/>
          </a:bodyPr>
          <a:lstStyle/>
          <a:p>
            <a:r>
              <a:rPr lang="en-US" sz="1200" dirty="0">
                <a:solidFill>
                  <a:srgbClr val="AAAAAA"/>
                </a:solidFill>
                <a:ea typeface="Calibri"/>
                <a:cs typeface="Calibri"/>
              </a:rPr>
              <a:t>No replacement of vaccines</a:t>
            </a:r>
            <a:endParaRPr lang="en-US" sz="1200" dirty="0">
              <a:solidFill>
                <a:srgbClr val="AAAAAA"/>
              </a:solidFill>
            </a:endParaRPr>
          </a:p>
        </p:txBody>
      </p:sp>
      <p:sp>
        <p:nvSpPr>
          <p:cNvPr id="28" name="TextBox 27"/>
          <p:cNvSpPr txBox="1"/>
          <p:nvPr/>
        </p:nvSpPr>
        <p:spPr>
          <a:xfrm>
            <a:off x="3735070" y="3957943"/>
            <a:ext cx="1599266" cy="276999"/>
          </a:xfrm>
          <a:prstGeom prst="rect">
            <a:avLst/>
          </a:prstGeom>
        </p:spPr>
        <p:txBody>
          <a:bodyPr vert="horz" wrap="none" rtlCol="0">
            <a:spAutoFit/>
          </a:bodyPr>
          <a:lstStyle/>
          <a:p>
            <a:r>
              <a:rPr lang="en-US" sz="1200" dirty="0">
                <a:solidFill>
                  <a:srgbClr val="C8C8C8"/>
                </a:solidFill>
                <a:ea typeface="Calibri"/>
                <a:cs typeface="Calibri"/>
              </a:rPr>
              <a:t>Not enough regulation</a:t>
            </a:r>
            <a:endParaRPr lang="en-US" sz="1200" dirty="0">
              <a:solidFill>
                <a:srgbClr val="C8C8C8"/>
              </a:solidFill>
            </a:endParaRPr>
          </a:p>
        </p:txBody>
      </p:sp>
      <p:sp>
        <p:nvSpPr>
          <p:cNvPr id="29" name="TextBox 28"/>
          <p:cNvSpPr txBox="1"/>
          <p:nvPr/>
        </p:nvSpPr>
        <p:spPr>
          <a:xfrm>
            <a:off x="4462182" y="1843637"/>
            <a:ext cx="1446029" cy="338554"/>
          </a:xfrm>
          <a:prstGeom prst="rect">
            <a:avLst/>
          </a:prstGeom>
        </p:spPr>
        <p:txBody>
          <a:bodyPr vert="horz" wrap="none" rtlCol="0">
            <a:spAutoFit/>
          </a:bodyPr>
          <a:lstStyle/>
          <a:p>
            <a:r>
              <a:rPr lang="en-US" sz="1600" dirty="0">
                <a:solidFill>
                  <a:srgbClr val="AAAAAA"/>
                </a:solidFill>
                <a:ea typeface="Calibri"/>
                <a:cs typeface="Calibri"/>
              </a:rPr>
              <a:t>Not short-term</a:t>
            </a:r>
            <a:endParaRPr lang="en-US" sz="1600" dirty="0">
              <a:solidFill>
                <a:srgbClr val="AAAAAA"/>
              </a:solidFill>
            </a:endParaRPr>
          </a:p>
        </p:txBody>
      </p:sp>
      <p:sp>
        <p:nvSpPr>
          <p:cNvPr id="30" name="TextBox 29"/>
          <p:cNvSpPr txBox="1"/>
          <p:nvPr/>
        </p:nvSpPr>
        <p:spPr>
          <a:xfrm>
            <a:off x="4630304" y="4590562"/>
            <a:ext cx="1826141" cy="276999"/>
          </a:xfrm>
          <a:prstGeom prst="rect">
            <a:avLst/>
          </a:prstGeom>
        </p:spPr>
        <p:txBody>
          <a:bodyPr vert="horz" wrap="none" rtlCol="0">
            <a:spAutoFit/>
          </a:bodyPr>
          <a:lstStyle/>
          <a:p>
            <a:r>
              <a:rPr lang="en-US" sz="1200" dirty="0">
                <a:solidFill>
                  <a:srgbClr val="F3716D"/>
                </a:solidFill>
                <a:ea typeface="Calibri"/>
                <a:cs typeface="Calibri"/>
              </a:rPr>
              <a:t>Parents wont take classes</a:t>
            </a:r>
            <a:endParaRPr lang="en-US" sz="1200" dirty="0">
              <a:solidFill>
                <a:srgbClr val="F3716D"/>
              </a:solidFill>
            </a:endParaRPr>
          </a:p>
        </p:txBody>
      </p:sp>
      <p:sp>
        <p:nvSpPr>
          <p:cNvPr id="31" name="TextBox 30"/>
          <p:cNvSpPr txBox="1"/>
          <p:nvPr/>
        </p:nvSpPr>
        <p:spPr>
          <a:xfrm>
            <a:off x="3323482" y="1282518"/>
            <a:ext cx="2121093" cy="276999"/>
          </a:xfrm>
          <a:prstGeom prst="rect">
            <a:avLst/>
          </a:prstGeom>
        </p:spPr>
        <p:txBody>
          <a:bodyPr vert="horz" wrap="none" rtlCol="0">
            <a:spAutoFit/>
          </a:bodyPr>
          <a:lstStyle/>
          <a:p>
            <a:r>
              <a:rPr lang="en-US" sz="1200" dirty="0">
                <a:solidFill>
                  <a:srgbClr val="C8C8C8"/>
                </a:solidFill>
                <a:ea typeface="Calibri"/>
                <a:cs typeface="Calibri"/>
              </a:rPr>
              <a:t>People who get it don’t need it</a:t>
            </a:r>
            <a:endParaRPr lang="en-US" sz="1200" dirty="0">
              <a:solidFill>
                <a:srgbClr val="C8C8C8"/>
              </a:solidFill>
            </a:endParaRPr>
          </a:p>
        </p:txBody>
      </p:sp>
      <p:sp>
        <p:nvSpPr>
          <p:cNvPr id="32" name="TextBox 31"/>
          <p:cNvSpPr txBox="1"/>
          <p:nvPr/>
        </p:nvSpPr>
        <p:spPr>
          <a:xfrm>
            <a:off x="852848" y="3927165"/>
            <a:ext cx="2599289" cy="338554"/>
          </a:xfrm>
          <a:prstGeom prst="rect">
            <a:avLst/>
          </a:prstGeom>
        </p:spPr>
        <p:txBody>
          <a:bodyPr vert="horz" wrap="none" rtlCol="0">
            <a:spAutoFit/>
          </a:bodyPr>
          <a:lstStyle/>
          <a:p>
            <a:r>
              <a:rPr lang="en-US" sz="1600" dirty="0">
                <a:solidFill>
                  <a:srgbClr val="F3716D"/>
                </a:solidFill>
                <a:ea typeface="Calibri"/>
                <a:cs typeface="Calibri"/>
              </a:rPr>
              <a:t>People who need don’t get it</a:t>
            </a:r>
            <a:endParaRPr lang="en-US" sz="1600" dirty="0">
              <a:solidFill>
                <a:srgbClr val="F3716D"/>
              </a:solidFill>
            </a:endParaRPr>
          </a:p>
        </p:txBody>
      </p:sp>
      <p:sp>
        <p:nvSpPr>
          <p:cNvPr id="33" name="TextBox 32"/>
          <p:cNvSpPr txBox="1"/>
          <p:nvPr/>
        </p:nvSpPr>
        <p:spPr>
          <a:xfrm>
            <a:off x="217774" y="2582932"/>
            <a:ext cx="1430725" cy="276999"/>
          </a:xfrm>
          <a:prstGeom prst="rect">
            <a:avLst/>
          </a:prstGeom>
        </p:spPr>
        <p:txBody>
          <a:bodyPr vert="horz" wrap="none" rtlCol="0">
            <a:spAutoFit/>
          </a:bodyPr>
          <a:lstStyle/>
          <a:p>
            <a:r>
              <a:rPr lang="en-US" sz="1200" dirty="0">
                <a:solidFill>
                  <a:srgbClr val="F3716D"/>
                </a:solidFill>
                <a:ea typeface="Calibri"/>
                <a:cs typeface="Calibri"/>
              </a:rPr>
              <a:t>Poor administration</a:t>
            </a:r>
            <a:endParaRPr lang="en-US" sz="1200" dirty="0">
              <a:solidFill>
                <a:srgbClr val="F3716D"/>
              </a:solidFill>
            </a:endParaRPr>
          </a:p>
        </p:txBody>
      </p:sp>
      <p:sp>
        <p:nvSpPr>
          <p:cNvPr id="34" name="TextBox 33"/>
          <p:cNvSpPr txBox="1"/>
          <p:nvPr/>
        </p:nvSpPr>
        <p:spPr>
          <a:xfrm>
            <a:off x="5097609" y="4294343"/>
            <a:ext cx="1351652" cy="276999"/>
          </a:xfrm>
          <a:prstGeom prst="rect">
            <a:avLst/>
          </a:prstGeom>
        </p:spPr>
        <p:txBody>
          <a:bodyPr vert="horz" wrap="none" rtlCol="0">
            <a:spAutoFit/>
          </a:bodyPr>
          <a:lstStyle/>
          <a:p>
            <a:r>
              <a:rPr lang="en-US" sz="1200" dirty="0">
                <a:solidFill>
                  <a:srgbClr val="C8C8C8"/>
                </a:solidFill>
                <a:ea typeface="Calibri"/>
                <a:cs typeface="Calibri"/>
              </a:rPr>
              <a:t>Poor management</a:t>
            </a:r>
            <a:endParaRPr lang="en-US" sz="1200" dirty="0">
              <a:solidFill>
                <a:srgbClr val="C8C8C8"/>
              </a:solidFill>
            </a:endParaRPr>
          </a:p>
        </p:txBody>
      </p:sp>
      <p:sp>
        <p:nvSpPr>
          <p:cNvPr id="35" name="TextBox 34"/>
          <p:cNvSpPr txBox="1"/>
          <p:nvPr/>
        </p:nvSpPr>
        <p:spPr>
          <a:xfrm>
            <a:off x="4848953" y="4875050"/>
            <a:ext cx="1607607" cy="276999"/>
          </a:xfrm>
          <a:prstGeom prst="rect">
            <a:avLst/>
          </a:prstGeom>
        </p:spPr>
        <p:txBody>
          <a:bodyPr vert="horz" wrap="none" rtlCol="0">
            <a:spAutoFit/>
          </a:bodyPr>
          <a:lstStyle/>
          <a:p>
            <a:r>
              <a:rPr lang="en-US" sz="1200" dirty="0">
                <a:solidFill>
                  <a:srgbClr val="AAAAAA"/>
                </a:solidFill>
                <a:ea typeface="Calibri"/>
                <a:cs typeface="Calibri"/>
              </a:rPr>
              <a:t>Retailers price gouging</a:t>
            </a:r>
            <a:endParaRPr lang="en-US" sz="1200" dirty="0">
              <a:solidFill>
                <a:srgbClr val="AAAAAA"/>
              </a:solidFill>
            </a:endParaRPr>
          </a:p>
        </p:txBody>
      </p:sp>
      <p:sp>
        <p:nvSpPr>
          <p:cNvPr id="36" name="TextBox 35"/>
          <p:cNvSpPr txBox="1"/>
          <p:nvPr/>
        </p:nvSpPr>
        <p:spPr>
          <a:xfrm>
            <a:off x="6644940" y="2317441"/>
            <a:ext cx="1877437" cy="276999"/>
          </a:xfrm>
          <a:prstGeom prst="rect">
            <a:avLst/>
          </a:prstGeom>
        </p:spPr>
        <p:txBody>
          <a:bodyPr vert="horz" wrap="none" rtlCol="0">
            <a:spAutoFit/>
          </a:bodyPr>
          <a:lstStyle/>
          <a:p>
            <a:r>
              <a:rPr lang="en-US" sz="1200" dirty="0">
                <a:solidFill>
                  <a:srgbClr val="AAAAAA"/>
                </a:solidFill>
                <a:ea typeface="Calibri"/>
                <a:cs typeface="Calibri"/>
              </a:rPr>
              <a:t>Robbing someone’s dignity</a:t>
            </a:r>
            <a:endParaRPr lang="en-US" sz="1200" dirty="0">
              <a:solidFill>
                <a:srgbClr val="AAAAAA"/>
              </a:solidFill>
            </a:endParaRPr>
          </a:p>
        </p:txBody>
      </p:sp>
      <p:sp>
        <p:nvSpPr>
          <p:cNvPr id="37" name="TextBox 36"/>
          <p:cNvSpPr txBox="1"/>
          <p:nvPr/>
        </p:nvSpPr>
        <p:spPr>
          <a:xfrm>
            <a:off x="3323482" y="1874415"/>
            <a:ext cx="1198691" cy="276999"/>
          </a:xfrm>
          <a:prstGeom prst="rect">
            <a:avLst/>
          </a:prstGeom>
        </p:spPr>
        <p:txBody>
          <a:bodyPr vert="horz" wrap="none" rtlCol="0">
            <a:spAutoFit/>
          </a:bodyPr>
          <a:lstStyle/>
          <a:p>
            <a:r>
              <a:rPr lang="en-US" sz="1200" dirty="0">
                <a:solidFill>
                  <a:srgbClr val="C8C8C8"/>
                </a:solidFill>
                <a:ea typeface="Calibri"/>
                <a:cs typeface="Calibri"/>
              </a:rPr>
              <a:t>Male limitations</a:t>
            </a:r>
            <a:endParaRPr lang="en-US" sz="1200" dirty="0">
              <a:solidFill>
                <a:srgbClr val="C8C8C8"/>
              </a:solidFill>
            </a:endParaRPr>
          </a:p>
        </p:txBody>
      </p:sp>
      <p:sp>
        <p:nvSpPr>
          <p:cNvPr id="38" name="Title 3"/>
          <p:cNvSpPr txBox="1">
            <a:spLocks/>
          </p:cNvSpPr>
          <p:nvPr/>
        </p:nvSpPr>
        <p:spPr>
          <a:xfrm>
            <a:off x="457200" y="98745"/>
            <a:ext cx="8369308" cy="695103"/>
          </a:xfrm>
          <a:prstGeom prst="rect">
            <a:avLst/>
          </a:prstGeom>
        </p:spPr>
        <p:txBody>
          <a:bodyPr/>
          <a:lstStyle>
            <a:lvl1pPr algn="l" defTabSz="457200" rtl="0" eaLnBrk="1" latinLnBrk="0" hangingPunct="1">
              <a:spcBef>
                <a:spcPct val="0"/>
              </a:spcBef>
              <a:buNone/>
              <a:defRPr sz="3600" b="1" kern="1200">
                <a:solidFill>
                  <a:srgbClr val="FFFFFF"/>
                </a:solidFill>
                <a:latin typeface="+mj-lt"/>
                <a:ea typeface="+mj-ea"/>
                <a:cs typeface="+mj-cs"/>
              </a:defRPr>
            </a:lvl1pPr>
          </a:lstStyle>
          <a:p>
            <a:r>
              <a:rPr lang="en-US" sz="2200" dirty="0">
                <a:latin typeface="Verdana" panose="020B0604030504040204" pitchFamily="34" charset="0"/>
                <a:ea typeface="Verdana" panose="020B0604030504040204" pitchFamily="34" charset="0"/>
                <a:cs typeface="Verdana" panose="020B0604030504040204" pitchFamily="34" charset="0"/>
              </a:rPr>
              <a:t>The worst of WIC: </a:t>
            </a:r>
            <a:r>
              <a:rPr lang="en-US" sz="2200" b="0" dirty="0">
                <a:latin typeface="Verdana" panose="020B0604030504040204" pitchFamily="34" charset="0"/>
                <a:ea typeface="Verdana" panose="020B0604030504040204" pitchFamily="34" charset="0"/>
                <a:cs typeface="Verdana" panose="020B0604030504040204" pitchFamily="34" charset="0"/>
              </a:rPr>
              <a:t>dependency, fraud, and ineffective government. (Tangible and hard-hitting)</a:t>
            </a:r>
          </a:p>
        </p:txBody>
      </p:sp>
    </p:spTree>
    <p:extLst>
      <p:ext uri="{BB962C8B-B14F-4D97-AF65-F5344CB8AC3E}">
        <p14:creationId xmlns:p14="http://schemas.microsoft.com/office/powerpoint/2010/main" val="120733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301798"/>
            <a:ext cx="7655859" cy="3262453"/>
          </a:xfrm>
        </p:spPr>
        <p:txBody>
          <a:bodyPr/>
          <a:lstStyle/>
          <a:p>
            <a:r>
              <a:rPr lang="en-US" sz="1800" dirty="0">
                <a:latin typeface="Verdana" panose="020B0604030504040204" pitchFamily="34" charset="0"/>
                <a:ea typeface="Verdana" panose="020B0604030504040204" pitchFamily="34" charset="0"/>
                <a:cs typeface="Verdana" panose="020B0604030504040204" pitchFamily="34" charset="0"/>
              </a:rPr>
              <a:t>What are people mad about?</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Another entitlement program, continuing the cycle of poverty, hard to get off</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Massive, but poorly run government programs show how ineffective our government (U.S.) has become</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Perpetuating stereotypes of poverty</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These frustrations are shown across stakeholder groups</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800" dirty="0">
                <a:latin typeface="Verdana" panose="020B0604030504040204" pitchFamily="34" charset="0"/>
                <a:ea typeface="Verdana" panose="020B0604030504040204" pitchFamily="34" charset="0"/>
                <a:cs typeface="Verdana" panose="020B0604030504040204" pitchFamily="34" charset="0"/>
              </a:rPr>
              <a:t>Religious Perspective</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Impeding traditional family dynamic and responsibilities, including the role of fathers</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800" dirty="0">
                <a:latin typeface="Verdana" panose="020B0604030504040204" pitchFamily="34" charset="0"/>
                <a:ea typeface="Verdana" panose="020B0604030504040204" pitchFamily="34" charset="0"/>
                <a:cs typeface="Verdana" panose="020B0604030504040204" pitchFamily="34" charset="0"/>
              </a:rPr>
              <a:t>WIC </a:t>
            </a:r>
            <a:r>
              <a:rPr lang="en-US" sz="1800" dirty="0" err="1">
                <a:latin typeface="Verdana" panose="020B0604030504040204" pitchFamily="34" charset="0"/>
                <a:ea typeface="Verdana" panose="020B0604030504040204" pitchFamily="34" charset="0"/>
                <a:cs typeface="Verdana" panose="020B0604030504040204" pitchFamily="34" charset="0"/>
              </a:rPr>
              <a:t>Eligibles</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Recognize (and have personal examples) of peers who have taken advantage of the system </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Difficulty/judgement getting help</a:t>
            </a:r>
          </a:p>
        </p:txBody>
      </p:sp>
      <p:sp>
        <p:nvSpPr>
          <p:cNvPr id="3" name="Slide Number Placeholder 2"/>
          <p:cNvSpPr>
            <a:spLocks noGrp="1"/>
          </p:cNvSpPr>
          <p:nvPr>
            <p:ph type="sldNum" sz="quarter" idx="4"/>
          </p:nvPr>
        </p:nvSpPr>
        <p:spPr/>
        <p:txBody>
          <a:bodyPr/>
          <a:lstStyle/>
          <a:p>
            <a:fld id="{220C545B-3AF9-0A48-BFC2-5DED7BAE26A5}" type="slidenum">
              <a:rPr lang="en-US" smtClean="0"/>
              <a:pPr/>
              <a:t>22</a:t>
            </a:fld>
            <a:endParaRPr lang="en-US" dirty="0"/>
          </a:p>
        </p:txBody>
      </p:sp>
      <p:sp>
        <p:nvSpPr>
          <p:cNvPr id="5" name="Title 3"/>
          <p:cNvSpPr txBox="1">
            <a:spLocks/>
          </p:cNvSpPr>
          <p:nvPr/>
        </p:nvSpPr>
        <p:spPr>
          <a:xfrm>
            <a:off x="457200" y="98745"/>
            <a:ext cx="8369308" cy="695103"/>
          </a:xfrm>
          <a:prstGeom prst="rect">
            <a:avLst/>
          </a:prstGeom>
        </p:spPr>
        <p:txBody>
          <a:bodyPr/>
          <a:lstStyle>
            <a:lvl1pPr algn="l" defTabSz="457200" rtl="0" eaLnBrk="1" latinLnBrk="0" hangingPunct="1">
              <a:spcBef>
                <a:spcPct val="0"/>
              </a:spcBef>
              <a:buNone/>
              <a:defRPr sz="3600" b="1" kern="1200">
                <a:solidFill>
                  <a:srgbClr val="FFFFFF"/>
                </a:solidFill>
                <a:latin typeface="+mj-lt"/>
                <a:ea typeface="+mj-ea"/>
                <a:cs typeface="+mj-cs"/>
              </a:defRPr>
            </a:lvl1pPr>
          </a:lstStyle>
          <a:p>
            <a:r>
              <a:rPr lang="en-US" sz="2200" dirty="0">
                <a:latin typeface="Verdana" panose="020B0604030504040204" pitchFamily="34" charset="0"/>
                <a:ea typeface="Verdana" panose="020B0604030504040204" pitchFamily="34" charset="0"/>
                <a:cs typeface="Verdana" panose="020B0604030504040204" pitchFamily="34" charset="0"/>
              </a:rPr>
              <a:t>We underestimate overarching frustration and anger to WIC’s peril.</a:t>
            </a:r>
            <a:endParaRPr lang="en-US" sz="2200" b="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57200" y="4630279"/>
            <a:ext cx="7539925" cy="8838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900"/>
              </a:spcBef>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Red Flag: </a:t>
            </a:r>
            <a:r>
              <a:rPr lang="en-US" dirty="0">
                <a:latin typeface="Verdana" panose="020B0604030504040204" pitchFamily="34" charset="0"/>
                <a:ea typeface="Verdana" panose="020B0604030504040204" pitchFamily="34" charset="0"/>
                <a:cs typeface="Verdana" panose="020B0604030504040204" pitchFamily="34" charset="0"/>
              </a:rPr>
              <a:t>Cannot take stakeholders for granted as frustration is felt across stakeholders and can latch itself onto an issue or cause.</a:t>
            </a:r>
          </a:p>
        </p:txBody>
      </p:sp>
    </p:spTree>
    <p:extLst>
      <p:ext uri="{BB962C8B-B14F-4D97-AF65-F5344CB8AC3E}">
        <p14:creationId xmlns:p14="http://schemas.microsoft.com/office/powerpoint/2010/main" val="380814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5954"/>
            <a:ext cx="8229600" cy="3415788"/>
          </a:xfrm>
        </p:spPr>
        <p:txBody>
          <a:bodyPr/>
          <a:lstStyle/>
          <a:p>
            <a:r>
              <a:rPr lang="en-US" sz="1600" dirty="0">
                <a:latin typeface="Verdana" panose="020B0604030504040204" pitchFamily="34" charset="0"/>
                <a:ea typeface="Verdana" panose="020B0604030504040204" pitchFamily="34" charset="0"/>
                <a:cs typeface="Verdana" panose="020B0604030504040204" pitchFamily="34" charset="0"/>
              </a:rPr>
              <a:t>Majority of audiences, but for those who have been recently served by WIC, conflate SNAP and WIC. Top-of-mind associations of WIC with SNAP/food stamps is a challenge for lower-information audiences.  </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SNAP provokes negative reactions related to lack of accountability in the program, misuse of the program (buying junk food and alcohol rather than nutritious staples, as well as reselling of food purchased with SNAP dollars).</a:t>
            </a:r>
          </a:p>
          <a:p>
            <a:pPr lvl="1" indent="-233363">
              <a:lnSpc>
                <a:spcPct val="11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At a surface level, WIC is seen more positively because of its limited length of benefits, focus on infants.</a:t>
            </a:r>
          </a:p>
          <a:p>
            <a:pPr>
              <a:spcBef>
                <a:spcPts val="900"/>
              </a:spcBef>
            </a:pPr>
            <a:r>
              <a:rPr lang="en-US" sz="1600" dirty="0">
                <a:latin typeface="Verdana" panose="020B0604030504040204" pitchFamily="34" charset="0"/>
                <a:ea typeface="Verdana" panose="020B0604030504040204" pitchFamily="34" charset="0"/>
                <a:cs typeface="Verdana" panose="020B0604030504040204" pitchFamily="34" charset="0"/>
              </a:rPr>
              <a:t>In conversation, WIC can quickly become grouped with “entitlement programs” writ large, falling into the category of never-ending and expensive assistance.</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How should WIC balance the positives and negatives of connecting itself with other programs in its narrative? Embrace the connections or strike out alone?</a:t>
            </a:r>
          </a:p>
        </p:txBody>
      </p:sp>
      <p:sp>
        <p:nvSpPr>
          <p:cNvPr id="3" name="Slide Number Placeholder 2"/>
          <p:cNvSpPr>
            <a:spLocks noGrp="1"/>
          </p:cNvSpPr>
          <p:nvPr>
            <p:ph type="sldNum" sz="quarter" idx="4"/>
          </p:nvPr>
        </p:nvSpPr>
        <p:spPr/>
        <p:txBody>
          <a:bodyPr/>
          <a:lstStyle/>
          <a:p>
            <a:fld id="{220C545B-3AF9-0A48-BFC2-5DED7BAE26A5}" type="slidenum">
              <a:rPr lang="en-US" smtClean="0"/>
              <a:pPr/>
              <a:t>23</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WIC, SNAP &amp; “Entitlement Programs”</a:t>
            </a:r>
          </a:p>
        </p:txBody>
      </p:sp>
      <p:sp>
        <p:nvSpPr>
          <p:cNvPr id="5" name="Rectangle 4"/>
          <p:cNvSpPr/>
          <p:nvPr/>
        </p:nvSpPr>
        <p:spPr>
          <a:xfrm>
            <a:off x="546315" y="4641741"/>
            <a:ext cx="7292128" cy="7676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900"/>
              </a:spcBef>
            </a:pPr>
            <a:r>
              <a:rPr lang="en-US" sz="1600" b="1" dirty="0">
                <a:latin typeface="Verdana" panose="020B0604030504040204" pitchFamily="34" charset="0"/>
                <a:ea typeface="Verdana" panose="020B0604030504040204" pitchFamily="34" charset="0"/>
                <a:cs typeface="Verdana" panose="020B0604030504040204" pitchFamily="34" charset="0"/>
              </a:rPr>
              <a:t>The Question: </a:t>
            </a:r>
            <a:r>
              <a:rPr lang="en-US" sz="1600" dirty="0">
                <a:latin typeface="Verdana" panose="020B0604030504040204" pitchFamily="34" charset="0"/>
                <a:ea typeface="Verdana" panose="020B0604030504040204" pitchFamily="34" charset="0"/>
                <a:cs typeface="Verdana" panose="020B0604030504040204" pitchFamily="34" charset="0"/>
              </a:rPr>
              <a:t>How does WIC want to tell its story moving forward?</a:t>
            </a:r>
          </a:p>
        </p:txBody>
      </p:sp>
    </p:spTree>
    <p:extLst>
      <p:ext uri="{BB962C8B-B14F-4D97-AF65-F5344CB8AC3E}">
        <p14:creationId xmlns:p14="http://schemas.microsoft.com/office/powerpoint/2010/main" val="331358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0C545B-3AF9-0A48-BFC2-5DED7BAE26A5}" type="slidenum">
              <a:rPr lang="en-US" smtClean="0"/>
              <a:pPr/>
              <a:t>24</a:t>
            </a:fld>
            <a:endParaRPr lang="en-US" dirty="0"/>
          </a:p>
        </p:txBody>
      </p:sp>
      <p:sp>
        <p:nvSpPr>
          <p:cNvPr id="5" name="Title 1"/>
          <p:cNvSpPr txBox="1">
            <a:spLocks/>
          </p:cNvSpPr>
          <p:nvPr/>
        </p:nvSpPr>
        <p:spPr>
          <a:xfrm>
            <a:off x="176548" y="2273071"/>
            <a:ext cx="7948474" cy="1435510"/>
          </a:xfrm>
          <a:prstGeom prst="rect">
            <a:avLst/>
          </a:prstGeom>
          <a:ln>
            <a:noFill/>
          </a:ln>
        </p:spPr>
        <p:txBody>
          <a:bodyPr/>
          <a:lstStyle>
            <a:lvl1pPr algn="l" defTabSz="457200" rtl="0" eaLnBrk="1" latinLnBrk="0" hangingPunct="1">
              <a:lnSpc>
                <a:spcPct val="90000"/>
              </a:lnSpc>
              <a:spcBef>
                <a:spcPct val="0"/>
              </a:spcBef>
              <a:buNone/>
              <a:defRPr sz="5400" b="1" kern="1200" baseline="0">
                <a:solidFill>
                  <a:srgbClr val="FFFFFF"/>
                </a:solidFill>
                <a:latin typeface="+mj-lt"/>
                <a:ea typeface="+mj-ea"/>
                <a:cs typeface="+mj-cs"/>
              </a:defRPr>
            </a:lvl1pPr>
          </a:lstStyle>
          <a:p>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Where we go</a:t>
            </a:r>
          </a:p>
        </p:txBody>
      </p:sp>
    </p:spTree>
    <p:extLst>
      <p:ext uri="{BB962C8B-B14F-4D97-AF65-F5344CB8AC3E}">
        <p14:creationId xmlns:p14="http://schemas.microsoft.com/office/powerpoint/2010/main" val="198120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188253"/>
            <a:ext cx="8043333" cy="4210416"/>
          </a:xfrm>
        </p:spPr>
        <p:txBody>
          <a:bodyPr/>
          <a:lstStyle/>
          <a:p>
            <a:pPr>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Approach audiences with relatable values, and then as needed win them with relatable facts.    </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True across stakeholder groups</a:t>
            </a:r>
          </a:p>
          <a:p>
            <a:pPr lvl="1" indent="-233363">
              <a:spcBef>
                <a:spcPts val="300"/>
              </a:spcBef>
              <a:spcAft>
                <a:spcPts val="300"/>
              </a:spcAft>
            </a:pPr>
            <a:endParaRPr lang="en-US" sz="1200" dirty="0">
              <a:latin typeface="Verdana" panose="020B0604030504040204" pitchFamily="34" charset="0"/>
              <a:ea typeface="Verdana" panose="020B0604030504040204" pitchFamily="34" charset="0"/>
              <a:cs typeface="Verdana" panose="020B0604030504040204" pitchFamily="34" charset="0"/>
            </a:endParaRPr>
          </a:p>
          <a:p>
            <a:pPr indent="-233363">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Common values shared by majority of audiences.</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Babies are innocent</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Babies need nutrition if they are going to have any chance for a healthy childhood</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America should not withhold nutrition from innocent babies</a:t>
            </a:r>
          </a:p>
          <a:p>
            <a:pPr lvl="1" indent="-233363">
              <a:spcBef>
                <a:spcPts val="300"/>
              </a:spcBef>
              <a:spcAft>
                <a:spcPts val="300"/>
              </a:spcAft>
            </a:pPr>
            <a:endParaRPr lang="en-US" sz="1200"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cs typeface="Verdana" panose="020B0604030504040204" pitchFamily="34" charset="0"/>
              </a:rPr>
              <a:t>Opposition arguments are emotion-based and flip feelings of guilt, which is why anti-assistance messaging is so powerful.</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You want to help, but people are taking advantage of your hard work and generosity.   </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You worked hard to persevere and provide, they didn’t and aren’t.</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We’ve created a system of dependency. </a:t>
            </a:r>
          </a:p>
        </p:txBody>
      </p:sp>
      <p:sp>
        <p:nvSpPr>
          <p:cNvPr id="3" name="Slide Number Placeholder 2"/>
          <p:cNvSpPr>
            <a:spLocks noGrp="1"/>
          </p:cNvSpPr>
          <p:nvPr>
            <p:ph type="sldNum" sz="quarter" idx="4"/>
          </p:nvPr>
        </p:nvSpPr>
        <p:spPr/>
        <p:txBody>
          <a:bodyPr/>
          <a:lstStyle/>
          <a:p>
            <a:fld id="{220C545B-3AF9-0A48-BFC2-5DED7BAE26A5}" type="slidenum">
              <a:rPr lang="en-US" smtClean="0"/>
              <a:pPr/>
              <a:t>25</a:t>
            </a:fld>
            <a:endParaRPr lang="en-US" dirty="0"/>
          </a:p>
        </p:txBody>
      </p:sp>
      <p:sp>
        <p:nvSpPr>
          <p:cNvPr id="4" name="Title 3"/>
          <p:cNvSpPr>
            <a:spLocks noGrp="1"/>
          </p:cNvSpPr>
          <p:nvPr>
            <p:ph type="title"/>
          </p:nvPr>
        </p:nvSpPr>
        <p:spPr>
          <a:xfrm>
            <a:off x="340229" y="269439"/>
            <a:ext cx="8721595" cy="631912"/>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Approach stakeholders with value-based messaging.</a:t>
            </a:r>
          </a:p>
        </p:txBody>
      </p:sp>
    </p:spTree>
    <p:extLst>
      <p:ext uri="{BB962C8B-B14F-4D97-AF65-F5344CB8AC3E}">
        <p14:creationId xmlns:p14="http://schemas.microsoft.com/office/powerpoint/2010/main" val="1518039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188253"/>
            <a:ext cx="8043333" cy="4210416"/>
          </a:xfrm>
        </p:spPr>
        <p:txBody>
          <a:bodyPr/>
          <a:lstStyle/>
          <a:p>
            <a:pPr>
              <a:spcBef>
                <a:spcPts val="0"/>
              </a:spcBef>
            </a:pPr>
            <a:r>
              <a:rPr lang="en-US" sz="1400" dirty="0">
                <a:latin typeface="Verdana" panose="020B0604030504040204" pitchFamily="34" charset="0"/>
                <a:ea typeface="Verdana" panose="020B0604030504040204" pitchFamily="34" charset="0"/>
                <a:cs typeface="Verdana" panose="020B0604030504040204" pitchFamily="34" charset="0"/>
              </a:rPr>
              <a:t>Facts showing WIC’s importance or impact are off-putting as a conversation opener; more apt to confirm viewpoint (whatever that may be) as opposed to changing someone’s mind.</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Facts, “experts,” or stats backed by research are easily construed as elitist, biased, or trying to trick. </a:t>
            </a:r>
            <a:endParaRPr lang="en-US" sz="11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400" dirty="0">
                <a:latin typeface="Verdana" panose="020B0604030504040204" pitchFamily="34" charset="0"/>
                <a:ea typeface="Verdana" panose="020B0604030504040204" pitchFamily="34" charset="0"/>
                <a:cs typeface="Verdana" panose="020B0604030504040204" pitchFamily="34" charset="0"/>
              </a:rPr>
              <a:t>Skeptical audiences will question data accuracy instead of focusing on what it says.</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They will  ask for additional context for the statistics, or third-party validation. They are stalling or looking for a reason to oppose with your own proof points.  </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Audiences skeptical of WIC will not be placated by providing more or different facts; they first have to be convinced by appealing to their strongly held beliefs.  </a:t>
            </a:r>
          </a:p>
          <a:p>
            <a:pPr>
              <a:spcBef>
                <a:spcPts val="900"/>
              </a:spcBef>
            </a:pPr>
            <a:r>
              <a:rPr lang="en-US" sz="1400" dirty="0">
                <a:latin typeface="Verdana" panose="020B0604030504040204" pitchFamily="34" charset="0"/>
                <a:ea typeface="Verdana" panose="020B0604030504040204" pitchFamily="34" charset="0"/>
                <a:cs typeface="Verdana" panose="020B0604030504040204" pitchFamily="34" charset="0"/>
              </a:rPr>
              <a:t>Data can provide a secondary (or even tertiary) support point as needed for specific stakeholders.</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Business leaders may need facts about WIC’s low administrative costs to understand its effectiveness.</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Policymakers may need information about health outcomes.</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We should still begin the conversation with each by talking about our responsibility to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the baby.</a:t>
            </a:r>
          </a:p>
        </p:txBody>
      </p:sp>
      <p:sp>
        <p:nvSpPr>
          <p:cNvPr id="3" name="Slide Number Placeholder 2"/>
          <p:cNvSpPr>
            <a:spLocks noGrp="1"/>
          </p:cNvSpPr>
          <p:nvPr>
            <p:ph type="sldNum" sz="quarter" idx="4"/>
          </p:nvPr>
        </p:nvSpPr>
        <p:spPr/>
        <p:txBody>
          <a:bodyPr/>
          <a:lstStyle/>
          <a:p>
            <a:fld id="{220C545B-3AF9-0A48-BFC2-5DED7BAE26A5}" type="slidenum">
              <a:rPr lang="en-US" smtClean="0"/>
              <a:pPr/>
              <a:t>26</a:t>
            </a:fld>
            <a:endParaRPr lang="en-US" dirty="0"/>
          </a:p>
        </p:txBody>
      </p:sp>
      <p:sp>
        <p:nvSpPr>
          <p:cNvPr id="4" name="Title 3"/>
          <p:cNvSpPr>
            <a:spLocks noGrp="1"/>
          </p:cNvSpPr>
          <p:nvPr>
            <p:ph type="title"/>
          </p:nvPr>
        </p:nvSpPr>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An approach led with facts will backfire.</a:t>
            </a:r>
          </a:p>
        </p:txBody>
      </p:sp>
    </p:spTree>
    <p:extLst>
      <p:ext uri="{BB962C8B-B14F-4D97-AF65-F5344CB8AC3E}">
        <p14:creationId xmlns:p14="http://schemas.microsoft.com/office/powerpoint/2010/main" val="149377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5459719" y="2819792"/>
            <a:ext cx="2635294" cy="1122080"/>
          </a:xfrm>
          <a:prstGeom prst="wedgeEllipseCallout">
            <a:avLst>
              <a:gd name="adj1" fmla="val 54515"/>
              <a:gd name="adj2" fmla="val 45163"/>
            </a:avLst>
          </a:prstGeom>
          <a:solidFill>
            <a:srgbClr val="2DA53E"/>
          </a:solidFill>
          <a:ln w="19050">
            <a:solidFill>
              <a:srgbClr val="2FA7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p:nvSpPr>
        <p:spPr>
          <a:xfrm>
            <a:off x="5764946" y="4188757"/>
            <a:ext cx="2081960" cy="1122080"/>
          </a:xfrm>
          <a:prstGeom prst="wedgeEllipseCallout">
            <a:avLst>
              <a:gd name="adj1" fmla="val -41769"/>
              <a:gd name="adj2" fmla="val 57285"/>
            </a:avLst>
          </a:prstGeom>
          <a:solidFill>
            <a:srgbClr val="2DA53E"/>
          </a:solidFill>
          <a:ln w="19050">
            <a:solidFill>
              <a:srgbClr val="2FA7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Callout 7"/>
          <p:cNvSpPr/>
          <p:nvPr/>
        </p:nvSpPr>
        <p:spPr>
          <a:xfrm>
            <a:off x="5251817" y="1060821"/>
            <a:ext cx="3205948" cy="1407315"/>
          </a:xfrm>
          <a:prstGeom prst="wedgeEllipseCallout">
            <a:avLst>
              <a:gd name="adj1" fmla="val -47438"/>
              <a:gd name="adj2" fmla="val 55269"/>
            </a:avLst>
          </a:prstGeom>
          <a:solidFill>
            <a:srgbClr val="2DA53E"/>
          </a:solidFill>
          <a:ln w="19050">
            <a:solidFill>
              <a:srgbClr val="2FA7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1"/>
          <p:cNvSpPr>
            <a:spLocks noGrp="1"/>
          </p:cNvSpPr>
          <p:nvPr>
            <p:ph idx="1"/>
          </p:nvPr>
        </p:nvSpPr>
        <p:spPr>
          <a:xfrm>
            <a:off x="457201" y="1301798"/>
            <a:ext cx="4699518" cy="4210416"/>
          </a:xfrm>
        </p:spPr>
        <p:txBody>
          <a:bodyPr/>
          <a:lstStyle/>
          <a:p>
            <a:pPr>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Audiences fundamentally believe that WIC’s primary role is to serve the baby.</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Volunteered response and remained true after learning more about the program</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600" dirty="0">
                <a:latin typeface="Verdana" panose="020B0604030504040204" pitchFamily="34" charset="0"/>
                <a:ea typeface="Verdana" panose="020B0604030504040204" pitchFamily="34" charset="0"/>
                <a:cs typeface="Verdana" panose="020B0604030504040204" pitchFamily="34" charset="0"/>
              </a:rPr>
              <a:t>Provides opening with audiences who are:</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Health, business or religious leaders</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Most apt to express frustration with public assistance programs, </a:t>
            </a:r>
            <a:r>
              <a:rPr lang="en-US" sz="1200" b="1" dirty="0">
                <a:latin typeface="Verdana" panose="020B0604030504040204" pitchFamily="34" charset="0"/>
                <a:ea typeface="Verdana" panose="020B0604030504040204" pitchFamily="34" charset="0"/>
                <a:cs typeface="Verdana" panose="020B0604030504040204" pitchFamily="34" charset="0"/>
              </a:rPr>
              <a:t>including illegal immigration</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Eligible for WIC</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600" dirty="0">
                <a:latin typeface="Verdana" panose="020B0604030504040204" pitchFamily="34" charset="0"/>
                <a:ea typeface="Verdana" panose="020B0604030504040204" pitchFamily="34" charset="0"/>
                <a:cs typeface="Verdana" panose="020B0604030504040204" pitchFamily="34" charset="0"/>
              </a:rPr>
              <a:t>This framework is the key emotional approach to the benefit of WIC. Audiences </a:t>
            </a:r>
            <a:r>
              <a:rPr lang="en-US" sz="1600" u="sng" dirty="0">
                <a:latin typeface="Verdana" panose="020B0604030504040204" pitchFamily="34" charset="0"/>
                <a:ea typeface="Verdana" panose="020B0604030504040204" pitchFamily="34" charset="0"/>
                <a:cs typeface="Verdana" panose="020B0604030504040204" pitchFamily="34" charset="0"/>
              </a:rPr>
              <a:t>understand</a:t>
            </a:r>
            <a:r>
              <a:rPr lang="en-US" sz="1600" dirty="0">
                <a:latin typeface="Verdana" panose="020B0604030504040204" pitchFamily="34" charset="0"/>
                <a:ea typeface="Verdana" panose="020B0604030504040204" pitchFamily="34" charset="0"/>
                <a:cs typeface="Verdana" panose="020B0604030504040204" pitchFamily="34" charset="0"/>
              </a:rPr>
              <a:t> and </a:t>
            </a:r>
            <a:r>
              <a:rPr lang="en-US" sz="1600" u="sng" dirty="0">
                <a:latin typeface="Verdana" panose="020B0604030504040204" pitchFamily="34" charset="0"/>
                <a:ea typeface="Verdana" panose="020B0604030504040204" pitchFamily="34" charset="0"/>
                <a:cs typeface="Verdana" panose="020B0604030504040204" pitchFamily="34" charset="0"/>
              </a:rPr>
              <a:t>sympathize</a:t>
            </a:r>
            <a:r>
              <a:rPr lang="en-US" sz="1600" dirty="0">
                <a:latin typeface="Verdana" panose="020B0604030504040204" pitchFamily="34" charset="0"/>
                <a:ea typeface="Verdana" panose="020B0604030504040204" pitchFamily="34" charset="0"/>
                <a:cs typeface="Verdana" panose="020B0604030504040204" pitchFamily="34" charset="0"/>
              </a:rPr>
              <a:t> with this goal.</a:t>
            </a:r>
          </a:p>
        </p:txBody>
      </p:sp>
      <p:sp>
        <p:nvSpPr>
          <p:cNvPr id="3" name="Slide Number Placeholder 2"/>
          <p:cNvSpPr>
            <a:spLocks noGrp="1"/>
          </p:cNvSpPr>
          <p:nvPr>
            <p:ph type="sldNum" sz="quarter" idx="4"/>
          </p:nvPr>
        </p:nvSpPr>
        <p:spPr/>
        <p:txBody>
          <a:bodyPr/>
          <a:lstStyle/>
          <a:p>
            <a:fld id="{220C545B-3AF9-0A48-BFC2-5DED7BAE26A5}" type="slidenum">
              <a:rPr lang="en-US" smtClean="0"/>
              <a:pPr/>
              <a:t>27</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WIC is about the baby.</a:t>
            </a:r>
          </a:p>
        </p:txBody>
      </p:sp>
      <p:sp>
        <p:nvSpPr>
          <p:cNvPr id="7" name="Rectangle 6"/>
          <p:cNvSpPr/>
          <p:nvPr/>
        </p:nvSpPr>
        <p:spPr>
          <a:xfrm>
            <a:off x="5232109" y="1375416"/>
            <a:ext cx="3230561" cy="830997"/>
          </a:xfrm>
          <a:prstGeom prst="rect">
            <a:avLst/>
          </a:prstGeom>
        </p:spPr>
        <p:txBody>
          <a:bodyPr wrap="square">
            <a:spAutoFit/>
          </a:bodyPr>
          <a:lstStyle/>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i="1" dirty="0">
                <a:solidFill>
                  <a:schemeClr val="bg1"/>
                </a:solidFill>
                <a:latin typeface="Verdana" panose="020B0604030504040204" pitchFamily="34" charset="0"/>
                <a:ea typeface="Verdana" panose="020B0604030504040204" pitchFamily="34" charset="0"/>
                <a:cs typeface="Verdana" panose="020B0604030504040204" pitchFamily="34" charset="0"/>
              </a:rPr>
              <a:t>I wish people knew it was about infants and not about their parents.  You add the ‘W’ and we all go to the abuse </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[of the program].” </a:t>
            </a:r>
          </a:p>
        </p:txBody>
      </p:sp>
      <p:sp>
        <p:nvSpPr>
          <p:cNvPr id="9" name="Rectangle 8"/>
          <p:cNvSpPr/>
          <p:nvPr/>
        </p:nvSpPr>
        <p:spPr>
          <a:xfrm>
            <a:off x="5578524" y="3057666"/>
            <a:ext cx="2441098" cy="646331"/>
          </a:xfrm>
          <a:prstGeom prst="rect">
            <a:avLst/>
          </a:prstGeom>
        </p:spPr>
        <p:txBody>
          <a:bodyPr wrap="square">
            <a:spAutoFit/>
          </a:bodyPr>
          <a:lstStyle/>
          <a:p>
            <a:pPr algn="ctr"/>
            <a:r>
              <a:rPr lang="en-US" sz="1200"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1200" i="1" dirty="0">
                <a:solidFill>
                  <a:srgbClr val="FFFFFF"/>
                </a:solidFill>
                <a:latin typeface="Verdana" panose="020B0604030504040204" pitchFamily="34" charset="0"/>
                <a:ea typeface="Verdana" panose="020B0604030504040204" pitchFamily="34" charset="0"/>
                <a:cs typeface="Verdana" panose="020B0604030504040204" pitchFamily="34" charset="0"/>
              </a:rPr>
              <a:t>Why are we still feeding the moms after birth? After she gives birth, nope. Cut it off.”</a:t>
            </a:r>
          </a:p>
        </p:txBody>
      </p:sp>
      <p:sp>
        <p:nvSpPr>
          <p:cNvPr id="11" name="Rectangle 10"/>
          <p:cNvSpPr/>
          <p:nvPr/>
        </p:nvSpPr>
        <p:spPr>
          <a:xfrm>
            <a:off x="5889557" y="4371771"/>
            <a:ext cx="1769111" cy="830997"/>
          </a:xfrm>
          <a:prstGeom prst="rect">
            <a:avLst/>
          </a:prstGeom>
        </p:spPr>
        <p:txBody>
          <a:bodyPr wrap="square">
            <a:spAutoFit/>
          </a:bodyPr>
          <a:lstStyle/>
          <a:p>
            <a:pPr algn="ctr"/>
            <a:r>
              <a:rPr lang="en-US" sz="1200"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1200" i="1" dirty="0">
                <a:solidFill>
                  <a:srgbClr val="FFFFFF"/>
                </a:solidFill>
                <a:latin typeface="Verdana" panose="020B0604030504040204" pitchFamily="34" charset="0"/>
                <a:ea typeface="Verdana" panose="020B0604030504040204" pitchFamily="34" charset="0"/>
                <a:cs typeface="Verdana" panose="020B0604030504040204" pitchFamily="34" charset="0"/>
              </a:rPr>
              <a:t>Helping babies and children is one of the purest things you can do.”</a:t>
            </a:r>
          </a:p>
        </p:txBody>
      </p:sp>
      <p:sp>
        <p:nvSpPr>
          <p:cNvPr id="13" name="TextBox 12"/>
          <p:cNvSpPr txBox="1"/>
          <p:nvPr/>
        </p:nvSpPr>
        <p:spPr>
          <a:xfrm>
            <a:off x="5293127" y="2521274"/>
            <a:ext cx="3030367" cy="246221"/>
          </a:xfrm>
          <a:prstGeom prst="rect">
            <a:avLst/>
          </a:prstGeom>
        </p:spPr>
        <p:txBody>
          <a:bodyPr vert="horz" wrap="square" rtlCol="0">
            <a:sp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 Religious leader, Birmingham</a:t>
            </a:r>
          </a:p>
        </p:txBody>
      </p:sp>
      <p:sp>
        <p:nvSpPr>
          <p:cNvPr id="14" name="TextBox 13"/>
          <p:cNvSpPr txBox="1"/>
          <p:nvPr/>
        </p:nvSpPr>
        <p:spPr>
          <a:xfrm>
            <a:off x="5509131" y="5360466"/>
            <a:ext cx="2598358" cy="246221"/>
          </a:xfrm>
          <a:prstGeom prst="rect">
            <a:avLst/>
          </a:prstGeom>
        </p:spPr>
        <p:txBody>
          <a:bodyPr vert="horz" wrap="square" rtlCol="0">
            <a:sp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 Upper-income male, Richmond</a:t>
            </a:r>
          </a:p>
        </p:txBody>
      </p:sp>
      <p:sp>
        <p:nvSpPr>
          <p:cNvPr id="15" name="TextBox 14"/>
          <p:cNvSpPr txBox="1"/>
          <p:nvPr/>
        </p:nvSpPr>
        <p:spPr>
          <a:xfrm>
            <a:off x="5721358" y="3945492"/>
            <a:ext cx="2173905" cy="246221"/>
          </a:xfrm>
          <a:prstGeom prst="rect">
            <a:avLst/>
          </a:prstGeom>
        </p:spPr>
        <p:txBody>
          <a:bodyPr vert="horz" wrap="square" rtlCol="0">
            <a:sp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 Local business owner, Boise</a:t>
            </a:r>
          </a:p>
        </p:txBody>
      </p:sp>
    </p:spTree>
    <p:extLst>
      <p:ext uri="{BB962C8B-B14F-4D97-AF65-F5344CB8AC3E}">
        <p14:creationId xmlns:p14="http://schemas.microsoft.com/office/powerpoint/2010/main" val="136699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4939800" y="1500580"/>
            <a:ext cx="3529130" cy="1314922"/>
          </a:xfrm>
          <a:prstGeom prst="wedgeEllipseCallout">
            <a:avLst>
              <a:gd name="adj1" fmla="val -40165"/>
              <a:gd name="adj2" fmla="val 50643"/>
            </a:avLst>
          </a:prstGeom>
          <a:solidFill>
            <a:srgbClr val="2DA53E"/>
          </a:solidFill>
          <a:ln w="19050">
            <a:solidFill>
              <a:srgbClr val="2FA7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Callout 12"/>
          <p:cNvSpPr/>
          <p:nvPr/>
        </p:nvSpPr>
        <p:spPr>
          <a:xfrm>
            <a:off x="5663385" y="3465385"/>
            <a:ext cx="2081960" cy="1122080"/>
          </a:xfrm>
          <a:prstGeom prst="wedgeEllipseCallout">
            <a:avLst>
              <a:gd name="adj1" fmla="val -41769"/>
              <a:gd name="adj2" fmla="val 57285"/>
            </a:avLst>
          </a:prstGeom>
          <a:solidFill>
            <a:srgbClr val="2DA53E"/>
          </a:solidFill>
          <a:ln w="19050">
            <a:solidFill>
              <a:srgbClr val="2FA7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1"/>
          <p:cNvSpPr>
            <a:spLocks noGrp="1"/>
          </p:cNvSpPr>
          <p:nvPr>
            <p:ph idx="1"/>
          </p:nvPr>
        </p:nvSpPr>
        <p:spPr>
          <a:xfrm>
            <a:off x="457201" y="1301798"/>
            <a:ext cx="4265940" cy="4210416"/>
          </a:xfrm>
        </p:spPr>
        <p:txBody>
          <a:bodyPr/>
          <a:lstStyle/>
          <a:p>
            <a:pPr>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A not insignificant minority express concern when they see WIC focused exclusively on women.</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Government programs can foster the breakdown of families by encouraging couples not to marry in an effort to maintain eligibility. (Common theme among religious leaders.)</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Program title does not recognize non-traditional/modern families, like father-led households, foster/adoptive parents, LGBTQ parents.</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600" dirty="0">
                <a:latin typeface="Verdana" panose="020B0604030504040204" pitchFamily="34" charset="0"/>
                <a:ea typeface="Verdana" panose="020B0604030504040204" pitchFamily="34" charset="0"/>
                <a:cs typeface="Verdana" panose="020B0604030504040204" pitchFamily="34" charset="0"/>
              </a:rPr>
              <a:t>Lead with WIC’s focus on the baby, follow with how that helps support the family.</a:t>
            </a:r>
          </a:p>
        </p:txBody>
      </p:sp>
      <p:sp>
        <p:nvSpPr>
          <p:cNvPr id="3" name="Slide Number Placeholder 2"/>
          <p:cNvSpPr>
            <a:spLocks noGrp="1"/>
          </p:cNvSpPr>
          <p:nvPr>
            <p:ph type="sldNum" sz="quarter" idx="4"/>
          </p:nvPr>
        </p:nvSpPr>
        <p:spPr/>
        <p:txBody>
          <a:bodyPr/>
          <a:lstStyle/>
          <a:p>
            <a:fld id="{220C545B-3AF9-0A48-BFC2-5DED7BAE26A5}" type="slidenum">
              <a:rPr lang="en-US" smtClean="0"/>
              <a:pPr/>
              <a:t>28</a:t>
            </a:fld>
            <a:endParaRPr lang="en-US" dirty="0"/>
          </a:p>
        </p:txBody>
      </p:sp>
      <p:sp>
        <p:nvSpPr>
          <p:cNvPr id="4" name="Title 3"/>
          <p:cNvSpPr>
            <a:spLocks noGrp="1"/>
          </p:cNvSpPr>
          <p:nvPr>
            <p:ph type="title"/>
          </p:nvPr>
        </p:nvSpPr>
        <p:spPr>
          <a:xfrm>
            <a:off x="457200" y="193869"/>
            <a:ext cx="8229600" cy="631912"/>
          </a:xfrm>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When WIC is about “Women, Infants, and Children” what do some audiences hear?</a:t>
            </a:r>
          </a:p>
        </p:txBody>
      </p:sp>
      <p:sp>
        <p:nvSpPr>
          <p:cNvPr id="5" name="Rectangle 4"/>
          <p:cNvSpPr/>
          <p:nvPr/>
        </p:nvSpPr>
        <p:spPr>
          <a:xfrm>
            <a:off x="5221471" y="1712176"/>
            <a:ext cx="2935904" cy="954107"/>
          </a:xfrm>
          <a:prstGeom prst="rect">
            <a:avLst/>
          </a:prstGeom>
        </p:spPr>
        <p:txBody>
          <a:bodyPr wrap="square">
            <a:spAutoFit/>
          </a:bodyPr>
          <a:lstStyle/>
          <a:p>
            <a:pPr algn="ct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1400" i="1" dirty="0">
                <a:solidFill>
                  <a:srgbClr val="FFFFFF"/>
                </a:solidFill>
                <a:latin typeface="Verdana" panose="020B0604030504040204" pitchFamily="34" charset="0"/>
                <a:ea typeface="Verdana" panose="020B0604030504040204" pitchFamily="34" charset="0"/>
                <a:cs typeface="Verdana" panose="020B0604030504040204" pitchFamily="34" charset="0"/>
              </a:rPr>
              <a:t>When you talk about the women, it sends the signal to me that this is trying to break up the family.”</a:t>
            </a:r>
          </a:p>
        </p:txBody>
      </p:sp>
      <p:sp>
        <p:nvSpPr>
          <p:cNvPr id="8" name="TextBox 7"/>
          <p:cNvSpPr txBox="1"/>
          <p:nvPr/>
        </p:nvSpPr>
        <p:spPr>
          <a:xfrm>
            <a:off x="5162599" y="2877879"/>
            <a:ext cx="3030367" cy="246221"/>
          </a:xfrm>
          <a:prstGeom prst="rect">
            <a:avLst/>
          </a:prstGeom>
        </p:spPr>
        <p:txBody>
          <a:bodyPr vert="horz" wrap="square" rtlCol="0">
            <a:sp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 Religious leader, Birmingham</a:t>
            </a:r>
          </a:p>
        </p:txBody>
      </p:sp>
      <p:sp>
        <p:nvSpPr>
          <p:cNvPr id="12" name="Rectangle 11"/>
          <p:cNvSpPr/>
          <p:nvPr/>
        </p:nvSpPr>
        <p:spPr>
          <a:xfrm>
            <a:off x="5792007" y="3797042"/>
            <a:ext cx="1769111" cy="523220"/>
          </a:xfrm>
          <a:prstGeom prst="rect">
            <a:avLst/>
          </a:prstGeom>
        </p:spPr>
        <p:txBody>
          <a:bodyPr wrap="square">
            <a:spAutoFit/>
          </a:bodyPr>
          <a:lstStyle/>
          <a:p>
            <a:pPr algn="ct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1400" i="1" dirty="0">
                <a:solidFill>
                  <a:srgbClr val="FFFFFF"/>
                </a:solidFill>
                <a:latin typeface="Verdana" panose="020B0604030504040204" pitchFamily="34" charset="0"/>
                <a:ea typeface="Verdana" panose="020B0604030504040204" pitchFamily="34" charset="0"/>
                <a:cs typeface="Verdana" panose="020B0604030504040204" pitchFamily="34" charset="0"/>
              </a:rPr>
              <a:t>What about the father?”</a:t>
            </a:r>
          </a:p>
        </p:txBody>
      </p:sp>
      <p:sp>
        <p:nvSpPr>
          <p:cNvPr id="14" name="TextBox 13"/>
          <p:cNvSpPr txBox="1"/>
          <p:nvPr/>
        </p:nvSpPr>
        <p:spPr>
          <a:xfrm>
            <a:off x="5378603" y="4674449"/>
            <a:ext cx="2598358" cy="246221"/>
          </a:xfrm>
          <a:prstGeom prst="rect">
            <a:avLst/>
          </a:prstGeom>
        </p:spPr>
        <p:txBody>
          <a:bodyPr vert="horz" wrap="square" rtlCol="0">
            <a:sp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 Upper-income male, Birmingham</a:t>
            </a:r>
          </a:p>
        </p:txBody>
      </p:sp>
    </p:spTree>
    <p:extLst>
      <p:ext uri="{BB962C8B-B14F-4D97-AF65-F5344CB8AC3E}">
        <p14:creationId xmlns:p14="http://schemas.microsoft.com/office/powerpoint/2010/main" val="166699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Content Placeholder 1"/>
          <p:cNvSpPr>
            <a:spLocks noGrp="1"/>
          </p:cNvSpPr>
          <p:nvPr>
            <p:ph idx="1"/>
          </p:nvPr>
        </p:nvSpPr>
        <p:spPr>
          <a:xfrm>
            <a:off x="301084" y="1018677"/>
            <a:ext cx="8541834" cy="4210416"/>
          </a:xfrm>
        </p:spPr>
        <p:txBody>
          <a:bodyPr/>
          <a:lstStyle/>
          <a:p>
            <a:pPr>
              <a:spcBef>
                <a:spcPts val="0"/>
              </a:spcBef>
            </a:pPr>
            <a:r>
              <a:rPr lang="en-US" sz="1400" dirty="0">
                <a:latin typeface="Verdana" panose="020B0604030504040204" pitchFamily="34" charset="0"/>
                <a:ea typeface="Verdana" panose="020B0604030504040204" pitchFamily="34" charset="0"/>
                <a:cs typeface="Verdana" panose="020B0604030504040204" pitchFamily="34" charset="0"/>
              </a:rPr>
              <a:t>Audiences have a very basic understanding of WIC.</a:t>
            </a:r>
          </a:p>
          <a:p>
            <a:pPr lvl="1">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WIC helps Women, Infants, Children  </a:t>
            </a:r>
          </a:p>
          <a:p>
            <a:pPr>
              <a:spcBef>
                <a:spcPts val="900"/>
              </a:spcBef>
            </a:pPr>
            <a:r>
              <a:rPr lang="en-US" sz="1400" dirty="0">
                <a:latin typeface="Verdana" panose="020B0604030504040204" pitchFamily="34" charset="0"/>
                <a:ea typeface="Verdana" panose="020B0604030504040204" pitchFamily="34" charset="0"/>
                <a:cs typeface="Verdana" panose="020B0604030504040204" pitchFamily="34" charset="0"/>
              </a:rPr>
              <a:t>It’s a positive view, but it is not clearly defined nor often felt/seen by the majority of audiences. “What is WIC success” is the narrative gap, which leads to two red flags:</a:t>
            </a:r>
          </a:p>
          <a:p>
            <a:pPr lvl="1">
              <a:spcBef>
                <a:spcPts val="300"/>
              </a:spcBef>
              <a:spcAft>
                <a:spcPts val="300"/>
              </a:spcAft>
              <a:buFont typeface="Wingdings" panose="05000000000000000000" pitchFamily="2" charset="2"/>
              <a:buChar char="Ø"/>
            </a:pPr>
            <a:r>
              <a:rPr lang="en-US" sz="1200" dirty="0">
                <a:latin typeface="Verdana" panose="020B0604030504040204" pitchFamily="34" charset="0"/>
                <a:ea typeface="Verdana" panose="020B0604030504040204" pitchFamily="34" charset="0"/>
                <a:cs typeface="Verdana" panose="020B0604030504040204" pitchFamily="34" charset="0"/>
              </a:rPr>
              <a:t>It is easy for others to define the narrative in detrimental ways</a:t>
            </a:r>
          </a:p>
          <a:p>
            <a:pPr lvl="1">
              <a:spcBef>
                <a:spcPts val="300"/>
              </a:spcBef>
              <a:spcAft>
                <a:spcPts val="300"/>
              </a:spcAft>
              <a:buFont typeface="Wingdings" panose="05000000000000000000" pitchFamily="2" charset="2"/>
              <a:buChar char="Ø"/>
            </a:pPr>
            <a:r>
              <a:rPr lang="en-US" sz="1200" dirty="0">
                <a:latin typeface="Verdana" panose="020B0604030504040204" pitchFamily="34" charset="0"/>
                <a:ea typeface="Verdana" panose="020B0604030504040204" pitchFamily="34" charset="0"/>
                <a:cs typeface="Verdana" panose="020B0604030504040204" pitchFamily="34" charset="0"/>
              </a:rPr>
              <a:t>When left alone, audiences will fill void with their own measurements of success  </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US" sz="1400" dirty="0">
                <a:latin typeface="Verdana" panose="020B0604030504040204" pitchFamily="34" charset="0"/>
                <a:ea typeface="Verdana" panose="020B0604030504040204" pitchFamily="34" charset="0"/>
                <a:cs typeface="Verdana" panose="020B0604030504040204" pitchFamily="34" charset="0"/>
              </a:rPr>
              <a:t>What do audiences want to see from WIC?</a:t>
            </a:r>
          </a:p>
          <a:p>
            <a:pPr lvl="1" indent="-233363">
              <a:spcBef>
                <a:spcPts val="300"/>
              </a:spcBef>
              <a:spcAft>
                <a:spcPts val="300"/>
              </a:spcAft>
            </a:pPr>
            <a:r>
              <a:rPr lang="en-US" sz="1200" b="1" dirty="0">
                <a:latin typeface="Verdana" panose="020B0604030504040204" pitchFamily="34" charset="0"/>
                <a:ea typeface="Verdana" panose="020B0604030504040204" pitchFamily="34" charset="0"/>
                <a:cs typeface="Verdana" panose="020B0604030504040204" pitchFamily="34" charset="0"/>
              </a:rPr>
              <a:t>An off-ramp from poverty</a:t>
            </a:r>
            <a:r>
              <a:rPr lang="en-US" sz="1200" dirty="0">
                <a:latin typeface="Verdana" panose="020B0604030504040204" pitchFamily="34" charset="0"/>
                <a:ea typeface="Verdana" panose="020B0604030504040204" pitchFamily="34" charset="0"/>
                <a:cs typeface="Verdana" panose="020B0604030504040204" pitchFamily="34" charset="0"/>
              </a:rPr>
              <a:t>. Both immediate (not a forever program) and long term (generational impact).</a:t>
            </a:r>
          </a:p>
          <a:p>
            <a:pPr lvl="1" indent="-233363">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A </a:t>
            </a:r>
            <a:r>
              <a:rPr lang="en-US" sz="1200" b="1" dirty="0">
                <a:latin typeface="Verdana" panose="020B0604030504040204" pitchFamily="34" charset="0"/>
                <a:ea typeface="Verdana" panose="020B0604030504040204" pitchFamily="34" charset="0"/>
                <a:cs typeface="Verdana" panose="020B0604030504040204" pitchFamily="34" charset="0"/>
              </a:rPr>
              <a:t>well-run program that works </a:t>
            </a:r>
            <a:r>
              <a:rPr lang="en-US" sz="1200" dirty="0">
                <a:latin typeface="Verdana" panose="020B0604030504040204" pitchFamily="34" charset="0"/>
                <a:ea typeface="Verdana" panose="020B0604030504040204" pitchFamily="34" charset="0"/>
                <a:cs typeface="Verdana" panose="020B0604030504040204" pitchFamily="34" charset="0"/>
              </a:rPr>
              <a:t>for the baby. </a:t>
            </a:r>
          </a:p>
          <a:p>
            <a:pPr lvl="1" indent="-233363">
              <a:lnSpc>
                <a:spcPct val="120000"/>
              </a:lnSpc>
              <a:spcBef>
                <a:spcPts val="300"/>
              </a:spcBef>
              <a:spcAft>
                <a:spcPts val="300"/>
              </a:spcAft>
            </a:pPr>
            <a:r>
              <a:rPr lang="en-US" sz="1200" dirty="0">
                <a:latin typeface="Verdana" panose="020B0604030504040204" pitchFamily="34" charset="0"/>
                <a:ea typeface="Verdana" panose="020B0604030504040204" pitchFamily="34" charset="0"/>
                <a:cs typeface="Verdana" panose="020B0604030504040204" pitchFamily="34" charset="0"/>
              </a:rPr>
              <a:t>The </a:t>
            </a:r>
            <a:r>
              <a:rPr lang="en-US" sz="1200" b="1" dirty="0">
                <a:latin typeface="Verdana" panose="020B0604030504040204" pitchFamily="34" charset="0"/>
                <a:ea typeface="Verdana" panose="020B0604030504040204" pitchFamily="34" charset="0"/>
                <a:cs typeface="Verdana" panose="020B0604030504040204" pitchFamily="34" charset="0"/>
              </a:rPr>
              <a:t>personal/emotional impact</a:t>
            </a:r>
            <a:r>
              <a:rPr lang="en-US" sz="1200" dirty="0">
                <a:latin typeface="Verdana" panose="020B0604030504040204" pitchFamily="34" charset="0"/>
                <a:ea typeface="Verdana" panose="020B0604030504040204" pitchFamily="34" charset="0"/>
                <a:cs typeface="Verdana" panose="020B0604030504040204" pitchFamily="34" charset="0"/>
              </a:rPr>
              <a:t>. Babies served by WIC have a better opportunity to become productive members of society….</a:t>
            </a:r>
          </a:p>
          <a:p>
            <a:pPr lvl="2" indent="-233363">
              <a:spcBef>
                <a:spcPts val="300"/>
              </a:spcBef>
              <a:spcAft>
                <a:spcPts val="300"/>
              </a:spcAft>
            </a:pPr>
            <a:r>
              <a:rPr lang="en-US" sz="1100" dirty="0">
                <a:latin typeface="Verdana" panose="020B0604030504040204" pitchFamily="34" charset="0"/>
                <a:ea typeface="Verdana" panose="020B0604030504040204" pitchFamily="34" charset="0"/>
                <a:cs typeface="Verdana" panose="020B0604030504040204" pitchFamily="34" charset="0"/>
              </a:rPr>
              <a:t>On points like graduating from college, being in a happy marriage, finding joy in a job.</a:t>
            </a:r>
          </a:p>
          <a:p>
            <a:pPr lvl="2" indent="-233363">
              <a:spcBef>
                <a:spcPts val="300"/>
              </a:spcBef>
              <a:spcAft>
                <a:spcPts val="300"/>
              </a:spcAft>
            </a:pPr>
            <a:r>
              <a:rPr lang="en-US" sz="1100" dirty="0">
                <a:latin typeface="Verdana" panose="020B0604030504040204" pitchFamily="34" charset="0"/>
                <a:ea typeface="Verdana" panose="020B0604030504040204" pitchFamily="34" charset="0"/>
                <a:cs typeface="Verdana" panose="020B0604030504040204" pitchFamily="34" charset="0"/>
              </a:rPr>
              <a:t>Not on points like reduced obesity rates, long-term health outcomes. </a:t>
            </a:r>
          </a:p>
          <a:p>
            <a:pPr marL="822960" lvl="2" indent="-233363">
              <a:lnSpc>
                <a:spcPct val="120000"/>
              </a:lnSpc>
              <a:spcBef>
                <a:spcPts val="300"/>
              </a:spcBef>
              <a:spcAft>
                <a:spcPts val="300"/>
              </a:spcAft>
            </a:pPr>
            <a:r>
              <a:rPr lang="en-US" sz="1100" dirty="0">
                <a:latin typeface="Verdana" panose="020B0604030504040204" pitchFamily="34" charset="0"/>
                <a:ea typeface="Verdana" panose="020B0604030504040204" pitchFamily="34" charset="0"/>
                <a:cs typeface="Verdana" panose="020B0604030504040204" pitchFamily="34" charset="0"/>
              </a:rPr>
              <a:t>Health providers are one caveat to this; they know nutrition leads to better health outcomes, they need to see WIC connecting babies to the services that provide those outcomes.</a:t>
            </a:r>
          </a:p>
        </p:txBody>
      </p:sp>
      <p:sp>
        <p:nvSpPr>
          <p:cNvPr id="3" name="Slide Number Placeholder 2"/>
          <p:cNvSpPr>
            <a:spLocks noGrp="1"/>
          </p:cNvSpPr>
          <p:nvPr>
            <p:ph type="sldNum" sz="quarter" idx="4"/>
          </p:nvPr>
        </p:nvSpPr>
        <p:spPr/>
        <p:txBody>
          <a:bodyPr/>
          <a:lstStyle/>
          <a:p>
            <a:fld id="{220C545B-3AF9-0A48-BFC2-5DED7BAE26A5}" type="slidenum">
              <a:rPr lang="en-US" smtClean="0"/>
              <a:pPr/>
              <a:t>29</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WIC Landscape</a:t>
            </a:r>
          </a:p>
        </p:txBody>
      </p:sp>
    </p:spTree>
    <p:extLst>
      <p:ext uri="{BB962C8B-B14F-4D97-AF65-F5344CB8AC3E}">
        <p14:creationId xmlns:p14="http://schemas.microsoft.com/office/powerpoint/2010/main" val="342019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This project was part of a large CDC grant, called </a:t>
            </a:r>
            <a:r>
              <a:rPr lang="en-US" b="1" dirty="0"/>
              <a:t>National Implementation and Dissemination for Chronic Disease Prevention</a:t>
            </a:r>
          </a:p>
          <a:p>
            <a:pPr lvl="1"/>
            <a:r>
              <a:rPr lang="en-US" dirty="0"/>
              <a:t>This 3-year cooperative agreement supported national organizations and their members in building/strengthening community infrastructure to implement population-based strategies to improve communities’ health.</a:t>
            </a:r>
          </a:p>
          <a:p>
            <a:pPr lvl="0"/>
            <a:r>
              <a:rPr lang="en-US" dirty="0"/>
              <a:t>The National Organization Awardees included:</a:t>
            </a:r>
          </a:p>
          <a:p>
            <a:pPr lvl="1"/>
            <a:r>
              <a:rPr lang="en-US" sz="1425" dirty="0"/>
              <a:t>National WIC Association (NWA)</a:t>
            </a:r>
          </a:p>
          <a:p>
            <a:pPr lvl="1"/>
            <a:r>
              <a:rPr lang="en-US" sz="1425" dirty="0"/>
              <a:t>American Planning Association (APA)</a:t>
            </a:r>
          </a:p>
          <a:p>
            <a:pPr lvl="1"/>
            <a:r>
              <a:rPr lang="en-US" sz="1425" dirty="0"/>
              <a:t>American Heart Association (AHA)</a:t>
            </a:r>
          </a:p>
          <a:p>
            <a:pPr lvl="1"/>
            <a:r>
              <a:rPr lang="en-US" sz="1425" dirty="0"/>
              <a:t>Society for Public Health Education (SOPHE)</a:t>
            </a:r>
          </a:p>
          <a:p>
            <a:pPr lvl="1"/>
            <a:r>
              <a:rPr lang="en-US" sz="1425" dirty="0"/>
              <a:t>Directors of Health Promotion and Education (DHPE)</a:t>
            </a:r>
          </a:p>
          <a:p>
            <a:pPr lvl="1">
              <a:buNone/>
            </a:pPr>
            <a:endParaRPr lang="en-US" dirty="0"/>
          </a:p>
        </p:txBody>
      </p:sp>
      <p:sp>
        <p:nvSpPr>
          <p:cNvPr id="4" name="Left Brace 3"/>
          <p:cNvSpPr/>
          <p:nvPr/>
        </p:nvSpPr>
        <p:spPr>
          <a:xfrm flipH="1">
            <a:off x="4686330" y="3143324"/>
            <a:ext cx="514484" cy="628814"/>
          </a:xfrm>
          <a:prstGeom prst="leftBrace">
            <a:avLst>
              <a:gd name="adj1" fmla="val 8333"/>
              <a:gd name="adj2" fmla="val 51478"/>
            </a:avLst>
          </a:prstGeom>
          <a:ln w="28575">
            <a:solidFill>
              <a:srgbClr val="207A8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983"/>
            <a:endParaRPr lang="en-US" sz="1350">
              <a:solidFill>
                <a:srgbClr val="4D0511"/>
              </a:solidFill>
              <a:latin typeface="Cambria"/>
            </a:endParaRPr>
          </a:p>
        </p:txBody>
      </p:sp>
      <p:sp>
        <p:nvSpPr>
          <p:cNvPr id="5" name="TextBox 4"/>
          <p:cNvSpPr txBox="1"/>
          <p:nvPr/>
        </p:nvSpPr>
        <p:spPr>
          <a:xfrm>
            <a:off x="5507274" y="3238384"/>
            <a:ext cx="2115101" cy="461665"/>
          </a:xfrm>
          <a:prstGeom prst="rect">
            <a:avLst/>
          </a:prstGeom>
          <a:solidFill>
            <a:srgbClr val="92D050"/>
          </a:solidFill>
        </p:spPr>
        <p:txBody>
          <a:bodyPr wrap="square" rtlCol="0">
            <a:spAutoFit/>
          </a:bodyPr>
          <a:lstStyle/>
          <a:p>
            <a:pPr defTabSz="685983"/>
            <a:r>
              <a:rPr lang="en-US" sz="1200" dirty="0">
                <a:solidFill>
                  <a:srgbClr val="4D0511"/>
                </a:solidFill>
                <a:latin typeface="Cambria"/>
              </a:rPr>
              <a:t>Community Capacity Building and Implementation </a:t>
            </a:r>
          </a:p>
        </p:txBody>
      </p:sp>
      <p:sp>
        <p:nvSpPr>
          <p:cNvPr id="6" name="Left Brace 5"/>
          <p:cNvSpPr/>
          <p:nvPr/>
        </p:nvSpPr>
        <p:spPr>
          <a:xfrm flipH="1">
            <a:off x="5715298" y="3943633"/>
            <a:ext cx="514484" cy="628814"/>
          </a:xfrm>
          <a:prstGeom prst="leftBrace">
            <a:avLst>
              <a:gd name="adj1" fmla="val 8333"/>
              <a:gd name="adj2" fmla="val 51478"/>
            </a:avLst>
          </a:prstGeom>
          <a:ln w="28575">
            <a:solidFill>
              <a:srgbClr val="207A8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983"/>
            <a:endParaRPr lang="en-US" sz="1350">
              <a:solidFill>
                <a:srgbClr val="4D0511"/>
              </a:solidFill>
              <a:latin typeface="Cambria"/>
            </a:endParaRPr>
          </a:p>
        </p:txBody>
      </p:sp>
      <p:sp>
        <p:nvSpPr>
          <p:cNvPr id="7" name="TextBox 6"/>
          <p:cNvSpPr txBox="1"/>
          <p:nvPr/>
        </p:nvSpPr>
        <p:spPr>
          <a:xfrm>
            <a:off x="6458441" y="3984553"/>
            <a:ext cx="1714947" cy="461665"/>
          </a:xfrm>
          <a:prstGeom prst="rect">
            <a:avLst/>
          </a:prstGeom>
          <a:solidFill>
            <a:srgbClr val="92D050"/>
          </a:solidFill>
        </p:spPr>
        <p:txBody>
          <a:bodyPr wrap="square" rtlCol="0">
            <a:spAutoFit/>
          </a:bodyPr>
          <a:lstStyle/>
          <a:p>
            <a:pPr defTabSz="685983"/>
            <a:r>
              <a:rPr lang="en-US" sz="1200" dirty="0">
                <a:solidFill>
                  <a:srgbClr val="4D0511"/>
                </a:solidFill>
                <a:latin typeface="Cambria"/>
              </a:rPr>
              <a:t>Dissemination and Training</a:t>
            </a:r>
          </a:p>
        </p:txBody>
      </p:sp>
      <p:sp>
        <p:nvSpPr>
          <p:cNvPr id="9" name="Title 8"/>
          <p:cNvSpPr>
            <a:spLocks noGrp="1"/>
          </p:cNvSpPr>
          <p:nvPr>
            <p:ph type="title"/>
          </p:nvPr>
        </p:nvSpPr>
        <p:spPr/>
        <p:txBody>
          <a:bodyPr>
            <a:normAutofit fontScale="90000"/>
          </a:bodyPr>
          <a:lstStyle/>
          <a:p>
            <a:r>
              <a:rPr lang="en-US" sz="3301" i="1" dirty="0"/>
              <a:t>Background</a:t>
            </a:r>
            <a:br>
              <a:rPr lang="en-US" i="1" dirty="0"/>
            </a:br>
            <a:r>
              <a:rPr lang="en-US" i="1" dirty="0"/>
              <a:t>--------------------------------------------------------------------</a:t>
            </a:r>
            <a:endParaRPr lang="en-US" dirty="0"/>
          </a:p>
        </p:txBody>
      </p:sp>
    </p:spTree>
    <p:extLst>
      <p:ext uri="{BB962C8B-B14F-4D97-AF65-F5344CB8AC3E}">
        <p14:creationId xmlns:p14="http://schemas.microsoft.com/office/powerpoint/2010/main" val="369078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Content Placeholder 1"/>
          <p:cNvSpPr>
            <a:spLocks noGrp="1"/>
          </p:cNvSpPr>
          <p:nvPr>
            <p:ph idx="1"/>
          </p:nvPr>
        </p:nvSpPr>
        <p:spPr>
          <a:xfrm>
            <a:off x="709047" y="3677003"/>
            <a:ext cx="7284204" cy="1802087"/>
          </a:xfrm>
        </p:spPr>
        <p:txBody>
          <a:bodyPr/>
          <a:lstStyle/>
          <a:p>
            <a:pPr marL="0" indent="0" algn="ctr">
              <a:spcBef>
                <a:spcPts val="900"/>
              </a:spcBef>
              <a:buNone/>
            </a:pPr>
            <a:r>
              <a:rPr lang="en-US" sz="1800" dirty="0">
                <a:latin typeface="Verdana" panose="020B0604030504040204" pitchFamily="34" charset="0"/>
                <a:ea typeface="Verdana" panose="020B0604030504040204" pitchFamily="34" charset="0"/>
                <a:cs typeface="Verdana" panose="020B0604030504040204" pitchFamily="34" charset="0"/>
              </a:rPr>
              <a:t>Our messages should fit into this framework of success, clearly stating and then showing WIC’s impact (in a way that rings true to WIC’s work).  </a:t>
            </a:r>
          </a:p>
        </p:txBody>
      </p:sp>
      <p:sp>
        <p:nvSpPr>
          <p:cNvPr id="3" name="Slide Number Placeholder 2"/>
          <p:cNvSpPr>
            <a:spLocks noGrp="1"/>
          </p:cNvSpPr>
          <p:nvPr>
            <p:ph type="sldNum" sz="quarter" idx="4"/>
          </p:nvPr>
        </p:nvSpPr>
        <p:spPr/>
        <p:txBody>
          <a:bodyPr/>
          <a:lstStyle/>
          <a:p>
            <a:fld id="{220C545B-3AF9-0A48-BFC2-5DED7BAE26A5}" type="slidenum">
              <a:rPr lang="en-US" smtClean="0"/>
              <a:pPr/>
              <a:t>30</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WIC Landscape</a:t>
            </a:r>
          </a:p>
        </p:txBody>
      </p:sp>
      <p:sp>
        <p:nvSpPr>
          <p:cNvPr id="2" name="Rectangle 1"/>
          <p:cNvSpPr/>
          <p:nvPr/>
        </p:nvSpPr>
        <p:spPr>
          <a:xfrm>
            <a:off x="1301858" y="1379349"/>
            <a:ext cx="6098583" cy="981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u="sng" dirty="0">
                <a:latin typeface="Verdana" panose="020B0604030504040204" pitchFamily="34" charset="0"/>
                <a:ea typeface="Verdana" panose="020B0604030504040204" pitchFamily="34" charset="0"/>
                <a:cs typeface="Verdana" panose="020B0604030504040204" pitchFamily="34" charset="0"/>
              </a:rPr>
              <a:t>Define Success</a:t>
            </a:r>
            <a:r>
              <a:rPr lang="en-US" b="1" dirty="0">
                <a:latin typeface="Verdana" panose="020B0604030504040204" pitchFamily="34" charset="0"/>
                <a:ea typeface="Verdana" panose="020B0604030504040204" pitchFamily="34" charset="0"/>
                <a:cs typeface="Verdana" panose="020B0604030504040204" pitchFamily="34" charset="0"/>
              </a:rPr>
              <a:t> and then </a:t>
            </a:r>
            <a:r>
              <a:rPr lang="en-US" b="1" u="sng" dirty="0">
                <a:latin typeface="Verdana" panose="020B0604030504040204" pitchFamily="34" charset="0"/>
                <a:ea typeface="Verdana" panose="020B0604030504040204" pitchFamily="34" charset="0"/>
                <a:cs typeface="Verdana" panose="020B0604030504040204" pitchFamily="34" charset="0"/>
              </a:rPr>
              <a:t>Show Success</a:t>
            </a:r>
            <a:r>
              <a:rPr lang="en-US" b="1" dirty="0">
                <a:latin typeface="Verdana" panose="020B0604030504040204" pitchFamily="34" charset="0"/>
                <a:ea typeface="Verdana" panose="020B0604030504040204" pitchFamily="34" charset="0"/>
                <a:cs typeface="Verdana" panose="020B0604030504040204" pitchFamily="34" charset="0"/>
              </a:rPr>
              <a:t>.</a:t>
            </a:r>
            <a:endParaRPr lang="en-US" dirty="0"/>
          </a:p>
        </p:txBody>
      </p:sp>
      <p:sp>
        <p:nvSpPr>
          <p:cNvPr id="5" name="Arrow: Down 4"/>
          <p:cNvSpPr/>
          <p:nvPr/>
        </p:nvSpPr>
        <p:spPr>
          <a:xfrm>
            <a:off x="3847454" y="2611462"/>
            <a:ext cx="1007390" cy="90665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13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301798"/>
            <a:ext cx="8229599" cy="4210416"/>
          </a:xfrm>
        </p:spPr>
        <p:txBody>
          <a:bodyPr/>
          <a:lstStyle/>
          <a:p>
            <a:pPr>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Success is a story.  </a:t>
            </a:r>
          </a:p>
          <a:p>
            <a:pPr marL="403226" lvl="2" indent="-169863" defTabSz="457200">
              <a:spcBef>
                <a:spcPts val="300"/>
              </a:spcBef>
              <a:spcAft>
                <a:spcPts val="300"/>
              </a:spcAft>
              <a:buClr>
                <a:srgbClr val="E51A31"/>
              </a:buClr>
              <a:buFont typeface="Arial" panose="020B0604020202020204" pitchFamily="34" charset="0"/>
              <a:buChar char="•"/>
            </a:pPr>
            <a:r>
              <a:rPr lang="en-US" sz="1200" u="sng" dirty="0">
                <a:latin typeface="Verdana" panose="020B0604030504040204" pitchFamily="34" charset="0"/>
                <a:ea typeface="Verdana" panose="020B0604030504040204" pitchFamily="34" charset="0"/>
                <a:cs typeface="Verdana" panose="020B0604030504040204" pitchFamily="34" charset="0"/>
              </a:rPr>
              <a:t>Aspirational:</a:t>
            </a:r>
            <a:r>
              <a:rPr lang="en-US" sz="1200" dirty="0">
                <a:latin typeface="Verdana" panose="020B0604030504040204" pitchFamily="34" charset="0"/>
                <a:ea typeface="Verdana" panose="020B0604030504040204" pitchFamily="34" charset="0"/>
                <a:cs typeface="Verdana" panose="020B0604030504040204" pitchFamily="34" charset="0"/>
              </a:rPr>
              <a:t> Successful adults looking back on their experiences with WIC as a child</a:t>
            </a:r>
          </a:p>
          <a:p>
            <a:pPr marL="403226" lvl="2" indent="-169863" defTabSz="457200">
              <a:spcBef>
                <a:spcPts val="300"/>
              </a:spcBef>
              <a:spcAft>
                <a:spcPts val="300"/>
              </a:spcAft>
              <a:buClr>
                <a:srgbClr val="E51A31"/>
              </a:buClr>
              <a:buFont typeface="Arial" panose="020B0604020202020204" pitchFamily="34" charset="0"/>
              <a:buChar char="•"/>
            </a:pPr>
            <a:r>
              <a:rPr lang="en-US" sz="1200" u="sng" dirty="0">
                <a:latin typeface="Verdana" panose="020B0604030504040204" pitchFamily="34" charset="0"/>
                <a:ea typeface="Verdana" panose="020B0604030504040204" pitchFamily="34" charset="0"/>
                <a:cs typeface="Verdana" panose="020B0604030504040204" pitchFamily="34" charset="0"/>
              </a:rPr>
              <a:t>Empathetic:</a:t>
            </a:r>
            <a:r>
              <a:rPr lang="en-US" sz="1200" dirty="0">
                <a:latin typeface="Verdana" panose="020B0604030504040204" pitchFamily="34" charset="0"/>
                <a:ea typeface="Verdana" panose="020B0604030504040204" pitchFamily="34" charset="0"/>
                <a:cs typeface="Verdana" panose="020B0604030504040204" pitchFamily="34" charset="0"/>
              </a:rPr>
              <a:t> The desire of parents to do right by their child, with the emotional pull created when “good” parents need help </a:t>
            </a:r>
          </a:p>
          <a:p>
            <a:pPr marL="403226" lvl="2" indent="-169863" defTabSz="457200">
              <a:spcBef>
                <a:spcPts val="300"/>
              </a:spcBef>
              <a:spcAft>
                <a:spcPts val="300"/>
              </a:spcAft>
              <a:buClr>
                <a:srgbClr val="E51A31"/>
              </a:buClr>
              <a:buFont typeface="Arial" panose="020B0604020202020204" pitchFamily="34" charset="0"/>
              <a:buChar char="•"/>
            </a:pPr>
            <a:r>
              <a:rPr lang="en-US" sz="1200" u="sng" dirty="0">
                <a:latin typeface="Verdana" panose="020B0604030504040204" pitchFamily="34" charset="0"/>
                <a:ea typeface="Verdana" panose="020B0604030504040204" pitchFamily="34" charset="0"/>
                <a:cs typeface="Verdana" panose="020B0604030504040204" pitchFamily="34" charset="0"/>
              </a:rPr>
              <a:t>Relatable:</a:t>
            </a:r>
            <a:r>
              <a:rPr lang="en-US" sz="1200" dirty="0">
                <a:latin typeface="Verdana" panose="020B0604030504040204" pitchFamily="34" charset="0"/>
                <a:ea typeface="Verdana" panose="020B0604030504040204" pitchFamily="34" charset="0"/>
                <a:cs typeface="Verdana" panose="020B0604030504040204" pitchFamily="34" charset="0"/>
              </a:rPr>
              <a:t> Emotion-driven indicators of success include getting married, getting a job, going to school, not using WIC as an adult</a:t>
            </a:r>
          </a:p>
          <a:p>
            <a:pPr marL="403226" lvl="2" indent="-169863" defTabSz="457200">
              <a:spcBef>
                <a:spcPts val="0"/>
              </a:spcBef>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Show the people.</a:t>
            </a:r>
          </a:p>
          <a:p>
            <a:pPr marL="403226" lvl="2" indent="-169863" defTabSz="457200">
              <a:spcBef>
                <a:spcPts val="300"/>
              </a:spcBef>
              <a:spcAft>
                <a:spcPts val="300"/>
              </a:spcAft>
              <a:buClr>
                <a:srgbClr val="E51A31"/>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Putting into action = bringing successful “WIC reps” to member meetings, rotary clubs, high schools  </a:t>
            </a:r>
          </a:p>
          <a:p>
            <a:pPr marL="403226" lvl="2" indent="-169863" defTabSz="457200">
              <a:spcBef>
                <a:spcPts val="300"/>
              </a:spcBef>
              <a:spcAft>
                <a:spcPts val="300"/>
              </a:spcAft>
              <a:buClr>
                <a:srgbClr val="E51A31"/>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Spotlighting long-term success in mass communications and outreach</a:t>
            </a:r>
          </a:p>
          <a:p>
            <a:pPr marL="169863" lvl="1" indent="-169863" defTabSz="457200">
              <a:spcBef>
                <a:spcPts val="0"/>
              </a:spcBef>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Data-driven indicators of success should play the supportive role.</a:t>
            </a:r>
          </a:p>
          <a:p>
            <a:pPr marL="403226" lvl="2" indent="-169863" defTabSz="457200">
              <a:spcBef>
                <a:spcPts val="300"/>
              </a:spcBef>
              <a:spcAft>
                <a:spcPts val="300"/>
              </a:spcAft>
              <a:buClr>
                <a:srgbClr val="E51A31"/>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Nutritional benefits for baby</a:t>
            </a:r>
          </a:p>
          <a:p>
            <a:pPr marL="403226" lvl="2" indent="-169863" defTabSz="457200">
              <a:spcBef>
                <a:spcPts val="300"/>
              </a:spcBef>
              <a:spcAft>
                <a:spcPts val="300"/>
              </a:spcAft>
              <a:buClr>
                <a:srgbClr val="E51A31"/>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Classes to teach new parents skills, such as how to breastfeed or provide right nutrition to baby</a:t>
            </a:r>
          </a:p>
          <a:p>
            <a:pPr marL="403226" lvl="2" indent="-169863" defTabSz="457200">
              <a:spcBef>
                <a:spcPts val="300"/>
              </a:spcBef>
              <a:spcAft>
                <a:spcPts val="300"/>
              </a:spcAft>
              <a:buClr>
                <a:srgbClr val="E51A31"/>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Health and nutrition outcomes</a:t>
            </a:r>
          </a:p>
          <a:p>
            <a:pPr lvl="1">
              <a:spcBef>
                <a:spcPts val="0"/>
              </a:spcBef>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
          </p:nvPr>
        </p:nvSpPr>
        <p:spPr/>
        <p:txBody>
          <a:bodyPr/>
          <a:lstStyle/>
          <a:p>
            <a:fld id="{220C545B-3AF9-0A48-BFC2-5DED7BAE26A5}" type="slidenum">
              <a:rPr lang="en-US" smtClean="0"/>
              <a:pPr/>
              <a:t>31</a:t>
            </a:fld>
            <a:endParaRPr lang="en-US" dirty="0"/>
          </a:p>
        </p:txBody>
      </p:sp>
      <p:sp>
        <p:nvSpPr>
          <p:cNvPr id="4" name="Title 3"/>
          <p:cNvSpPr>
            <a:spLocks noGrp="1"/>
          </p:cNvSpPr>
          <p:nvPr>
            <p:ph type="title"/>
          </p:nvPr>
        </p:nvSpPr>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WIC’s role in breaking the cycle of poverty.</a:t>
            </a:r>
          </a:p>
        </p:txBody>
      </p:sp>
    </p:spTree>
    <p:extLst>
      <p:ext uri="{BB962C8B-B14F-4D97-AF65-F5344CB8AC3E}">
        <p14:creationId xmlns:p14="http://schemas.microsoft.com/office/powerpoint/2010/main" val="68133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32</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What this is vs. what it’s </a:t>
            </a:r>
            <a:r>
              <a:rPr lang="en-US" sz="2800" u="sng" dirty="0">
                <a:latin typeface="Verdana" panose="020B0604030504040204" pitchFamily="34" charset="0"/>
                <a:ea typeface="Verdana" panose="020B0604030504040204" pitchFamily="34" charset="0"/>
                <a:cs typeface="Verdana" panose="020B0604030504040204" pitchFamily="34" charset="0"/>
              </a:rPr>
              <a:t>not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93655562"/>
              </p:ext>
            </p:extLst>
          </p:nvPr>
        </p:nvGraphicFramePr>
        <p:xfrm>
          <a:off x="508256" y="1301799"/>
          <a:ext cx="3882958" cy="3523993"/>
        </p:xfrm>
        <a:graphic>
          <a:graphicData uri="http://schemas.openxmlformats.org/drawingml/2006/table">
            <a:tbl>
              <a:tblPr firstRow="1" bandRow="1">
                <a:tableStyleId>{5C22544A-7EE6-4342-B048-85BDC9FD1C3A}</a:tableStyleId>
              </a:tblPr>
              <a:tblGrid>
                <a:gridCol w="3882958">
                  <a:extLst>
                    <a:ext uri="{9D8B030D-6E8A-4147-A177-3AD203B41FA5}">
                      <a16:colId xmlns:a16="http://schemas.microsoft.com/office/drawing/2014/main" val="20000"/>
                    </a:ext>
                  </a:extLst>
                </a:gridCol>
              </a:tblGrid>
              <a:tr h="345501">
                <a:tc>
                  <a:txBody>
                    <a:bodyPr/>
                    <a:lstStyle/>
                    <a:p>
                      <a:pPr marL="0" marR="0" indent="0" algn="ctr" defTabSz="457200" rtl="0" eaLnBrk="1" fontAlgn="auto" latinLnBrk="0" hangingPunct="1">
                        <a:lnSpc>
                          <a:spcPct val="100000"/>
                        </a:lnSpc>
                        <a:spcBef>
                          <a:spcPts val="600"/>
                        </a:spcBef>
                        <a:spcAft>
                          <a:spcPts val="0"/>
                        </a:spcAft>
                        <a:buClrTx/>
                        <a:buSzTx/>
                        <a:buFont typeface="Arial"/>
                        <a:buNone/>
                        <a:tabLst/>
                        <a:defRPr/>
                      </a:pPr>
                      <a:endParaRPr lang="en-US" sz="100" b="1"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457200" rtl="0" eaLnBrk="1" fontAlgn="auto" latinLnBrk="0" hangingPunct="1">
                        <a:lnSpc>
                          <a:spcPct val="100000"/>
                        </a:lnSpc>
                        <a:spcBef>
                          <a:spcPts val="0"/>
                        </a:spcBef>
                        <a:spcAft>
                          <a:spcPts val="600"/>
                        </a:spcAft>
                        <a:buClrTx/>
                        <a:buSzTx/>
                        <a:buFont typeface="Arial"/>
                        <a:buNone/>
                        <a:tabLst/>
                        <a:defRPr/>
                      </a:pPr>
                      <a:r>
                        <a:rPr lang="en-US" sz="1800" b="1" dirty="0">
                          <a:latin typeface="Verdana" panose="020B0604030504040204" pitchFamily="34" charset="0"/>
                          <a:ea typeface="Verdana" panose="020B0604030504040204" pitchFamily="34" charset="0"/>
                          <a:cs typeface="Verdana" panose="020B0604030504040204" pitchFamily="34" charset="0"/>
                        </a:rPr>
                        <a:t>It IS:</a:t>
                      </a:r>
                    </a:p>
                  </a:txBody>
                  <a:tcPr>
                    <a:solidFill>
                      <a:srgbClr val="2DA53E"/>
                    </a:solidFill>
                  </a:tcPr>
                </a:tc>
                <a:extLst>
                  <a:ext uri="{0D108BD9-81ED-4DB2-BD59-A6C34878D82A}">
                    <a16:rowId xmlns:a16="http://schemas.microsoft.com/office/drawing/2014/main" val="10000"/>
                  </a:ext>
                </a:extLst>
              </a:tr>
              <a:tr h="3142993">
                <a:tc>
                  <a:txBody>
                    <a:bodyPr/>
                    <a:lstStyle/>
                    <a:p>
                      <a:pPr marL="283464" lvl="1" indent="-283464" algn="l" defTabSz="457200">
                        <a:spcBef>
                          <a:spcPts val="0"/>
                        </a:spcBef>
                        <a:buFont typeface="Arial"/>
                        <a:buChar char="•"/>
                      </a:pPr>
                      <a:endParaRPr lang="en-US" sz="600" dirty="0">
                        <a:latin typeface="Verdana" panose="020B0604030504040204" pitchFamily="34" charset="0"/>
                        <a:ea typeface="Verdana" panose="020B0604030504040204" pitchFamily="34" charset="0"/>
                        <a:cs typeface="Verdana" panose="020B0604030504040204" pitchFamily="34" charset="0"/>
                      </a:endParaRPr>
                    </a:p>
                    <a:p>
                      <a:pPr marL="283464" lvl="1" indent="-283464" algn="l" defTabSz="457200">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Driving the story with values.</a:t>
                      </a:r>
                    </a:p>
                    <a:p>
                      <a:pPr marL="285750" lvl="1" indent="-285750" defTabSz="457200">
                        <a:lnSpc>
                          <a:spcPct val="120000"/>
                        </a:lnSpc>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Basing the conversation on empowerment.</a:t>
                      </a:r>
                    </a:p>
                    <a:p>
                      <a:pPr marL="285750" lvl="1" indent="-285750" defTabSz="457200">
                        <a:lnSpc>
                          <a:spcPct val="120000"/>
                        </a:lnSpc>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Making WIC story audience-appropriate. </a:t>
                      </a:r>
                    </a:p>
                    <a:p>
                      <a:pPr marL="285750" lvl="1" indent="-285750" defTabSz="457200">
                        <a:lnSpc>
                          <a:spcPct val="120000"/>
                        </a:lnSpc>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Forward looking: Help babies today because it works; here’s the relatable way that you can see it working.</a:t>
                      </a:r>
                    </a:p>
                  </a:txBody>
                  <a:tcPr>
                    <a:solidFill>
                      <a:srgbClr val="94C436">
                        <a:alpha val="50000"/>
                      </a:srgb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95517627"/>
              </p:ext>
            </p:extLst>
          </p:nvPr>
        </p:nvGraphicFramePr>
        <p:xfrm>
          <a:off x="4746633" y="1301798"/>
          <a:ext cx="3882958" cy="3524062"/>
        </p:xfrm>
        <a:graphic>
          <a:graphicData uri="http://schemas.openxmlformats.org/drawingml/2006/table">
            <a:tbl>
              <a:tblPr firstRow="1" bandRow="1">
                <a:tableStyleId>{5C22544A-7EE6-4342-B048-85BDC9FD1C3A}</a:tableStyleId>
              </a:tblPr>
              <a:tblGrid>
                <a:gridCol w="3882958">
                  <a:extLst>
                    <a:ext uri="{9D8B030D-6E8A-4147-A177-3AD203B41FA5}">
                      <a16:colId xmlns:a16="http://schemas.microsoft.com/office/drawing/2014/main" val="20000"/>
                    </a:ext>
                  </a:extLst>
                </a:gridCol>
              </a:tblGrid>
              <a:tr h="384953">
                <a:tc>
                  <a:txBody>
                    <a:bodyPr/>
                    <a:lstStyle/>
                    <a:p>
                      <a:pPr marL="0" marR="0" indent="0" algn="ctr" defTabSz="457200" rtl="0" eaLnBrk="1" fontAlgn="auto" latinLnBrk="0" hangingPunct="1">
                        <a:lnSpc>
                          <a:spcPct val="100000"/>
                        </a:lnSpc>
                        <a:spcBef>
                          <a:spcPts val="600"/>
                        </a:spcBef>
                        <a:spcAft>
                          <a:spcPts val="0"/>
                        </a:spcAft>
                        <a:buClrTx/>
                        <a:buSzTx/>
                        <a:buFont typeface="Arial"/>
                        <a:buNone/>
                        <a:tabLst/>
                        <a:defRPr/>
                      </a:pPr>
                      <a:endParaRPr lang="en-US" sz="100" b="1"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457200" rtl="0" eaLnBrk="1" fontAlgn="auto" latinLnBrk="0" hangingPunct="1">
                        <a:lnSpc>
                          <a:spcPct val="100000"/>
                        </a:lnSpc>
                        <a:spcBef>
                          <a:spcPts val="0"/>
                        </a:spcBef>
                        <a:spcAft>
                          <a:spcPts val="600"/>
                        </a:spcAft>
                        <a:buClrTx/>
                        <a:buSzTx/>
                        <a:buFont typeface="Arial"/>
                        <a:buNone/>
                        <a:tabLst/>
                        <a:defRPr/>
                      </a:pPr>
                      <a:r>
                        <a:rPr lang="en-US" sz="1800" b="1" dirty="0">
                          <a:latin typeface="Verdana" panose="020B0604030504040204" pitchFamily="34" charset="0"/>
                          <a:ea typeface="Verdana" panose="020B0604030504040204" pitchFamily="34" charset="0"/>
                          <a:cs typeface="Verdana" panose="020B0604030504040204" pitchFamily="34" charset="0"/>
                        </a:rPr>
                        <a:t>It IS NOT:</a:t>
                      </a:r>
                    </a:p>
                  </a:txBody>
                  <a:tcPr>
                    <a:solidFill>
                      <a:srgbClr val="E31E31"/>
                    </a:solidFill>
                  </a:tcPr>
                </a:tc>
                <a:extLst>
                  <a:ext uri="{0D108BD9-81ED-4DB2-BD59-A6C34878D82A}">
                    <a16:rowId xmlns:a16="http://schemas.microsoft.com/office/drawing/2014/main" val="10000"/>
                  </a:ext>
                </a:extLst>
              </a:tr>
              <a:tr h="3139109">
                <a:tc>
                  <a:txBody>
                    <a:bodyPr/>
                    <a:lstStyle/>
                    <a:p>
                      <a:pPr marL="283464" lvl="1" indent="-283464" algn="l" defTabSz="457200">
                        <a:spcBef>
                          <a:spcPts val="0"/>
                        </a:spcBef>
                        <a:buFont typeface="Arial"/>
                        <a:buChar char="•"/>
                      </a:pPr>
                      <a:endParaRPr lang="en-US" sz="600" dirty="0">
                        <a:latin typeface="Verdana" panose="020B0604030504040204" pitchFamily="34" charset="0"/>
                        <a:ea typeface="Verdana" panose="020B0604030504040204" pitchFamily="34" charset="0"/>
                        <a:cs typeface="Verdana" panose="020B0604030504040204" pitchFamily="34" charset="0"/>
                      </a:endParaRPr>
                    </a:p>
                    <a:p>
                      <a:pPr marL="285750" lvl="1" indent="-285750" defTabSz="457200">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Data, data, and more data.</a:t>
                      </a:r>
                    </a:p>
                    <a:p>
                      <a:pPr marL="285750" lvl="1" indent="-285750" defTabSz="457200">
                        <a:lnSpc>
                          <a:spcPct val="120000"/>
                        </a:lnSpc>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Telling the WIC story with only facts about why WIC works.</a:t>
                      </a:r>
                    </a:p>
                    <a:p>
                      <a:pPr marL="285750" lvl="1" indent="-285750" defTabSz="457200">
                        <a:lnSpc>
                          <a:spcPct val="120000"/>
                        </a:lnSpc>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Showing </a:t>
                      </a:r>
                      <a:r>
                        <a:rPr lang="en-US" sz="1600" u="sng" dirty="0">
                          <a:latin typeface="Verdana" panose="020B0604030504040204" pitchFamily="34" charset="0"/>
                          <a:ea typeface="Verdana" panose="020B0604030504040204" pitchFamily="34" charset="0"/>
                          <a:cs typeface="Verdana" panose="020B0604030504040204" pitchFamily="34" charset="0"/>
                        </a:rPr>
                        <a:t>current</a:t>
                      </a:r>
                      <a:r>
                        <a:rPr lang="en-US" sz="1600" dirty="0">
                          <a:latin typeface="Verdana" panose="020B0604030504040204" pitchFamily="34" charset="0"/>
                          <a:ea typeface="Verdana" panose="020B0604030504040204" pitchFamily="34" charset="0"/>
                          <a:cs typeface="Verdana" panose="020B0604030504040204" pitchFamily="34" charset="0"/>
                        </a:rPr>
                        <a:t> WIC recipients or moms.</a:t>
                      </a:r>
                    </a:p>
                    <a:p>
                      <a:pPr marL="285750" lvl="1" indent="-285750" defTabSz="457200">
                        <a:spcBef>
                          <a:spcPts val="300"/>
                        </a:spcBef>
                        <a:spcAft>
                          <a:spcPts val="300"/>
                        </a:spcAft>
                        <a:buFont typeface="Arial"/>
                        <a:buChar char="•"/>
                      </a:pPr>
                      <a:r>
                        <a:rPr lang="en-US" sz="1600" dirty="0">
                          <a:latin typeface="Verdana" panose="020B0604030504040204" pitchFamily="34" charset="0"/>
                          <a:ea typeface="Verdana" panose="020B0604030504040204" pitchFamily="34" charset="0"/>
                          <a:cs typeface="Verdana" panose="020B0604030504040204" pitchFamily="34" charset="0"/>
                        </a:rPr>
                        <a:t>Basing the story in today.</a:t>
                      </a:r>
                    </a:p>
                  </a:txBody>
                  <a:tcPr>
                    <a:solidFill>
                      <a:srgbClr val="EA5A5C">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175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0C545B-3AF9-0A48-BFC2-5DED7BAE26A5}" type="slidenum">
              <a:rPr lang="en-US" smtClean="0"/>
              <a:pPr/>
              <a:t>33</a:t>
            </a:fld>
            <a:endParaRPr lang="en-US" dirty="0"/>
          </a:p>
        </p:txBody>
      </p:sp>
      <p:sp>
        <p:nvSpPr>
          <p:cNvPr id="5" name="Title 1"/>
          <p:cNvSpPr txBox="1">
            <a:spLocks/>
          </p:cNvSpPr>
          <p:nvPr/>
        </p:nvSpPr>
        <p:spPr>
          <a:xfrm>
            <a:off x="176547" y="2273071"/>
            <a:ext cx="8630101" cy="1435510"/>
          </a:xfrm>
          <a:prstGeom prst="rect">
            <a:avLst/>
          </a:prstGeom>
          <a:ln>
            <a:noFill/>
          </a:ln>
        </p:spPr>
        <p:txBody>
          <a:bodyPr/>
          <a:lstStyle>
            <a:lvl1pPr algn="l" defTabSz="457200" rtl="0" eaLnBrk="1" latinLnBrk="0" hangingPunct="1">
              <a:lnSpc>
                <a:spcPct val="90000"/>
              </a:lnSpc>
              <a:spcBef>
                <a:spcPct val="0"/>
              </a:spcBef>
              <a:buNone/>
              <a:defRPr sz="5400" b="1" kern="1200" baseline="0">
                <a:solidFill>
                  <a:srgbClr val="FFFFFF"/>
                </a:solidFill>
                <a:latin typeface="+mj-lt"/>
                <a:ea typeface="+mj-ea"/>
                <a:cs typeface="+mj-cs"/>
              </a:defRPr>
            </a:lvl1pPr>
          </a:lstStyle>
          <a:p>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Messaging Takeaways</a:t>
            </a:r>
          </a:p>
        </p:txBody>
      </p:sp>
    </p:spTree>
    <p:extLst>
      <p:ext uri="{BB962C8B-B14F-4D97-AF65-F5344CB8AC3E}">
        <p14:creationId xmlns:p14="http://schemas.microsoft.com/office/powerpoint/2010/main" val="190735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34</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What works </a:t>
            </a:r>
          </a:p>
        </p:txBody>
      </p:sp>
      <p:graphicFrame>
        <p:nvGraphicFramePr>
          <p:cNvPr id="6" name="Table 5"/>
          <p:cNvGraphicFramePr>
            <a:graphicFrameLocks noGrp="1"/>
          </p:cNvGraphicFramePr>
          <p:nvPr>
            <p:extLst>
              <p:ext uri="{D42A27DB-BD31-4B8C-83A1-F6EECF244321}">
                <p14:modId xmlns:p14="http://schemas.microsoft.com/office/powerpoint/2010/main" val="13990119"/>
              </p:ext>
            </p:extLst>
          </p:nvPr>
        </p:nvGraphicFramePr>
        <p:xfrm>
          <a:off x="228459" y="1264137"/>
          <a:ext cx="8692206" cy="3629101"/>
        </p:xfrm>
        <a:graphic>
          <a:graphicData uri="http://schemas.openxmlformats.org/drawingml/2006/table">
            <a:tbl>
              <a:tblPr firstRow="1" bandRow="1">
                <a:tableStyleId>{F5AB1C69-6EDB-4FF4-983F-18BD219EF322}</a:tableStyleId>
              </a:tblPr>
              <a:tblGrid>
                <a:gridCol w="4566800">
                  <a:extLst>
                    <a:ext uri="{9D8B030D-6E8A-4147-A177-3AD203B41FA5}">
                      <a16:colId xmlns:a16="http://schemas.microsoft.com/office/drawing/2014/main" val="20000"/>
                    </a:ext>
                  </a:extLst>
                </a:gridCol>
                <a:gridCol w="4125406">
                  <a:extLst>
                    <a:ext uri="{9D8B030D-6E8A-4147-A177-3AD203B41FA5}">
                      <a16:colId xmlns:a16="http://schemas.microsoft.com/office/drawing/2014/main" val="20001"/>
                    </a:ext>
                  </a:extLst>
                </a:gridCol>
              </a:tblGrid>
              <a:tr h="407415">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Message</a:t>
                      </a:r>
                    </a:p>
                  </a:txBody>
                  <a:tcPr>
                    <a:solidFill>
                      <a:srgbClr val="2DA53E"/>
                    </a:solidFill>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Why it works</a:t>
                      </a:r>
                    </a:p>
                  </a:txBody>
                  <a:tcPr>
                    <a:solidFill>
                      <a:srgbClr val="2DA53E"/>
                    </a:solidFill>
                  </a:tcPr>
                </a:tc>
                <a:extLst>
                  <a:ext uri="{0D108BD9-81ED-4DB2-BD59-A6C34878D82A}">
                    <a16:rowId xmlns:a16="http://schemas.microsoft.com/office/drawing/2014/main" val="10000"/>
                  </a:ext>
                </a:extLst>
              </a:tr>
              <a:tr h="706771">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“Providing tools and support for new and expecting mothers and their babies”</a:t>
                      </a:r>
                    </a:p>
                  </a:txBody>
                  <a:tcPr anchor="ctr">
                    <a:solidFill>
                      <a:srgbClr val="94C436">
                        <a:alpha val="50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The</a:t>
                      </a:r>
                      <a:r>
                        <a:rPr lang="en-US" sz="1200" baseline="0" dirty="0">
                          <a:latin typeface="Verdana" panose="020B0604030504040204" pitchFamily="34" charset="0"/>
                          <a:ea typeface="Verdana" panose="020B0604030504040204" pitchFamily="34" charset="0"/>
                          <a:cs typeface="Verdana" panose="020B0604030504040204" pitchFamily="34" charset="0"/>
                        </a:rPr>
                        <a:t> idea of tools and support imply an ultimate goal of self-sustainability and weaning off the system.</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50000"/>
                      </a:srgbClr>
                    </a:solidFill>
                  </a:tcPr>
                </a:tc>
                <a:extLst>
                  <a:ext uri="{0D108BD9-81ED-4DB2-BD59-A6C34878D82A}">
                    <a16:rowId xmlns:a16="http://schemas.microsoft.com/office/drawing/2014/main" val="10001"/>
                  </a:ext>
                </a:extLst>
              </a:tr>
              <a:tr h="7365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a:t>
                      </a:r>
                      <a:r>
                        <a:rPr lang="en-US" sz="1400" dirty="0">
                          <a:latin typeface="Verdana" panose="020B0604030504040204" pitchFamily="34" charset="0"/>
                          <a:ea typeface="Verdana" panose="020B0604030504040204" pitchFamily="34" charset="0"/>
                          <a:cs typeface="Verdana" panose="020B0604030504040204" pitchFamily="34" charset="0"/>
                        </a:rPr>
                        <a:t>WIC is about the babies and children that our program </a:t>
                      </a:r>
                      <a:r>
                        <a:rPr lang="en-US" sz="1400">
                          <a:latin typeface="Verdana" panose="020B0604030504040204" pitchFamily="34" charset="0"/>
                          <a:ea typeface="Verdana" panose="020B0604030504040204" pitchFamily="34" charset="0"/>
                          <a:cs typeface="Verdana" panose="020B0604030504040204" pitchFamily="34" charset="0"/>
                        </a:rPr>
                        <a:t>serves”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25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Audiences</a:t>
                      </a:r>
                      <a:r>
                        <a:rPr lang="en-US" sz="1200" baseline="0" dirty="0">
                          <a:latin typeface="Verdana" panose="020B0604030504040204" pitchFamily="34" charset="0"/>
                          <a:ea typeface="Verdana" panose="020B0604030504040204" pitchFamily="34" charset="0"/>
                          <a:cs typeface="Verdana" panose="020B0604030504040204" pitchFamily="34" charset="0"/>
                        </a:rPr>
                        <a:t> care most about the babies/children. Babies are innocent, unlike parents who could be gaming the system or abusing benefits.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25000"/>
                      </a:srgbClr>
                    </a:solidFill>
                  </a:tcPr>
                </a:tc>
                <a:extLst>
                  <a:ext uri="{0D108BD9-81ED-4DB2-BD59-A6C34878D82A}">
                    <a16:rowId xmlns:a16="http://schemas.microsoft.com/office/drawing/2014/main" val="10002"/>
                  </a:ext>
                </a:extLst>
              </a:tr>
              <a:tr h="9990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“Supporting nutrition while providing education”</a:t>
                      </a:r>
                    </a:p>
                    <a:p>
                      <a:pPr algn="ct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50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Other</a:t>
                      </a:r>
                      <a:r>
                        <a:rPr lang="en-US" sz="1200" baseline="0" dirty="0">
                          <a:latin typeface="Verdana" panose="020B0604030504040204" pitchFamily="34" charset="0"/>
                          <a:ea typeface="Verdana" panose="020B0604030504040204" pitchFamily="34" charset="0"/>
                          <a:cs typeface="Verdana" panose="020B0604030504040204" pitchFamily="34" charset="0"/>
                        </a:rPr>
                        <a:t> programs address hunger (ex. SNAP), WIC’s commitment to nutrition makes it stand out, more palatable to audiences against assistance programs.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50000"/>
                      </a:srgbClr>
                    </a:solidFill>
                  </a:tcPr>
                </a:tc>
                <a:extLst>
                  <a:ext uri="{0D108BD9-81ED-4DB2-BD59-A6C34878D82A}">
                    <a16:rowId xmlns:a16="http://schemas.microsoft.com/office/drawing/2014/main" val="10003"/>
                  </a:ext>
                </a:extLst>
              </a:tr>
              <a:tr h="7792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“Promotes healthy habits early on”</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25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Ties back to long-term effects. Don’t want to see a handout, but a program that can change the cycle</a:t>
                      </a:r>
                      <a:r>
                        <a:rPr lang="en-US" sz="1200" baseline="0" dirty="0">
                          <a:latin typeface="Verdana" panose="020B0604030504040204" pitchFamily="34" charset="0"/>
                          <a:ea typeface="Verdana" panose="020B0604030504040204" pitchFamily="34" charset="0"/>
                          <a:cs typeface="Verdana" panose="020B0604030504040204" pitchFamily="34" charset="0"/>
                        </a:rPr>
                        <a:t> of poverty.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94C436">
                        <a:alpha val="2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820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35</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What doesn’t work </a:t>
            </a:r>
          </a:p>
        </p:txBody>
      </p:sp>
      <p:graphicFrame>
        <p:nvGraphicFramePr>
          <p:cNvPr id="7" name="Table 6"/>
          <p:cNvGraphicFramePr>
            <a:graphicFrameLocks noGrp="1"/>
          </p:cNvGraphicFramePr>
          <p:nvPr>
            <p:extLst>
              <p:ext uri="{D42A27DB-BD31-4B8C-83A1-F6EECF244321}">
                <p14:modId xmlns:p14="http://schemas.microsoft.com/office/powerpoint/2010/main" val="181327813"/>
              </p:ext>
            </p:extLst>
          </p:nvPr>
        </p:nvGraphicFramePr>
        <p:xfrm>
          <a:off x="213516" y="1264134"/>
          <a:ext cx="8723203" cy="3442335"/>
        </p:xfrm>
        <a:graphic>
          <a:graphicData uri="http://schemas.openxmlformats.org/drawingml/2006/table">
            <a:tbl>
              <a:tblPr firstRow="1" bandRow="1">
                <a:tableStyleId>{F5AB1C69-6EDB-4FF4-983F-18BD219EF322}</a:tableStyleId>
              </a:tblPr>
              <a:tblGrid>
                <a:gridCol w="4298716">
                  <a:extLst>
                    <a:ext uri="{9D8B030D-6E8A-4147-A177-3AD203B41FA5}">
                      <a16:colId xmlns:a16="http://schemas.microsoft.com/office/drawing/2014/main" val="20000"/>
                    </a:ext>
                  </a:extLst>
                </a:gridCol>
                <a:gridCol w="4424487">
                  <a:extLst>
                    <a:ext uri="{9D8B030D-6E8A-4147-A177-3AD203B41FA5}">
                      <a16:colId xmlns:a16="http://schemas.microsoft.com/office/drawing/2014/main" val="20001"/>
                    </a:ext>
                  </a:extLst>
                </a:gridCol>
              </a:tblGrid>
              <a:tr h="399567">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Message</a:t>
                      </a:r>
                    </a:p>
                  </a:txBody>
                  <a:tcPr>
                    <a:solidFill>
                      <a:srgbClr val="E31E31"/>
                    </a:solidFill>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Why it doesn’t work</a:t>
                      </a:r>
                    </a:p>
                  </a:txBody>
                  <a:tcPr>
                    <a:solidFill>
                      <a:srgbClr val="E31E31"/>
                    </a:solidFill>
                  </a:tcPr>
                </a:tc>
                <a:extLst>
                  <a:ext uri="{0D108BD9-81ED-4DB2-BD59-A6C34878D82A}">
                    <a16:rowId xmlns:a16="http://schemas.microsoft.com/office/drawing/2014/main" val="10000"/>
                  </a:ext>
                </a:extLst>
              </a:tr>
              <a:tr h="750877">
                <a:tc>
                  <a:txBody>
                    <a:bodyPr/>
                    <a:lstStyle/>
                    <a:p>
                      <a:pPr marL="0" marR="0" algn="ct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“The recession hits families hard”</a:t>
                      </a:r>
                    </a:p>
                  </a:txBody>
                  <a:tcPr marL="68580" marR="68580" marT="0" marB="0" anchor="ctr">
                    <a:solidFill>
                      <a:srgbClr val="EA5A5C">
                        <a:alpha val="50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Recession messaging</a:t>
                      </a:r>
                      <a:r>
                        <a:rPr lang="en-US" sz="1200" baseline="0" dirty="0">
                          <a:latin typeface="Verdana" panose="020B0604030504040204" pitchFamily="34" charset="0"/>
                          <a:ea typeface="Verdana" panose="020B0604030504040204" pitchFamily="34" charset="0"/>
                          <a:cs typeface="Verdana" panose="020B0604030504040204" pitchFamily="34" charset="0"/>
                        </a:rPr>
                        <a:t> feels dated, seen as a part of the past. Seems like an excuse. Doesn’t resonate in a WIC-specific context.</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EA5A5C">
                        <a:alpha val="50000"/>
                      </a:srgbClr>
                    </a:solidFill>
                  </a:tcPr>
                </a:tc>
                <a:extLst>
                  <a:ext uri="{0D108BD9-81ED-4DB2-BD59-A6C34878D82A}">
                    <a16:rowId xmlns:a16="http://schemas.microsoft.com/office/drawing/2014/main" val="10001"/>
                  </a:ext>
                </a:extLst>
              </a:tr>
              <a:tr h="865009">
                <a:tc>
                  <a:txBody>
                    <a:bodyPr/>
                    <a:lstStyle/>
                    <a:p>
                      <a:pPr marL="0" marR="0" algn="ct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“WIC benefits get back into the community immediately”</a:t>
                      </a:r>
                    </a:p>
                  </a:txBody>
                  <a:tcPr marL="68580" marR="68580" marT="0" marB="0" anchor="ctr">
                    <a:solidFill>
                      <a:srgbClr val="EA5A5C">
                        <a:alpha val="25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Statement rings false, </a:t>
                      </a:r>
                      <a:r>
                        <a:rPr lang="en-US" sz="1200" baseline="0" dirty="0">
                          <a:latin typeface="Verdana" panose="020B0604030504040204" pitchFamily="34" charset="0"/>
                          <a:ea typeface="Verdana" panose="020B0604030504040204" pitchFamily="34" charset="0"/>
                          <a:cs typeface="Verdana" panose="020B0604030504040204" pitchFamily="34" charset="0"/>
                        </a:rPr>
                        <a:t>audiences struggle to connect how WIC would help their broader community not just the Women, Infants, and Children.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EA5A5C">
                        <a:alpha val="25000"/>
                      </a:srgbClr>
                    </a:solidFill>
                  </a:tcPr>
                </a:tc>
                <a:extLst>
                  <a:ext uri="{0D108BD9-81ED-4DB2-BD59-A6C34878D82A}">
                    <a16:rowId xmlns:a16="http://schemas.microsoft.com/office/drawing/2014/main" val="10002"/>
                  </a:ext>
                </a:extLst>
              </a:tr>
              <a:tr h="649941">
                <a:tc>
                  <a:txBody>
                    <a:bodyPr/>
                    <a:lstStyle/>
                    <a:p>
                      <a:pPr marL="0" marR="0" algn="ct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“WIC works for low-income babies”</a:t>
                      </a:r>
                    </a:p>
                  </a:txBody>
                  <a:tcPr marL="68580" marR="68580" marT="0" marB="0" anchor="ctr">
                    <a:solidFill>
                      <a:srgbClr val="EA5A5C">
                        <a:alpha val="50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Referring</a:t>
                      </a:r>
                      <a:r>
                        <a:rPr lang="en-US" sz="1200" baseline="0" dirty="0">
                          <a:latin typeface="Verdana" panose="020B0604030504040204" pitchFamily="34" charset="0"/>
                          <a:ea typeface="Verdana" panose="020B0604030504040204" pitchFamily="34" charset="0"/>
                          <a:cs typeface="Verdana" panose="020B0604030504040204" pitchFamily="34" charset="0"/>
                        </a:rPr>
                        <a:t> to the babies as “low-income” stigmatizes them.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EA5A5C">
                        <a:alpha val="50000"/>
                      </a:srgbClr>
                    </a:solidFill>
                  </a:tcPr>
                </a:tc>
                <a:extLst>
                  <a:ext uri="{0D108BD9-81ED-4DB2-BD59-A6C34878D82A}">
                    <a16:rowId xmlns:a16="http://schemas.microsoft.com/office/drawing/2014/main" val="10003"/>
                  </a:ext>
                </a:extLst>
              </a:tr>
              <a:tr h="776941">
                <a:tc>
                  <a:txBody>
                    <a:bodyPr/>
                    <a:lstStyle/>
                    <a:p>
                      <a:pPr marL="0" marR="0" algn="ct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“Moms who use WIC are bound and determined to do what is right for her baby”</a:t>
                      </a:r>
                    </a:p>
                  </a:txBody>
                  <a:tcPr marL="68580" marR="68580" marT="0" marB="0" anchor="ctr">
                    <a:solidFill>
                      <a:srgbClr val="EA5A5C">
                        <a:alpha val="25000"/>
                      </a:srgb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Don’t separate moms who use WIC and those who don’t</a:t>
                      </a:r>
                      <a:r>
                        <a:rPr lang="en-US" sz="1200" baseline="0" dirty="0">
                          <a:latin typeface="Verdana" panose="020B0604030504040204" pitchFamily="34" charset="0"/>
                          <a:ea typeface="Verdana" panose="020B0604030504040204" pitchFamily="34" charset="0"/>
                          <a:cs typeface="Verdana" panose="020B0604030504040204" pitchFamily="34" charset="0"/>
                        </a:rPr>
                        <a:t>, creating an in-group and out-group conflict. The focus should stay on the baby, not the mother.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EA5A5C">
                        <a:alpha val="2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253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36</a:t>
            </a:fld>
            <a:endParaRPr lang="en-US" dirty="0"/>
          </a:p>
        </p:txBody>
      </p:sp>
      <p:sp>
        <p:nvSpPr>
          <p:cNvPr id="4" name="Title 3"/>
          <p:cNvSpPr>
            <a:spLocks noGrp="1"/>
          </p:cNvSpPr>
          <p:nvPr>
            <p:ph type="title"/>
          </p:nvPr>
        </p:nvSpPr>
        <p:spPr>
          <a:xfrm>
            <a:off x="457199" y="269439"/>
            <a:ext cx="8571539" cy="631912"/>
          </a:xfrm>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Data and Stats</a:t>
            </a:r>
          </a:p>
        </p:txBody>
      </p:sp>
      <p:graphicFrame>
        <p:nvGraphicFramePr>
          <p:cNvPr id="5" name="Table 4"/>
          <p:cNvGraphicFramePr>
            <a:graphicFrameLocks noGrp="1"/>
          </p:cNvGraphicFramePr>
          <p:nvPr>
            <p:extLst>
              <p:ext uri="{D42A27DB-BD31-4B8C-83A1-F6EECF244321}">
                <p14:modId xmlns:p14="http://schemas.microsoft.com/office/powerpoint/2010/main" val="2187150270"/>
              </p:ext>
            </p:extLst>
          </p:nvPr>
        </p:nvGraphicFramePr>
        <p:xfrm>
          <a:off x="265814" y="1209706"/>
          <a:ext cx="8633638" cy="4210930"/>
        </p:xfrm>
        <a:graphic>
          <a:graphicData uri="http://schemas.openxmlformats.org/drawingml/2006/table">
            <a:tbl>
              <a:tblPr firstRow="1" bandRow="1">
                <a:tableStyleId>{F5AB1C69-6EDB-4FF4-983F-18BD219EF322}</a:tableStyleId>
              </a:tblPr>
              <a:tblGrid>
                <a:gridCol w="4536029">
                  <a:extLst>
                    <a:ext uri="{9D8B030D-6E8A-4147-A177-3AD203B41FA5}">
                      <a16:colId xmlns:a16="http://schemas.microsoft.com/office/drawing/2014/main" val="20000"/>
                    </a:ext>
                  </a:extLst>
                </a:gridCol>
                <a:gridCol w="4097609">
                  <a:extLst>
                    <a:ext uri="{9D8B030D-6E8A-4147-A177-3AD203B41FA5}">
                      <a16:colId xmlns:a16="http://schemas.microsoft.com/office/drawing/2014/main" val="20001"/>
                    </a:ext>
                  </a:extLst>
                </a:gridCol>
              </a:tblGrid>
              <a:tr h="391442">
                <a:tc>
                  <a:txBody>
                    <a:bodyPr/>
                    <a:lstStyle/>
                    <a:p>
                      <a:r>
                        <a:rPr lang="en-US" sz="1600" b="1" dirty="0">
                          <a:latin typeface="Verdana" panose="020B0604030504040204" pitchFamily="34" charset="0"/>
                          <a:ea typeface="Verdana" panose="020B0604030504040204" pitchFamily="34" charset="0"/>
                          <a:cs typeface="Verdana" panose="020B0604030504040204" pitchFamily="34" charset="0"/>
                        </a:rPr>
                        <a:t>What</a:t>
                      </a:r>
                      <a:r>
                        <a:rPr lang="en-US" sz="1600" b="1" baseline="0" dirty="0">
                          <a:latin typeface="Verdana" panose="020B0604030504040204" pitchFamily="34" charset="0"/>
                          <a:ea typeface="Verdana" panose="020B0604030504040204" pitchFamily="34" charset="0"/>
                          <a:cs typeface="Verdana" panose="020B0604030504040204" pitchFamily="34" charset="0"/>
                        </a:rPr>
                        <a:t> you say</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23217D"/>
                    </a:solidFill>
                  </a:tcPr>
                </a:tc>
                <a:tc>
                  <a:txBody>
                    <a:bodyPr/>
                    <a:lstStyle/>
                    <a:p>
                      <a:r>
                        <a:rPr lang="en-US" sz="1600" b="1" dirty="0">
                          <a:latin typeface="Verdana" panose="020B0604030504040204" pitchFamily="34" charset="0"/>
                          <a:ea typeface="Verdana" panose="020B0604030504040204" pitchFamily="34" charset="0"/>
                          <a:cs typeface="Verdana" panose="020B0604030504040204" pitchFamily="34" charset="0"/>
                        </a:rPr>
                        <a:t>What they hear</a:t>
                      </a:r>
                    </a:p>
                  </a:txBody>
                  <a:tcPr anchor="ctr">
                    <a:solidFill>
                      <a:srgbClr val="23217D"/>
                    </a:solidFill>
                  </a:tcPr>
                </a:tc>
                <a:extLst>
                  <a:ext uri="{0D108BD9-81ED-4DB2-BD59-A6C34878D82A}">
                    <a16:rowId xmlns:a16="http://schemas.microsoft.com/office/drawing/2014/main" val="10000"/>
                  </a:ext>
                </a:extLst>
              </a:tr>
              <a:tr h="511961">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WIC supports 53% of all infants born in the US. </a:t>
                      </a:r>
                    </a:p>
                  </a:txBody>
                  <a:tcPr marL="68580" marR="68580" marT="0" marB="0" anchor="ctr">
                    <a:solidFill>
                      <a:schemeClr val="accent2">
                        <a:lumMod val="60000"/>
                        <a:lumOff val="40000"/>
                      </a:scheme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That’s depressing. WIC’s been around forever and obviously isn’t working.</a:t>
                      </a:r>
                    </a:p>
                  </a:txBody>
                  <a:tcPr anchor="ctr">
                    <a:solidFill>
                      <a:schemeClr val="accent2">
                        <a:lumMod val="60000"/>
                        <a:lumOff val="40000"/>
                      </a:schemeClr>
                    </a:solidFill>
                  </a:tcPr>
                </a:tc>
                <a:extLst>
                  <a:ext uri="{0D108BD9-81ED-4DB2-BD59-A6C34878D82A}">
                    <a16:rowId xmlns:a16="http://schemas.microsoft.com/office/drawing/2014/main" val="10001"/>
                  </a:ext>
                </a:extLst>
              </a:tr>
              <a:tr h="590860">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 2016, 24% of participants were women, 24% were infants, and 52% were children under the age of 5. </a:t>
                      </a:r>
                    </a:p>
                  </a:txBody>
                  <a:tcPr marL="68580" marR="68580" marT="0" marB="0" anchor="ctr">
                    <a:solidFill>
                      <a:schemeClr val="accent2">
                        <a:lumMod val="60000"/>
                        <a:lumOff val="40000"/>
                      </a:scheme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That’s three</a:t>
                      </a:r>
                      <a:r>
                        <a:rPr lang="en-US" sz="1200" baseline="0" dirty="0">
                          <a:latin typeface="Verdana" panose="020B0604030504040204" pitchFamily="34" charset="0"/>
                          <a:ea typeface="Verdana" panose="020B0604030504040204" pitchFamily="34" charset="0"/>
                          <a:cs typeface="Verdana" panose="020B0604030504040204" pitchFamily="34" charset="0"/>
                        </a:rPr>
                        <a:t> children per one mother, she shouldn’t be having babies she can’t afford.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853739">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Benefits top out at around $47 a month, and those dollars can only go towards healthy foods like milk, cheese, and eggs. </a:t>
                      </a:r>
                    </a:p>
                  </a:txBody>
                  <a:tcPr marL="68580" marR="68580" marT="0" marB="0" anchor="ctr">
                    <a:solidFill>
                      <a:schemeClr val="accent2">
                        <a:lumMod val="60000"/>
                        <a:lumOff val="40000"/>
                      </a:scheme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That sounds low.</a:t>
                      </a:r>
                      <a:r>
                        <a:rPr lang="en-US" sz="1200" baseline="0" dirty="0">
                          <a:latin typeface="Verdana" panose="020B0604030504040204" pitchFamily="34" charset="0"/>
                          <a:ea typeface="Verdana" panose="020B0604030504040204" pitchFamily="34" charset="0"/>
                          <a:cs typeface="Verdana" panose="020B0604030504040204" pitchFamily="34" charset="0"/>
                        </a:rPr>
                        <a:t> Also, is that $47 per household or per child? If per child, what’s stopping them from having more kids to get more benefits?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111418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There are 47,000 WIC retailers across the country, and the program receives just over $6 billion a year. Less than 8% of WIC’s budget is spent on administrative costs, so the rest of that is for food and training programs.</a:t>
                      </a:r>
                    </a:p>
                  </a:txBody>
                  <a:tcPr marL="68580" marR="68580" marT="0" marB="0" anchor="ctr">
                    <a:solidFill>
                      <a:schemeClr val="accent2">
                        <a:lumMod val="60000"/>
                        <a:lumOff val="40000"/>
                      </a:schemeClr>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This</a:t>
                      </a:r>
                      <a:r>
                        <a:rPr lang="en-US" sz="1200" baseline="0" dirty="0">
                          <a:latin typeface="Verdana" panose="020B0604030504040204" pitchFamily="34" charset="0"/>
                          <a:ea typeface="Verdana" panose="020B0604030504040204" pitchFamily="34" charset="0"/>
                          <a:cs typeface="Verdana" panose="020B0604030504040204" pitchFamily="34" charset="0"/>
                        </a:rPr>
                        <a:t> is a good message for business leaders, who see 8% administrative costs as low.  Less informed audiences get caught on $6 billion, which feels far too high.</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74874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The average household income of WIC families is $17,372. </a:t>
                      </a:r>
                    </a:p>
                  </a:txBody>
                  <a:tcPr marL="68580" marR="68580" marT="0" marB="0" anchor="ctr">
                    <a:solidFill>
                      <a:srgbClr val="B1E9B8"/>
                    </a:solidFill>
                  </a:tcPr>
                </a:tc>
                <a:tc>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Verdana" panose="020B0604030504040204" pitchFamily="34" charset="0"/>
                        </a:rPr>
                        <a:t>Wow, these households are really struggling.  This</a:t>
                      </a:r>
                      <a:r>
                        <a:rPr lang="en-US" sz="1200" baseline="0" dirty="0">
                          <a:latin typeface="Verdana" panose="020B0604030504040204" pitchFamily="34" charset="0"/>
                          <a:ea typeface="Verdana" panose="020B0604030504040204" pitchFamily="34" charset="0"/>
                          <a:cs typeface="Verdana" panose="020B0604030504040204" pitchFamily="34" charset="0"/>
                        </a:rPr>
                        <a:t> is a great level-set statistic to immediately show who WIC helps.</a:t>
                      </a:r>
                      <a:r>
                        <a:rPr lang="en-US" sz="1200" dirty="0">
                          <a:latin typeface="Verdana" panose="020B0604030504040204" pitchFamily="34" charset="0"/>
                          <a:ea typeface="Verdana" panose="020B0604030504040204" pitchFamily="34" charset="0"/>
                          <a:cs typeface="Verdana" panose="020B0604030504040204" pitchFamily="34" charset="0"/>
                        </a:rPr>
                        <a:t> </a:t>
                      </a:r>
                    </a:p>
                  </a:txBody>
                  <a:tcPr anchor="ctr">
                    <a:solidFill>
                      <a:srgbClr val="B1E9B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5330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0C545B-3AF9-0A48-BFC2-5DED7BAE26A5}" type="slidenum">
              <a:rPr lang="en-US" smtClean="0"/>
              <a:pPr/>
              <a:t>37</a:t>
            </a:fld>
            <a:endParaRPr lang="en-US" dirty="0"/>
          </a:p>
        </p:txBody>
      </p:sp>
      <p:sp>
        <p:nvSpPr>
          <p:cNvPr id="5" name="Title 1"/>
          <p:cNvSpPr txBox="1">
            <a:spLocks/>
          </p:cNvSpPr>
          <p:nvPr/>
        </p:nvSpPr>
        <p:spPr>
          <a:xfrm>
            <a:off x="176548" y="2273071"/>
            <a:ext cx="7948474" cy="1435510"/>
          </a:xfrm>
          <a:prstGeom prst="rect">
            <a:avLst/>
          </a:prstGeom>
          <a:ln>
            <a:noFill/>
          </a:ln>
        </p:spPr>
        <p:txBody>
          <a:bodyPr/>
          <a:lstStyle>
            <a:lvl1pPr algn="l" defTabSz="457200" rtl="0" eaLnBrk="1" latinLnBrk="0" hangingPunct="1">
              <a:lnSpc>
                <a:spcPct val="90000"/>
              </a:lnSpc>
              <a:spcBef>
                <a:spcPct val="0"/>
              </a:spcBef>
              <a:buNone/>
              <a:defRPr sz="5400" b="1" kern="1200" baseline="0">
                <a:solidFill>
                  <a:srgbClr val="FFFFFF"/>
                </a:solidFill>
                <a:latin typeface="+mj-lt"/>
                <a:ea typeface="+mj-ea"/>
                <a:cs typeface="+mj-cs"/>
              </a:defRPr>
            </a:lvl1pPr>
          </a:lstStyle>
          <a:p>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Moving Forward</a:t>
            </a:r>
          </a:p>
        </p:txBody>
      </p:sp>
    </p:spTree>
    <p:extLst>
      <p:ext uri="{BB962C8B-B14F-4D97-AF65-F5344CB8AC3E}">
        <p14:creationId xmlns:p14="http://schemas.microsoft.com/office/powerpoint/2010/main" val="171251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38</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Building friends through…</a:t>
            </a:r>
          </a:p>
        </p:txBody>
      </p:sp>
      <p:sp>
        <p:nvSpPr>
          <p:cNvPr id="5" name="TextBox 4"/>
          <p:cNvSpPr txBox="1"/>
          <p:nvPr/>
        </p:nvSpPr>
        <p:spPr>
          <a:xfrm>
            <a:off x="2613424" y="2021138"/>
            <a:ext cx="3835831" cy="461665"/>
          </a:xfrm>
          <a:prstGeom prst="rect">
            <a:avLst/>
          </a:prstGeom>
        </p:spPr>
        <p:txBody>
          <a:bodyPr vert="horz" wrap="square" rtlCol="0">
            <a:spAutoFit/>
          </a:bodyPr>
          <a:lstStyle/>
          <a:p>
            <a:r>
              <a:rPr lang="en-US" sz="2400" dirty="0">
                <a:latin typeface="Verdana"/>
                <a:cs typeface="Verdana"/>
              </a:rPr>
              <a:t>Impactful partnerships </a:t>
            </a:r>
          </a:p>
        </p:txBody>
      </p:sp>
      <p:sp>
        <p:nvSpPr>
          <p:cNvPr id="6" name="TextBox 5"/>
          <p:cNvSpPr txBox="1"/>
          <p:nvPr/>
        </p:nvSpPr>
        <p:spPr>
          <a:xfrm>
            <a:off x="2293314" y="3176277"/>
            <a:ext cx="4476051" cy="461665"/>
          </a:xfrm>
          <a:prstGeom prst="rect">
            <a:avLst/>
          </a:prstGeom>
        </p:spPr>
        <p:txBody>
          <a:bodyPr vert="horz" wrap="square" rtlCol="0">
            <a:spAutoFit/>
          </a:bodyPr>
          <a:lstStyle/>
          <a:p>
            <a:r>
              <a:rPr lang="en-US" sz="2400" dirty="0">
                <a:latin typeface="Verdana"/>
                <a:cs typeface="Verdana"/>
              </a:rPr>
              <a:t>National thought leadership</a:t>
            </a:r>
          </a:p>
        </p:txBody>
      </p:sp>
      <p:sp>
        <p:nvSpPr>
          <p:cNvPr id="7" name="TextBox 6"/>
          <p:cNvSpPr txBox="1"/>
          <p:nvPr/>
        </p:nvSpPr>
        <p:spPr>
          <a:xfrm>
            <a:off x="2222296" y="4331416"/>
            <a:ext cx="4618086" cy="461665"/>
          </a:xfrm>
          <a:prstGeom prst="rect">
            <a:avLst/>
          </a:prstGeom>
        </p:spPr>
        <p:txBody>
          <a:bodyPr vert="horz" wrap="square" rtlCol="0">
            <a:spAutoFit/>
          </a:bodyPr>
          <a:lstStyle/>
          <a:p>
            <a:r>
              <a:rPr lang="en-US" sz="2400" dirty="0">
                <a:latin typeface="Verdana"/>
                <a:cs typeface="Verdana"/>
              </a:rPr>
              <a:t>Local exposure and outreach </a:t>
            </a:r>
          </a:p>
        </p:txBody>
      </p:sp>
      <p:sp>
        <p:nvSpPr>
          <p:cNvPr id="10" name="Oval 9"/>
          <p:cNvSpPr/>
          <p:nvPr/>
        </p:nvSpPr>
        <p:spPr>
          <a:xfrm>
            <a:off x="4249469" y="1425844"/>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1</a:t>
            </a:r>
          </a:p>
        </p:txBody>
      </p:sp>
      <p:sp>
        <p:nvSpPr>
          <p:cNvPr id="11" name="Oval 10"/>
          <p:cNvSpPr/>
          <p:nvPr/>
        </p:nvSpPr>
        <p:spPr>
          <a:xfrm>
            <a:off x="4249469" y="2560823"/>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2</a:t>
            </a:r>
          </a:p>
        </p:txBody>
      </p:sp>
      <p:sp>
        <p:nvSpPr>
          <p:cNvPr id="12" name="Oval 11"/>
          <p:cNvSpPr/>
          <p:nvPr/>
        </p:nvSpPr>
        <p:spPr>
          <a:xfrm>
            <a:off x="4249469" y="3715962"/>
            <a:ext cx="565688" cy="557939"/>
          </a:xfrm>
          <a:prstGeom prst="ellipse">
            <a:avLst/>
          </a:prstGeom>
          <a:solidFill>
            <a:srgbClr val="5840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3</a:t>
            </a:r>
          </a:p>
        </p:txBody>
      </p:sp>
    </p:spTree>
    <p:extLst>
      <p:ext uri="{BB962C8B-B14F-4D97-AF65-F5344CB8AC3E}">
        <p14:creationId xmlns:p14="http://schemas.microsoft.com/office/powerpoint/2010/main" val="3643761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5844"/>
            <a:ext cx="8229600" cy="4020846"/>
          </a:xfrm>
        </p:spPr>
        <p: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Lowest hanging targets for partnerships:</a:t>
            </a: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Religious organizations.</a:t>
            </a:r>
            <a:r>
              <a:rPr lang="en-US" sz="1600" dirty="0">
                <a:latin typeface="Verdana" panose="020B0604030504040204" pitchFamily="34" charset="0"/>
                <a:ea typeface="Verdana" panose="020B0604030504040204" pitchFamily="34" charset="0"/>
                <a:cs typeface="Verdana" panose="020B0604030504040204" pitchFamily="34" charset="0"/>
              </a:rPr>
              <a:t> It’s in their mission, they have systems in place to help families, but they have very limited awareness of WIC.</a:t>
            </a:r>
          </a:p>
          <a:p>
            <a:pPr lvl="1" indent="-233363">
              <a:spcBef>
                <a:spcPts val="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K-12 educators and academics.</a:t>
            </a:r>
            <a:r>
              <a:rPr lang="en-US" sz="1600" dirty="0">
                <a:latin typeface="Verdana" panose="020B0604030504040204" pitchFamily="34" charset="0"/>
                <a:ea typeface="Verdana" panose="020B0604030504040204" pitchFamily="34" charset="0"/>
                <a:cs typeface="Verdana" panose="020B0604030504040204" pitchFamily="34" charset="0"/>
              </a:rPr>
              <a:t> They see the need, often interact with the families, but have limited awareness of the program.</a:t>
            </a:r>
          </a:p>
          <a:p>
            <a:pPr lvl="1" indent="-233363">
              <a:spcBef>
                <a:spcPts val="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Retailers and Grocers.</a:t>
            </a:r>
            <a:r>
              <a:rPr lang="en-US" sz="1600" dirty="0">
                <a:latin typeface="Verdana" panose="020B0604030504040204" pitchFamily="34" charset="0"/>
                <a:ea typeface="Verdana" panose="020B0604030504040204" pitchFamily="34" charset="0"/>
                <a:cs typeface="Verdana" panose="020B0604030504040204" pitchFamily="34" charset="0"/>
              </a:rPr>
              <a:t> Frontlines. They know the administrative side of the program, need to hear more on the positive impact.</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
          </p:nvPr>
        </p:nvSpPr>
        <p:spPr/>
        <p:txBody>
          <a:bodyPr/>
          <a:lstStyle/>
          <a:p>
            <a:fld id="{220C545B-3AF9-0A48-BFC2-5DED7BAE26A5}" type="slidenum">
              <a:rPr lang="en-US" smtClean="0"/>
              <a:pPr/>
              <a:t>39</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Impactful partnerships</a:t>
            </a:r>
            <a:endParaRPr lang="en-US" dirty="0"/>
          </a:p>
        </p:txBody>
      </p:sp>
    </p:spTree>
    <p:extLst>
      <p:ext uri="{BB962C8B-B14F-4D97-AF65-F5344CB8AC3E}">
        <p14:creationId xmlns:p14="http://schemas.microsoft.com/office/powerpoint/2010/main" val="1819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Beyond the Clinic: Supporting WIC Clients and the Community</a:t>
            </a:r>
            <a:br>
              <a:rPr lang="en-US" i="1" dirty="0"/>
            </a:br>
            <a:r>
              <a:rPr lang="en-US" i="1" dirty="0"/>
              <a:t>--------------------------------------------------------------------</a:t>
            </a:r>
          </a:p>
        </p:txBody>
      </p:sp>
      <p:sp>
        <p:nvSpPr>
          <p:cNvPr id="3" name="Content Placeholder 2"/>
          <p:cNvSpPr>
            <a:spLocks noGrp="1"/>
          </p:cNvSpPr>
          <p:nvPr>
            <p:ph idx="1"/>
          </p:nvPr>
        </p:nvSpPr>
        <p:spPr>
          <a:xfrm>
            <a:off x="1142108" y="1517699"/>
            <a:ext cx="6631125" cy="310834"/>
          </a:xfrm>
        </p:spPr>
        <p:txBody>
          <a:bodyPr>
            <a:noAutofit/>
          </a:bodyPr>
          <a:lstStyle/>
          <a:p>
            <a:pPr marL="34299" indent="0" algn="ctr">
              <a:buNone/>
            </a:pPr>
            <a:r>
              <a:rPr lang="en-US" sz="1800" b="1" dirty="0"/>
              <a:t>Community Partnerships for Healthy Mothers and Children</a:t>
            </a:r>
          </a:p>
        </p:txBody>
      </p:sp>
      <p:sp>
        <p:nvSpPr>
          <p:cNvPr id="5" name="TextBox 4"/>
          <p:cNvSpPr txBox="1"/>
          <p:nvPr/>
        </p:nvSpPr>
        <p:spPr>
          <a:xfrm>
            <a:off x="1142108" y="2042148"/>
            <a:ext cx="2972574" cy="1546577"/>
          </a:xfrm>
          <a:prstGeom prst="rect">
            <a:avLst/>
          </a:prstGeom>
          <a:noFill/>
        </p:spPr>
        <p:txBody>
          <a:bodyPr wrap="square" rtlCol="0">
            <a:spAutoFit/>
          </a:bodyPr>
          <a:lstStyle/>
          <a:p>
            <a:pPr defTabSz="685983"/>
            <a:r>
              <a:rPr lang="en-US" sz="1350" b="1" u="sng" dirty="0">
                <a:solidFill>
                  <a:srgbClr val="4D0511"/>
                </a:solidFill>
                <a:latin typeface="Cambria"/>
              </a:rPr>
              <a:t>Primary Objectives:</a:t>
            </a:r>
          </a:p>
          <a:p>
            <a:pPr defTabSz="685983"/>
            <a:endParaRPr lang="en-US" sz="1350" dirty="0">
              <a:solidFill>
                <a:srgbClr val="4D0511"/>
              </a:solidFill>
              <a:latin typeface="Cambria"/>
            </a:endParaRPr>
          </a:p>
          <a:p>
            <a:pPr marL="257244" indent="-257244" defTabSz="685983">
              <a:buFont typeface="+mj-lt"/>
              <a:buAutoNum type="arabicPeriod"/>
            </a:pPr>
            <a:r>
              <a:rPr lang="en-US" sz="1350" dirty="0">
                <a:solidFill>
                  <a:srgbClr val="4D0511"/>
                </a:solidFill>
                <a:latin typeface="Cambria"/>
              </a:rPr>
              <a:t>Improve access to healthy food and beverage options</a:t>
            </a:r>
          </a:p>
          <a:p>
            <a:pPr marL="257244" indent="-257244" defTabSz="685983">
              <a:buFont typeface="+mj-lt"/>
              <a:buAutoNum type="arabicPeriod"/>
            </a:pPr>
            <a:r>
              <a:rPr lang="en-US" sz="1350" dirty="0">
                <a:solidFill>
                  <a:srgbClr val="4D0511"/>
                </a:solidFill>
                <a:latin typeface="Cambria"/>
              </a:rPr>
              <a:t>Improve access to chronic disease prevention and management services</a:t>
            </a:r>
          </a:p>
        </p:txBody>
      </p:sp>
      <p:sp>
        <p:nvSpPr>
          <p:cNvPr id="6" name="TextBox 5"/>
          <p:cNvSpPr txBox="1"/>
          <p:nvPr/>
        </p:nvSpPr>
        <p:spPr>
          <a:xfrm>
            <a:off x="4480549" y="2042148"/>
            <a:ext cx="3429893" cy="2585323"/>
          </a:xfrm>
          <a:prstGeom prst="rect">
            <a:avLst/>
          </a:prstGeom>
          <a:noFill/>
        </p:spPr>
        <p:txBody>
          <a:bodyPr wrap="square" rtlCol="0">
            <a:spAutoFit/>
          </a:bodyPr>
          <a:lstStyle/>
          <a:p>
            <a:pPr defTabSz="685983"/>
            <a:r>
              <a:rPr lang="en-US" sz="1350" b="1" dirty="0">
                <a:solidFill>
                  <a:srgbClr val="4D0511"/>
                </a:solidFill>
                <a:latin typeface="Cambria"/>
              </a:rPr>
              <a:t>Target population: </a:t>
            </a:r>
            <a:r>
              <a:rPr lang="en-US" sz="1350" dirty="0">
                <a:solidFill>
                  <a:srgbClr val="4D0511"/>
                </a:solidFill>
                <a:latin typeface="Cambria"/>
              </a:rPr>
              <a:t>Low income women and children</a:t>
            </a:r>
          </a:p>
          <a:p>
            <a:pPr defTabSz="685983"/>
            <a:endParaRPr lang="en-US" sz="1350" dirty="0">
              <a:solidFill>
                <a:srgbClr val="4D0511"/>
              </a:solidFill>
              <a:latin typeface="Cambria"/>
            </a:endParaRPr>
          </a:p>
          <a:p>
            <a:pPr defTabSz="685983"/>
            <a:r>
              <a:rPr lang="en-US" sz="1350" b="1" dirty="0">
                <a:solidFill>
                  <a:srgbClr val="4D0511"/>
                </a:solidFill>
                <a:latin typeface="Cambria"/>
              </a:rPr>
              <a:t>National Partners: </a:t>
            </a:r>
            <a:r>
              <a:rPr lang="en-US" sz="1350" dirty="0">
                <a:solidFill>
                  <a:srgbClr val="4D0511"/>
                </a:solidFill>
                <a:latin typeface="Cambria"/>
              </a:rPr>
              <a:t>American College of Obstetricians and Gynecologists (ACOG) and </a:t>
            </a:r>
            <a:r>
              <a:rPr lang="en-US" sz="1350" dirty="0" err="1">
                <a:solidFill>
                  <a:srgbClr val="4D0511"/>
                </a:solidFill>
                <a:latin typeface="Cambria"/>
              </a:rPr>
              <a:t>Altarum</a:t>
            </a:r>
            <a:r>
              <a:rPr lang="en-US" sz="1350" dirty="0">
                <a:solidFill>
                  <a:srgbClr val="4D0511"/>
                </a:solidFill>
                <a:latin typeface="Cambria"/>
              </a:rPr>
              <a:t> Institute</a:t>
            </a:r>
          </a:p>
          <a:p>
            <a:pPr defTabSz="685983"/>
            <a:endParaRPr lang="en-US" sz="1350" dirty="0">
              <a:solidFill>
                <a:srgbClr val="4D0511"/>
              </a:solidFill>
              <a:latin typeface="Cambria"/>
            </a:endParaRPr>
          </a:p>
          <a:p>
            <a:pPr defTabSz="685983"/>
            <a:r>
              <a:rPr lang="en-US" sz="1350" b="1" dirty="0">
                <a:solidFill>
                  <a:srgbClr val="4D0511"/>
                </a:solidFill>
                <a:latin typeface="Cambria"/>
              </a:rPr>
              <a:t>Local Partners: </a:t>
            </a:r>
            <a:r>
              <a:rPr lang="en-US" sz="1350" dirty="0">
                <a:solidFill>
                  <a:srgbClr val="4D0511"/>
                </a:solidFill>
                <a:latin typeface="Cambria"/>
              </a:rPr>
              <a:t>30 local WIC agencies</a:t>
            </a:r>
          </a:p>
          <a:p>
            <a:pPr defTabSz="685983"/>
            <a:endParaRPr lang="en-US" sz="1350" dirty="0">
              <a:solidFill>
                <a:srgbClr val="4D0511"/>
              </a:solidFill>
              <a:latin typeface="Cambria"/>
            </a:endParaRPr>
          </a:p>
          <a:p>
            <a:pPr defTabSz="685983"/>
            <a:r>
              <a:rPr lang="en-US" sz="1350" b="1" dirty="0">
                <a:solidFill>
                  <a:srgbClr val="4D0511"/>
                </a:solidFill>
                <a:latin typeface="Cambria"/>
              </a:rPr>
              <a:t>Leadership Team: </a:t>
            </a:r>
            <a:r>
              <a:rPr lang="en-US" sz="1350" dirty="0">
                <a:solidFill>
                  <a:srgbClr val="4D0511"/>
                </a:solidFill>
                <a:latin typeface="Cambria"/>
              </a:rPr>
              <a:t>Project Coordinator,  OB/GYN or women’s healthcare provider, and WIC Client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766" y="3714973"/>
            <a:ext cx="2458090" cy="1382676"/>
          </a:xfrm>
          <a:prstGeom prst="rect">
            <a:avLst/>
          </a:prstGeom>
        </p:spPr>
      </p:pic>
    </p:spTree>
    <p:extLst>
      <p:ext uri="{BB962C8B-B14F-4D97-AF65-F5344CB8AC3E}">
        <p14:creationId xmlns:p14="http://schemas.microsoft.com/office/powerpoint/2010/main" val="12140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5844"/>
            <a:ext cx="8229600" cy="4020846"/>
          </a:xfrm>
        </p:spPr>
        <p:txBody>
          <a:bodyPr/>
          <a:lstStyle/>
          <a:p>
            <a:pPr>
              <a:spcBef>
                <a:spcPts val="900"/>
              </a:spcBef>
            </a:pPr>
            <a:r>
              <a:rPr lang="en-US" sz="1800" b="1" dirty="0">
                <a:latin typeface="Verdana" panose="020B0604030504040204" pitchFamily="34" charset="0"/>
                <a:ea typeface="Verdana" panose="020B0604030504040204" pitchFamily="34" charset="0"/>
                <a:cs typeface="Verdana" panose="020B0604030504040204" pitchFamily="34" charset="0"/>
              </a:rPr>
              <a:t>Attainable but more difficult:</a:t>
            </a: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Medical professionals.</a:t>
            </a:r>
            <a:r>
              <a:rPr lang="en-US" sz="1600" dirty="0">
                <a:latin typeface="Verdana" panose="020B0604030504040204" pitchFamily="34" charset="0"/>
                <a:ea typeface="Verdana" panose="020B0604030504040204" pitchFamily="34" charset="0"/>
                <a:cs typeface="Verdana" panose="020B0604030504040204" pitchFamily="34" charset="0"/>
              </a:rPr>
              <a:t> They see the importance of the program but are pressed for time and expensive to reach.</a:t>
            </a:r>
          </a:p>
          <a:p>
            <a:pPr lvl="1" indent="-233363">
              <a:spcBef>
                <a:spcPts val="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Business leaders.</a:t>
            </a:r>
            <a:r>
              <a:rPr lang="en-US" sz="1600" dirty="0">
                <a:latin typeface="Verdana" panose="020B0604030504040204" pitchFamily="34" charset="0"/>
                <a:ea typeface="Verdana" panose="020B0604030504040204" pitchFamily="34" charset="0"/>
                <a:cs typeface="Verdana" panose="020B0604030504040204" pitchFamily="34" charset="0"/>
              </a:rPr>
              <a:t> They do not automatically see their role in assistance programs, even when their staff utilize the programs.</a:t>
            </a:r>
          </a:p>
          <a:p>
            <a:pPr lvl="1" indent="-233363">
              <a:spcBef>
                <a:spcPts val="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1" indent="-233363">
              <a:lnSpc>
                <a:spcPct val="120000"/>
              </a:lnSpc>
              <a:spcBef>
                <a:spcPts val="300"/>
              </a:spcBef>
              <a:spcAft>
                <a:spcPts val="300"/>
              </a:spcAft>
            </a:pPr>
            <a:r>
              <a:rPr lang="en-US" sz="1600" u="sng" dirty="0">
                <a:latin typeface="Verdana" panose="020B0604030504040204" pitchFamily="34" charset="0"/>
                <a:ea typeface="Verdana" panose="020B0604030504040204" pitchFamily="34" charset="0"/>
                <a:cs typeface="Verdana" panose="020B0604030504040204" pitchFamily="34" charset="0"/>
              </a:rPr>
              <a:t>Official military representatives.</a:t>
            </a:r>
            <a:r>
              <a:rPr lang="en-US" sz="1600" dirty="0">
                <a:latin typeface="Verdana" panose="020B0604030504040204" pitchFamily="34" charset="0"/>
                <a:ea typeface="Verdana" panose="020B0604030504040204" pitchFamily="34" charset="0"/>
                <a:cs typeface="Verdana" panose="020B0604030504040204" pitchFamily="34" charset="0"/>
              </a:rPr>
              <a:t> Requires more formal partnerships/a lot of red tape (active duty hesitant to engage without official sign-off). Also risks some backlash (Why isn’t military providing for our troops? Why is this needed?).   </a:t>
            </a:r>
          </a:p>
          <a:p>
            <a:endParaRPr lang="en-US" sz="2000" dirty="0"/>
          </a:p>
        </p:txBody>
      </p:sp>
      <p:sp>
        <p:nvSpPr>
          <p:cNvPr id="3" name="Slide Number Placeholder 2"/>
          <p:cNvSpPr>
            <a:spLocks noGrp="1"/>
          </p:cNvSpPr>
          <p:nvPr>
            <p:ph type="sldNum" sz="quarter" idx="4"/>
          </p:nvPr>
        </p:nvSpPr>
        <p:spPr/>
        <p:txBody>
          <a:bodyPr/>
          <a:lstStyle/>
          <a:p>
            <a:fld id="{220C545B-3AF9-0A48-BFC2-5DED7BAE26A5}" type="slidenum">
              <a:rPr lang="en-US" smtClean="0"/>
              <a:pPr/>
              <a:t>40</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Impactful partnerships</a:t>
            </a:r>
            <a:endParaRPr lang="en-US" dirty="0"/>
          </a:p>
        </p:txBody>
      </p:sp>
    </p:spTree>
    <p:extLst>
      <p:ext uri="{BB962C8B-B14F-4D97-AF65-F5344CB8AC3E}">
        <p14:creationId xmlns:p14="http://schemas.microsoft.com/office/powerpoint/2010/main" val="142512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1013"/>
            <a:ext cx="8229600" cy="3955081"/>
          </a:xfrm>
        </p:spPr>
        <p:txBody>
          <a:bodyPr/>
          <a:lstStyle/>
          <a:p>
            <a:pPr>
              <a:lnSpc>
                <a:spcPct val="120000"/>
              </a:lnSpc>
              <a:spcBef>
                <a:spcPts val="300"/>
              </a:spcBef>
              <a:spcAft>
                <a:spcPts val="300"/>
              </a:spcAft>
            </a:pPr>
            <a:r>
              <a:rPr lang="en-US" sz="1600" dirty="0">
                <a:latin typeface="Verdana"/>
                <a:cs typeface="Verdana"/>
              </a:rPr>
              <a:t>Few national assistance-based organizations have conducted this extensive of a messaging review in recent months.</a:t>
            </a:r>
          </a:p>
          <a:p>
            <a:pPr marL="0" indent="0">
              <a:lnSpc>
                <a:spcPct val="120000"/>
              </a:lnSpc>
              <a:spcBef>
                <a:spcPts val="300"/>
              </a:spcBef>
              <a:spcAft>
                <a:spcPts val="300"/>
              </a:spcAft>
              <a:buNone/>
            </a:pPr>
            <a:r>
              <a:rPr lang="en-US" sz="1600" dirty="0">
                <a:latin typeface="Verdana"/>
                <a:cs typeface="Verdana"/>
              </a:rPr>
              <a:t>  </a:t>
            </a:r>
          </a:p>
          <a:p>
            <a:pPr>
              <a:lnSpc>
                <a:spcPct val="120000"/>
              </a:lnSpc>
              <a:spcBef>
                <a:spcPts val="300"/>
              </a:spcBef>
              <a:spcAft>
                <a:spcPts val="300"/>
              </a:spcAft>
            </a:pPr>
            <a:r>
              <a:rPr lang="en-US" sz="1600" dirty="0">
                <a:latin typeface="Verdana"/>
                <a:cs typeface="Verdana"/>
              </a:rPr>
              <a:t>Your work is an opportunity to provide other like-minded organizations with helpful information as we navigate forward.</a:t>
            </a:r>
          </a:p>
          <a:p>
            <a:pPr marL="0" indent="0">
              <a:lnSpc>
                <a:spcPct val="120000"/>
              </a:lnSpc>
              <a:spcBef>
                <a:spcPts val="300"/>
              </a:spcBef>
              <a:spcAft>
                <a:spcPts val="300"/>
              </a:spcAft>
              <a:buNone/>
            </a:pPr>
            <a:endParaRPr lang="en-US" sz="1600" dirty="0">
              <a:latin typeface="Verdana"/>
              <a:cs typeface="Verdana"/>
            </a:endParaRPr>
          </a:p>
          <a:p>
            <a:pPr>
              <a:lnSpc>
                <a:spcPct val="120000"/>
              </a:lnSpc>
              <a:spcBef>
                <a:spcPts val="300"/>
              </a:spcBef>
              <a:spcAft>
                <a:spcPts val="300"/>
              </a:spcAft>
            </a:pPr>
            <a:r>
              <a:rPr lang="en-US" sz="1600" dirty="0">
                <a:latin typeface="Verdana"/>
                <a:cs typeface="Verdana"/>
              </a:rPr>
              <a:t>Turn the research into action with editorials, speaking engagements to show others what you have and how it can help them. </a:t>
            </a:r>
          </a:p>
          <a:p>
            <a:pPr lvl="1">
              <a:lnSpc>
                <a:spcPct val="120000"/>
              </a:lnSpc>
              <a:spcBef>
                <a:spcPts val="300"/>
              </a:spcBef>
              <a:spcAft>
                <a:spcPts val="300"/>
              </a:spcAft>
            </a:pPr>
            <a:r>
              <a:rPr lang="en-US" sz="1400" dirty="0">
                <a:latin typeface="Verdana"/>
                <a:cs typeface="Verdana"/>
              </a:rPr>
              <a:t>National Consumer Federation of American: National Food Policy Conference</a:t>
            </a:r>
          </a:p>
        </p:txBody>
      </p:sp>
      <p:sp>
        <p:nvSpPr>
          <p:cNvPr id="3" name="Slide Number Placeholder 2"/>
          <p:cNvSpPr>
            <a:spLocks noGrp="1"/>
          </p:cNvSpPr>
          <p:nvPr>
            <p:ph type="sldNum" sz="quarter" idx="4"/>
          </p:nvPr>
        </p:nvSpPr>
        <p:spPr/>
        <p:txBody>
          <a:bodyPr/>
          <a:lstStyle/>
          <a:p>
            <a:fld id="{220C545B-3AF9-0A48-BFC2-5DED7BAE26A5}" type="slidenum">
              <a:rPr lang="en-US" smtClean="0"/>
              <a:pPr/>
              <a:t>41</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National thought leadership</a:t>
            </a:r>
          </a:p>
        </p:txBody>
      </p:sp>
    </p:spTree>
    <p:extLst>
      <p:ext uri="{BB962C8B-B14F-4D97-AF65-F5344CB8AC3E}">
        <p14:creationId xmlns:p14="http://schemas.microsoft.com/office/powerpoint/2010/main" val="2857831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0057"/>
            <a:ext cx="8229600" cy="1166940"/>
          </a:xfrm>
        </p:spPr>
        <p:txBody>
          <a:bodyPr/>
          <a:lstStyle/>
          <a:p>
            <a:pPr marL="228600" lvl="2" indent="0" defTabSz="457200">
              <a:spcBef>
                <a:spcPts val="0"/>
              </a:spcBef>
              <a:buClr>
                <a:srgbClr val="E51A31"/>
              </a:buClr>
              <a:buNone/>
            </a:pPr>
            <a:r>
              <a:rPr lang="en-US" sz="1200" dirty="0">
                <a:latin typeface="Verdana"/>
                <a:ea typeface="Verdana" panose="020B0604030504040204" pitchFamily="34" charset="0"/>
                <a:cs typeface="Verdana"/>
              </a:rPr>
              <a:t> </a:t>
            </a:r>
          </a:p>
          <a:p>
            <a:pPr>
              <a:spcBef>
                <a:spcPts val="900"/>
              </a:spcBef>
            </a:pPr>
            <a:r>
              <a:rPr lang="en-US" sz="1800" b="1" dirty="0">
                <a:latin typeface="Verdana"/>
                <a:cs typeface="Verdana"/>
              </a:rPr>
              <a:t>Opportunities are abundant for communications efforts at local levels to educate the public on WIC and its impact. Including:</a:t>
            </a:r>
          </a:p>
          <a:p>
            <a:pPr lvl="1">
              <a:spcBef>
                <a:spcPts val="900"/>
              </a:spcBef>
            </a:pPr>
            <a:endParaRPr lang="en-US" sz="1600" dirty="0">
              <a:latin typeface="Verdana"/>
              <a:ea typeface="Verdana" panose="020B0604030504040204" pitchFamily="34" charset="0"/>
              <a:cs typeface="Verdana"/>
            </a:endParaRPr>
          </a:p>
        </p:txBody>
      </p:sp>
      <p:sp>
        <p:nvSpPr>
          <p:cNvPr id="3" name="Slide Number Placeholder 2"/>
          <p:cNvSpPr>
            <a:spLocks noGrp="1"/>
          </p:cNvSpPr>
          <p:nvPr>
            <p:ph type="sldNum" sz="quarter" idx="4"/>
          </p:nvPr>
        </p:nvSpPr>
        <p:spPr/>
        <p:txBody>
          <a:bodyPr/>
          <a:lstStyle/>
          <a:p>
            <a:fld id="{220C545B-3AF9-0A48-BFC2-5DED7BAE26A5}" type="slidenum">
              <a:rPr lang="en-US" smtClean="0"/>
              <a:pPr/>
              <a:t>42</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Local exposure and outreach </a:t>
            </a:r>
          </a:p>
        </p:txBody>
      </p:sp>
      <p:sp>
        <p:nvSpPr>
          <p:cNvPr id="5" name="TextBox 4"/>
          <p:cNvSpPr txBox="1"/>
          <p:nvPr/>
        </p:nvSpPr>
        <p:spPr>
          <a:xfrm>
            <a:off x="1822124" y="2559168"/>
            <a:ext cx="5265812" cy="1477328"/>
          </a:xfrm>
          <a:prstGeom prst="rect">
            <a:avLst/>
          </a:prstGeom>
        </p:spPr>
        <p:txBody>
          <a:bodyPr vert="horz" wrap="square" rtlCol="0" anchor="t" anchorCtr="1">
            <a:spAutoFit/>
          </a:bodyPr>
          <a:lstStyle/>
          <a:p>
            <a:pPr marL="285750" indent="-285750">
              <a:buFont typeface="Arial" panose="020B0604020202020204" pitchFamily="34" charset="0"/>
              <a:buChar char="•"/>
            </a:pPr>
            <a:r>
              <a:rPr lang="en-US" dirty="0">
                <a:latin typeface="Verdana"/>
                <a:cs typeface="Verdana"/>
              </a:rPr>
              <a:t>Grocery store materials &amp; programs.</a:t>
            </a:r>
          </a:p>
          <a:p>
            <a:pPr marL="285750" indent="-285750">
              <a:buFont typeface="Arial" panose="020B0604020202020204" pitchFamily="34" charset="0"/>
              <a:buChar char="•"/>
            </a:pPr>
            <a:endParaRPr lang="en-US" dirty="0">
              <a:latin typeface="Verdana"/>
              <a:cs typeface="Verdana"/>
            </a:endParaRPr>
          </a:p>
          <a:p>
            <a:pPr marL="285750" indent="-285750">
              <a:buFont typeface="Arial" panose="020B0604020202020204" pitchFamily="34" charset="0"/>
              <a:buChar char="•"/>
            </a:pPr>
            <a:r>
              <a:rPr lang="en-US" dirty="0">
                <a:latin typeface="Verdana"/>
                <a:cs typeface="Verdana"/>
              </a:rPr>
              <a:t>“I’m a WIC kid!” success stories. </a:t>
            </a:r>
          </a:p>
          <a:p>
            <a:pPr marL="285750" indent="-285750">
              <a:buFont typeface="Arial" panose="020B0604020202020204" pitchFamily="34" charset="0"/>
              <a:buChar char="•"/>
            </a:pPr>
            <a:endParaRPr lang="en-US" dirty="0">
              <a:latin typeface="Verdana"/>
              <a:cs typeface="Verdana"/>
            </a:endParaRPr>
          </a:p>
          <a:p>
            <a:pPr marL="285750" indent="-285750">
              <a:buFont typeface="Arial" panose="020B0604020202020204" pitchFamily="34" charset="0"/>
              <a:buChar char="•"/>
            </a:pPr>
            <a:r>
              <a:rPr lang="en-US" dirty="0">
                <a:latin typeface="Verdana"/>
                <a:cs typeface="Verdana"/>
              </a:rPr>
              <a:t>Community toolkits &amp; resources </a:t>
            </a:r>
          </a:p>
        </p:txBody>
      </p:sp>
    </p:spTree>
    <p:extLst>
      <p:ext uri="{BB962C8B-B14F-4D97-AF65-F5344CB8AC3E}">
        <p14:creationId xmlns:p14="http://schemas.microsoft.com/office/powerpoint/2010/main" val="332970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20C545B-3AF9-0A48-BFC2-5DED7BAE26A5}" type="slidenum">
              <a:rPr lang="en-US" smtClean="0"/>
              <a:pPr/>
              <a:t>43</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Grocery store pilot program</a:t>
            </a:r>
          </a:p>
        </p:txBody>
      </p:sp>
      <p:sp>
        <p:nvSpPr>
          <p:cNvPr id="5" name="Content Placeholder 4"/>
          <p:cNvSpPr>
            <a:spLocks noGrp="1"/>
          </p:cNvSpPr>
          <p:nvPr>
            <p:ph idx="1"/>
          </p:nvPr>
        </p:nvSpPr>
        <p:spPr/>
        <p:txBody>
          <a:bodyPr/>
          <a:lstStyle/>
          <a:p>
            <a:r>
              <a:rPr lang="en-US" sz="1800" b="1" dirty="0">
                <a:latin typeface="Verdana"/>
                <a:cs typeface="Verdana"/>
              </a:rPr>
              <a:t>What we heard: WIC recipients feel stigmatized and embarrassed in grocery stores.</a:t>
            </a:r>
          </a:p>
          <a:p>
            <a:pPr marL="0" indent="0">
              <a:buNone/>
            </a:pPr>
            <a:r>
              <a:rPr lang="en-US" sz="1800" b="1" dirty="0">
                <a:latin typeface="Verdana"/>
                <a:cs typeface="Verdana"/>
              </a:rPr>
              <a:t> </a:t>
            </a:r>
          </a:p>
          <a:p>
            <a:endParaRPr lang="en-US" sz="1800" dirty="0">
              <a:latin typeface="Verdana"/>
              <a:cs typeface="Verdana"/>
            </a:endParaRPr>
          </a:p>
          <a:p>
            <a:endParaRPr lang="en-US" sz="1800" dirty="0">
              <a:latin typeface="Verdana"/>
              <a:cs typeface="Verdana"/>
            </a:endParaRPr>
          </a:p>
          <a:p>
            <a:r>
              <a:rPr lang="en-US" sz="1800" dirty="0">
                <a:latin typeface="Verdana"/>
                <a:cs typeface="Verdana"/>
              </a:rPr>
              <a:t>To better educate the public on WIC, provide resources to stores and cashiers with explanation of program to share with people who are inquiring and/or curious. </a:t>
            </a:r>
            <a:endParaRPr lang="en-US" sz="1400" dirty="0">
              <a:latin typeface="Verdana"/>
              <a:ea typeface="Verdana" panose="020B0604030504040204" pitchFamily="34" charset="0"/>
              <a:cs typeface="Verdana"/>
            </a:endParaRPr>
          </a:p>
          <a:p>
            <a:pPr marL="1372298" lvl="3" indent="-173736">
              <a:spcBef>
                <a:spcPts val="300"/>
              </a:spcBef>
              <a:spcAft>
                <a:spcPts val="300"/>
              </a:spcAft>
              <a:buClr>
                <a:srgbClr val="E51A31"/>
              </a:buClr>
              <a:buFont typeface="Arial" panose="020B0604020202020204" pitchFamily="34" charset="0"/>
              <a:buChar char="•"/>
            </a:pPr>
            <a:r>
              <a:rPr lang="en-US" sz="1600" dirty="0">
                <a:latin typeface="Verdana"/>
                <a:ea typeface="Verdana" panose="020B0604030504040204" pitchFamily="34" charset="0"/>
                <a:cs typeface="Verdana"/>
              </a:rPr>
              <a:t>Cashier cards: postcard-/flyer-size to hand out at checkout line</a:t>
            </a:r>
          </a:p>
          <a:p>
            <a:pPr marL="1372298" lvl="3" indent="-173736">
              <a:spcBef>
                <a:spcPts val="300"/>
              </a:spcBef>
              <a:spcAft>
                <a:spcPts val="300"/>
              </a:spcAft>
              <a:buClr>
                <a:srgbClr val="E51A31"/>
              </a:buClr>
              <a:buFont typeface="Arial" panose="020B0604020202020204" pitchFamily="34" charset="0"/>
              <a:buChar char="•"/>
            </a:pPr>
            <a:r>
              <a:rPr lang="en-US" sz="1600" dirty="0">
                <a:latin typeface="Verdana"/>
                <a:ea typeface="Verdana" panose="020B0604030504040204" pitchFamily="34" charset="0"/>
                <a:cs typeface="Verdana"/>
              </a:rPr>
              <a:t>Tear sheets for store shelfs: place with WIC products for placement besides marked products with quick overview of what program entails.</a:t>
            </a:r>
          </a:p>
          <a:p>
            <a:r>
              <a:rPr lang="en-US" sz="1800" dirty="0">
                <a:latin typeface="Verdana"/>
                <a:cs typeface="Verdana"/>
              </a:rPr>
              <a:t>Pilot in select markets and test perception/awareness pre- and post-program</a:t>
            </a:r>
          </a:p>
          <a:p>
            <a:pPr marL="1372298" lvl="3" indent="-173736">
              <a:spcBef>
                <a:spcPts val="300"/>
              </a:spcBef>
              <a:spcAft>
                <a:spcPts val="300"/>
              </a:spcAft>
              <a:buClr>
                <a:srgbClr val="E51A31"/>
              </a:buClr>
              <a:buFont typeface="Arial" panose="020B0604020202020204" pitchFamily="34" charset="0"/>
              <a:buChar char="•"/>
            </a:pPr>
            <a:endParaRPr lang="en-US" sz="1600" dirty="0">
              <a:latin typeface="Verdana"/>
              <a:ea typeface="Verdana" panose="020B0604030504040204" pitchFamily="34" charset="0"/>
              <a:cs typeface="Verdana"/>
            </a:endParaRPr>
          </a:p>
          <a:p>
            <a:endParaRPr lang="en-US" dirty="0"/>
          </a:p>
        </p:txBody>
      </p:sp>
      <p:sp>
        <p:nvSpPr>
          <p:cNvPr id="7" name="Arrow: Down 6"/>
          <p:cNvSpPr/>
          <p:nvPr/>
        </p:nvSpPr>
        <p:spPr>
          <a:xfrm>
            <a:off x="4192291" y="1883044"/>
            <a:ext cx="759417" cy="71292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5323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300"/>
              </a:spcBef>
              <a:spcAft>
                <a:spcPts val="300"/>
              </a:spcAft>
            </a:pPr>
            <a:r>
              <a:rPr lang="en-US" sz="1800" b="1" dirty="0">
                <a:latin typeface="Verdana" panose="020B0604030504040204" pitchFamily="34" charset="0"/>
                <a:ea typeface="Verdana" panose="020B0604030504040204" pitchFamily="34" charset="0"/>
                <a:cs typeface="Verdana" panose="020B0604030504040204" pitchFamily="34" charset="0"/>
              </a:rPr>
              <a:t>Give WIC a “face.”</a:t>
            </a:r>
            <a:r>
              <a:rPr lang="en-US" sz="1800" dirty="0">
                <a:latin typeface="Verdana" panose="020B0604030504040204" pitchFamily="34" charset="0"/>
                <a:ea typeface="Verdana" panose="020B0604030504040204" pitchFamily="34" charset="0"/>
                <a:cs typeface="Verdana" panose="020B0604030504040204" pitchFamily="34" charset="0"/>
              </a:rPr>
              <a:t> </a:t>
            </a:r>
          </a:p>
          <a:p>
            <a:pPr>
              <a:spcBef>
                <a:spcPts val="300"/>
              </a:spcBef>
              <a:spcAft>
                <a:spcPts val="300"/>
              </a:spcAft>
            </a:pPr>
            <a:r>
              <a:rPr lang="en-US" sz="1800" dirty="0">
                <a:latin typeface="Verdana" panose="020B0604030504040204" pitchFamily="34" charset="0"/>
                <a:ea typeface="Verdana" panose="020B0604030504040204" pitchFamily="34" charset="0"/>
                <a:cs typeface="Verdana" panose="020B0604030504040204" pitchFamily="34" charset="0"/>
              </a:rPr>
              <a:t>Show success stories of people who benefited from the program when they were younger. Where are they and what have they accomplished? Bring to life via “I’m a WIC kid!”</a:t>
            </a:r>
          </a:p>
          <a:p>
            <a:pPr>
              <a:spcBef>
                <a:spcPts val="300"/>
              </a:spcBef>
              <a:spcAft>
                <a:spcPts val="300"/>
              </a:spcAft>
            </a:pPr>
            <a:endParaRPr lang="en-US" sz="1800" dirty="0">
              <a:latin typeface="Verdana" panose="020B0604030504040204" pitchFamily="34" charset="0"/>
              <a:ea typeface="Verdana" panose="020B0604030504040204" pitchFamily="34" charset="0"/>
              <a:cs typeface="Verdana" panose="020B0604030504040204" pitchFamily="34" charset="0"/>
            </a:endParaRPr>
          </a:p>
          <a:p>
            <a:pPr>
              <a:spcBef>
                <a:spcPts val="300"/>
              </a:spcBef>
              <a:spcAft>
                <a:spcPts val="300"/>
              </a:spcAft>
            </a:pPr>
            <a:endParaRPr lang="en-US" sz="1800" dirty="0">
              <a:latin typeface="Verdana" panose="020B0604030504040204" pitchFamily="34" charset="0"/>
              <a:ea typeface="Verdana" panose="020B0604030504040204" pitchFamily="34" charset="0"/>
              <a:cs typeface="Verdana" panose="020B0604030504040204" pitchFamily="34" charset="0"/>
            </a:endParaRPr>
          </a:p>
          <a:p>
            <a:pPr>
              <a:spcBef>
                <a:spcPts val="300"/>
              </a:spcBef>
              <a:spcAft>
                <a:spcPts val="300"/>
              </a:spcAft>
            </a:pPr>
            <a:endParaRPr lang="en-US" sz="1800" dirty="0">
              <a:latin typeface="Verdana" panose="020B0604030504040204" pitchFamily="34" charset="0"/>
              <a:ea typeface="Verdana" panose="020B0604030504040204" pitchFamily="34" charset="0"/>
              <a:cs typeface="Verdana" panose="020B0604030504040204" pitchFamily="34" charset="0"/>
            </a:endParaRPr>
          </a:p>
          <a:p>
            <a:pPr>
              <a:spcBef>
                <a:spcPts val="300"/>
              </a:spcBef>
              <a:spcAft>
                <a:spcPts val="300"/>
              </a:spcAft>
            </a:pPr>
            <a:r>
              <a:rPr lang="en-US" sz="1800" dirty="0">
                <a:latin typeface="Verdana" panose="020B0604030504040204" pitchFamily="34" charset="0"/>
                <a:ea typeface="Verdana" panose="020B0604030504040204" pitchFamily="34" charset="0"/>
                <a:cs typeface="Verdana" panose="020B0604030504040204" pitchFamily="34" charset="0"/>
              </a:rPr>
              <a:t>Potential for larger public education campaign to illustrate reach and impact of WIC long term; how use of the program is temporary during early childhood.</a:t>
            </a:r>
          </a:p>
          <a:p>
            <a:pPr>
              <a:spcBef>
                <a:spcPts val="300"/>
              </a:spcBef>
              <a:spcAft>
                <a:spcPts val="300"/>
              </a:spcAft>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
          </p:nvPr>
        </p:nvSpPr>
        <p:spPr/>
        <p:txBody>
          <a:bodyPr/>
          <a:lstStyle/>
          <a:p>
            <a:fld id="{220C545B-3AF9-0A48-BFC2-5DED7BAE26A5}" type="slidenum">
              <a:rPr lang="en-US" smtClean="0"/>
              <a:pPr/>
              <a:t>44</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“I’m a WIC Kid!”</a:t>
            </a:r>
          </a:p>
        </p:txBody>
      </p:sp>
      <p:sp>
        <p:nvSpPr>
          <p:cNvPr id="5" name="Arrow: Down 4"/>
          <p:cNvSpPr/>
          <p:nvPr/>
        </p:nvSpPr>
        <p:spPr>
          <a:xfrm>
            <a:off x="4192291" y="2608399"/>
            <a:ext cx="759417" cy="71292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73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dirty="0">
                <a:latin typeface="Verdana"/>
                <a:cs typeface="Verdana"/>
              </a:rPr>
              <a:t>Help partners use new insights in their communities.</a:t>
            </a:r>
          </a:p>
          <a:p>
            <a:r>
              <a:rPr lang="en-US" sz="1800" dirty="0">
                <a:latin typeface="Verdana"/>
                <a:cs typeface="Verdana"/>
              </a:rPr>
              <a:t>Create a straight-forward, easy to use deck to encourage WIC conversations in their community.</a:t>
            </a:r>
          </a:p>
          <a:p>
            <a:endParaRPr lang="en-US" sz="1800" dirty="0">
              <a:latin typeface="Verdana"/>
              <a:cs typeface="Verdana"/>
            </a:endParaRPr>
          </a:p>
          <a:p>
            <a:r>
              <a:rPr lang="en-US" sz="1800" dirty="0">
                <a:latin typeface="Verdana"/>
                <a:cs typeface="Verdana"/>
              </a:rPr>
              <a:t>What’s in the deck?</a:t>
            </a:r>
          </a:p>
          <a:p>
            <a:pPr lvl="1" indent="-233363">
              <a:spcBef>
                <a:spcPts val="300"/>
              </a:spcBef>
              <a:spcAft>
                <a:spcPts val="300"/>
              </a:spcAft>
            </a:pPr>
            <a:r>
              <a:rPr lang="en-US" sz="1400" dirty="0">
                <a:latin typeface="Verdana" panose="020B0604030504040204" pitchFamily="34" charset="0"/>
                <a:ea typeface="Verdana" panose="020B0604030504040204" pitchFamily="34" charset="0"/>
                <a:cs typeface="Verdana" panose="020B0604030504040204" pitchFamily="34" charset="0"/>
              </a:rPr>
              <a:t>Suggested venues for conversations (e.g.: churches, rotary clubs, chambers of commerce)</a:t>
            </a:r>
          </a:p>
          <a:p>
            <a:pPr lvl="1" indent="-233363">
              <a:spcBef>
                <a:spcPts val="300"/>
              </a:spcBef>
              <a:spcAft>
                <a:spcPts val="300"/>
              </a:spcAft>
            </a:pPr>
            <a:r>
              <a:rPr lang="en-US" sz="1400" dirty="0">
                <a:latin typeface="Verdana" panose="020B0604030504040204" pitchFamily="34" charset="0"/>
                <a:ea typeface="Verdana" panose="020B0604030504040204" pitchFamily="34" charset="0"/>
                <a:cs typeface="Verdana" panose="020B0604030504040204" pitchFamily="34" charset="0"/>
              </a:rPr>
              <a:t>Talking points or “stump speech” to help guide their conversations</a:t>
            </a:r>
          </a:p>
          <a:p>
            <a:pPr lvl="1" indent="-233363">
              <a:spcBef>
                <a:spcPts val="300"/>
              </a:spcBef>
              <a:spcAft>
                <a:spcPts val="300"/>
              </a:spcAft>
            </a:pPr>
            <a:r>
              <a:rPr lang="en-US" sz="1400" dirty="0">
                <a:latin typeface="Verdana" panose="020B0604030504040204" pitchFamily="34" charset="0"/>
                <a:ea typeface="Verdana" panose="020B0604030504040204" pitchFamily="34" charset="0"/>
                <a:cs typeface="Verdana" panose="020B0604030504040204" pitchFamily="34" charset="0"/>
              </a:rPr>
              <a:t>Ideas on what to do/what not to do when talking to local groups. </a:t>
            </a:r>
          </a:p>
          <a:p>
            <a:pPr lvl="2" indent="-233363">
              <a:spcBef>
                <a:spcPts val="300"/>
              </a:spcBef>
              <a:spcAft>
                <a:spcPts val="300"/>
              </a:spcAft>
            </a:pPr>
            <a:r>
              <a:rPr lang="en-US" sz="1200" dirty="0">
                <a:solidFill>
                  <a:srgbClr val="94C436"/>
                </a:solidFill>
                <a:latin typeface="Verdana" panose="020B0604030504040204" pitchFamily="34" charset="0"/>
                <a:ea typeface="Verdana" panose="020B0604030504040204" pitchFamily="34" charset="0"/>
                <a:cs typeface="Verdana" panose="020B0604030504040204" pitchFamily="34" charset="0"/>
              </a:rPr>
              <a:t>DO:</a:t>
            </a:r>
            <a:r>
              <a:rPr lang="en-US" sz="1200" dirty="0">
                <a:latin typeface="Verdana" panose="020B0604030504040204" pitchFamily="34" charset="0"/>
                <a:ea typeface="Verdana" panose="020B0604030504040204" pitchFamily="34" charset="0"/>
                <a:cs typeface="Verdana" panose="020B0604030504040204" pitchFamily="34" charset="0"/>
              </a:rPr>
              <a:t> bring along a WIC success representative to put a face to the program</a:t>
            </a:r>
          </a:p>
          <a:p>
            <a:pPr lvl="2" indent="-233363">
              <a:spcBef>
                <a:spcPts val="300"/>
              </a:spcBef>
              <a:spcAft>
                <a:spcPts val="300"/>
              </a:spcAft>
            </a:pPr>
            <a:r>
              <a:rPr lang="en-US" sz="1200" dirty="0">
                <a:solidFill>
                  <a:srgbClr val="E31E31"/>
                </a:solidFill>
                <a:latin typeface="Verdana" panose="020B0604030504040204" pitchFamily="34" charset="0"/>
                <a:ea typeface="Verdana" panose="020B0604030504040204" pitchFamily="34" charset="0"/>
                <a:cs typeface="Verdana" panose="020B0604030504040204" pitchFamily="34" charset="0"/>
              </a:rPr>
              <a:t>DON’T:</a:t>
            </a:r>
            <a:r>
              <a:rPr lang="en-US" sz="1200" dirty="0">
                <a:latin typeface="Verdana" panose="020B0604030504040204" pitchFamily="34" charset="0"/>
                <a:ea typeface="Verdana" panose="020B0604030504040204" pitchFamily="34" charset="0"/>
                <a:cs typeface="Verdana" panose="020B0604030504040204" pitchFamily="34" charset="0"/>
              </a:rPr>
              <a:t> start the conversation with just faceless data or stats</a:t>
            </a:r>
          </a:p>
          <a:p>
            <a:pPr lvl="1" indent="-233363">
              <a:spcBef>
                <a:spcPts val="300"/>
              </a:spcBef>
              <a:spcAft>
                <a:spcPts val="300"/>
              </a:spcAft>
            </a:pPr>
            <a:r>
              <a:rPr lang="en-US" sz="1400" dirty="0">
                <a:latin typeface="Verdana" panose="020B0604030504040204" pitchFamily="34" charset="0"/>
                <a:ea typeface="Verdana" panose="020B0604030504040204" pitchFamily="34" charset="0"/>
                <a:cs typeface="Verdana" panose="020B0604030504040204" pitchFamily="34" charset="0"/>
              </a:rPr>
              <a:t>Helpful hints when speaking in public</a:t>
            </a:r>
          </a:p>
        </p:txBody>
      </p:sp>
      <p:sp>
        <p:nvSpPr>
          <p:cNvPr id="3" name="Slide Number Placeholder 2"/>
          <p:cNvSpPr>
            <a:spLocks noGrp="1"/>
          </p:cNvSpPr>
          <p:nvPr>
            <p:ph type="sldNum" sz="quarter" idx="4"/>
          </p:nvPr>
        </p:nvSpPr>
        <p:spPr/>
        <p:txBody>
          <a:bodyPr/>
          <a:lstStyle/>
          <a:p>
            <a:fld id="{220C545B-3AF9-0A48-BFC2-5DED7BAE26A5}" type="slidenum">
              <a:rPr lang="en-US" smtClean="0"/>
              <a:pPr/>
              <a:t>45</a:t>
            </a:fld>
            <a:endParaRPr lang="en-US" dirty="0"/>
          </a:p>
        </p:txBody>
      </p:sp>
      <p:sp>
        <p:nvSpPr>
          <p:cNvPr id="4" name="Title 3"/>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Local community toolkit</a:t>
            </a:r>
          </a:p>
        </p:txBody>
      </p:sp>
    </p:spTree>
    <p:extLst>
      <p:ext uri="{BB962C8B-B14F-4D97-AF65-F5344CB8AC3E}">
        <p14:creationId xmlns:p14="http://schemas.microsoft.com/office/powerpoint/2010/main" val="16689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a:t>Leveraging WIC strengths in a larger public health context</a:t>
            </a:r>
          </a:p>
          <a:p>
            <a:pPr lvl="1"/>
            <a:r>
              <a:rPr lang="en-US" dirty="0"/>
              <a:t>Consider the external and home environment</a:t>
            </a:r>
          </a:p>
          <a:p>
            <a:pPr lvl="1"/>
            <a:r>
              <a:rPr lang="en-US" dirty="0"/>
              <a:t>Programming based on the identified needs of the target population</a:t>
            </a:r>
          </a:p>
          <a:p>
            <a:pPr lvl="1"/>
            <a:r>
              <a:rPr lang="en-US" dirty="0"/>
              <a:t>Community partnerships</a:t>
            </a:r>
          </a:p>
          <a:p>
            <a:pPr lvl="1"/>
            <a:r>
              <a:rPr lang="en-US" dirty="0"/>
              <a:t>Consistent messaging with other stakeholders </a:t>
            </a:r>
          </a:p>
          <a:p>
            <a:pPr lvl="1"/>
            <a:r>
              <a:rPr lang="en-US" dirty="0"/>
              <a:t>Community-driven plans to reduce chronic disease through policy, systems, and environmental (PSE) strategies</a:t>
            </a:r>
          </a:p>
          <a:p>
            <a:pPr lvl="1"/>
            <a:r>
              <a:rPr lang="en-US" dirty="0"/>
              <a:t>Evaluation</a:t>
            </a:r>
          </a:p>
        </p:txBody>
      </p:sp>
      <p:sp>
        <p:nvSpPr>
          <p:cNvPr id="3" name="Title 2"/>
          <p:cNvSpPr>
            <a:spLocks noGrp="1"/>
          </p:cNvSpPr>
          <p:nvPr>
            <p:ph type="title"/>
          </p:nvPr>
        </p:nvSpPr>
        <p:spPr/>
        <p:txBody>
          <a:bodyPr>
            <a:normAutofit fontScale="90000"/>
          </a:bodyPr>
          <a:lstStyle/>
          <a:p>
            <a:r>
              <a:rPr lang="en-US" sz="3301" i="1" dirty="0"/>
              <a:t>CPHMC Project Context</a:t>
            </a:r>
            <a:br>
              <a:rPr lang="en-US" i="1" dirty="0"/>
            </a:br>
            <a:r>
              <a:rPr lang="en-US" i="1" dirty="0"/>
              <a:t>--------------------------------------------------------------------</a:t>
            </a:r>
            <a:endParaRPr lang="en-US" dirty="0"/>
          </a:p>
        </p:txBody>
      </p:sp>
      <p:pic>
        <p:nvPicPr>
          <p:cNvPr id="8" name="Picture 2" descr="http://www.co-ops.net.au/File.axd?id=e6237b8a-80de-4002-8522-3037acc4ef3f"/>
          <p:cNvPicPr>
            <a:picLocks noGrp="1" noChangeAspect="1" noChangeArrowheads="1"/>
          </p:cNvPicPr>
          <p:nvPr>
            <p:ph sz="half" idx="2"/>
          </p:nvPr>
        </p:nvPicPr>
        <p:blipFill>
          <a:blip r:embed="rId2" cstate="print"/>
          <a:srcRect/>
          <a:stretch>
            <a:fillRect/>
          </a:stretch>
        </p:blipFill>
        <p:spPr bwMode="auto">
          <a:xfrm>
            <a:off x="4635163" y="1942862"/>
            <a:ext cx="3591784" cy="2400925"/>
          </a:xfrm>
          <a:prstGeom prst="rect">
            <a:avLst/>
          </a:prstGeom>
          <a:noFill/>
        </p:spPr>
      </p:pic>
    </p:spTree>
    <p:extLst>
      <p:ext uri="{BB962C8B-B14F-4D97-AF65-F5344CB8AC3E}">
        <p14:creationId xmlns:p14="http://schemas.microsoft.com/office/powerpoint/2010/main" val="141902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1" i="1" dirty="0"/>
              <a:t>CPHMC Projects</a:t>
            </a:r>
            <a:br>
              <a:rPr lang="en-US" dirty="0"/>
            </a:b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274" y="1362877"/>
            <a:ext cx="6745455" cy="3797746"/>
          </a:xfrm>
          <a:prstGeom prst="rect">
            <a:avLst/>
          </a:prstGeom>
        </p:spPr>
      </p:pic>
    </p:spTree>
    <p:extLst>
      <p:ext uri="{BB962C8B-B14F-4D97-AF65-F5344CB8AC3E}">
        <p14:creationId xmlns:p14="http://schemas.microsoft.com/office/powerpoint/2010/main" val="26187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1" i="1" dirty="0"/>
              <a:t>Snapshot of Frequent CPHMC Partners</a:t>
            </a:r>
            <a:br>
              <a:rPr lang="en-US" dirty="0"/>
            </a:br>
            <a:r>
              <a:rPr lang="en-US" dirty="0"/>
              <a:t>----------------------------------------------------------</a:t>
            </a:r>
          </a:p>
        </p:txBody>
      </p:sp>
      <p:graphicFrame>
        <p:nvGraphicFramePr>
          <p:cNvPr id="13" name="Content Placeholder 12"/>
          <p:cNvGraphicFramePr>
            <a:graphicFrameLocks noGrp="1"/>
          </p:cNvGraphicFramePr>
          <p:nvPr>
            <p:ph idx="1"/>
            <p:extLst/>
          </p:nvPr>
        </p:nvGraphicFramePr>
        <p:xfrm>
          <a:off x="799118" y="1381932"/>
          <a:ext cx="7545765" cy="3876494"/>
        </p:xfrm>
        <a:graphic>
          <a:graphicData uri="http://schemas.openxmlformats.org/drawingml/2006/table">
            <a:tbl>
              <a:tblPr firstRow="1" bandRow="1">
                <a:tableStyleId>{5C22544A-7EE6-4342-B048-85BDC9FD1C3A}</a:tableStyleId>
              </a:tblPr>
              <a:tblGrid>
                <a:gridCol w="2075085">
                  <a:extLst>
                    <a:ext uri="{9D8B030D-6E8A-4147-A177-3AD203B41FA5}">
                      <a16:colId xmlns:a16="http://schemas.microsoft.com/office/drawing/2014/main" val="2559002931"/>
                    </a:ext>
                  </a:extLst>
                </a:gridCol>
                <a:gridCol w="5470680">
                  <a:extLst>
                    <a:ext uri="{9D8B030D-6E8A-4147-A177-3AD203B41FA5}">
                      <a16:colId xmlns:a16="http://schemas.microsoft.com/office/drawing/2014/main" val="3903207863"/>
                    </a:ext>
                  </a:extLst>
                </a:gridCol>
              </a:tblGrid>
              <a:tr h="239810">
                <a:tc>
                  <a:txBody>
                    <a:bodyPr/>
                    <a:lstStyle/>
                    <a:p>
                      <a:r>
                        <a:rPr lang="en-US" sz="1100" dirty="0"/>
                        <a:t>Category/Sector</a:t>
                      </a:r>
                    </a:p>
                  </a:txBody>
                  <a:tcPr marL="68598" marR="68598" marT="34299" marB="34299"/>
                </a:tc>
                <a:tc>
                  <a:txBody>
                    <a:bodyPr/>
                    <a:lstStyle/>
                    <a:p>
                      <a:r>
                        <a:rPr lang="en-US" sz="1100" dirty="0"/>
                        <a:t>Sub Categories</a:t>
                      </a:r>
                    </a:p>
                  </a:txBody>
                  <a:tcPr marL="68598" marR="68598" marT="34299" marB="34299"/>
                </a:tc>
                <a:extLst>
                  <a:ext uri="{0D108BD9-81ED-4DB2-BD59-A6C34878D82A}">
                    <a16:rowId xmlns:a16="http://schemas.microsoft.com/office/drawing/2014/main" val="2253868039"/>
                  </a:ext>
                </a:extLst>
              </a:tr>
              <a:tr h="239810">
                <a:tc>
                  <a:txBody>
                    <a:bodyPr/>
                    <a:lstStyle/>
                    <a:p>
                      <a:r>
                        <a:rPr lang="en-US" sz="1100" dirty="0"/>
                        <a:t>Community Members</a:t>
                      </a:r>
                    </a:p>
                  </a:txBody>
                  <a:tcPr marL="68598" marR="68598" marT="34299" marB="34299"/>
                </a:tc>
                <a:tc>
                  <a:txBody>
                    <a:bodyPr/>
                    <a:lstStyle/>
                    <a:p>
                      <a:r>
                        <a:rPr lang="en-US" sz="1100" dirty="0"/>
                        <a:t>Moms, WIC Clients, Local Residents</a:t>
                      </a:r>
                    </a:p>
                  </a:txBody>
                  <a:tcPr marL="68598" marR="68598" marT="34299" marB="34299"/>
                </a:tc>
                <a:extLst>
                  <a:ext uri="{0D108BD9-81ED-4DB2-BD59-A6C34878D82A}">
                    <a16:rowId xmlns:a16="http://schemas.microsoft.com/office/drawing/2014/main" val="3454305442"/>
                  </a:ext>
                </a:extLst>
              </a:tr>
              <a:tr h="463217">
                <a:tc>
                  <a:txBody>
                    <a:bodyPr/>
                    <a:lstStyle/>
                    <a:p>
                      <a:r>
                        <a:rPr lang="en-US" sz="1100" dirty="0"/>
                        <a:t>Medical and Public Health Organizations</a:t>
                      </a:r>
                    </a:p>
                  </a:txBody>
                  <a:tcPr marL="68598" marR="68598" marT="34299" marB="34299"/>
                </a:tc>
                <a:tc>
                  <a:txBody>
                    <a:bodyPr/>
                    <a:lstStyle/>
                    <a:p>
                      <a:r>
                        <a:rPr lang="en-US" sz="1100" dirty="0"/>
                        <a:t>Pharmacies, Health Departments, Hospitals, WIC,</a:t>
                      </a:r>
                      <a:r>
                        <a:rPr lang="en-US" sz="1100" baseline="0" dirty="0"/>
                        <a:t> Women’s Services, Health Systems, Health Insurance Companies, Mental &amp; Behavioral Health, Community Clinics, FQHCs</a:t>
                      </a:r>
                      <a:endParaRPr lang="en-US" sz="1100" dirty="0"/>
                    </a:p>
                  </a:txBody>
                  <a:tcPr marL="68598" marR="68598" marT="34299" marB="34299"/>
                </a:tc>
                <a:extLst>
                  <a:ext uri="{0D108BD9-81ED-4DB2-BD59-A6C34878D82A}">
                    <a16:rowId xmlns:a16="http://schemas.microsoft.com/office/drawing/2014/main" val="1293167957"/>
                  </a:ext>
                </a:extLst>
              </a:tr>
              <a:tr h="239810">
                <a:tc>
                  <a:txBody>
                    <a:bodyPr/>
                    <a:lstStyle/>
                    <a:p>
                      <a:r>
                        <a:rPr lang="en-US" sz="1100" dirty="0"/>
                        <a:t>Media</a:t>
                      </a:r>
                    </a:p>
                  </a:txBody>
                  <a:tcPr marL="68598" marR="68598" marT="34299" marB="34299"/>
                </a:tc>
                <a:tc>
                  <a:txBody>
                    <a:bodyPr/>
                    <a:lstStyle/>
                    <a:p>
                      <a:r>
                        <a:rPr lang="en-US" sz="1100" dirty="0"/>
                        <a:t>Local Newspapers</a:t>
                      </a:r>
                    </a:p>
                  </a:txBody>
                  <a:tcPr marL="68598" marR="68598" marT="34299" marB="34299"/>
                </a:tc>
                <a:extLst>
                  <a:ext uri="{0D108BD9-81ED-4DB2-BD59-A6C34878D82A}">
                    <a16:rowId xmlns:a16="http://schemas.microsoft.com/office/drawing/2014/main" val="1090435085"/>
                  </a:ext>
                </a:extLst>
              </a:tr>
              <a:tr h="602183">
                <a:tc>
                  <a:txBody>
                    <a:bodyPr/>
                    <a:lstStyle/>
                    <a:p>
                      <a:r>
                        <a:rPr lang="en-US" sz="1100" dirty="0"/>
                        <a:t>Local Businesse</a:t>
                      </a:r>
                      <a:r>
                        <a:rPr lang="en-US" sz="1100" baseline="0" dirty="0"/>
                        <a:t>s and Community Orgs</a:t>
                      </a:r>
                      <a:endParaRPr lang="en-US" sz="1100" dirty="0"/>
                    </a:p>
                  </a:txBody>
                  <a:tcPr marL="68598" marR="68598" marT="34299" marB="34299"/>
                </a:tc>
                <a:tc>
                  <a:txBody>
                    <a:bodyPr/>
                    <a:lstStyle/>
                    <a:p>
                      <a:r>
                        <a:rPr lang="en-US" sz="1100" dirty="0"/>
                        <a:t>YMCA, Community Centers, Community Development Orgs, United Way, Community</a:t>
                      </a:r>
                      <a:r>
                        <a:rPr lang="en-US" sz="1100" baseline="0" dirty="0"/>
                        <a:t> Action Orgs, Chamber of Commerce, Foundations, Rural Health Services, Local Coalitions, Food Policy Councils, Environmental Orgs, Family &amp; Aging Services</a:t>
                      </a:r>
                      <a:endParaRPr lang="en-US" sz="1100" dirty="0"/>
                    </a:p>
                  </a:txBody>
                  <a:tcPr marL="68598" marR="68598" marT="34299" marB="34299"/>
                </a:tc>
                <a:extLst>
                  <a:ext uri="{0D108BD9-81ED-4DB2-BD59-A6C34878D82A}">
                    <a16:rowId xmlns:a16="http://schemas.microsoft.com/office/drawing/2014/main" val="3260505758"/>
                  </a:ext>
                </a:extLst>
              </a:tr>
              <a:tr h="463217">
                <a:tc>
                  <a:txBody>
                    <a:bodyPr/>
                    <a:lstStyle/>
                    <a:p>
                      <a:r>
                        <a:rPr lang="en-US" sz="1100" dirty="0"/>
                        <a:t>Education</a:t>
                      </a:r>
                    </a:p>
                  </a:txBody>
                  <a:tcPr marL="68598" marR="68598" marT="34299" marB="34299"/>
                </a:tc>
                <a:tc>
                  <a:txBody>
                    <a:bodyPr/>
                    <a:lstStyle/>
                    <a:p>
                      <a:r>
                        <a:rPr lang="en-US" sz="1100" dirty="0"/>
                        <a:t>Public School Districts, Master Gardeners,</a:t>
                      </a:r>
                      <a:r>
                        <a:rPr lang="en-US" sz="1100" baseline="0" dirty="0"/>
                        <a:t> Head Start, Cooperative Extension, Smart Beginnings, SNAP-Ed, Universities, School Board, Vocational and Technical Colleges</a:t>
                      </a:r>
                      <a:endParaRPr lang="en-US" sz="1100" dirty="0"/>
                    </a:p>
                  </a:txBody>
                  <a:tcPr marL="68598" marR="68598" marT="34299" marB="34299"/>
                </a:tc>
                <a:extLst>
                  <a:ext uri="{0D108BD9-81ED-4DB2-BD59-A6C34878D82A}">
                    <a16:rowId xmlns:a16="http://schemas.microsoft.com/office/drawing/2014/main" val="2538516341"/>
                  </a:ext>
                </a:extLst>
              </a:tr>
              <a:tr h="407677">
                <a:tc>
                  <a:txBody>
                    <a:bodyPr/>
                    <a:lstStyle/>
                    <a:p>
                      <a:r>
                        <a:rPr lang="en-US" sz="1100" dirty="0"/>
                        <a:t>Food Systems</a:t>
                      </a:r>
                    </a:p>
                  </a:txBody>
                  <a:tcPr marL="68598" marR="68598" marT="34299" marB="34299"/>
                </a:tc>
                <a:tc>
                  <a:txBody>
                    <a:bodyPr/>
                    <a:lstStyle/>
                    <a:p>
                      <a:r>
                        <a:rPr lang="en-US" sz="1100" dirty="0"/>
                        <a:t>Grocery Stores/Supermarkets, Food Pantries, Local Farmers/Farm Stands, Farmers</a:t>
                      </a:r>
                      <a:r>
                        <a:rPr lang="en-US" sz="1100" baseline="0" dirty="0"/>
                        <a:t>’ Markets, Food Distributors</a:t>
                      </a:r>
                      <a:endParaRPr lang="en-US" sz="1100" dirty="0"/>
                    </a:p>
                  </a:txBody>
                  <a:tcPr marL="68598" marR="68598" marT="34299" marB="34299"/>
                </a:tc>
                <a:extLst>
                  <a:ext uri="{0D108BD9-81ED-4DB2-BD59-A6C34878D82A}">
                    <a16:rowId xmlns:a16="http://schemas.microsoft.com/office/drawing/2014/main" val="3937518526"/>
                  </a:ext>
                </a:extLst>
              </a:tr>
              <a:tr h="741147">
                <a:tc>
                  <a:txBody>
                    <a:bodyPr/>
                    <a:lstStyle/>
                    <a:p>
                      <a:r>
                        <a:rPr lang="en-US" sz="1100" dirty="0"/>
                        <a:t>Local and State Government</a:t>
                      </a:r>
                    </a:p>
                  </a:txBody>
                  <a:tcPr marL="68598" marR="68598" marT="34299" marB="34299"/>
                </a:tc>
                <a:tc>
                  <a:txBody>
                    <a:bodyPr/>
                    <a:lstStyle/>
                    <a:p>
                      <a:r>
                        <a:rPr lang="en-US" sz="1100" dirty="0"/>
                        <a:t>Department of Social</a:t>
                      </a:r>
                      <a:r>
                        <a:rPr lang="en-US" sz="1100" baseline="0" dirty="0"/>
                        <a:t> Services, State Senators, Department of Human Resources/Services, Housing Authority, City Mayors, Police Department/County Sheriff’s Office, Parks and Rec, Public Relations Officers, Commissioner’s Offices, City Government, Public Libraries</a:t>
                      </a:r>
                      <a:endParaRPr lang="en-US" sz="1100" dirty="0"/>
                    </a:p>
                  </a:txBody>
                  <a:tcPr marL="68598" marR="68598" marT="34299" marB="34299"/>
                </a:tc>
                <a:extLst>
                  <a:ext uri="{0D108BD9-81ED-4DB2-BD59-A6C34878D82A}">
                    <a16:rowId xmlns:a16="http://schemas.microsoft.com/office/drawing/2014/main" val="2979213163"/>
                  </a:ext>
                </a:extLst>
              </a:tr>
              <a:tr h="239810">
                <a:tc>
                  <a:txBody>
                    <a:bodyPr/>
                    <a:lstStyle/>
                    <a:p>
                      <a:r>
                        <a:rPr lang="en-US" sz="1100" dirty="0"/>
                        <a:t>Religious Orgs</a:t>
                      </a:r>
                    </a:p>
                  </a:txBody>
                  <a:tcPr marL="68598" marR="68598" marT="34299" marB="34299"/>
                </a:tc>
                <a:tc>
                  <a:txBody>
                    <a:bodyPr/>
                    <a:lstStyle/>
                    <a:p>
                      <a:r>
                        <a:rPr lang="en-US" sz="1100" dirty="0"/>
                        <a:t>Churches (Multiple Denominations)</a:t>
                      </a:r>
                    </a:p>
                  </a:txBody>
                  <a:tcPr marL="68598" marR="68598" marT="34299" marB="34299"/>
                </a:tc>
                <a:extLst>
                  <a:ext uri="{0D108BD9-81ED-4DB2-BD59-A6C34878D82A}">
                    <a16:rowId xmlns:a16="http://schemas.microsoft.com/office/drawing/2014/main" val="2876445727"/>
                  </a:ext>
                </a:extLst>
              </a:tr>
              <a:tr h="239810">
                <a:tc>
                  <a:txBody>
                    <a:bodyPr/>
                    <a:lstStyle/>
                    <a:p>
                      <a:r>
                        <a:rPr lang="en-US" sz="1100" dirty="0"/>
                        <a:t>Military</a:t>
                      </a:r>
                    </a:p>
                  </a:txBody>
                  <a:tcPr marL="68598" marR="68598" marT="34299" marB="34299"/>
                </a:tc>
                <a:tc>
                  <a:txBody>
                    <a:bodyPr/>
                    <a:lstStyle/>
                    <a:p>
                      <a:r>
                        <a:rPr lang="en-US" sz="1100" dirty="0"/>
                        <a:t>Military support services</a:t>
                      </a:r>
                    </a:p>
                  </a:txBody>
                  <a:tcPr marL="68598" marR="68598" marT="34299" marB="34299"/>
                </a:tc>
                <a:extLst>
                  <a:ext uri="{0D108BD9-81ED-4DB2-BD59-A6C34878D82A}">
                    <a16:rowId xmlns:a16="http://schemas.microsoft.com/office/drawing/2014/main" val="430050532"/>
                  </a:ext>
                </a:extLst>
              </a:tr>
            </a:tbl>
          </a:graphicData>
        </a:graphic>
      </p:graphicFrame>
    </p:spTree>
    <p:extLst>
      <p:ext uri="{BB962C8B-B14F-4D97-AF65-F5344CB8AC3E}">
        <p14:creationId xmlns:p14="http://schemas.microsoft.com/office/powerpoint/2010/main" val="33279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CPHMC Achievements</a:t>
            </a:r>
          </a:p>
        </p:txBody>
      </p:sp>
      <p:sp>
        <p:nvSpPr>
          <p:cNvPr id="4" name="Text Placeholder 3"/>
          <p:cNvSpPr>
            <a:spLocks noGrp="1"/>
          </p:cNvSpPr>
          <p:nvPr>
            <p:ph type="body" sz="half" idx="2"/>
          </p:nvPr>
        </p:nvSpPr>
        <p:spPr/>
        <p:txBody>
          <a:bodyPr>
            <a:normAutofit/>
          </a:bodyPr>
          <a:lstStyle/>
          <a:p>
            <a:r>
              <a:rPr lang="en-US" sz="1800" dirty="0"/>
              <a:t>Video snapshots from Kenosha (WI), Plattsburgh (NY), and Sandpoint (ID)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7777" y="928494"/>
            <a:ext cx="4573190" cy="3810383"/>
          </a:xfrm>
        </p:spPr>
      </p:pic>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1" i="1" dirty="0"/>
              <a:t>Barriers to Building Partnerships </a:t>
            </a:r>
            <a:br>
              <a:rPr lang="en-US" i="1" dirty="0"/>
            </a:br>
            <a:r>
              <a:rPr lang="en-US" i="1"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Modesty amongst church congregations (reluctant to become breastfeeding friendly)</a:t>
            </a:r>
          </a:p>
          <a:p>
            <a:r>
              <a:rPr lang="en-US" dirty="0"/>
              <a:t>Turf issues </a:t>
            </a:r>
          </a:p>
          <a:p>
            <a:r>
              <a:rPr lang="en-US" dirty="0"/>
              <a:t>Meeting and training availability (medical providers)</a:t>
            </a:r>
          </a:p>
          <a:p>
            <a:r>
              <a:rPr lang="en-US" dirty="0"/>
              <a:t>Reluctance to change business practices (grocery stores and other food retailers)</a:t>
            </a:r>
          </a:p>
          <a:p>
            <a:r>
              <a:rPr lang="en-US" dirty="0"/>
              <a:t>Values: profit vs public health</a:t>
            </a:r>
          </a:p>
          <a:p>
            <a:r>
              <a:rPr lang="en-US" dirty="0"/>
              <a:t>Lack of interest</a:t>
            </a:r>
          </a:p>
          <a:p>
            <a:r>
              <a:rPr lang="en-US" dirty="0"/>
              <a:t>Unreliable commitments</a:t>
            </a:r>
          </a:p>
          <a:p>
            <a:r>
              <a:rPr lang="en-US" dirty="0"/>
              <a:t>Loss of interest due the time/effort required to make policy, systems, and environmental change</a:t>
            </a:r>
          </a:p>
          <a:p>
            <a:r>
              <a:rPr lang="en-US" dirty="0"/>
              <a:t>False perceptions of WIC</a:t>
            </a:r>
          </a:p>
        </p:txBody>
      </p:sp>
      <p:pic>
        <p:nvPicPr>
          <p:cNvPr id="19" name="Picture Placeholder 1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9304" r="29304"/>
          <a:stretch>
            <a:fillRect/>
          </a:stretch>
        </p:blipFill>
        <p:spPr/>
      </p:pic>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4010</TotalTime>
  <Words>4021</Words>
  <Application>Microsoft Office PowerPoint</Application>
  <PresentationFormat>On-screen Show (16:10)</PresentationFormat>
  <Paragraphs>522</Paragraphs>
  <Slides>45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Cambria</vt:lpstr>
      <vt:lpstr>Futura</vt:lpstr>
      <vt:lpstr>Verdana</vt:lpstr>
      <vt:lpstr>Wingdings</vt:lpstr>
      <vt:lpstr>Office Theme</vt:lpstr>
      <vt:lpstr>Food Gourmet 16x9</vt:lpstr>
      <vt:lpstr>Community Partnerships for Healthy Mothers and Children</vt:lpstr>
      <vt:lpstr>Overview --------------------------------------------------------------------</vt:lpstr>
      <vt:lpstr>Background --------------------------------------------------------------------</vt:lpstr>
      <vt:lpstr>Beyond the Clinic: Supporting WIC Clients and the Community --------------------------------------------------------------------</vt:lpstr>
      <vt:lpstr>CPHMC Project Context --------------------------------------------------------------------</vt:lpstr>
      <vt:lpstr>CPHMC Projects ----------------------------------------------------------</vt:lpstr>
      <vt:lpstr>Snapshot of Frequent CPHMC Partners ----------------------------------------------------------</vt:lpstr>
      <vt:lpstr>CPHMC Achievements</vt:lpstr>
      <vt:lpstr>Barriers to Building Partnerships  ---------------------------------------------------</vt:lpstr>
      <vt:lpstr>Research and Development of Communications Strategy for Partnership Building in WIC</vt:lpstr>
      <vt:lpstr>Objectives</vt:lpstr>
      <vt:lpstr>Methodology</vt:lpstr>
      <vt:lpstr>Where we went</vt:lpstr>
      <vt:lpstr> Key Findings</vt:lpstr>
      <vt:lpstr>Where we are</vt:lpstr>
      <vt:lpstr>PowerPoint Presentation</vt:lpstr>
      <vt:lpstr>PowerPoint Presentation</vt:lpstr>
      <vt:lpstr>Audiences are aware, have a positive view of WIC.</vt:lpstr>
      <vt:lpstr>The best of WIC: empowerment, support, and hope. (Softer feelings)</vt:lpstr>
      <vt:lpstr>All audiences have concerns about WIC.</vt:lpstr>
      <vt:lpstr>PowerPoint Presentation</vt:lpstr>
      <vt:lpstr>PowerPoint Presentation</vt:lpstr>
      <vt:lpstr>WIC, SNAP &amp; “Entitlement Programs”</vt:lpstr>
      <vt:lpstr>PowerPoint Presentation</vt:lpstr>
      <vt:lpstr>Approach stakeholders with value-based messaging.</vt:lpstr>
      <vt:lpstr>An approach led with facts will backfire.</vt:lpstr>
      <vt:lpstr>WIC is about the baby.</vt:lpstr>
      <vt:lpstr>When WIC is about “Women, Infants, and Children” what do some audiences hear?</vt:lpstr>
      <vt:lpstr>WIC Landscape</vt:lpstr>
      <vt:lpstr>WIC Landscape</vt:lpstr>
      <vt:lpstr>WIC’s role in breaking the cycle of poverty.</vt:lpstr>
      <vt:lpstr>What this is vs. what it’s not</vt:lpstr>
      <vt:lpstr>PowerPoint Presentation</vt:lpstr>
      <vt:lpstr>What works </vt:lpstr>
      <vt:lpstr>What doesn’t work </vt:lpstr>
      <vt:lpstr>Data and Stats</vt:lpstr>
      <vt:lpstr>PowerPoint Presentation</vt:lpstr>
      <vt:lpstr>Building friends through…</vt:lpstr>
      <vt:lpstr>Impactful partnerships</vt:lpstr>
      <vt:lpstr>Impactful partnerships</vt:lpstr>
      <vt:lpstr>National thought leadership</vt:lpstr>
      <vt:lpstr>Local exposure and outreach </vt:lpstr>
      <vt:lpstr>Grocery store pilot program</vt:lpstr>
      <vt:lpstr>“I’m a WIC Kid!”</vt:lpstr>
      <vt:lpstr>Local community toolkit</vt:lpstr>
    </vt:vector>
  </TitlesOfParts>
  <Company>Porter Novelli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Orlando Pimentel</dc:creator>
  <cp:lastModifiedBy>Sarah Meirama</cp:lastModifiedBy>
  <cp:revision>216</cp:revision>
  <cp:lastPrinted>2017-08-31T13:47:56Z</cp:lastPrinted>
  <dcterms:created xsi:type="dcterms:W3CDTF">2017-08-04T13:27:46Z</dcterms:created>
  <dcterms:modified xsi:type="dcterms:W3CDTF">2019-04-04T16:44:15Z</dcterms:modified>
</cp:coreProperties>
</file>