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3"/>
  </p:notesMasterIdLst>
  <p:sldIdLst>
    <p:sldId id="256" r:id="rId5"/>
    <p:sldId id="257" r:id="rId6"/>
    <p:sldId id="259" r:id="rId7"/>
    <p:sldId id="260" r:id="rId8"/>
    <p:sldId id="300" r:id="rId9"/>
    <p:sldId id="261" r:id="rId10"/>
    <p:sldId id="301" r:id="rId11"/>
    <p:sldId id="264" r:id="rId12"/>
    <p:sldId id="266" r:id="rId13"/>
    <p:sldId id="267" r:id="rId14"/>
    <p:sldId id="268" r:id="rId15"/>
    <p:sldId id="313" r:id="rId16"/>
    <p:sldId id="314" r:id="rId17"/>
    <p:sldId id="270" r:id="rId18"/>
    <p:sldId id="271" r:id="rId19"/>
    <p:sldId id="289" r:id="rId20"/>
    <p:sldId id="291" r:id="rId21"/>
    <p:sldId id="292" r:id="rId22"/>
    <p:sldId id="293" r:id="rId23"/>
    <p:sldId id="294" r:id="rId24"/>
    <p:sldId id="295" r:id="rId25"/>
    <p:sldId id="296" r:id="rId26"/>
    <p:sldId id="298" r:id="rId27"/>
    <p:sldId id="297" r:id="rId28"/>
    <p:sldId id="299" r:id="rId29"/>
    <p:sldId id="302" r:id="rId30"/>
    <p:sldId id="304" r:id="rId31"/>
    <p:sldId id="305" r:id="rId32"/>
    <p:sldId id="306" r:id="rId33"/>
    <p:sldId id="308" r:id="rId34"/>
    <p:sldId id="307" r:id="rId35"/>
    <p:sldId id="303" r:id="rId36"/>
    <p:sldId id="309" r:id="rId37"/>
    <p:sldId id="310" r:id="rId38"/>
    <p:sldId id="311" r:id="rId39"/>
    <p:sldId id="312" r:id="rId40"/>
    <p:sldId id="265" r:id="rId41"/>
    <p:sldId id="263" r:id="rId42"/>
  </p:sldIdLst>
  <p:sldSz cx="12192000" cy="6858000"/>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oya Osmani" initials="LO" lastIdx="7" clrIdx="0">
    <p:extLst>
      <p:ext uri="{19B8F6BF-5375-455C-9EA6-DF929625EA0E}">
        <p15:presenceInfo xmlns:p15="http://schemas.microsoft.com/office/powerpoint/2012/main" userId="LaToya Osm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D8D4"/>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271" autoAdjust="0"/>
  </p:normalViewPr>
  <p:slideViewPr>
    <p:cSldViewPr snapToGrid="0">
      <p:cViewPr varScale="1">
        <p:scale>
          <a:sx n="99" d="100"/>
          <a:sy n="99" d="100"/>
        </p:scale>
        <p:origin x="660"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399FF"/>
              </a:solidFill>
              <a:ln w="19050">
                <a:solidFill>
                  <a:schemeClr val="lt1"/>
                </a:solidFill>
              </a:ln>
              <a:effectLst/>
            </c:spPr>
            <c:extLst>
              <c:ext xmlns:c16="http://schemas.microsoft.com/office/drawing/2014/chart" uri="{C3380CC4-5D6E-409C-BE32-E72D297353CC}">
                <c16:uniqueId val="{00000001-98EC-4B1A-A77D-16DEC4912152}"/>
              </c:ext>
            </c:extLst>
          </c:dPt>
          <c:dPt>
            <c:idx val="1"/>
            <c:bubble3D val="0"/>
            <c:spPr>
              <a:solidFill>
                <a:srgbClr val="9933FF"/>
              </a:solidFill>
              <a:ln w="19050">
                <a:solidFill>
                  <a:schemeClr val="lt1"/>
                </a:solidFill>
              </a:ln>
              <a:effectLst/>
            </c:spPr>
            <c:extLst>
              <c:ext xmlns:c16="http://schemas.microsoft.com/office/drawing/2014/chart" uri="{C3380CC4-5D6E-409C-BE32-E72D297353CC}">
                <c16:uniqueId val="{00000003-98EC-4B1A-A77D-16DEC49121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EC-4B1A-A77D-16DEC491215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Actively Disengaged</c:v>
                </c:pt>
                <c:pt idx="1">
                  <c:v>Not Engaged</c:v>
                </c:pt>
                <c:pt idx="2">
                  <c:v>Engaged</c:v>
                </c:pt>
              </c:strCache>
            </c:strRef>
          </c:cat>
          <c:val>
            <c:numRef>
              <c:f>Sheet1!$B$2:$B$4</c:f>
              <c:numCache>
                <c:formatCode>0%</c:formatCode>
                <c:ptCount val="3"/>
                <c:pt idx="0">
                  <c:v>0.16</c:v>
                </c:pt>
                <c:pt idx="1">
                  <c:v>0.51</c:v>
                </c:pt>
                <c:pt idx="2">
                  <c:v>0.33</c:v>
                </c:pt>
              </c:numCache>
            </c:numRef>
          </c:val>
          <c:extLst>
            <c:ext xmlns:c16="http://schemas.microsoft.com/office/drawing/2014/chart" uri="{C3380CC4-5D6E-409C-BE32-E72D297353CC}">
              <c16:uniqueId val="{00000006-98EC-4B1A-A77D-16DEC49121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0.09737</cdr:x>
      <cdr:y>0.90686</cdr:y>
    </cdr:from>
    <cdr:to>
      <cdr:x>0.90263</cdr:x>
      <cdr:y>0.99629</cdr:y>
    </cdr:to>
    <cdr:sp macro="" textlink="">
      <cdr:nvSpPr>
        <cdr:cNvPr id="2" name="TextBox 1">
          <a:extLst xmlns:a="http://schemas.openxmlformats.org/drawingml/2006/main">
            <a:ext uri="{FF2B5EF4-FFF2-40B4-BE49-F238E27FC236}">
              <a16:creationId xmlns:a16="http://schemas.microsoft.com/office/drawing/2014/main" id="{69A01B2C-A39A-46B1-ABB8-ADB116DDD90B}"/>
            </a:ext>
          </a:extLst>
        </cdr:cNvPr>
        <cdr:cNvSpPr txBox="1"/>
      </cdr:nvSpPr>
      <cdr:spPr>
        <a:xfrm xmlns:a="http://schemas.openxmlformats.org/drawingml/2006/main">
          <a:off x="619415" y="4486900"/>
          <a:ext cx="5122639" cy="442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Segoe UI" panose="020B0502040204020203" pitchFamily="34" charset="0"/>
              <a:ea typeface="Segoe UI" panose="020B0502040204020203" pitchFamily="34" charset="0"/>
              <a:cs typeface="Segoe UI" panose="020B0502040204020203" pitchFamily="34" charset="0"/>
            </a:rPr>
            <a:t>Data Source: Gallup. </a:t>
          </a:r>
          <a:r>
            <a:rPr lang="en-US" sz="1400" i="1" dirty="0">
              <a:latin typeface="Segoe UI" panose="020B0502040204020203" pitchFamily="34" charset="0"/>
              <a:ea typeface="Segoe UI" panose="020B0502040204020203" pitchFamily="34" charset="0"/>
              <a:cs typeface="Segoe UI" panose="020B0502040204020203" pitchFamily="34" charset="0"/>
            </a:rPr>
            <a:t>State of the American Workplace 2016</a:t>
          </a:r>
          <a:endParaRPr lang="en-US" sz="1400" dirty="0">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448E942-A690-4E25-A45E-31683C0DA8D5}" type="datetimeFigureOut">
              <a:rPr lang="en-US" smtClean="0"/>
              <a:t>3/21/2019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F4A9D20-21C8-4A66-A743-FEF2B47F5730}" type="slidenum">
              <a:rPr lang="en-US" smtClean="0"/>
              <a:t>‹#›</a:t>
            </a:fld>
            <a:endParaRPr lang="en-US"/>
          </a:p>
        </p:txBody>
      </p:sp>
    </p:spTree>
    <p:extLst>
      <p:ext uri="{BB962C8B-B14F-4D97-AF65-F5344CB8AC3E}">
        <p14:creationId xmlns:p14="http://schemas.microsoft.com/office/powerpoint/2010/main" val="209585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Forging because working hard to get there, though not there yet.</a:t>
            </a:r>
          </a:p>
        </p:txBody>
      </p:sp>
      <p:sp>
        <p:nvSpPr>
          <p:cNvPr id="4" name="Slide Number Placeholder 3"/>
          <p:cNvSpPr>
            <a:spLocks noGrp="1"/>
          </p:cNvSpPr>
          <p:nvPr>
            <p:ph type="sldNum" sz="quarter" idx="5"/>
          </p:nvPr>
        </p:nvSpPr>
        <p:spPr/>
        <p:txBody>
          <a:bodyPr/>
          <a:lstStyle/>
          <a:p>
            <a:fld id="{2F4A9D20-21C8-4A66-A743-FEF2B47F5730}" type="slidenum">
              <a:rPr lang="en-US" smtClean="0"/>
              <a:t>1</a:t>
            </a:fld>
            <a:endParaRPr lang="en-US"/>
          </a:p>
        </p:txBody>
      </p:sp>
    </p:spTree>
    <p:extLst>
      <p:ext uri="{BB962C8B-B14F-4D97-AF65-F5344CB8AC3E}">
        <p14:creationId xmlns:p14="http://schemas.microsoft.com/office/powerpoint/2010/main" val="154125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t>
            </a:r>
            <a:r>
              <a:rPr lang="en-US" dirty="0" err="1"/>
              <a:t>doc’d</a:t>
            </a:r>
            <a:r>
              <a:rPr lang="en-US" dirty="0"/>
              <a:t> whatever they said…</a:t>
            </a:r>
            <a:r>
              <a:rPr lang="en-US" dirty="0" err="1"/>
              <a:t>cts</a:t>
            </a:r>
            <a:r>
              <a:rPr lang="en-US" dirty="0"/>
              <a:t> often didn’t directly answer the question.</a:t>
            </a:r>
          </a:p>
        </p:txBody>
      </p:sp>
      <p:sp>
        <p:nvSpPr>
          <p:cNvPr id="4" name="Slide Number Placeholder 3"/>
          <p:cNvSpPr>
            <a:spLocks noGrp="1"/>
          </p:cNvSpPr>
          <p:nvPr>
            <p:ph type="sldNum" sz="quarter" idx="5"/>
          </p:nvPr>
        </p:nvSpPr>
        <p:spPr/>
        <p:txBody>
          <a:bodyPr/>
          <a:lstStyle/>
          <a:p>
            <a:fld id="{2F4A9D20-21C8-4A66-A743-FEF2B47F5730}" type="slidenum">
              <a:rPr lang="en-US" smtClean="0"/>
              <a:t>10</a:t>
            </a:fld>
            <a:endParaRPr lang="en-US"/>
          </a:p>
        </p:txBody>
      </p:sp>
    </p:spTree>
    <p:extLst>
      <p:ext uri="{BB962C8B-B14F-4D97-AF65-F5344CB8AC3E}">
        <p14:creationId xmlns:p14="http://schemas.microsoft.com/office/powerpoint/2010/main" val="159154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Asked open-ended, but </a:t>
            </a:r>
            <a:r>
              <a:rPr lang="en-US" dirty="0" err="1"/>
              <a:t>doc’d</a:t>
            </a:r>
            <a:r>
              <a:rPr lang="en-US" dirty="0"/>
              <a:t> as closed with some added notes. This process gave both quantitative and qualitative responses, all in a &lt;2 minute call </a:t>
            </a:r>
          </a:p>
        </p:txBody>
      </p:sp>
      <p:sp>
        <p:nvSpPr>
          <p:cNvPr id="4" name="Slide Number Placeholder 3"/>
          <p:cNvSpPr>
            <a:spLocks noGrp="1"/>
          </p:cNvSpPr>
          <p:nvPr>
            <p:ph type="sldNum" sz="quarter" idx="5"/>
          </p:nvPr>
        </p:nvSpPr>
        <p:spPr/>
        <p:txBody>
          <a:bodyPr/>
          <a:lstStyle/>
          <a:p>
            <a:fld id="{2F4A9D20-21C8-4A66-A743-FEF2B47F5730}" type="slidenum">
              <a:rPr lang="en-US" smtClean="0"/>
              <a:t>11</a:t>
            </a:fld>
            <a:endParaRPr lang="en-US"/>
          </a:p>
        </p:txBody>
      </p:sp>
    </p:spTree>
    <p:extLst>
      <p:ext uri="{BB962C8B-B14F-4D97-AF65-F5344CB8AC3E}">
        <p14:creationId xmlns:p14="http://schemas.microsoft.com/office/powerpoint/2010/main" val="285541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survey uses more </a:t>
            </a:r>
            <a:r>
              <a:rPr lang="en-US" dirty="0" err="1"/>
              <a:t>quan</a:t>
            </a:r>
            <a:r>
              <a:rPr lang="en-US" dirty="0"/>
              <a:t>, and active uses more qual. </a:t>
            </a:r>
          </a:p>
          <a:p>
            <a:r>
              <a:rPr lang="en-US" dirty="0"/>
              <a:t>Qual is misunderstood and underutilized. Not simply reading, but methodical critical thinking. It is also very labor intensive, but allows us to capture more “complicated” concepts.</a:t>
            </a:r>
          </a:p>
          <a:p>
            <a:endParaRPr lang="en-US" dirty="0"/>
          </a:p>
          <a:p>
            <a:r>
              <a:rPr lang="en-US" dirty="0"/>
              <a:t>Uncommon cases is important in service review, because </a:t>
            </a:r>
            <a:r>
              <a:rPr lang="en-US" dirty="0" err="1"/>
              <a:t>tho</a:t>
            </a:r>
            <a:r>
              <a:rPr lang="en-US" dirty="0"/>
              <a:t> may be few in #, dissatisfied customers are more passionate (some say may tell 9-15 people about it).</a:t>
            </a:r>
          </a:p>
          <a:p>
            <a:endParaRPr lang="en-US" dirty="0"/>
          </a:p>
          <a:p>
            <a:r>
              <a:rPr lang="en-US" dirty="0" err="1"/>
              <a:t>Nvivo</a:t>
            </a:r>
            <a:r>
              <a:rPr lang="en-US" dirty="0"/>
              <a:t> helped organize qual. Still have to read everything, but let </a:t>
            </a:r>
            <a:r>
              <a:rPr lang="en-US" dirty="0" err="1"/>
              <a:t>syou</a:t>
            </a:r>
            <a:r>
              <a:rPr lang="en-US" dirty="0"/>
              <a:t> organize it, count themes (if needed), discover relationships between themes, create new (deeper) themes if needed. Using it </a:t>
            </a:r>
          </a:p>
          <a:p>
            <a:r>
              <a:rPr lang="en-US" dirty="0"/>
              <a:t>for complaint analysis this year</a:t>
            </a:r>
          </a:p>
          <a:p>
            <a:endParaRPr lang="en-US" dirty="0"/>
          </a:p>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12</a:t>
            </a:fld>
            <a:endParaRPr lang="en-US"/>
          </a:p>
        </p:txBody>
      </p:sp>
    </p:spTree>
    <p:extLst>
      <p:ext uri="{BB962C8B-B14F-4D97-AF65-F5344CB8AC3E}">
        <p14:creationId xmlns:p14="http://schemas.microsoft.com/office/powerpoint/2010/main" val="892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survey uses more </a:t>
            </a:r>
            <a:r>
              <a:rPr lang="en-US" dirty="0" err="1"/>
              <a:t>quan</a:t>
            </a:r>
            <a:r>
              <a:rPr lang="en-US" dirty="0"/>
              <a:t>, and active uses more qual. </a:t>
            </a:r>
          </a:p>
          <a:p>
            <a:r>
              <a:rPr lang="en-US" dirty="0"/>
              <a:t>Qual is misunderstood and underutilized. Not simply reading, but methodical critical thinking. It is also very labor intensive, but allows us to capture more “complicated” concepts.</a:t>
            </a:r>
          </a:p>
          <a:p>
            <a:endParaRPr lang="en-US" dirty="0"/>
          </a:p>
          <a:p>
            <a:r>
              <a:rPr lang="en-US" dirty="0"/>
              <a:t>Uncommon cases is important in service review, because </a:t>
            </a:r>
            <a:r>
              <a:rPr lang="en-US" dirty="0" err="1"/>
              <a:t>tho</a:t>
            </a:r>
            <a:r>
              <a:rPr lang="en-US" dirty="0"/>
              <a:t> may be few in #, dissatisfied customers are more passionate (some say may tell 9-15 people about it).</a:t>
            </a:r>
          </a:p>
          <a:p>
            <a:endParaRPr lang="en-US" dirty="0"/>
          </a:p>
          <a:p>
            <a:r>
              <a:rPr lang="en-US" dirty="0" err="1"/>
              <a:t>Nvivo</a:t>
            </a:r>
            <a:r>
              <a:rPr lang="en-US" dirty="0"/>
              <a:t> helped organize qual. Still have to read everything, but let </a:t>
            </a:r>
            <a:r>
              <a:rPr lang="en-US" dirty="0" err="1"/>
              <a:t>syou</a:t>
            </a:r>
            <a:r>
              <a:rPr lang="en-US" dirty="0"/>
              <a:t> organize it, count themes (if needed), discover relationships between themes, create new (deeper) themes if needed. Using it </a:t>
            </a:r>
          </a:p>
          <a:p>
            <a:r>
              <a:rPr lang="en-US" dirty="0"/>
              <a:t>for complaint analysis this year</a:t>
            </a:r>
          </a:p>
          <a:p>
            <a:endParaRPr lang="en-US" dirty="0"/>
          </a:p>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13</a:t>
            </a:fld>
            <a:endParaRPr lang="en-US"/>
          </a:p>
        </p:txBody>
      </p:sp>
    </p:spTree>
    <p:extLst>
      <p:ext uri="{BB962C8B-B14F-4D97-AF65-F5344CB8AC3E}">
        <p14:creationId xmlns:p14="http://schemas.microsoft.com/office/powerpoint/2010/main" val="115248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with a grain of salt…. There is a lot of variety</a:t>
            </a:r>
          </a:p>
        </p:txBody>
      </p:sp>
      <p:sp>
        <p:nvSpPr>
          <p:cNvPr id="4" name="Slide Number Placeholder 3"/>
          <p:cNvSpPr>
            <a:spLocks noGrp="1"/>
          </p:cNvSpPr>
          <p:nvPr>
            <p:ph type="sldNum" sz="quarter" idx="5"/>
          </p:nvPr>
        </p:nvSpPr>
        <p:spPr/>
        <p:txBody>
          <a:bodyPr/>
          <a:lstStyle/>
          <a:p>
            <a:fld id="{2F4A9D20-21C8-4A66-A743-FEF2B47F5730}" type="slidenum">
              <a:rPr lang="en-US" smtClean="0"/>
              <a:t>14</a:t>
            </a:fld>
            <a:endParaRPr lang="en-US"/>
          </a:p>
        </p:txBody>
      </p:sp>
    </p:spTree>
    <p:extLst>
      <p:ext uri="{BB962C8B-B14F-4D97-AF65-F5344CB8AC3E}">
        <p14:creationId xmlns:p14="http://schemas.microsoft.com/office/powerpoint/2010/main" val="415220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categories I mentioned. 2304 responses total, and they may have selected more than 1 (so responses don’t sum to 2304). </a:t>
            </a:r>
          </a:p>
          <a:p>
            <a:r>
              <a:rPr lang="en-US" dirty="0"/>
              <a:t>Unpack some of these categories shortly, but for now notice there’s no </a:t>
            </a:r>
            <a:r>
              <a:rPr lang="en-US" i="1" dirty="0"/>
              <a:t>majority. </a:t>
            </a:r>
            <a:r>
              <a:rPr lang="en-US" i="0" dirty="0"/>
              <a:t>Our participants are complex</a:t>
            </a:r>
            <a:r>
              <a:rPr lang="en-US" i="1" dirty="0"/>
              <a:t> </a:t>
            </a:r>
            <a:r>
              <a:rPr lang="en-US" dirty="0"/>
              <a:t> </a:t>
            </a:r>
          </a:p>
          <a:p>
            <a:r>
              <a:rPr lang="en-US" dirty="0"/>
              <a:t>(On click) now we’ll unpack these missed appts</a:t>
            </a:r>
          </a:p>
        </p:txBody>
      </p:sp>
      <p:sp>
        <p:nvSpPr>
          <p:cNvPr id="4" name="Slide Number Placeholder 3"/>
          <p:cNvSpPr>
            <a:spLocks noGrp="1"/>
          </p:cNvSpPr>
          <p:nvPr>
            <p:ph type="sldNum" sz="quarter" idx="5"/>
          </p:nvPr>
        </p:nvSpPr>
        <p:spPr/>
        <p:txBody>
          <a:bodyPr/>
          <a:lstStyle/>
          <a:p>
            <a:fld id="{2F4A9D20-21C8-4A66-A743-FEF2B47F5730}" type="slidenum">
              <a:rPr lang="en-US" smtClean="0"/>
              <a:t>15</a:t>
            </a:fld>
            <a:endParaRPr lang="en-US"/>
          </a:p>
        </p:txBody>
      </p:sp>
    </p:spTree>
    <p:extLst>
      <p:ext uri="{BB962C8B-B14F-4D97-AF65-F5344CB8AC3E}">
        <p14:creationId xmlns:p14="http://schemas.microsoft.com/office/powerpoint/2010/main" val="315774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If they said they left WIC just because they missed an appt, we followed up by asking why they missed. Many didn’t give a clear reason why missed (and we didn’t press them). Some just wanted to r/s their appt.</a:t>
            </a:r>
          </a:p>
          <a:p>
            <a:pPr lvl="1"/>
            <a:endParaRPr lang="en-US" dirty="0"/>
          </a:p>
          <a:p>
            <a:pPr lvl="1"/>
            <a:r>
              <a:rPr lang="en-US" dirty="0"/>
              <a:t>This is where it gets interesting. Note: also no majority. %s are of </a:t>
            </a:r>
            <a:r>
              <a:rPr lang="en-US" dirty="0" err="1"/>
              <a:t>ttl</a:t>
            </a:r>
            <a:r>
              <a:rPr lang="en-US" dirty="0"/>
              <a:t> responses (not of Missed Appt category).</a:t>
            </a:r>
          </a:p>
          <a:p>
            <a:pPr lvl="1"/>
            <a:endParaRPr lang="en-US" dirty="0"/>
          </a:p>
          <a:p>
            <a:pPr lvl="1"/>
            <a:r>
              <a:rPr lang="en-US" dirty="0"/>
              <a:t>Immediate customer service implications: We need to address their needs (w/o burdening clinic)…we can serve these if we schedule according to their needs (</a:t>
            </a:r>
            <a:r>
              <a:rPr lang="en-US" dirty="0" err="1"/>
              <a:t>eg</a:t>
            </a:r>
            <a:r>
              <a:rPr lang="en-US" dirty="0"/>
              <a:t> around work schedule).</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District and clinic level analysis is needed to understand and improve, especially when making policy/organizational changes (</a:t>
            </a:r>
            <a:r>
              <a:rPr lang="en-US" dirty="0" err="1"/>
              <a:t>ie</a:t>
            </a:r>
            <a:r>
              <a:rPr lang="en-US" dirty="0"/>
              <a:t> changing hours, staffing levels). (was done with this data in </a:t>
            </a:r>
            <a:r>
              <a:rPr lang="en-US" dirty="0" err="1"/>
              <a:t>distr</a:t>
            </a:r>
            <a:r>
              <a:rPr lang="en-US" dirty="0"/>
              <a:t> reports, but more needed)</a:t>
            </a:r>
          </a:p>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16</a:t>
            </a:fld>
            <a:endParaRPr lang="en-US"/>
          </a:p>
        </p:txBody>
      </p:sp>
    </p:spTree>
    <p:extLst>
      <p:ext uri="{BB962C8B-B14F-4D97-AF65-F5344CB8AC3E}">
        <p14:creationId xmlns:p14="http://schemas.microsoft.com/office/powerpoint/2010/main" val="1562825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the </a:t>
            </a:r>
            <a:r>
              <a:rPr lang="en-US" dirty="0" err="1"/>
              <a:t>dif</a:t>
            </a:r>
            <a:r>
              <a:rPr lang="en-US" dirty="0"/>
              <a:t> between active and inactive? My theory is wait times is more of a root cause…</a:t>
            </a:r>
            <a:r>
              <a:rPr lang="en-US" dirty="0" err="1"/>
              <a:t>ie</a:t>
            </a:r>
            <a:r>
              <a:rPr lang="en-US" dirty="0"/>
              <a:t> why miss appts?, Why no longer need it? Why is transportation an issue? </a:t>
            </a:r>
          </a:p>
          <a:p>
            <a:endParaRPr lang="en-US" dirty="0"/>
          </a:p>
          <a:p>
            <a:r>
              <a:rPr lang="en-US" dirty="0"/>
              <a:t>I mentioned that in analyzing qual and mixed data, need to use all your resources. This validates your inferences. Last year (independent of this </a:t>
            </a:r>
            <a:r>
              <a:rPr lang="en-US" dirty="0" err="1"/>
              <a:t>work..I</a:t>
            </a:r>
            <a:r>
              <a:rPr lang="en-US" dirty="0"/>
              <a:t> hadn’t finished this yet), </a:t>
            </a:r>
            <a:r>
              <a:rPr lang="en-US" dirty="0" err="1"/>
              <a:t>acfb</a:t>
            </a:r>
            <a:r>
              <a:rPr lang="en-US" dirty="0"/>
              <a:t> did focus groups in Atlanta… in this deeper context, this came up as a key, repeated theme (whereas difficulty missing appts did not). </a:t>
            </a:r>
          </a:p>
          <a:p>
            <a:r>
              <a:rPr lang="en-US" dirty="0"/>
              <a:t>Important to understand this dynamic because help us prioritize next steps. As most root causes, it’s harder to address/manage, but likely more worth it.  </a:t>
            </a:r>
          </a:p>
        </p:txBody>
      </p:sp>
      <p:sp>
        <p:nvSpPr>
          <p:cNvPr id="4" name="Slide Number Placeholder 3"/>
          <p:cNvSpPr>
            <a:spLocks noGrp="1"/>
          </p:cNvSpPr>
          <p:nvPr>
            <p:ph type="sldNum" sz="quarter" idx="5"/>
          </p:nvPr>
        </p:nvSpPr>
        <p:spPr/>
        <p:txBody>
          <a:bodyPr/>
          <a:lstStyle/>
          <a:p>
            <a:fld id="{2F4A9D20-21C8-4A66-A743-FEF2B47F5730}" type="slidenum">
              <a:rPr lang="en-US" smtClean="0"/>
              <a:t>17</a:t>
            </a:fld>
            <a:endParaRPr lang="en-US"/>
          </a:p>
        </p:txBody>
      </p:sp>
    </p:spTree>
    <p:extLst>
      <p:ext uri="{BB962C8B-B14F-4D97-AF65-F5344CB8AC3E}">
        <p14:creationId xmlns:p14="http://schemas.microsoft.com/office/powerpoint/2010/main" val="69913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root cause like wait, but with this one, it was usually cited along with other issues…commonly also issues of communication</a:t>
            </a:r>
          </a:p>
          <a:p>
            <a:r>
              <a:rPr lang="en-US" dirty="0" err="1"/>
              <a:t>Misinfo</a:t>
            </a:r>
            <a:r>
              <a:rPr lang="en-US" dirty="0"/>
              <a:t> speaks to fact that clients often connect being nice to explaining things well.  </a:t>
            </a:r>
          </a:p>
        </p:txBody>
      </p:sp>
      <p:sp>
        <p:nvSpPr>
          <p:cNvPr id="4" name="Slide Number Placeholder 3"/>
          <p:cNvSpPr>
            <a:spLocks noGrp="1"/>
          </p:cNvSpPr>
          <p:nvPr>
            <p:ph type="sldNum" sz="quarter" idx="5"/>
          </p:nvPr>
        </p:nvSpPr>
        <p:spPr/>
        <p:txBody>
          <a:bodyPr/>
          <a:lstStyle/>
          <a:p>
            <a:fld id="{2F4A9D20-21C8-4A66-A743-FEF2B47F5730}" type="slidenum">
              <a:rPr lang="en-US" smtClean="0"/>
              <a:t>18</a:t>
            </a:fld>
            <a:endParaRPr lang="en-US"/>
          </a:p>
        </p:txBody>
      </p:sp>
    </p:spTree>
    <p:extLst>
      <p:ext uri="{BB962C8B-B14F-4D97-AF65-F5344CB8AC3E}">
        <p14:creationId xmlns:p14="http://schemas.microsoft.com/office/powerpoint/2010/main" val="71191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issues that conversation could have helped or fixed (not major structural changes to the program or clinic). This is the value of looking at the “atypical” cases I mentioned. </a:t>
            </a:r>
          </a:p>
          <a:p>
            <a:pPr>
              <a:spcAft>
                <a:spcPts val="500"/>
              </a:spcAft>
            </a:pPr>
            <a:endParaRPr lang="en-US" dirty="0">
              <a:ea typeface="Segoe UI" panose="020B0502040204020203" pitchFamily="34" charset="0"/>
            </a:endParaRPr>
          </a:p>
          <a:p>
            <a:pPr>
              <a:spcAft>
                <a:spcPts val="500"/>
              </a:spcAft>
            </a:pPr>
            <a:r>
              <a:rPr lang="en-US" dirty="0">
                <a:ea typeface="Segoe UI" panose="020B0502040204020203" pitchFamily="34" charset="0"/>
              </a:rPr>
              <a:t>Ex of 1</a:t>
            </a:r>
            <a:r>
              <a:rPr lang="en-US" baseline="30000" dirty="0">
                <a:ea typeface="Segoe UI" panose="020B0502040204020203" pitchFamily="34" charset="0"/>
              </a:rPr>
              <a:t>st</a:t>
            </a:r>
            <a:r>
              <a:rPr lang="en-US" dirty="0">
                <a:ea typeface="Segoe UI" panose="020B0502040204020203" pitchFamily="34" charset="0"/>
              </a:rPr>
              <a:t>: Her husband is not working and cannot provide pay stubs which the WIC staff has asked for.</a:t>
            </a:r>
          </a:p>
          <a:p>
            <a:pPr>
              <a:spcAft>
                <a:spcPts val="500"/>
              </a:spcAft>
            </a:pPr>
            <a:r>
              <a:rPr lang="en-US" dirty="0">
                <a:ea typeface="Segoe UI" panose="020B0502040204020203" pitchFamily="34" charset="0"/>
              </a:rPr>
              <a:t>Participant said she knew she was terminated. She went to the office, but no one could let her know why she was terminated.</a:t>
            </a:r>
          </a:p>
          <a:p>
            <a:pPr>
              <a:spcBef>
                <a:spcPts val="500"/>
              </a:spcBef>
              <a:spcAft>
                <a:spcPts val="800"/>
              </a:spcAft>
            </a:pPr>
            <a:endParaRPr lang="en-US" dirty="0">
              <a:ea typeface="Segoe UI" panose="020B0502040204020203" pitchFamily="34" charset="0"/>
            </a:endParaRPr>
          </a:p>
          <a:p>
            <a:pPr>
              <a:spcBef>
                <a:spcPts val="500"/>
              </a:spcBef>
              <a:spcAft>
                <a:spcPts val="800"/>
              </a:spcAft>
            </a:pPr>
            <a:r>
              <a:rPr lang="en-US" dirty="0">
                <a:ea typeface="Segoe UI" panose="020B0502040204020203" pitchFamily="34" charset="0"/>
              </a:rPr>
              <a:t>Ex of 2</a:t>
            </a:r>
            <a:r>
              <a:rPr lang="en-US" baseline="30000" dirty="0">
                <a:ea typeface="Segoe UI" panose="020B0502040204020203" pitchFamily="34" charset="0"/>
              </a:rPr>
              <a:t>nd</a:t>
            </a:r>
            <a:r>
              <a:rPr lang="en-US" dirty="0">
                <a:ea typeface="Segoe UI" panose="020B0502040204020203" pitchFamily="34" charset="0"/>
              </a:rPr>
              <a:t>: Vouchers are unclear - do not specify what type of green beans</a:t>
            </a:r>
          </a:p>
          <a:p>
            <a:pPr>
              <a:spcBef>
                <a:spcPts val="500"/>
              </a:spcBef>
              <a:spcAft>
                <a:spcPts val="800"/>
              </a:spcAft>
            </a:pPr>
            <a:r>
              <a:rPr lang="en-US" dirty="0">
                <a:ea typeface="Segoe UI" panose="020B0502040204020203" pitchFamily="34" charset="0"/>
              </a:rPr>
              <a:t>Mom works until 5pm every day (clinic has extended hours)</a:t>
            </a:r>
          </a:p>
          <a:p>
            <a:endParaRPr lang="en-US" dirty="0"/>
          </a:p>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19</a:t>
            </a:fld>
            <a:endParaRPr lang="en-US"/>
          </a:p>
        </p:txBody>
      </p:sp>
    </p:spTree>
    <p:extLst>
      <p:ext uri="{BB962C8B-B14F-4D97-AF65-F5344CB8AC3E}">
        <p14:creationId xmlns:p14="http://schemas.microsoft.com/office/powerpoint/2010/main" val="326083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2</a:t>
            </a:fld>
            <a:endParaRPr lang="en-US"/>
          </a:p>
        </p:txBody>
      </p:sp>
    </p:spTree>
    <p:extLst>
      <p:ext uri="{BB962C8B-B14F-4D97-AF65-F5344CB8AC3E}">
        <p14:creationId xmlns:p14="http://schemas.microsoft.com/office/powerpoint/2010/main" val="415699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caseload</a:t>
            </a:r>
          </a:p>
          <a:p>
            <a:r>
              <a:rPr lang="en-US" dirty="0"/>
              <a:t>Q2= helping/health…even if they only stay on for 1 year</a:t>
            </a:r>
          </a:p>
        </p:txBody>
      </p:sp>
      <p:sp>
        <p:nvSpPr>
          <p:cNvPr id="4" name="Slide Number Placeholder 3"/>
          <p:cNvSpPr>
            <a:spLocks noGrp="1"/>
          </p:cNvSpPr>
          <p:nvPr>
            <p:ph type="sldNum" sz="quarter" idx="5"/>
          </p:nvPr>
        </p:nvSpPr>
        <p:spPr/>
        <p:txBody>
          <a:bodyPr/>
          <a:lstStyle/>
          <a:p>
            <a:fld id="{2F4A9D20-21C8-4A66-A743-FEF2B47F5730}" type="slidenum">
              <a:rPr lang="en-US" smtClean="0"/>
              <a:t>20</a:t>
            </a:fld>
            <a:endParaRPr lang="en-US"/>
          </a:p>
        </p:txBody>
      </p:sp>
    </p:spTree>
    <p:extLst>
      <p:ext uri="{BB962C8B-B14F-4D97-AF65-F5344CB8AC3E}">
        <p14:creationId xmlns:p14="http://schemas.microsoft.com/office/powerpoint/2010/main" val="2967652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along with all the other categories we discussed: wait time and courtesy as root/underlying areas, missed appts for a complex variety of reasons built on that, need to improve communication and service so </a:t>
            </a:r>
            <a:r>
              <a:rPr lang="en-US" dirty="0" err="1"/>
              <a:t>cts</a:t>
            </a:r>
            <a:r>
              <a:rPr lang="en-US" dirty="0"/>
              <a:t> can take advantage. </a:t>
            </a:r>
          </a:p>
          <a:p>
            <a:endParaRPr lang="en-US" dirty="0"/>
          </a:p>
          <a:p>
            <a:r>
              <a:rPr lang="en-US" dirty="0"/>
              <a:t>ACFB validated this as well. Clients and former clients actually stated they see the nut ed as a benefit, and suggested leveraging it more.</a:t>
            </a:r>
          </a:p>
        </p:txBody>
      </p:sp>
      <p:sp>
        <p:nvSpPr>
          <p:cNvPr id="4" name="Slide Number Placeholder 3"/>
          <p:cNvSpPr>
            <a:spLocks noGrp="1"/>
          </p:cNvSpPr>
          <p:nvPr>
            <p:ph type="sldNum" sz="quarter" idx="5"/>
          </p:nvPr>
        </p:nvSpPr>
        <p:spPr/>
        <p:txBody>
          <a:bodyPr/>
          <a:lstStyle/>
          <a:p>
            <a:fld id="{2F4A9D20-21C8-4A66-A743-FEF2B47F5730}" type="slidenum">
              <a:rPr lang="en-US" smtClean="0"/>
              <a:t>21</a:t>
            </a:fld>
            <a:endParaRPr lang="en-US"/>
          </a:p>
        </p:txBody>
      </p:sp>
    </p:spTree>
    <p:extLst>
      <p:ext uri="{BB962C8B-B14F-4D97-AF65-F5344CB8AC3E}">
        <p14:creationId xmlns:p14="http://schemas.microsoft.com/office/powerpoint/2010/main" val="796457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past we’ve helped w/ wait times, but it’s not sustainably helpful because just go in and make recommendations based on our experience. By using a structured qi process, doing it based on data so don’t need to be an “expert” to evaluate, and also showing local staff how to continue the work themselves. </a:t>
            </a:r>
          </a:p>
          <a:p>
            <a:r>
              <a:rPr lang="en-US" dirty="0"/>
              <a:t>Important for us to not only </a:t>
            </a:r>
            <a:r>
              <a:rPr lang="en-US" dirty="0" err="1"/>
              <a:t>dec</a:t>
            </a:r>
            <a:r>
              <a:rPr lang="en-US" dirty="0"/>
              <a:t> total time, but </a:t>
            </a:r>
            <a:r>
              <a:rPr lang="en-US" dirty="0" err="1"/>
              <a:t>inc</a:t>
            </a:r>
            <a:r>
              <a:rPr lang="en-US" dirty="0"/>
              <a:t> time we can spend on nut ed, explaining FP, explaining WIC</a:t>
            </a:r>
          </a:p>
          <a:p>
            <a:endParaRPr lang="en-US" dirty="0"/>
          </a:p>
          <a:p>
            <a:r>
              <a:rPr lang="en-US" dirty="0"/>
              <a:t>Doing work in equity and doing analysis on access that will include rural analysis. Done lit review already, but considering how to leverage. Ideas welcome. Open to partnerships. </a:t>
            </a:r>
          </a:p>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23</a:t>
            </a:fld>
            <a:endParaRPr lang="en-US"/>
          </a:p>
        </p:txBody>
      </p:sp>
    </p:spTree>
    <p:extLst>
      <p:ext uri="{BB962C8B-B14F-4D97-AF65-F5344CB8AC3E}">
        <p14:creationId xmlns:p14="http://schemas.microsoft.com/office/powerpoint/2010/main" val="126593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on service, because don’t want to miss opportunities to meet needs or innovate (plus most districts are already using auto reminders). Already yielding interesting data. </a:t>
            </a:r>
          </a:p>
          <a:p>
            <a:endParaRPr lang="en-US" dirty="0"/>
          </a:p>
          <a:p>
            <a:r>
              <a:rPr lang="en-US" dirty="0"/>
              <a:t>None of this is mind-blowingly new, but it allows us to </a:t>
            </a:r>
            <a:r>
              <a:rPr lang="en-US" b="1" dirty="0"/>
              <a:t>target</a:t>
            </a:r>
            <a:r>
              <a:rPr lang="en-US" b="0" dirty="0"/>
              <a:t> our efforts. Thinking outside the box to problem-solve is easier if you’re starting within a single context (</a:t>
            </a:r>
            <a:r>
              <a:rPr lang="en-US" b="0" dirty="0" err="1"/>
              <a:t>ie</a:t>
            </a:r>
            <a:r>
              <a:rPr lang="en-US" b="0" dirty="0"/>
              <a:t> 1 clinic’s issues)</a:t>
            </a:r>
            <a:endParaRPr lang="en-US" dirty="0"/>
          </a:p>
          <a:p>
            <a:endParaRPr lang="en-US" dirty="0"/>
          </a:p>
          <a:p>
            <a:r>
              <a:rPr lang="en-US" dirty="0"/>
              <a:t>I enjoy gathering and using simple, practical data; this work may be published on the NWA Hub. </a:t>
            </a:r>
          </a:p>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24</a:t>
            </a:fld>
            <a:endParaRPr lang="en-US"/>
          </a:p>
        </p:txBody>
      </p:sp>
    </p:spTree>
    <p:extLst>
      <p:ext uri="{BB962C8B-B14F-4D97-AF65-F5344CB8AC3E}">
        <p14:creationId xmlns:p14="http://schemas.microsoft.com/office/powerpoint/2010/main" val="407227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EBT will help us, but the data I’ve seen from this project and looking at redemption shows that there may be more to the story than what EBT will help us resolve. EBT won’t fix all our service shortcomings, and QI is a culture, not a system. </a:t>
            </a:r>
          </a:p>
          <a:p>
            <a:endParaRPr lang="en-US" dirty="0"/>
          </a:p>
          <a:p>
            <a:r>
              <a:rPr lang="en-US" dirty="0"/>
              <a:t>Lowest redeeming agency is in metro-Atlanta (not where have most severe vendor access issues), and also happens to have a very high missed appt rate (despite having tech)</a:t>
            </a:r>
          </a:p>
        </p:txBody>
      </p:sp>
      <p:sp>
        <p:nvSpPr>
          <p:cNvPr id="4" name="Slide Number Placeholder 3"/>
          <p:cNvSpPr>
            <a:spLocks noGrp="1"/>
          </p:cNvSpPr>
          <p:nvPr>
            <p:ph type="sldNum" sz="quarter" idx="5"/>
          </p:nvPr>
        </p:nvSpPr>
        <p:spPr/>
        <p:txBody>
          <a:bodyPr/>
          <a:lstStyle/>
          <a:p>
            <a:fld id="{2F4A9D20-21C8-4A66-A743-FEF2B47F5730}" type="slidenum">
              <a:rPr lang="en-US" smtClean="0"/>
              <a:t>25</a:t>
            </a:fld>
            <a:endParaRPr lang="en-US"/>
          </a:p>
        </p:txBody>
      </p:sp>
    </p:spTree>
    <p:extLst>
      <p:ext uri="{BB962C8B-B14F-4D97-AF65-F5344CB8AC3E}">
        <p14:creationId xmlns:p14="http://schemas.microsoft.com/office/powerpoint/2010/main" val="114624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gears. Series of trainings and resources meant to improve Supervisor-employee relationship. As we saw, external service stems from internal, and that relationship is key. </a:t>
            </a:r>
          </a:p>
          <a:p>
            <a:r>
              <a:rPr lang="en-US" dirty="0"/>
              <a:t>We have managers that are there due to SME, but not great at coaching staff for this stressful work. </a:t>
            </a:r>
          </a:p>
        </p:txBody>
      </p:sp>
      <p:sp>
        <p:nvSpPr>
          <p:cNvPr id="4" name="Slide Number Placeholder 3"/>
          <p:cNvSpPr>
            <a:spLocks noGrp="1"/>
          </p:cNvSpPr>
          <p:nvPr>
            <p:ph type="sldNum" sz="quarter" idx="5"/>
          </p:nvPr>
        </p:nvSpPr>
        <p:spPr/>
        <p:txBody>
          <a:bodyPr/>
          <a:lstStyle/>
          <a:p>
            <a:fld id="{2F4A9D20-21C8-4A66-A743-FEF2B47F5730}" type="slidenum">
              <a:rPr lang="en-US" smtClean="0"/>
              <a:t>26</a:t>
            </a:fld>
            <a:endParaRPr lang="en-US"/>
          </a:p>
        </p:txBody>
      </p:sp>
    </p:spTree>
    <p:extLst>
      <p:ext uri="{BB962C8B-B14F-4D97-AF65-F5344CB8AC3E}">
        <p14:creationId xmlns:p14="http://schemas.microsoft.com/office/powerpoint/2010/main" val="302938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focused on HR policy because remember they have separate organizations (w/ distinct policies). </a:t>
            </a:r>
          </a:p>
          <a:p>
            <a:r>
              <a:rPr lang="en-US" dirty="0"/>
              <a:t>Each training doesn’t cover a lot of ground, but digs deep and provides practical examples in a single simple skill.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next share some content examples. Sharing several to hopefully inspire you as it has inspired us. </a:t>
            </a:r>
          </a:p>
          <a:p>
            <a:r>
              <a:rPr lang="en-US" dirty="0"/>
              <a:t>Considering eval results now. Considering looping topics.</a:t>
            </a:r>
          </a:p>
        </p:txBody>
      </p:sp>
      <p:sp>
        <p:nvSpPr>
          <p:cNvPr id="4" name="Slide Number Placeholder 3"/>
          <p:cNvSpPr>
            <a:spLocks noGrp="1"/>
          </p:cNvSpPr>
          <p:nvPr>
            <p:ph type="sldNum" sz="quarter" idx="10"/>
          </p:nvPr>
        </p:nvSpPr>
        <p:spPr/>
        <p:txBody>
          <a:bodyPr/>
          <a:lstStyle/>
          <a:p>
            <a:fld id="{DAE2C219-702B-4D9B-9B27-EE9AD53B4736}" type="slidenum">
              <a:rPr lang="en-US" smtClean="0"/>
              <a:t>27</a:t>
            </a:fld>
            <a:endParaRPr lang="en-US"/>
          </a:p>
        </p:txBody>
      </p:sp>
    </p:spTree>
    <p:extLst>
      <p:ext uri="{BB962C8B-B14F-4D97-AF65-F5344CB8AC3E}">
        <p14:creationId xmlns:p14="http://schemas.microsoft.com/office/powerpoint/2010/main" val="606913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concept was the entire training. Asked staff to identify what each looks like, and shared how engagement trickles down from supervisor to employee to customer.</a:t>
            </a:r>
          </a:p>
          <a:p>
            <a:endParaRPr lang="en-US" dirty="0"/>
          </a:p>
          <a:p>
            <a:r>
              <a:rPr lang="en-US" dirty="0"/>
              <a:t>We use quotes because our staff respond well to inspirational quotes. </a:t>
            </a:r>
          </a:p>
        </p:txBody>
      </p:sp>
      <p:sp>
        <p:nvSpPr>
          <p:cNvPr id="4" name="Slide Number Placeholder 3"/>
          <p:cNvSpPr>
            <a:spLocks noGrp="1"/>
          </p:cNvSpPr>
          <p:nvPr>
            <p:ph type="sldNum" sz="quarter" idx="5"/>
          </p:nvPr>
        </p:nvSpPr>
        <p:spPr/>
        <p:txBody>
          <a:bodyPr/>
          <a:lstStyle/>
          <a:p>
            <a:fld id="{2F4A9D20-21C8-4A66-A743-FEF2B47F5730}" type="slidenum">
              <a:rPr lang="en-US" smtClean="0"/>
              <a:t>28</a:t>
            </a:fld>
            <a:endParaRPr lang="en-US"/>
          </a:p>
        </p:txBody>
      </p:sp>
    </p:spTree>
    <p:extLst>
      <p:ext uri="{BB962C8B-B14F-4D97-AF65-F5344CB8AC3E}">
        <p14:creationId xmlns:p14="http://schemas.microsoft.com/office/powerpoint/2010/main" val="4003447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 provided </a:t>
            </a:r>
          </a:p>
        </p:txBody>
      </p:sp>
      <p:sp>
        <p:nvSpPr>
          <p:cNvPr id="4" name="Slide Number Placeholder 3"/>
          <p:cNvSpPr>
            <a:spLocks noGrp="1"/>
          </p:cNvSpPr>
          <p:nvPr>
            <p:ph type="sldNum" sz="quarter" idx="5"/>
          </p:nvPr>
        </p:nvSpPr>
        <p:spPr/>
        <p:txBody>
          <a:bodyPr/>
          <a:lstStyle/>
          <a:p>
            <a:fld id="{2F4A9D20-21C8-4A66-A743-FEF2B47F5730}" type="slidenum">
              <a:rPr lang="en-US" smtClean="0"/>
              <a:t>29</a:t>
            </a:fld>
            <a:endParaRPr lang="en-US"/>
          </a:p>
        </p:txBody>
      </p:sp>
    </p:spTree>
    <p:extLst>
      <p:ext uri="{BB962C8B-B14F-4D97-AF65-F5344CB8AC3E}">
        <p14:creationId xmlns:p14="http://schemas.microsoft.com/office/powerpoint/2010/main" val="466741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30</a:t>
            </a:fld>
            <a:endParaRPr lang="en-US"/>
          </a:p>
        </p:txBody>
      </p:sp>
    </p:spTree>
    <p:extLst>
      <p:ext uri="{BB962C8B-B14F-4D97-AF65-F5344CB8AC3E}">
        <p14:creationId xmlns:p14="http://schemas.microsoft.com/office/powerpoint/2010/main" val="314438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3</a:t>
            </a:fld>
            <a:endParaRPr lang="en-US"/>
          </a:p>
        </p:txBody>
      </p:sp>
    </p:spTree>
    <p:extLst>
      <p:ext uri="{BB962C8B-B14F-4D97-AF65-F5344CB8AC3E}">
        <p14:creationId xmlns:p14="http://schemas.microsoft.com/office/powerpoint/2010/main" val="4211964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pin we purchased with grant, encouraged to use as a reward. Other ideas provided: certificates, inexpensive tokens.</a:t>
            </a:r>
          </a:p>
        </p:txBody>
      </p:sp>
      <p:sp>
        <p:nvSpPr>
          <p:cNvPr id="4" name="Slide Number Placeholder 3"/>
          <p:cNvSpPr>
            <a:spLocks noGrp="1"/>
          </p:cNvSpPr>
          <p:nvPr>
            <p:ph type="sldNum" sz="quarter" idx="5"/>
          </p:nvPr>
        </p:nvSpPr>
        <p:spPr/>
        <p:txBody>
          <a:bodyPr/>
          <a:lstStyle/>
          <a:p>
            <a:fld id="{2F4A9D20-21C8-4A66-A743-FEF2B47F5730}" type="slidenum">
              <a:rPr lang="en-US" smtClean="0"/>
              <a:t>31</a:t>
            </a:fld>
            <a:endParaRPr lang="en-US"/>
          </a:p>
        </p:txBody>
      </p:sp>
    </p:spTree>
    <p:extLst>
      <p:ext uri="{BB962C8B-B14F-4D97-AF65-F5344CB8AC3E}">
        <p14:creationId xmlns:p14="http://schemas.microsoft.com/office/powerpoint/2010/main" val="229042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Supervisors facilitate a discussion where staff identify what it means to provide excellent customer service, and provide specific examples of how they have/can do so. Then they connect those ideas to our performance standards and the tagline of being warm, helpful, and kind. </a:t>
            </a:r>
          </a:p>
          <a:p>
            <a:endParaRPr lang="en-US" dirty="0"/>
          </a:p>
          <a:p>
            <a:r>
              <a:rPr lang="en-US" dirty="0"/>
              <a:t>Full lesson plan will be made available on NWA Hub. Obviously it is specific to our objectives and our promotion, but the concept would work well for adaptation. </a:t>
            </a:r>
          </a:p>
          <a:p>
            <a:endParaRPr lang="en-US" dirty="0"/>
          </a:p>
          <a:p>
            <a:r>
              <a:rPr lang="en-US" dirty="0"/>
              <a:t>Improving supervisor skills while improving cs by allowing them to lead and engage with their staff.</a:t>
            </a:r>
          </a:p>
        </p:txBody>
      </p:sp>
      <p:sp>
        <p:nvSpPr>
          <p:cNvPr id="4" name="Slide Number Placeholder 3"/>
          <p:cNvSpPr>
            <a:spLocks noGrp="1"/>
          </p:cNvSpPr>
          <p:nvPr>
            <p:ph type="sldNum" sz="quarter" idx="5"/>
          </p:nvPr>
        </p:nvSpPr>
        <p:spPr/>
        <p:txBody>
          <a:bodyPr/>
          <a:lstStyle/>
          <a:p>
            <a:fld id="{2F4A9D20-21C8-4A66-A743-FEF2B47F5730}" type="slidenum">
              <a:rPr lang="en-US" smtClean="0"/>
              <a:t>32</a:t>
            </a:fld>
            <a:endParaRPr lang="en-US"/>
          </a:p>
        </p:txBody>
      </p:sp>
    </p:spTree>
    <p:extLst>
      <p:ext uri="{BB962C8B-B14F-4D97-AF65-F5344CB8AC3E}">
        <p14:creationId xmlns:p14="http://schemas.microsoft.com/office/powerpoint/2010/main" val="325289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agencies have supervisory authority under health district (</a:t>
            </a:r>
            <a:r>
              <a:rPr lang="en-US" dirty="0" err="1"/>
              <a:t>ie</a:t>
            </a:r>
            <a:r>
              <a:rPr lang="en-US" dirty="0"/>
              <a:t> don’t report to State WIC Office)</a:t>
            </a:r>
          </a:p>
          <a:p>
            <a:r>
              <a:rPr lang="en-US" dirty="0"/>
              <a:t>WIC falls under hd. </a:t>
            </a:r>
          </a:p>
          <a:p>
            <a:endParaRPr lang="en-US" dirty="0"/>
          </a:p>
          <a:p>
            <a:r>
              <a:rPr lang="en-US" dirty="0"/>
              <a:t>We’re big and diverse . Urban and rural, small clinics and large</a:t>
            </a:r>
          </a:p>
        </p:txBody>
      </p:sp>
      <p:sp>
        <p:nvSpPr>
          <p:cNvPr id="4" name="Slide Number Placeholder 3"/>
          <p:cNvSpPr>
            <a:spLocks noGrp="1"/>
          </p:cNvSpPr>
          <p:nvPr>
            <p:ph type="sldNum" sz="quarter" idx="5"/>
          </p:nvPr>
        </p:nvSpPr>
        <p:spPr/>
        <p:txBody>
          <a:bodyPr/>
          <a:lstStyle/>
          <a:p>
            <a:fld id="{2F4A9D20-21C8-4A66-A743-FEF2B47F5730}" type="slidenum">
              <a:rPr lang="en-US" smtClean="0"/>
              <a:t>4</a:t>
            </a:fld>
            <a:endParaRPr lang="en-US"/>
          </a:p>
        </p:txBody>
      </p:sp>
    </p:spTree>
    <p:extLst>
      <p:ext uri="{BB962C8B-B14F-4D97-AF65-F5344CB8AC3E}">
        <p14:creationId xmlns:p14="http://schemas.microsoft.com/office/powerpoint/2010/main" val="336521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 going on like most agencies. These are all essential, but hard to maintain a </a:t>
            </a:r>
            <a:r>
              <a:rPr lang="en-US" i="1" dirty="0"/>
              <a:t>direct </a:t>
            </a:r>
            <a:r>
              <a:rPr lang="en-US" i="0" dirty="0"/>
              <a:t>focus on our participants when all these things are pulling us elsewhere. </a:t>
            </a:r>
          </a:p>
          <a:p>
            <a:r>
              <a:rPr lang="en-US" i="0" dirty="0" err="1"/>
              <a:t>eWIC</a:t>
            </a:r>
            <a:r>
              <a:rPr lang="en-US" i="0" dirty="0"/>
              <a:t> includes getting a new MIS to coordinate, because currently we have multiple systems.</a:t>
            </a:r>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5</a:t>
            </a:fld>
            <a:endParaRPr lang="en-US"/>
          </a:p>
        </p:txBody>
      </p:sp>
    </p:spTree>
    <p:extLst>
      <p:ext uri="{BB962C8B-B14F-4D97-AF65-F5344CB8AC3E}">
        <p14:creationId xmlns:p14="http://schemas.microsoft.com/office/powerpoint/2010/main" val="63071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are just some reasons I came up with. They’re related</a:t>
            </a:r>
          </a:p>
          <a:p>
            <a:endParaRPr lang="en-US" dirty="0"/>
          </a:p>
          <a:p>
            <a:r>
              <a:rPr lang="en-US" dirty="0"/>
              <a:t>QI=Practical Evaluation. QI </a:t>
            </a:r>
            <a:r>
              <a:rPr lang="en-US" dirty="0" err="1"/>
              <a:t>ain’t</a:t>
            </a:r>
            <a:r>
              <a:rPr lang="en-US" dirty="0"/>
              <a:t> simply a new system…but a mindset and culture that starts with focusing on your customers</a:t>
            </a:r>
          </a:p>
        </p:txBody>
      </p:sp>
      <p:sp>
        <p:nvSpPr>
          <p:cNvPr id="4" name="Slide Number Placeholder 3"/>
          <p:cNvSpPr>
            <a:spLocks noGrp="1"/>
          </p:cNvSpPr>
          <p:nvPr>
            <p:ph type="sldNum" sz="quarter" idx="5"/>
          </p:nvPr>
        </p:nvSpPr>
        <p:spPr/>
        <p:txBody>
          <a:bodyPr/>
          <a:lstStyle/>
          <a:p>
            <a:fld id="{2F4A9D20-21C8-4A66-A743-FEF2B47F5730}" type="slidenum">
              <a:rPr lang="en-US" smtClean="0"/>
              <a:t>6</a:t>
            </a:fld>
            <a:endParaRPr lang="en-US"/>
          </a:p>
        </p:txBody>
      </p:sp>
    </p:spTree>
    <p:extLst>
      <p:ext uri="{BB962C8B-B14F-4D97-AF65-F5344CB8AC3E}">
        <p14:creationId xmlns:p14="http://schemas.microsoft.com/office/powerpoint/2010/main" val="55000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we did was a best practice review, and best summary doc identified these principles. Using these as a framework. </a:t>
            </a:r>
          </a:p>
          <a:p>
            <a:endParaRPr lang="en-US" dirty="0"/>
          </a:p>
          <a:p>
            <a:r>
              <a:rPr lang="en-US" dirty="0"/>
              <a:t>We gained support for this project nationwide by discussing these principles, and by </a:t>
            </a:r>
            <a:r>
              <a:rPr lang="en-US" b="1" dirty="0"/>
              <a:t>soberly</a:t>
            </a:r>
            <a:r>
              <a:rPr lang="en-US" dirty="0"/>
              <a:t> deciding we needed to focus on them. It takes many approaches.</a:t>
            </a:r>
          </a:p>
          <a:p>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7</a:t>
            </a:fld>
            <a:endParaRPr lang="en-US"/>
          </a:p>
        </p:txBody>
      </p:sp>
    </p:spTree>
    <p:extLst>
      <p:ext uri="{BB962C8B-B14F-4D97-AF65-F5344CB8AC3E}">
        <p14:creationId xmlns:p14="http://schemas.microsoft.com/office/powerpoint/2010/main" val="107942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ServiceSkills and did in-person and video trainings. Enhanced civil rights training to emphasize service. Training is important, and has occupied a lot of our effort,  but didn’t stop there. </a:t>
            </a:r>
          </a:p>
        </p:txBody>
      </p:sp>
      <p:sp>
        <p:nvSpPr>
          <p:cNvPr id="4" name="Slide Number Placeholder 3"/>
          <p:cNvSpPr>
            <a:spLocks noGrp="1"/>
          </p:cNvSpPr>
          <p:nvPr>
            <p:ph type="sldNum" sz="quarter" idx="5"/>
          </p:nvPr>
        </p:nvSpPr>
        <p:spPr/>
        <p:txBody>
          <a:bodyPr/>
          <a:lstStyle/>
          <a:p>
            <a:fld id="{2F4A9D20-21C8-4A66-A743-FEF2B47F5730}" type="slidenum">
              <a:rPr lang="en-US" smtClean="0"/>
              <a:t>8</a:t>
            </a:fld>
            <a:endParaRPr lang="en-US"/>
          </a:p>
        </p:txBody>
      </p:sp>
    </p:spTree>
    <p:extLst>
      <p:ext uri="{BB962C8B-B14F-4D97-AF65-F5344CB8AC3E}">
        <p14:creationId xmlns:p14="http://schemas.microsoft.com/office/powerpoint/2010/main" val="171418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2 separate surveys, but evaluated together. Exploratory because the goal was to </a:t>
            </a:r>
            <a:r>
              <a:rPr lang="en-US" sz="1200" b="0" i="0" kern="1200" dirty="0">
                <a:solidFill>
                  <a:schemeClr val="tx1"/>
                </a:solidFill>
                <a:effectLst/>
                <a:latin typeface="+mn-lt"/>
                <a:ea typeface="+mn-ea"/>
                <a:cs typeface="+mn-cs"/>
              </a:rPr>
              <a:t>identify participant priorities in enough detail to design </a:t>
            </a:r>
            <a:r>
              <a:rPr lang="en-US" sz="1200" b="1" i="0" kern="1200" dirty="0">
                <a:solidFill>
                  <a:schemeClr val="tx1"/>
                </a:solidFill>
                <a:effectLst/>
                <a:latin typeface="+mn-lt"/>
                <a:ea typeface="+mn-ea"/>
                <a:cs typeface="+mn-cs"/>
              </a:rPr>
              <a:t>more-targeted</a:t>
            </a:r>
            <a:r>
              <a:rPr lang="en-US" sz="1200" b="0" i="0" kern="1200" dirty="0">
                <a:solidFill>
                  <a:schemeClr val="tx1"/>
                </a:solidFill>
                <a:effectLst/>
                <a:latin typeface="+mn-lt"/>
                <a:ea typeface="+mn-ea"/>
                <a:cs typeface="+mn-cs"/>
              </a:rPr>
              <a:t> customer service evaluations and initiatives.</a:t>
            </a:r>
            <a:endParaRPr lang="en-US" dirty="0"/>
          </a:p>
        </p:txBody>
      </p:sp>
      <p:sp>
        <p:nvSpPr>
          <p:cNvPr id="4" name="Slide Number Placeholder 3"/>
          <p:cNvSpPr>
            <a:spLocks noGrp="1"/>
          </p:cNvSpPr>
          <p:nvPr>
            <p:ph type="sldNum" sz="quarter" idx="5"/>
          </p:nvPr>
        </p:nvSpPr>
        <p:spPr/>
        <p:txBody>
          <a:bodyPr/>
          <a:lstStyle/>
          <a:p>
            <a:fld id="{2F4A9D20-21C8-4A66-A743-FEF2B47F5730}" type="slidenum">
              <a:rPr lang="en-US" smtClean="0"/>
              <a:t>9</a:t>
            </a:fld>
            <a:endParaRPr lang="en-US"/>
          </a:p>
        </p:txBody>
      </p:sp>
    </p:spTree>
    <p:extLst>
      <p:ext uri="{BB962C8B-B14F-4D97-AF65-F5344CB8AC3E}">
        <p14:creationId xmlns:p14="http://schemas.microsoft.com/office/powerpoint/2010/main" val="2803295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500" y="2508690"/>
            <a:ext cx="4362450" cy="644525"/>
          </a:xfrm>
          <a:prstGeom prst="rect">
            <a:avLst/>
          </a:prstGeom>
        </p:spPr>
        <p:txBody>
          <a:bodyPr/>
          <a:lstStyle>
            <a:lvl1pPr>
              <a:defRPr sz="4000" baseline="0">
                <a:solidFill>
                  <a:schemeClr val="bg1"/>
                </a:solidFill>
              </a:defRPr>
            </a:lvl1pPr>
          </a:lstStyle>
          <a:p>
            <a:pPr lvl="0"/>
            <a:r>
              <a:rPr lang="en-US" dirty="0"/>
              <a:t>SECTION HEADING</a:t>
            </a:r>
          </a:p>
        </p:txBody>
      </p:sp>
    </p:spTree>
    <p:extLst>
      <p:ext uri="{BB962C8B-B14F-4D97-AF65-F5344CB8AC3E}">
        <p14:creationId xmlns:p14="http://schemas.microsoft.com/office/powerpoint/2010/main" val="11097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98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
        <p:nvSpPr>
          <p:cNvPr id="2" name="Title Placeholder 1">
            <a:extLst>
              <a:ext uri="{FF2B5EF4-FFF2-40B4-BE49-F238E27FC236}">
                <a16:creationId xmlns:a16="http://schemas.microsoft.com/office/drawing/2014/main" id="{5363F357-3E2B-4E82-8AF2-F3B6BF7CD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686" r:id="rId3"/>
    <p:sldLayoutId id="2147483708" r:id="rId4"/>
    <p:sldLayoutId id="2147483665" r:id="rId5"/>
    <p:sldLayoutId id="2147483678" r:id="rId6"/>
    <p:sldLayoutId id="2147483670" r:id="rId7"/>
    <p:sldLayoutId id="2147483707" r:id="rId8"/>
  </p:sldLayoutIdLst>
  <p:txStyles>
    <p:titleStyle>
      <a:lvl1pPr algn="l" defTabSz="914400" rtl="0" eaLnBrk="1" latinLnBrk="0" hangingPunct="1">
        <a:lnSpc>
          <a:spcPct val="90000"/>
        </a:lnSpc>
        <a:spcBef>
          <a:spcPct val="0"/>
        </a:spcBef>
        <a:buNone/>
        <a:defRPr sz="4000" b="0" i="0" u="none"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Brandon.Whitney@dph.ga.gov"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669122"/>
            <a:ext cx="9315275" cy="779862"/>
          </a:xfrm>
        </p:spPr>
        <p:txBody>
          <a:bodyPr>
            <a:normAutofit fontScale="90000"/>
          </a:bodyPr>
          <a:lstStyle/>
          <a:p>
            <a:r>
              <a:rPr lang="en-US" dirty="0"/>
              <a:t>Forging a Path to Great Participant Experience</a:t>
            </a:r>
          </a:p>
        </p:txBody>
      </p:sp>
      <p:sp>
        <p:nvSpPr>
          <p:cNvPr id="3" name="Text Placeholder 2"/>
          <p:cNvSpPr>
            <a:spLocks noGrp="1"/>
          </p:cNvSpPr>
          <p:nvPr>
            <p:ph type="body" sz="quarter" idx="10"/>
          </p:nvPr>
        </p:nvSpPr>
        <p:spPr>
          <a:xfrm>
            <a:off x="533399" y="2547302"/>
            <a:ext cx="7538885" cy="577143"/>
          </a:xfrm>
        </p:spPr>
        <p:txBody>
          <a:bodyPr/>
          <a:lstStyle/>
          <a:p>
            <a:r>
              <a:rPr lang="en-US" dirty="0"/>
              <a:t>Georgia WIC Heartfelt Project</a:t>
            </a:r>
          </a:p>
        </p:txBody>
      </p:sp>
      <p:sp>
        <p:nvSpPr>
          <p:cNvPr id="4" name="Text Placeholder 3"/>
          <p:cNvSpPr>
            <a:spLocks noGrp="1"/>
          </p:cNvSpPr>
          <p:nvPr>
            <p:ph type="body" sz="quarter" idx="12"/>
          </p:nvPr>
        </p:nvSpPr>
        <p:spPr/>
        <p:txBody>
          <a:bodyPr/>
          <a:lstStyle/>
          <a:p>
            <a:r>
              <a:rPr lang="en-US" dirty="0"/>
              <a:t>National WIC Association/Brandon Whitney, MPH, CPH/April 8, 2019</a:t>
            </a:r>
          </a:p>
        </p:txBody>
      </p:sp>
    </p:spTree>
    <p:extLst>
      <p:ext uri="{BB962C8B-B14F-4D97-AF65-F5344CB8AC3E}">
        <p14:creationId xmlns:p14="http://schemas.microsoft.com/office/powerpoint/2010/main" val="183681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9988-365E-4BB7-B982-228CA7327FCB}"/>
              </a:ext>
            </a:extLst>
          </p:cNvPr>
          <p:cNvSpPr>
            <a:spLocks noGrp="1"/>
          </p:cNvSpPr>
          <p:nvPr>
            <p:ph type="title"/>
          </p:nvPr>
        </p:nvSpPr>
        <p:spPr/>
        <p:txBody>
          <a:bodyPr/>
          <a:lstStyle/>
          <a:p>
            <a:r>
              <a:rPr lang="en-US" dirty="0"/>
              <a:t>Methods: Active Participant Survey</a:t>
            </a:r>
          </a:p>
        </p:txBody>
      </p:sp>
      <p:sp>
        <p:nvSpPr>
          <p:cNvPr id="4" name="Content Placeholder 7">
            <a:extLst>
              <a:ext uri="{FF2B5EF4-FFF2-40B4-BE49-F238E27FC236}">
                <a16:creationId xmlns:a16="http://schemas.microsoft.com/office/drawing/2014/main" id="{903C1568-A83C-43AE-90CB-02FDA9BCF7B2}"/>
              </a:ext>
            </a:extLst>
          </p:cNvPr>
          <p:cNvSpPr>
            <a:spLocks noGrp="1"/>
          </p:cNvSpPr>
          <p:nvPr>
            <p:ph sz="quarter" idx="10"/>
          </p:nvPr>
        </p:nvSpPr>
        <p:spPr>
          <a:xfrm>
            <a:off x="838200" y="1784350"/>
            <a:ext cx="8967281" cy="4437063"/>
          </a:xfrm>
        </p:spPr>
        <p:txBody>
          <a:bodyPr>
            <a:normAutofit/>
          </a:bodyPr>
          <a:lstStyle/>
          <a:p>
            <a:pPr marL="342900" indent="-342900">
              <a:buFont typeface="Arial" panose="020B0604020202020204" pitchFamily="34" charset="0"/>
              <a:buChar char="•"/>
            </a:pPr>
            <a:r>
              <a:rPr lang="en-US" dirty="0">
                <a:ea typeface="Segoe UI" panose="020B0502040204020203" pitchFamily="34" charset="0"/>
              </a:rPr>
              <a:t>Conducted in-person at 3</a:t>
            </a:r>
            <a:r>
              <a:rPr lang="en-US" dirty="0">
                <a:latin typeface="Segoe UI" panose="020B0502040204020203" pitchFamily="34" charset="0"/>
                <a:ea typeface="Segoe UI" panose="020B0502040204020203" pitchFamily="34" charset="0"/>
                <a:cs typeface="Segoe UI" panose="020B0502040204020203" pitchFamily="34" charset="0"/>
              </a:rPr>
              <a:t>9 purposively selected clinics </a:t>
            </a:r>
            <a:r>
              <a:rPr lang="en-US" dirty="0">
                <a:ea typeface="Segoe UI" panose="020B0502040204020203" pitchFamily="34" charset="0"/>
              </a:rPr>
              <a:t>                        </a:t>
            </a:r>
            <a:r>
              <a:rPr lang="en-US" dirty="0">
                <a:latin typeface="Segoe UI" panose="020B0502040204020203" pitchFamily="34" charset="0"/>
                <a:ea typeface="Segoe UI" panose="020B0502040204020203" pitchFamily="34" charset="0"/>
                <a:cs typeface="Segoe UI" panose="020B0502040204020203" pitchFamily="34" charset="0"/>
              </a:rPr>
              <a:t>(July-November 2017)</a:t>
            </a:r>
          </a:p>
          <a:p>
            <a:pPr marL="914400" lvl="1" indent="-457200">
              <a:lnSpc>
                <a:spcPct val="150000"/>
              </a:lnSpc>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Included a mix of large and small clinics</a:t>
            </a:r>
          </a:p>
          <a:p>
            <a:pPr marL="342900" indent="-342900">
              <a:lnSpc>
                <a:spcPct val="150000"/>
              </a:lnSpc>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Interviewers asked two questions: </a:t>
            </a:r>
          </a:p>
          <a:p>
            <a:pPr marL="919162" lvl="2" indent="-457200">
              <a:buFont typeface="+mj-lt"/>
              <a:buAutoNum type="arabicPeriod"/>
            </a:pPr>
            <a:r>
              <a:rPr lang="en-US" sz="2400" dirty="0">
                <a:latin typeface="Segoe UI" panose="020B0502040204020203" pitchFamily="34" charset="0"/>
                <a:ea typeface="Segoe UI" panose="020B0502040204020203" pitchFamily="34" charset="0"/>
                <a:cs typeface="Segoe UI" panose="020B0502040204020203" pitchFamily="34" charset="0"/>
              </a:rPr>
              <a:t>On a scale of 1 to 5 (with 5 being “completely satisfied”), how satisfied are you with the services you received at today’s WIC visit?</a:t>
            </a:r>
          </a:p>
          <a:p>
            <a:pPr marL="914400" lvl="2" indent="-452438">
              <a:lnSpc>
                <a:spcPct val="150000"/>
              </a:lnSpc>
              <a:buFont typeface="+mj-lt"/>
              <a:buAutoNum type="arabicPeriod"/>
            </a:pPr>
            <a:r>
              <a:rPr lang="en-US" sz="2400" dirty="0">
                <a:latin typeface="Segoe UI" panose="020B0502040204020203" pitchFamily="34" charset="0"/>
                <a:ea typeface="Segoe UI" panose="020B0502040204020203" pitchFamily="34" charset="0"/>
                <a:cs typeface="Segoe UI" panose="020B0502040204020203" pitchFamily="34" charset="0"/>
              </a:rPr>
              <a:t>What could we have done to improve your experience? </a:t>
            </a:r>
          </a:p>
          <a:p>
            <a:pPr marL="914400" lvl="2"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a:p>
            <a:pPr marL="1028700" lvl="1" indent="-514350"/>
            <a:endParaRPr lang="en-US" dirty="0">
              <a:latin typeface="Segoe UI" panose="020B0502040204020203" pitchFamily="34" charset="0"/>
              <a:ea typeface="Segoe UI" panose="020B0502040204020203" pitchFamily="34" charset="0"/>
              <a:cs typeface="Segoe UI" panose="020B0502040204020203" pitchFamily="34" charset="0"/>
            </a:endParaRPr>
          </a:p>
          <a:p>
            <a:pPr marL="457200" lvl="1"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0667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7317-B1A4-454F-AB7B-B2C1E8E80D1C}"/>
              </a:ext>
            </a:extLst>
          </p:cNvPr>
          <p:cNvSpPr>
            <a:spLocks noGrp="1"/>
          </p:cNvSpPr>
          <p:nvPr>
            <p:ph type="title"/>
          </p:nvPr>
        </p:nvSpPr>
        <p:spPr/>
        <p:txBody>
          <a:bodyPr/>
          <a:lstStyle/>
          <a:p>
            <a:r>
              <a:rPr lang="en-US" dirty="0"/>
              <a:t>Methods: Inactive Participant Survey</a:t>
            </a:r>
          </a:p>
        </p:txBody>
      </p:sp>
      <p:sp>
        <p:nvSpPr>
          <p:cNvPr id="3" name="Content Placeholder 2">
            <a:extLst>
              <a:ext uri="{FF2B5EF4-FFF2-40B4-BE49-F238E27FC236}">
                <a16:creationId xmlns:a16="http://schemas.microsoft.com/office/drawing/2014/main" id="{DB301A47-D2B9-4584-8C35-6102A423C3E4}"/>
              </a:ext>
            </a:extLst>
          </p:cNvPr>
          <p:cNvSpPr>
            <a:spLocks noGrp="1"/>
          </p:cNvSpPr>
          <p:nvPr>
            <p:ph sz="quarter" idx="10"/>
          </p:nvPr>
        </p:nvSpPr>
        <p:spPr>
          <a:xfrm>
            <a:off x="838199" y="1784350"/>
            <a:ext cx="9288295" cy="4437063"/>
          </a:xfrm>
        </p:spPr>
        <p:txBody>
          <a:bodyPr/>
          <a:lstStyle/>
          <a:p>
            <a:pPr marL="342900" lvl="1" indent="-342900">
              <a:spcAft>
                <a:spcPts val="1200"/>
              </a:spcAft>
            </a:pPr>
            <a:r>
              <a:rPr lang="en-US" dirty="0">
                <a:latin typeface="Segoe UI" panose="020B0502040204020203" pitchFamily="34" charset="0"/>
                <a:ea typeface="Segoe UI" panose="020B0502040204020203" pitchFamily="34" charset="0"/>
                <a:cs typeface="Segoe UI" panose="020B0502040204020203" pitchFamily="34" charset="0"/>
              </a:rPr>
              <a:t>Conducted over phone with participants who failed to pickup vouchers for two months, or failed to recertify (but were still categorically eligible)</a:t>
            </a:r>
          </a:p>
          <a:p>
            <a:pPr marL="342900" lvl="1" indent="-342900">
              <a:spcAft>
                <a:spcPts val="1200"/>
              </a:spcAft>
            </a:pPr>
            <a:r>
              <a:rPr lang="en-US" dirty="0">
                <a:latin typeface="Segoe UI" panose="020B0502040204020203" pitchFamily="34" charset="0"/>
                <a:ea typeface="Segoe UI" panose="020B0502040204020203" pitchFamily="34" charset="0"/>
                <a:cs typeface="Segoe UI" panose="020B0502040204020203" pitchFamily="34" charset="0"/>
              </a:rPr>
              <a:t>Interviewers followed a brief series of steps to record a response:</a:t>
            </a:r>
          </a:p>
          <a:p>
            <a:pPr marL="914400" lvl="2" indent="-457200">
              <a:spcAft>
                <a:spcPts val="1200"/>
              </a:spcAft>
              <a:buFont typeface="+mj-lt"/>
              <a:buAutoNum type="arabicPeriod"/>
              <a:tabLst>
                <a:tab pos="457200" algn="l"/>
              </a:tabLst>
            </a:pPr>
            <a:r>
              <a:rPr lang="en-US" sz="2400" dirty="0">
                <a:latin typeface="Segoe UI" panose="020B0502040204020203" pitchFamily="34" charset="0"/>
                <a:ea typeface="Segoe UI" panose="020B0502040204020203" pitchFamily="34" charset="0"/>
                <a:cs typeface="Segoe UI" panose="020B0502040204020203" pitchFamily="34" charset="0"/>
              </a:rPr>
              <a:t>Ask: “What is your reason for not returning for WIC vouchers?”</a:t>
            </a:r>
          </a:p>
          <a:p>
            <a:pPr marL="914400" lvl="2" indent="-457200">
              <a:spcAft>
                <a:spcPts val="1200"/>
              </a:spcAft>
              <a:buFont typeface="+mj-lt"/>
              <a:buAutoNum type="arabicPeriod"/>
              <a:tabLst>
                <a:tab pos="457200" algn="l"/>
              </a:tabLst>
            </a:pPr>
            <a:r>
              <a:rPr lang="en-US" sz="2400" dirty="0">
                <a:latin typeface="Segoe UI" panose="020B0502040204020203" pitchFamily="34" charset="0"/>
                <a:ea typeface="Segoe UI" panose="020B0502040204020203" pitchFamily="34" charset="0"/>
                <a:cs typeface="Segoe UI" panose="020B0502040204020203" pitchFamily="34" charset="0"/>
              </a:rPr>
              <a:t>Record responses directly into predefined categories</a:t>
            </a:r>
          </a:p>
          <a:p>
            <a:pPr marL="914400" lvl="2" indent="-457200">
              <a:spcAft>
                <a:spcPts val="1200"/>
              </a:spcAft>
              <a:buFont typeface="+mj-lt"/>
              <a:buAutoNum type="arabicPeriod"/>
              <a:tabLst>
                <a:tab pos="457200" algn="l"/>
              </a:tabLst>
            </a:pPr>
            <a:r>
              <a:rPr lang="en-US" sz="2400" dirty="0">
                <a:latin typeface="Segoe UI" panose="020B0502040204020203" pitchFamily="34" charset="0"/>
                <a:ea typeface="Segoe UI" panose="020B0502040204020203" pitchFamily="34" charset="0"/>
                <a:cs typeface="Segoe UI" panose="020B0502040204020203" pitchFamily="34" charset="0"/>
              </a:rPr>
              <a:t>Ask clarifying follow-up questions based on the participant’s initial response </a:t>
            </a:r>
          </a:p>
          <a:p>
            <a:pPr marL="342900" lvl="1" indent="-342900">
              <a:spcAft>
                <a:spcPts val="1200"/>
              </a:spcAft>
            </a:pPr>
            <a:r>
              <a:rPr lang="en-US" i="1" dirty="0">
                <a:solidFill>
                  <a:prstClr val="black"/>
                </a:solidFill>
                <a:latin typeface="Segoe UI" panose="020B0502040204020203" pitchFamily="34" charset="0"/>
                <a:ea typeface="Segoe UI" panose="020B0502040204020203" pitchFamily="34" charset="0"/>
                <a:cs typeface="Segoe UI" panose="020B0502040204020203" pitchFamily="34" charset="0"/>
              </a:rPr>
              <a:t>After</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responding, respondents were offered opportunity to return to WIC</a:t>
            </a:r>
            <a:endParaRPr lang="en-US" dirty="0">
              <a:ea typeface="Segoe UI" panose="020B0502040204020203" pitchFamily="34" charset="0"/>
            </a:endParaRPr>
          </a:p>
        </p:txBody>
      </p:sp>
    </p:spTree>
    <p:extLst>
      <p:ext uri="{BB962C8B-B14F-4D97-AF65-F5344CB8AC3E}">
        <p14:creationId xmlns:p14="http://schemas.microsoft.com/office/powerpoint/2010/main" val="292799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93D3-D5EA-4D5D-A7FE-1731B99ECAED}"/>
              </a:ext>
            </a:extLst>
          </p:cNvPr>
          <p:cNvSpPr>
            <a:spLocks noGrp="1"/>
          </p:cNvSpPr>
          <p:nvPr>
            <p:ph type="title"/>
          </p:nvPr>
        </p:nvSpPr>
        <p:spPr/>
        <p:txBody>
          <a:bodyPr/>
          <a:lstStyle/>
          <a:p>
            <a:r>
              <a:rPr lang="en-US" dirty="0"/>
              <a:t>Methodological Notes</a:t>
            </a:r>
          </a:p>
        </p:txBody>
      </p:sp>
      <p:sp>
        <p:nvSpPr>
          <p:cNvPr id="3" name="Content Placeholder 2">
            <a:extLst>
              <a:ext uri="{FF2B5EF4-FFF2-40B4-BE49-F238E27FC236}">
                <a16:creationId xmlns:a16="http://schemas.microsoft.com/office/drawing/2014/main" id="{3492B96D-C90B-40B0-B877-3F5C2C8A803F}"/>
              </a:ext>
            </a:extLst>
          </p:cNvPr>
          <p:cNvSpPr>
            <a:spLocks noGrp="1"/>
          </p:cNvSpPr>
          <p:nvPr>
            <p:ph sz="quarter" idx="10"/>
          </p:nvPr>
        </p:nvSpPr>
        <p:spPr>
          <a:xfrm>
            <a:off x="838200" y="1696801"/>
            <a:ext cx="8792183" cy="4708524"/>
          </a:xfrm>
        </p:spPr>
        <p:txBody>
          <a:bodyPr/>
          <a:lstStyle/>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Qualitative methods were included because they are useful for understanding “Why?” and “How?” </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Methodical data collection and analysis, but </a:t>
            </a:r>
            <a:r>
              <a:rPr lang="en-US" u="sng" dirty="0">
                <a:ea typeface="Segoe UI" panose="020B0502040204020203" pitchFamily="34" charset="0"/>
              </a:rPr>
              <a:t>not</a:t>
            </a:r>
            <a:r>
              <a:rPr lang="en-US" dirty="0">
                <a:ea typeface="Segoe UI" panose="020B0502040204020203" pitchFamily="34" charset="0"/>
              </a:rPr>
              <a:t> based solely on numbers</a:t>
            </a:r>
          </a:p>
          <a:p>
            <a:pPr marL="914400" lvl="1" indent="-460375">
              <a:lnSpc>
                <a:spcPct val="100000"/>
              </a:lnSpc>
              <a:spcBef>
                <a:spcPts val="600"/>
              </a:spcBef>
              <a:spcAft>
                <a:spcPts val="600"/>
              </a:spcAft>
              <a:buFont typeface="Courier New" panose="02070309020205020404" pitchFamily="49" charset="0"/>
              <a:buChar char="o"/>
            </a:pPr>
            <a:r>
              <a:rPr lang="en-US" sz="2200" dirty="0">
                <a:latin typeface="Segoe UI" panose="020B0502040204020203" pitchFamily="34" charset="0"/>
                <a:ea typeface="Segoe UI" panose="020B0502040204020203" pitchFamily="34" charset="0"/>
                <a:cs typeface="Segoe UI" panose="020B0502040204020203" pitchFamily="34" charset="0"/>
              </a:rPr>
              <a:t>“Unit of measure” is </a:t>
            </a:r>
            <a:r>
              <a:rPr lang="en-US" sz="2200" i="1" dirty="0">
                <a:latin typeface="Segoe UI" panose="020B0502040204020203" pitchFamily="34" charset="0"/>
                <a:ea typeface="Segoe UI" panose="020B0502040204020203" pitchFamily="34" charset="0"/>
                <a:cs typeface="Segoe UI" panose="020B0502040204020203" pitchFamily="34" charset="0"/>
              </a:rPr>
              <a:t>information</a:t>
            </a:r>
            <a:r>
              <a:rPr lang="en-US" sz="2200" dirty="0">
                <a:latin typeface="Segoe UI" panose="020B0502040204020203" pitchFamily="34" charset="0"/>
                <a:ea typeface="Segoe UI" panose="020B0502040204020203" pitchFamily="34" charset="0"/>
                <a:cs typeface="Segoe UI" panose="020B0502040204020203" pitchFamily="34" charset="0"/>
              </a:rPr>
              <a:t>, not necessarily an individual.</a:t>
            </a:r>
          </a:p>
          <a:p>
            <a:pPr marL="914400" lvl="1" indent="-460375">
              <a:lnSpc>
                <a:spcPct val="100000"/>
              </a:lnSpc>
              <a:spcBef>
                <a:spcPts val="600"/>
              </a:spcBef>
              <a:spcAft>
                <a:spcPts val="600"/>
              </a:spcAft>
              <a:buFont typeface="Courier New" panose="02070309020205020404" pitchFamily="49" charset="0"/>
              <a:buChar char="o"/>
            </a:pPr>
            <a:r>
              <a:rPr lang="en-US" sz="2200" dirty="0">
                <a:latin typeface="Segoe UI" panose="020B0502040204020203" pitchFamily="34" charset="0"/>
                <a:ea typeface="Segoe UI" panose="020B0502040204020203" pitchFamily="34" charset="0"/>
                <a:cs typeface="Segoe UI" panose="020B0502040204020203" pitchFamily="34" charset="0"/>
              </a:rPr>
              <a:t>Samples may not be statistically representative. </a:t>
            </a:r>
          </a:p>
          <a:p>
            <a:pPr marL="914400" lvl="1" indent="-460375">
              <a:lnSpc>
                <a:spcPct val="100000"/>
              </a:lnSpc>
              <a:spcBef>
                <a:spcPts val="600"/>
              </a:spcBef>
              <a:spcAft>
                <a:spcPts val="600"/>
              </a:spcAft>
              <a:buFont typeface="Courier New" panose="02070309020205020404" pitchFamily="49" charset="0"/>
              <a:buChar char="o"/>
            </a:pPr>
            <a:r>
              <a:rPr lang="en-US" sz="2200" dirty="0">
                <a:latin typeface="Segoe UI" panose="020B0502040204020203" pitchFamily="34" charset="0"/>
                <a:ea typeface="Segoe UI" panose="020B0502040204020203" pitchFamily="34" charset="0"/>
                <a:cs typeface="Segoe UI" panose="020B0502040204020203" pitchFamily="34" charset="0"/>
              </a:rPr>
              <a:t>Allows more inclusion of uncommon cases (e.g. small clinics, participants with barriers)</a:t>
            </a:r>
          </a:p>
        </p:txBody>
      </p:sp>
    </p:spTree>
    <p:extLst>
      <p:ext uri="{BB962C8B-B14F-4D97-AF65-F5344CB8AC3E}">
        <p14:creationId xmlns:p14="http://schemas.microsoft.com/office/powerpoint/2010/main" val="286424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93D3-D5EA-4D5D-A7FE-1731B99ECAED}"/>
              </a:ext>
            </a:extLst>
          </p:cNvPr>
          <p:cNvSpPr>
            <a:spLocks noGrp="1"/>
          </p:cNvSpPr>
          <p:nvPr>
            <p:ph type="title"/>
          </p:nvPr>
        </p:nvSpPr>
        <p:spPr/>
        <p:txBody>
          <a:bodyPr/>
          <a:lstStyle/>
          <a:p>
            <a:r>
              <a:rPr lang="en-US" dirty="0"/>
              <a:t>Methodological Notes (cont.)</a:t>
            </a:r>
          </a:p>
        </p:txBody>
      </p:sp>
      <p:sp>
        <p:nvSpPr>
          <p:cNvPr id="3" name="Content Placeholder 2">
            <a:extLst>
              <a:ext uri="{FF2B5EF4-FFF2-40B4-BE49-F238E27FC236}">
                <a16:creationId xmlns:a16="http://schemas.microsoft.com/office/drawing/2014/main" id="{3492B96D-C90B-40B0-B877-3F5C2C8A803F}"/>
              </a:ext>
            </a:extLst>
          </p:cNvPr>
          <p:cNvSpPr>
            <a:spLocks noGrp="1"/>
          </p:cNvSpPr>
          <p:nvPr>
            <p:ph sz="quarter" idx="10"/>
          </p:nvPr>
        </p:nvSpPr>
        <p:spPr>
          <a:xfrm>
            <a:off x="838200" y="1648163"/>
            <a:ext cx="8850549" cy="4708524"/>
          </a:xfrm>
        </p:spPr>
        <p:txBody>
          <a:bodyPr/>
          <a:lstStyle/>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Analysis included coding responses based on themes (using NVivo for Windows). This process was performed by two people for validity.</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Incorporated both surveys along with external data and knowledge to “tell the story” of the data and draw theories/conclusions</a:t>
            </a:r>
          </a:p>
        </p:txBody>
      </p:sp>
    </p:spTree>
    <p:extLst>
      <p:ext uri="{BB962C8B-B14F-4D97-AF65-F5344CB8AC3E}">
        <p14:creationId xmlns:p14="http://schemas.microsoft.com/office/powerpoint/2010/main" val="370433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AEA9D7-E8DD-4C08-B810-D22DECA99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657"/>
          <a:stretch/>
        </p:blipFill>
        <p:spPr>
          <a:xfrm flipH="1">
            <a:off x="6555517" y="1654329"/>
            <a:ext cx="4798283" cy="4567084"/>
          </a:xfrm>
          <a:prstGeom prst="rect">
            <a:avLst/>
          </a:prstGeom>
        </p:spPr>
      </p:pic>
      <p:sp>
        <p:nvSpPr>
          <p:cNvPr id="2" name="Title 1">
            <a:extLst>
              <a:ext uri="{FF2B5EF4-FFF2-40B4-BE49-F238E27FC236}">
                <a16:creationId xmlns:a16="http://schemas.microsoft.com/office/drawing/2014/main" id="{E4A607CA-ECC6-4E23-ABEB-10B437ADAD0A}"/>
              </a:ext>
            </a:extLst>
          </p:cNvPr>
          <p:cNvSpPr>
            <a:spLocks noGrp="1"/>
          </p:cNvSpPr>
          <p:nvPr>
            <p:ph type="title"/>
          </p:nvPr>
        </p:nvSpPr>
        <p:spPr/>
        <p:txBody>
          <a:bodyPr/>
          <a:lstStyle/>
          <a:p>
            <a:r>
              <a:rPr lang="en-US" dirty="0"/>
              <a:t>Summary of Results: Active Participants</a:t>
            </a:r>
          </a:p>
        </p:txBody>
      </p:sp>
      <p:sp>
        <p:nvSpPr>
          <p:cNvPr id="4" name="Content Placeholder 7">
            <a:extLst>
              <a:ext uri="{FF2B5EF4-FFF2-40B4-BE49-F238E27FC236}">
                <a16:creationId xmlns:a16="http://schemas.microsoft.com/office/drawing/2014/main" id="{FBCB3245-7F35-4979-8DFD-D70C77C63C2D}"/>
              </a:ext>
            </a:extLst>
          </p:cNvPr>
          <p:cNvSpPr>
            <a:spLocks noGrp="1"/>
          </p:cNvSpPr>
          <p:nvPr>
            <p:ph sz="quarter" idx="10"/>
          </p:nvPr>
        </p:nvSpPr>
        <p:spPr>
          <a:xfrm>
            <a:off x="838200" y="1784350"/>
            <a:ext cx="6260690" cy="4437063"/>
          </a:xfrm>
        </p:spPr>
        <p:txBody>
          <a:bodyPr/>
          <a:lstStyle/>
          <a:p>
            <a:pPr marL="342900" indent="-342900">
              <a:lnSpc>
                <a:spcPct val="150000"/>
              </a:lnSpc>
              <a:buFont typeface="Arial" panose="020B0604020202020204" pitchFamily="34" charset="0"/>
              <a:buChar char="•"/>
            </a:pPr>
            <a:r>
              <a:rPr lang="en-US" dirty="0">
                <a:ea typeface="Segoe UI" panose="020B0502040204020203" pitchFamily="34" charset="0"/>
              </a:rPr>
              <a:t>Total surveys: 1,322</a:t>
            </a:r>
          </a:p>
          <a:p>
            <a:pPr marL="342900" indent="-342900">
              <a:lnSpc>
                <a:spcPct val="150000"/>
              </a:lnSpc>
              <a:buFont typeface="Arial" panose="020B0604020202020204" pitchFamily="34" charset="0"/>
              <a:buChar char="•"/>
            </a:pPr>
            <a:r>
              <a:rPr lang="en-US" dirty="0">
                <a:ea typeface="Segoe UI" panose="020B0502040204020203" pitchFamily="34" charset="0"/>
              </a:rPr>
              <a:t>Average score: 4.5</a:t>
            </a:r>
          </a:p>
          <a:p>
            <a:pPr marL="342900" indent="-342900">
              <a:lnSpc>
                <a:spcPct val="150000"/>
              </a:lnSpc>
              <a:buFont typeface="Arial" panose="020B0604020202020204" pitchFamily="34" charset="0"/>
              <a:buChar char="•"/>
            </a:pPr>
            <a:r>
              <a:rPr lang="en-US" dirty="0">
                <a:ea typeface="Segoe UI" panose="020B0502040204020203" pitchFamily="34" charset="0"/>
              </a:rPr>
              <a:t>Most common score: 5 (67% of responses)</a:t>
            </a:r>
          </a:p>
          <a:p>
            <a:pPr marL="914400" lvl="1" indent="-457200">
              <a:lnSpc>
                <a:spcPct val="100000"/>
              </a:lnSpc>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Commonality of “5” </a:t>
            </a:r>
            <a:r>
              <a:rPr lang="en-US" i="1" dirty="0">
                <a:latin typeface="Segoe UI" panose="020B0502040204020203" pitchFamily="34" charset="0"/>
                <a:ea typeface="Segoe UI" panose="020B0502040204020203" pitchFamily="34" charset="0"/>
                <a:cs typeface="Segoe UI" panose="020B0502040204020203" pitchFamily="34" charset="0"/>
              </a:rPr>
              <a:t>may</a:t>
            </a:r>
            <a:r>
              <a:rPr lang="en-US" dirty="0">
                <a:latin typeface="Segoe UI" panose="020B0502040204020203" pitchFamily="34" charset="0"/>
                <a:ea typeface="Segoe UI" panose="020B0502040204020203" pitchFamily="34" charset="0"/>
                <a:cs typeface="Segoe UI" panose="020B0502040204020203" pitchFamily="34" charset="0"/>
              </a:rPr>
              <a:t> be more reflective of our methods</a:t>
            </a:r>
          </a:p>
          <a:p>
            <a:pPr marL="342900" indent="-342900">
              <a:lnSpc>
                <a:spcPct val="100000"/>
              </a:lnSpc>
              <a:buFont typeface="Arial" panose="020B0604020202020204" pitchFamily="34" charset="0"/>
              <a:buChar char="•"/>
            </a:pPr>
            <a:r>
              <a:rPr lang="en-US" dirty="0">
                <a:ea typeface="Segoe UI" panose="020B0502040204020203" pitchFamily="34" charset="0"/>
              </a:rPr>
              <a:t>9 local agencies had at least one participant that rated their experience “1”</a:t>
            </a:r>
            <a:endParaRPr lang="en-US" dirty="0">
              <a:solidFill>
                <a:schemeClr val="accent4">
                  <a:lumMod val="75000"/>
                </a:schemeClr>
              </a:solidFill>
              <a:ea typeface="Segoe UI" panose="020B0502040204020203" pitchFamily="34" charset="0"/>
            </a:endParaRPr>
          </a:p>
        </p:txBody>
      </p:sp>
    </p:spTree>
    <p:extLst>
      <p:ext uri="{BB962C8B-B14F-4D97-AF65-F5344CB8AC3E}">
        <p14:creationId xmlns:p14="http://schemas.microsoft.com/office/powerpoint/2010/main" val="231165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7CA-ECC6-4E23-ABEB-10B437ADAD0A}"/>
              </a:ext>
            </a:extLst>
          </p:cNvPr>
          <p:cNvSpPr>
            <a:spLocks noGrp="1"/>
          </p:cNvSpPr>
          <p:nvPr>
            <p:ph type="title"/>
          </p:nvPr>
        </p:nvSpPr>
        <p:spPr/>
        <p:txBody>
          <a:bodyPr/>
          <a:lstStyle/>
          <a:p>
            <a:pPr algn="ctr"/>
            <a:r>
              <a:rPr lang="en-US" dirty="0"/>
              <a:t>Summary of Results: Inactive Participants</a:t>
            </a:r>
          </a:p>
        </p:txBody>
      </p:sp>
      <p:graphicFrame>
        <p:nvGraphicFramePr>
          <p:cNvPr id="7" name="Content Placeholder 1">
            <a:extLst>
              <a:ext uri="{FF2B5EF4-FFF2-40B4-BE49-F238E27FC236}">
                <a16:creationId xmlns:a16="http://schemas.microsoft.com/office/drawing/2014/main" id="{9BFDA517-C776-48A9-AE5B-326EF620C698}"/>
              </a:ext>
            </a:extLst>
          </p:cNvPr>
          <p:cNvGraphicFramePr>
            <a:graphicFrameLocks/>
          </p:cNvGraphicFramePr>
          <p:nvPr>
            <p:extLst>
              <p:ext uri="{D42A27DB-BD31-4B8C-83A1-F6EECF244321}">
                <p14:modId xmlns:p14="http://schemas.microsoft.com/office/powerpoint/2010/main" val="1172519867"/>
              </p:ext>
            </p:extLst>
          </p:nvPr>
        </p:nvGraphicFramePr>
        <p:xfrm>
          <a:off x="1556238" y="1468315"/>
          <a:ext cx="9072196" cy="5108328"/>
        </p:xfrm>
        <a:graphic>
          <a:graphicData uri="http://schemas.openxmlformats.org/drawingml/2006/table">
            <a:tbl>
              <a:tblPr firstRow="1" bandRow="1"/>
              <a:tblGrid>
                <a:gridCol w="4410095">
                  <a:extLst>
                    <a:ext uri="{9D8B030D-6E8A-4147-A177-3AD203B41FA5}">
                      <a16:colId xmlns:a16="http://schemas.microsoft.com/office/drawing/2014/main" val="994324249"/>
                    </a:ext>
                  </a:extLst>
                </a:gridCol>
                <a:gridCol w="2478053">
                  <a:extLst>
                    <a:ext uri="{9D8B030D-6E8A-4147-A177-3AD203B41FA5}">
                      <a16:colId xmlns:a16="http://schemas.microsoft.com/office/drawing/2014/main" val="782300266"/>
                    </a:ext>
                  </a:extLst>
                </a:gridCol>
                <a:gridCol w="2184048">
                  <a:extLst>
                    <a:ext uri="{9D8B030D-6E8A-4147-A177-3AD203B41FA5}">
                      <a16:colId xmlns:a16="http://schemas.microsoft.com/office/drawing/2014/main" val="4191508390"/>
                    </a:ext>
                  </a:extLst>
                </a:gridCol>
              </a:tblGrid>
              <a:tr h="647387">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800" dirty="0"/>
                        <a:t>Issue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800" dirty="0"/>
                        <a:t>Number of Responses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800" dirty="0"/>
                        <a:t>Percent of Responses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217656428"/>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b="1" i="0" dirty="0"/>
                        <a:t>All Responses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b="1" dirty="0"/>
                        <a:t>2304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b="1" dirty="0"/>
                        <a:t>100%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extLst>
                  <a:ext uri="{0D108BD9-81ED-4DB2-BD59-A6C34878D82A}">
                    <a16:rowId xmlns:a16="http://schemas.microsoft.com/office/drawing/2014/main" val="97961615"/>
                  </a:ext>
                </a:extLst>
              </a:tr>
              <a:tr h="391656">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Unintentional Missed Appointment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1034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44.9%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extLst>
                  <a:ext uri="{0D108BD9-81ED-4DB2-BD59-A6C34878D82A}">
                    <a16:rowId xmlns:a16="http://schemas.microsoft.com/office/drawing/2014/main" val="3219278674"/>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Work/School Conflict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379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extLst>
                  <a:ext uri="{0D108BD9-81ED-4DB2-BD59-A6C34878D82A}">
                    <a16:rowId xmlns:a16="http://schemas.microsoft.com/office/drawing/2014/main" val="1293251869"/>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No Longer Needed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211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9.2%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extLst>
                  <a:ext uri="{0D108BD9-81ED-4DB2-BD59-A6C34878D82A}">
                    <a16:rowId xmlns:a16="http://schemas.microsoft.com/office/drawing/2014/main" val="1446661157"/>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187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8.1%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extLst>
                  <a:ext uri="{0D108BD9-81ED-4DB2-BD59-A6C34878D82A}">
                    <a16:rowId xmlns:a16="http://schemas.microsoft.com/office/drawing/2014/main" val="3895138751"/>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Transportation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179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7.8%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extLst>
                  <a:ext uri="{0D108BD9-81ED-4DB2-BD59-A6C34878D82A}">
                    <a16:rowId xmlns:a16="http://schemas.microsoft.com/office/drawing/2014/main" val="4216435696"/>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Foods/Formula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76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3.3%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extLst>
                  <a:ext uri="{0D108BD9-81ED-4DB2-BD59-A6C34878D82A}">
                    <a16:rowId xmlns:a16="http://schemas.microsoft.com/office/drawing/2014/main" val="2843240399"/>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Believed Ineligible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66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extLst>
                  <a:ext uri="{0D108BD9-81ED-4DB2-BD59-A6C34878D82A}">
                    <a16:rowId xmlns:a16="http://schemas.microsoft.com/office/drawing/2014/main" val="2810955804"/>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Clinic Wait Time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extLst>
                  <a:ext uri="{0D108BD9-81ED-4DB2-BD59-A6C34878D82A}">
                    <a16:rowId xmlns:a16="http://schemas.microsoft.com/office/drawing/2014/main" val="3717050941"/>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Shopping Issues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0.6%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extLst>
                  <a:ext uri="{0D108BD9-81ED-4DB2-BD59-A6C34878D82A}">
                    <a16:rowId xmlns:a16="http://schemas.microsoft.com/office/drawing/2014/main" val="2029918562"/>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Employee Courtesy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0.3%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40000"/>
                      </a:srgbClr>
                    </a:solidFill>
                  </a:tcPr>
                </a:tc>
                <a:extLst>
                  <a:ext uri="{0D108BD9-81ED-4DB2-BD59-A6C34878D82A}">
                    <a16:rowId xmlns:a16="http://schemas.microsoft.com/office/drawing/2014/main" val="1261307108"/>
                  </a:ext>
                </a:extLst>
              </a:tr>
              <a:tr h="36993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Other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411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17.8%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tint val="20000"/>
                      </a:srgbClr>
                    </a:solidFill>
                  </a:tcPr>
                </a:tc>
                <a:extLst>
                  <a:ext uri="{0D108BD9-81ED-4DB2-BD59-A6C34878D82A}">
                    <a16:rowId xmlns:a16="http://schemas.microsoft.com/office/drawing/2014/main" val="1547281919"/>
                  </a:ext>
                </a:extLst>
              </a:tr>
            </a:tbl>
          </a:graphicData>
        </a:graphic>
      </p:graphicFrame>
      <p:sp>
        <p:nvSpPr>
          <p:cNvPr id="4" name="Rectangle: Rounded Corners 3">
            <a:extLst>
              <a:ext uri="{FF2B5EF4-FFF2-40B4-BE49-F238E27FC236}">
                <a16:creationId xmlns:a16="http://schemas.microsoft.com/office/drawing/2014/main" id="{4C9426DE-5D3C-41F4-BFCD-99EE8A275614}"/>
              </a:ext>
            </a:extLst>
          </p:cNvPr>
          <p:cNvSpPr/>
          <p:nvPr/>
        </p:nvSpPr>
        <p:spPr>
          <a:xfrm>
            <a:off x="1844186" y="2476500"/>
            <a:ext cx="8496300" cy="77636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2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97F7-3743-4DD2-8A63-E98A567801A8}"/>
              </a:ext>
            </a:extLst>
          </p:cNvPr>
          <p:cNvSpPr>
            <a:spLocks noGrp="1"/>
          </p:cNvSpPr>
          <p:nvPr>
            <p:ph type="title"/>
          </p:nvPr>
        </p:nvSpPr>
        <p:spPr/>
        <p:txBody>
          <a:bodyPr/>
          <a:lstStyle/>
          <a:p>
            <a:r>
              <a:rPr lang="en-US" dirty="0"/>
              <a:t>Discussion: Missed Appointments </a:t>
            </a:r>
          </a:p>
        </p:txBody>
      </p:sp>
      <p:graphicFrame>
        <p:nvGraphicFramePr>
          <p:cNvPr id="5" name="Table 4">
            <a:extLst>
              <a:ext uri="{FF2B5EF4-FFF2-40B4-BE49-F238E27FC236}">
                <a16:creationId xmlns:a16="http://schemas.microsoft.com/office/drawing/2014/main" id="{984D1795-D22E-4743-A230-DB8C636BB738}"/>
              </a:ext>
            </a:extLst>
          </p:cNvPr>
          <p:cNvGraphicFramePr>
            <a:graphicFrameLocks noGrp="1"/>
          </p:cNvGraphicFramePr>
          <p:nvPr>
            <p:extLst>
              <p:ext uri="{D42A27DB-BD31-4B8C-83A1-F6EECF244321}">
                <p14:modId xmlns:p14="http://schemas.microsoft.com/office/powerpoint/2010/main" val="3199597933"/>
              </p:ext>
            </p:extLst>
          </p:nvPr>
        </p:nvGraphicFramePr>
        <p:xfrm>
          <a:off x="539646" y="1394086"/>
          <a:ext cx="11182185" cy="5212080"/>
        </p:xfrm>
        <a:graphic>
          <a:graphicData uri="http://schemas.openxmlformats.org/drawingml/2006/table">
            <a:tbl>
              <a:tblPr firstRow="1" bandRow="1"/>
              <a:tblGrid>
                <a:gridCol w="3384081">
                  <a:extLst>
                    <a:ext uri="{9D8B030D-6E8A-4147-A177-3AD203B41FA5}">
                      <a16:colId xmlns:a16="http://schemas.microsoft.com/office/drawing/2014/main" val="4166072078"/>
                    </a:ext>
                  </a:extLst>
                </a:gridCol>
                <a:gridCol w="2746503">
                  <a:extLst>
                    <a:ext uri="{9D8B030D-6E8A-4147-A177-3AD203B41FA5}">
                      <a16:colId xmlns:a16="http://schemas.microsoft.com/office/drawing/2014/main" val="1741857816"/>
                    </a:ext>
                  </a:extLst>
                </a:gridCol>
                <a:gridCol w="5051601">
                  <a:extLst>
                    <a:ext uri="{9D8B030D-6E8A-4147-A177-3AD203B41FA5}">
                      <a16:colId xmlns:a16="http://schemas.microsoft.com/office/drawing/2014/main" val="3472753826"/>
                    </a:ext>
                  </a:extLst>
                </a:gridCol>
              </a:tblGrid>
              <a:tr h="614324">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800" dirty="0"/>
                        <a:t>Issue</a:t>
                      </a:r>
                    </a:p>
                  </a:txBody>
                  <a:tcPr>
                    <a:lnL>
                      <a:noFill/>
                    </a:lnL>
                    <a:lnR>
                      <a:noFill/>
                    </a:lnR>
                    <a:lnT w="25400" cmpd="sng">
                      <a:noFill/>
                    </a:lnT>
                    <a:lnB w="25400" cmpd="sng">
                      <a:no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800" dirty="0"/>
                        <a:t>Number (Percent) of Responses</a:t>
                      </a:r>
                    </a:p>
                  </a:txBody>
                  <a:tcPr>
                    <a:lnL>
                      <a:noFill/>
                    </a:lnL>
                    <a:lnR>
                      <a:noFill/>
                    </a:lnR>
                    <a:lnT w="25400" cmpd="sng">
                      <a:noFill/>
                    </a:lnT>
                    <a:lnB w="25400" cmpd="sng">
                      <a:no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algn="ctr"/>
                      <a:r>
                        <a:rPr lang="en-US" sz="1800" dirty="0"/>
                        <a:t>Note</a:t>
                      </a:r>
                    </a:p>
                  </a:txBody>
                  <a:tcPr>
                    <a:lnL>
                      <a:noFill/>
                    </a:lnL>
                    <a:lnR>
                      <a:noFill/>
                    </a:lnR>
                    <a:lnT w="25400" cmpd="sng">
                      <a:noFill/>
                    </a:lnT>
                    <a:lnB w="25400" cmpd="sng">
                      <a:no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3399335148"/>
                  </a:ext>
                </a:extLst>
              </a:tr>
              <a:tr h="351043">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Work/School Conflict</a:t>
                      </a:r>
                    </a:p>
                  </a:txBody>
                  <a:tcPr>
                    <a:lnL>
                      <a:noFill/>
                    </a:lnL>
                    <a:lnR>
                      <a:noFill/>
                    </a:lnR>
                    <a:lnT w="25400" cmpd="sng">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379 (16%)</a:t>
                      </a:r>
                    </a:p>
                  </a:txBody>
                  <a:tcPr>
                    <a:lnL>
                      <a:noFill/>
                    </a:lnL>
                    <a:lnR>
                      <a:noFill/>
                    </a:lnR>
                    <a:lnT w="25400" cmpd="sng">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~Half reported being too busy for WIC </a:t>
                      </a:r>
                    </a:p>
                  </a:txBody>
                  <a:tcPr>
                    <a:lnL>
                      <a:noFill/>
                    </a:lnL>
                    <a:lnR>
                      <a:noFill/>
                    </a:lnR>
                    <a:lnT w="25400" cmpd="sng">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913713666"/>
                  </a:ext>
                </a:extLst>
              </a:tr>
              <a:tr h="61432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Forgot</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258 (11%)</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Appointment itself or to reschedule                 the appointment</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59671018"/>
                  </a:ext>
                </a:extLst>
              </a:tr>
              <a:tr h="61432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Illness/Death in Family</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176 (8%)</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Temporary illnesses only, chronic conditions/disabilities were different.</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308800876"/>
                  </a:ext>
                </a:extLst>
              </a:tr>
              <a:tr h="61432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Travel</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119 (5%)</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Sometimes the child alone was sent to          visit family</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76708876"/>
                  </a:ext>
                </a:extLst>
              </a:tr>
              <a:tr h="61432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Appointment Trouble</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86 (4%)</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Includes didn’t realize appointment was missed, or was denied service at clinic </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591771446"/>
                  </a:ext>
                </a:extLst>
              </a:tr>
              <a:tr h="351043">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Clinic Phone Issues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54 (2%)</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a:t>Calls/voicemails </a:t>
                      </a:r>
                      <a:r>
                        <a:rPr lang="en-US" sz="1800" dirty="0"/>
                        <a:t>to clinic go unanswered </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37901959"/>
                  </a:ext>
                </a:extLst>
              </a:tr>
              <a:tr h="61432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Lost Folder/Vouchers</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50 (2%)</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Some believed this permanently         disqualified them.</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560251483"/>
                  </a:ext>
                </a:extLst>
              </a:tr>
              <a:tr h="61432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Miscarriage or Death</a:t>
                      </a: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38 (2%)</a:t>
                      </a: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ctr"/>
                      <a:r>
                        <a:rPr lang="en-US" sz="1800" dirty="0"/>
                        <a:t>Most miscarriages assumed they were no longer eligible, without speaking to clinic staff.</a:t>
                      </a: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50698741"/>
                  </a:ext>
                </a:extLst>
              </a:tr>
            </a:tbl>
          </a:graphicData>
        </a:graphic>
      </p:graphicFrame>
    </p:spTree>
    <p:extLst>
      <p:ext uri="{BB962C8B-B14F-4D97-AF65-F5344CB8AC3E}">
        <p14:creationId xmlns:p14="http://schemas.microsoft.com/office/powerpoint/2010/main" val="72625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71E9-3AF4-483B-A359-78DE0AADFAAB}"/>
              </a:ext>
            </a:extLst>
          </p:cNvPr>
          <p:cNvSpPr>
            <a:spLocks noGrp="1"/>
          </p:cNvSpPr>
          <p:nvPr>
            <p:ph type="title"/>
          </p:nvPr>
        </p:nvSpPr>
        <p:spPr/>
        <p:txBody>
          <a:bodyPr/>
          <a:lstStyle/>
          <a:p>
            <a:r>
              <a:rPr lang="en-US" dirty="0"/>
              <a:t>Discussion: Wait Times</a:t>
            </a:r>
          </a:p>
        </p:txBody>
      </p:sp>
      <p:sp>
        <p:nvSpPr>
          <p:cNvPr id="4" name="Content Placeholder 2">
            <a:extLst>
              <a:ext uri="{FF2B5EF4-FFF2-40B4-BE49-F238E27FC236}">
                <a16:creationId xmlns:a16="http://schemas.microsoft.com/office/drawing/2014/main" id="{DCF2685F-3E3C-4AA3-993E-8EDB8B1D84C5}"/>
              </a:ext>
            </a:extLst>
          </p:cNvPr>
          <p:cNvSpPr>
            <a:spLocks noGrp="1"/>
          </p:cNvSpPr>
          <p:nvPr>
            <p:ph sz="quarter" idx="10"/>
          </p:nvPr>
        </p:nvSpPr>
        <p:spPr>
          <a:xfrm>
            <a:off x="601980" y="1510030"/>
            <a:ext cx="9689884" cy="4982844"/>
          </a:xfrm>
        </p:spPr>
        <p:txBody>
          <a:bodyPr>
            <a:noAutofit/>
          </a:bodyPr>
          <a:lstStyle/>
          <a:p>
            <a:pPr marL="342900" indent="-342900">
              <a:lnSpc>
                <a:spcPct val="100000"/>
              </a:lnSpc>
              <a:spcBef>
                <a:spcPts val="600"/>
              </a:spcBef>
              <a:buFont typeface="Arial" panose="020B0604020202020204" pitchFamily="34" charset="0"/>
              <a:buChar char="•"/>
            </a:pPr>
            <a:r>
              <a:rPr lang="en-US" dirty="0">
                <a:ea typeface="Segoe UI" panose="020B0502040204020203" pitchFamily="34" charset="0"/>
              </a:rPr>
              <a:t>Most commonly cited area among active participants (referred to 640 times)</a:t>
            </a:r>
          </a:p>
          <a:p>
            <a:pPr marL="914400" lvl="1" indent="-457200">
              <a:lnSpc>
                <a:spcPct val="100000"/>
              </a:lnSpc>
              <a:spcBef>
                <a:spcPts val="600"/>
              </a:spcBef>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Many participants expressed a positive (or “not-as-negative”) response.</a:t>
            </a:r>
          </a:p>
          <a:p>
            <a:pPr marL="342900" indent="-342900">
              <a:buFont typeface="Arial" panose="020B0604020202020204" pitchFamily="34" charset="0"/>
              <a:buChar char="•"/>
            </a:pPr>
            <a:r>
              <a:rPr lang="en-US" dirty="0">
                <a:ea typeface="Segoe UI" panose="020B0502040204020203" pitchFamily="34" charset="0"/>
              </a:rPr>
              <a:t>Among inactive participants, uncommon reason for not participating </a:t>
            </a:r>
          </a:p>
          <a:p>
            <a:pPr marL="914400" lvl="1" indent="-449263">
              <a:lnSpc>
                <a:spcPct val="150000"/>
              </a:lnSpc>
              <a:buFont typeface="Courier New" panose="02070309020205020404" pitchFamily="49" charset="0"/>
              <a:buChar char="o"/>
            </a:pPr>
            <a:r>
              <a:rPr lang="en-US" dirty="0">
                <a:ea typeface="Segoe UI" panose="020B0502040204020203" pitchFamily="34" charset="0"/>
              </a:rPr>
              <a:t>32 responses (2% of total)</a:t>
            </a:r>
          </a:p>
          <a:p>
            <a:pPr marL="342900" indent="-342900">
              <a:buFont typeface="Arial" panose="020B0604020202020204" pitchFamily="34" charset="0"/>
              <a:buChar char="•"/>
            </a:pPr>
            <a:r>
              <a:rPr lang="en-US" dirty="0">
                <a:ea typeface="Segoe UI" panose="020B0502040204020203" pitchFamily="34" charset="0"/>
              </a:rPr>
              <a:t>Wait time may be a </a:t>
            </a:r>
            <a:r>
              <a:rPr lang="en-US" i="1" dirty="0">
                <a:ea typeface="Segoe UI" panose="020B0502040204020203" pitchFamily="34" charset="0"/>
              </a:rPr>
              <a:t>root cause </a:t>
            </a:r>
            <a:r>
              <a:rPr lang="en-US" dirty="0">
                <a:ea typeface="Segoe UI" panose="020B0502040204020203" pitchFamily="34" charset="0"/>
              </a:rPr>
              <a:t>for non-participation: Not the first reason participants provide but an underlying factor (that they may consider unchangeable)</a:t>
            </a:r>
          </a:p>
          <a:p>
            <a:pPr marL="914400" lvl="1" indent="-457200">
              <a:lnSpc>
                <a:spcPct val="150000"/>
              </a:lnSpc>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Revealed in deeper interview of inactive participants</a:t>
            </a:r>
          </a:p>
          <a:p>
            <a:pPr lvl="1"/>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84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71E9-3AF4-483B-A359-78DE0AADFAAB}"/>
              </a:ext>
            </a:extLst>
          </p:cNvPr>
          <p:cNvSpPr>
            <a:spLocks noGrp="1"/>
          </p:cNvSpPr>
          <p:nvPr>
            <p:ph type="title"/>
          </p:nvPr>
        </p:nvSpPr>
        <p:spPr/>
        <p:txBody>
          <a:bodyPr/>
          <a:lstStyle/>
          <a:p>
            <a:r>
              <a:rPr lang="en-US" dirty="0"/>
              <a:t>Discussion: Courtesy and Communication</a:t>
            </a:r>
          </a:p>
        </p:txBody>
      </p:sp>
      <p:sp>
        <p:nvSpPr>
          <p:cNvPr id="4" name="Content Placeholder 2">
            <a:extLst>
              <a:ext uri="{FF2B5EF4-FFF2-40B4-BE49-F238E27FC236}">
                <a16:creationId xmlns:a16="http://schemas.microsoft.com/office/drawing/2014/main" id="{DCF2685F-3E3C-4AA3-993E-8EDB8B1D84C5}"/>
              </a:ext>
            </a:extLst>
          </p:cNvPr>
          <p:cNvSpPr>
            <a:spLocks noGrp="1"/>
          </p:cNvSpPr>
          <p:nvPr>
            <p:ph sz="quarter" idx="10"/>
          </p:nvPr>
        </p:nvSpPr>
        <p:spPr>
          <a:xfrm>
            <a:off x="624841" y="1631950"/>
            <a:ext cx="9822666" cy="4982844"/>
          </a:xfrm>
        </p:spPr>
        <p:txBody>
          <a:bodyPr>
            <a:noAutofit/>
          </a:bodyPr>
          <a:lstStyle/>
          <a:p>
            <a:pPr marL="342900" lvl="0" indent="-342900">
              <a:lnSpc>
                <a:spcPct val="100000"/>
              </a:lnSpc>
              <a:spcBef>
                <a:spcPts val="600"/>
              </a:spcBef>
              <a:buFont typeface="Arial" pitchFamily="34" charset="0"/>
              <a:buChar char="•"/>
            </a:pPr>
            <a:r>
              <a:rPr lang="en-US" dirty="0">
                <a:solidFill>
                  <a:prstClr val="black"/>
                </a:solidFill>
                <a:latin typeface="Segoe UI"/>
                <a:cs typeface="+mn-cs"/>
              </a:rPr>
              <a:t>Courtesy is a key theme of importance to active participants, although it was not a common reason for non-participation (only seven mentions).</a:t>
            </a:r>
          </a:p>
          <a:p>
            <a:pPr marL="914400" lvl="1" indent="-457200">
              <a:lnSpc>
                <a:spcPct val="100000"/>
              </a:lnSpc>
              <a:spcBef>
                <a:spcPts val="600"/>
              </a:spcBef>
              <a:buFont typeface="Courier New" panose="02070309020205020404" pitchFamily="49" charset="0"/>
              <a:buChar char="o"/>
            </a:pPr>
            <a:r>
              <a:rPr lang="en-US" dirty="0">
                <a:solidFill>
                  <a:prstClr val="black"/>
                </a:solidFill>
                <a:latin typeface="Segoe UI"/>
              </a:rPr>
              <a:t>Most references among active participants were positive. </a:t>
            </a:r>
          </a:p>
          <a:p>
            <a:pPr marL="914400" lvl="1" indent="-457200">
              <a:lnSpc>
                <a:spcPct val="100000"/>
              </a:lnSpc>
              <a:spcBef>
                <a:spcPts val="600"/>
              </a:spcBef>
              <a:spcAft>
                <a:spcPts val="600"/>
              </a:spcAft>
              <a:buFont typeface="Courier New" panose="02070309020205020404" pitchFamily="49" charset="0"/>
              <a:buChar char="o"/>
            </a:pPr>
            <a:r>
              <a:rPr lang="en-US" dirty="0">
                <a:solidFill>
                  <a:prstClr val="black"/>
                </a:solidFill>
                <a:latin typeface="Segoe UI"/>
              </a:rPr>
              <a:t>In both surveys, courtesy was usually cited along with other issues/themes .</a:t>
            </a:r>
          </a:p>
          <a:p>
            <a:pPr marL="914400" lvl="1" indent="-457200">
              <a:lnSpc>
                <a:spcPct val="100000"/>
              </a:lnSpc>
              <a:spcBef>
                <a:spcPts val="600"/>
              </a:spcBef>
              <a:spcAft>
                <a:spcPts val="600"/>
              </a:spcAft>
              <a:buFont typeface="Courier New" panose="02070309020205020404" pitchFamily="49" charset="0"/>
              <a:buChar char="o"/>
            </a:pPr>
            <a:r>
              <a:rPr lang="en-US" dirty="0">
                <a:solidFill>
                  <a:prstClr val="black"/>
                </a:solidFill>
                <a:latin typeface="Segoe UI"/>
              </a:rPr>
              <a:t>This is another underlying reason for non-participation, clarified in a deeper interview.</a:t>
            </a:r>
          </a:p>
          <a:p>
            <a:pPr marL="342900" lvl="0" indent="-342900">
              <a:lnSpc>
                <a:spcPct val="100000"/>
              </a:lnSpc>
              <a:spcBef>
                <a:spcPts val="600"/>
              </a:spcBef>
              <a:buFont typeface="Arial" pitchFamily="34" charset="0"/>
              <a:buChar char="•"/>
            </a:pPr>
            <a:r>
              <a:rPr lang="en-US" dirty="0">
                <a:solidFill>
                  <a:prstClr val="black"/>
                </a:solidFill>
                <a:latin typeface="Segoe UI"/>
                <a:cs typeface="+mn-cs"/>
              </a:rPr>
              <a:t>Courtesy was sometimes inextricably linked to communication. </a:t>
            </a:r>
          </a:p>
          <a:p>
            <a:pPr marL="914400" lvl="1" indent="-449263">
              <a:lnSpc>
                <a:spcPct val="100000"/>
              </a:lnSpc>
              <a:spcBef>
                <a:spcPts val="600"/>
              </a:spcBef>
              <a:buFont typeface="Courier New" panose="02070309020205020404" pitchFamily="49" charset="0"/>
              <a:buChar char="o"/>
            </a:pPr>
            <a:r>
              <a:rPr lang="en-US" dirty="0">
                <a:solidFill>
                  <a:prstClr val="black"/>
                </a:solidFill>
                <a:latin typeface="Segoe UI"/>
              </a:rPr>
              <a:t>Misinformation = rudeness</a:t>
            </a:r>
            <a:endParaRPr lang="en-US" dirty="0">
              <a:solidFill>
                <a:prstClr val="black"/>
              </a:solidFill>
              <a:latin typeface="Segoe UI"/>
              <a:cs typeface="+mn-cs"/>
            </a:endParaRPr>
          </a:p>
          <a:p>
            <a:pPr marL="342900" lvl="0" indent="-342900">
              <a:lnSpc>
                <a:spcPct val="100000"/>
              </a:lnSpc>
              <a:spcBef>
                <a:spcPct val="20000"/>
              </a:spcBef>
              <a:buFont typeface="Arial" pitchFamily="34" charset="0"/>
              <a:buChar char="•"/>
            </a:pPr>
            <a:endParaRPr lang="en-US" dirty="0">
              <a:solidFill>
                <a:prstClr val="black"/>
              </a:solidFill>
              <a:latin typeface="Segoe UI"/>
              <a:cs typeface="+mn-cs"/>
            </a:endParaRPr>
          </a:p>
          <a:p>
            <a:pPr lvl="1"/>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0750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9D1DF9-7820-48C6-B738-8C8071DC7FE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88608" y="2149813"/>
            <a:ext cx="4914437" cy="3685828"/>
          </a:xfrm>
          <a:prstGeom prst="rect">
            <a:avLst/>
          </a:prstGeom>
        </p:spPr>
      </p:pic>
      <p:sp>
        <p:nvSpPr>
          <p:cNvPr id="2" name="Title 1">
            <a:extLst>
              <a:ext uri="{FF2B5EF4-FFF2-40B4-BE49-F238E27FC236}">
                <a16:creationId xmlns:a16="http://schemas.microsoft.com/office/drawing/2014/main" id="{187D71E9-3AF4-483B-A359-78DE0AADFAAB}"/>
              </a:ext>
            </a:extLst>
          </p:cNvPr>
          <p:cNvSpPr>
            <a:spLocks noGrp="1"/>
          </p:cNvSpPr>
          <p:nvPr>
            <p:ph type="title"/>
          </p:nvPr>
        </p:nvSpPr>
        <p:spPr>
          <a:xfrm>
            <a:off x="838200" y="365126"/>
            <a:ext cx="11109960" cy="1028960"/>
          </a:xfrm>
        </p:spPr>
        <p:txBody>
          <a:bodyPr>
            <a:noAutofit/>
          </a:bodyPr>
          <a:lstStyle/>
          <a:p>
            <a:r>
              <a:rPr lang="en-US" dirty="0"/>
              <a:t>Discussion: Courtesy and Communication (cont.)</a:t>
            </a:r>
          </a:p>
        </p:txBody>
      </p:sp>
      <p:sp>
        <p:nvSpPr>
          <p:cNvPr id="4" name="Content Placeholder 2">
            <a:extLst>
              <a:ext uri="{FF2B5EF4-FFF2-40B4-BE49-F238E27FC236}">
                <a16:creationId xmlns:a16="http://schemas.microsoft.com/office/drawing/2014/main" id="{DCF2685F-3E3C-4AA3-993E-8EDB8B1D84C5}"/>
              </a:ext>
            </a:extLst>
          </p:cNvPr>
          <p:cNvSpPr>
            <a:spLocks noGrp="1"/>
          </p:cNvSpPr>
          <p:nvPr>
            <p:ph sz="quarter" idx="10"/>
          </p:nvPr>
        </p:nvSpPr>
        <p:spPr>
          <a:xfrm>
            <a:off x="601980" y="1510030"/>
            <a:ext cx="7368540" cy="4875530"/>
          </a:xfrm>
        </p:spPr>
        <p:txBody>
          <a:bodyPr>
            <a:noAutofit/>
          </a:bodyPr>
          <a:lstStyle/>
          <a:p>
            <a:pPr marL="342900" indent="-342900">
              <a:lnSpc>
                <a:spcPct val="100000"/>
              </a:lnSpc>
              <a:spcAft>
                <a:spcPts val="1200"/>
              </a:spcAft>
              <a:buFont typeface="Arial" panose="020B0604020202020204" pitchFamily="34" charset="0"/>
              <a:buChar char="•"/>
            </a:pPr>
            <a:r>
              <a:rPr lang="en-US" b="1" dirty="0">
                <a:ea typeface="Segoe UI" panose="020B0502040204020203" pitchFamily="34" charset="0"/>
              </a:rPr>
              <a:t>116</a:t>
            </a:r>
            <a:r>
              <a:rPr lang="en-US" dirty="0">
                <a:ea typeface="Segoe UI" panose="020B0502040204020203" pitchFamily="34" charset="0"/>
              </a:rPr>
              <a:t> instances (from both surveys) of correctible clinic issues</a:t>
            </a:r>
          </a:p>
          <a:p>
            <a:pPr marL="914400" lvl="1" indent="-449263">
              <a:spcAft>
                <a:spcPts val="1200"/>
              </a:spcAft>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Mostly include policy misunderstandings in clinic, or simply poor service</a:t>
            </a:r>
          </a:p>
          <a:p>
            <a:pPr marL="350838" lvl="1" indent="-350838">
              <a:lnSpc>
                <a:spcPct val="100000"/>
              </a:lnSpc>
              <a:spcBef>
                <a:spcPts val="1000"/>
              </a:spcBef>
              <a:spcAft>
                <a:spcPts val="1200"/>
              </a:spcAft>
            </a:pPr>
            <a:r>
              <a:rPr lang="en-US" b="1" dirty="0">
                <a:latin typeface="Segoe UI" panose="020B0502040204020203" pitchFamily="34" charset="0"/>
                <a:ea typeface="Segoe UI" panose="020B0502040204020203" pitchFamily="34" charset="0"/>
                <a:cs typeface="Segoe UI" panose="020B0502040204020203" pitchFamily="34" charset="0"/>
              </a:rPr>
              <a:t>100 </a:t>
            </a:r>
            <a:r>
              <a:rPr lang="en-US" dirty="0">
                <a:latin typeface="Segoe UI" panose="020B0502040204020203" pitchFamily="34" charset="0"/>
                <a:ea typeface="Segoe UI" panose="020B0502040204020203" pitchFamily="34" charset="0"/>
                <a:cs typeface="Segoe UI" panose="020B0502040204020203" pitchFamily="34" charset="0"/>
              </a:rPr>
              <a:t>instances (from inactive survey) where education or assistance to the participant could have mitigated their personal barriers.</a:t>
            </a:r>
          </a:p>
          <a:p>
            <a:pPr marL="914400" lvl="1" indent="-457200">
              <a:lnSpc>
                <a:spcPct val="100000"/>
              </a:lnSpc>
              <a:spcAft>
                <a:spcPts val="1200"/>
              </a:spcAft>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Improved service helps participants navigate the program.</a:t>
            </a:r>
          </a:p>
          <a:p>
            <a:pPr lvl="1"/>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776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EB6E-482B-4B38-8D3B-62D844327BD1}"/>
              </a:ext>
            </a:extLst>
          </p:cNvPr>
          <p:cNvSpPr>
            <a:spLocks noGrp="1"/>
          </p:cNvSpPr>
          <p:nvPr>
            <p:ph type="title"/>
          </p:nvPr>
        </p:nvSpPr>
        <p:spPr>
          <a:xfrm>
            <a:off x="838200" y="530496"/>
            <a:ext cx="10515600" cy="1028960"/>
          </a:xfrm>
        </p:spPr>
        <p:txBody>
          <a:bodyPr/>
          <a:lstStyle/>
          <a:p>
            <a:r>
              <a:rPr lang="en-US" dirty="0"/>
              <a:t>Objectives</a:t>
            </a:r>
          </a:p>
        </p:txBody>
      </p:sp>
      <p:sp>
        <p:nvSpPr>
          <p:cNvPr id="3" name="Content Placeholder 2">
            <a:extLst>
              <a:ext uri="{FF2B5EF4-FFF2-40B4-BE49-F238E27FC236}">
                <a16:creationId xmlns:a16="http://schemas.microsoft.com/office/drawing/2014/main" id="{80613BED-C08F-4AA5-B1D8-3BC2100AD1E7}"/>
              </a:ext>
            </a:extLst>
          </p:cNvPr>
          <p:cNvSpPr>
            <a:spLocks noGrp="1"/>
          </p:cNvSpPr>
          <p:nvPr>
            <p:ph sz="quarter" idx="10"/>
          </p:nvPr>
        </p:nvSpPr>
        <p:spPr>
          <a:xfrm>
            <a:off x="838200" y="1784350"/>
            <a:ext cx="9122923" cy="4437063"/>
          </a:xfrm>
        </p:spPr>
        <p:txBody>
          <a:bodyPr/>
          <a:lstStyle/>
          <a:p>
            <a:pPr marL="342900" lvl="0" indent="-342900">
              <a:buFont typeface="Arial" panose="020B0604020202020204" pitchFamily="34" charset="0"/>
              <a:buChar char="•"/>
            </a:pPr>
            <a:r>
              <a:rPr lang="en-US" dirty="0"/>
              <a:t>Summarize two components of the Heartfelt Project that were used to address participant concerns in Georgia WIC </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Describe the survey process that Georgia WIC used to evaluate participant satisfaction and the results it produced </a:t>
            </a:r>
          </a:p>
          <a:p>
            <a:pPr marL="342900" lvl="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Outline the training curriculum that was developed to improve supervisors' coaching skills</a:t>
            </a:r>
          </a:p>
        </p:txBody>
      </p:sp>
    </p:spTree>
    <p:extLst>
      <p:ext uri="{BB962C8B-B14F-4D97-AF65-F5344CB8AC3E}">
        <p14:creationId xmlns:p14="http://schemas.microsoft.com/office/powerpoint/2010/main" val="288171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0A82-D067-400F-80B7-837B108D4DFA}"/>
              </a:ext>
            </a:extLst>
          </p:cNvPr>
          <p:cNvSpPr>
            <a:spLocks noGrp="1"/>
          </p:cNvSpPr>
          <p:nvPr>
            <p:ph type="title"/>
          </p:nvPr>
        </p:nvSpPr>
        <p:spPr/>
        <p:txBody>
          <a:bodyPr/>
          <a:lstStyle/>
          <a:p>
            <a:r>
              <a:rPr lang="en-US" dirty="0"/>
              <a:t>Discussion: No Longer Needed</a:t>
            </a:r>
          </a:p>
        </p:txBody>
      </p:sp>
      <p:sp>
        <p:nvSpPr>
          <p:cNvPr id="3" name="Content Placeholder 2">
            <a:extLst>
              <a:ext uri="{FF2B5EF4-FFF2-40B4-BE49-F238E27FC236}">
                <a16:creationId xmlns:a16="http://schemas.microsoft.com/office/drawing/2014/main" id="{07332E9C-A91F-4540-BC53-0865927BE754}"/>
              </a:ext>
            </a:extLst>
          </p:cNvPr>
          <p:cNvSpPr>
            <a:spLocks noGrp="1"/>
          </p:cNvSpPr>
          <p:nvPr>
            <p:ph sz="quarter" idx="10"/>
          </p:nvPr>
        </p:nvSpPr>
        <p:spPr>
          <a:xfrm>
            <a:off x="838200" y="1536377"/>
            <a:ext cx="10515600" cy="4956497"/>
          </a:xfrm>
        </p:spPr>
        <p:txBody>
          <a:bodyPr/>
          <a:lstStyle/>
          <a:p>
            <a:pPr marL="342900" indent="-342900">
              <a:spcAft>
                <a:spcPts val="500"/>
              </a:spcAft>
              <a:buFont typeface="Arial" panose="020B0604020202020204" pitchFamily="34" charset="0"/>
              <a:buChar char="•"/>
            </a:pPr>
            <a:r>
              <a:rPr lang="en-US" dirty="0"/>
              <a:t>Mentioned by 211 inactive participants (9%)</a:t>
            </a:r>
          </a:p>
          <a:p>
            <a:pPr marL="342900" indent="-342900">
              <a:spcAft>
                <a:spcPts val="500"/>
              </a:spcAft>
              <a:buFont typeface="Arial" panose="020B0604020202020204" pitchFamily="34" charset="0"/>
              <a:buChar char="•"/>
            </a:pPr>
            <a:r>
              <a:rPr lang="en-US" dirty="0"/>
              <a:t>Most commonly due to raises in income or custody changes</a:t>
            </a:r>
          </a:p>
          <a:p>
            <a:pPr marL="342900" indent="-342900">
              <a:spcAft>
                <a:spcPts val="500"/>
              </a:spcAft>
              <a:buFont typeface="Arial" panose="020B0604020202020204" pitchFamily="34" charset="0"/>
              <a:buChar char="•"/>
            </a:pPr>
            <a:r>
              <a:rPr lang="en-US" dirty="0"/>
              <a:t>Participants often indicated they only planned to receive WIC temporarily (during infancy or maternity leave).</a:t>
            </a:r>
          </a:p>
          <a:p>
            <a:pPr marL="342900" indent="-342900">
              <a:buFont typeface="Arial" panose="020B0604020202020204" pitchFamily="34" charset="0"/>
              <a:buChar char="•"/>
            </a:pPr>
            <a:r>
              <a:rPr lang="en-US" dirty="0">
                <a:ea typeface="Segoe UI" panose="020B0502040204020203" pitchFamily="34" charset="0"/>
              </a:rPr>
              <a:t>Questions to consider: </a:t>
            </a:r>
          </a:p>
          <a:p>
            <a:pPr marL="971550" lvl="1" indent="-514350">
              <a:spcAft>
                <a:spcPts val="600"/>
              </a:spcAft>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How can WIC convince these families to stay (if they are eligible)? </a:t>
            </a:r>
          </a:p>
          <a:p>
            <a:pPr marL="971550" lvl="1" indent="-514350">
              <a:spcAft>
                <a:spcPts val="600"/>
              </a:spcAft>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How can WIC better help families, regardless of when the enter or exit the program?</a:t>
            </a:r>
          </a:p>
          <a:p>
            <a:pPr marL="342900" indent="-342900">
              <a:buFont typeface="Arial" panose="020B0604020202020204" pitchFamily="34" charset="0"/>
              <a:buChar char="•"/>
            </a:pPr>
            <a:r>
              <a:rPr lang="en-US" dirty="0"/>
              <a:t>The key to both may be </a:t>
            </a:r>
            <a:r>
              <a:rPr lang="en-US" i="1" dirty="0"/>
              <a:t>maximizing our program benefit</a:t>
            </a:r>
            <a:r>
              <a:rPr lang="en-US" dirty="0"/>
              <a:t>: strong nutrition education and program information.</a:t>
            </a:r>
          </a:p>
          <a:p>
            <a:endParaRPr lang="en-US" dirty="0"/>
          </a:p>
        </p:txBody>
      </p:sp>
    </p:spTree>
    <p:extLst>
      <p:ext uri="{BB962C8B-B14F-4D97-AF65-F5344CB8AC3E}">
        <p14:creationId xmlns:p14="http://schemas.microsoft.com/office/powerpoint/2010/main" val="11662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0A82-D067-400F-80B7-837B108D4DFA}"/>
              </a:ext>
            </a:extLst>
          </p:cNvPr>
          <p:cNvSpPr>
            <a:spLocks noGrp="1"/>
          </p:cNvSpPr>
          <p:nvPr>
            <p:ph type="title"/>
          </p:nvPr>
        </p:nvSpPr>
        <p:spPr/>
        <p:txBody>
          <a:bodyPr/>
          <a:lstStyle/>
          <a:p>
            <a:r>
              <a:rPr lang="en-US" dirty="0"/>
              <a:t>Discussion: No Longer Needed (cont.)</a:t>
            </a:r>
          </a:p>
        </p:txBody>
      </p:sp>
      <p:sp>
        <p:nvSpPr>
          <p:cNvPr id="3" name="Content Placeholder 2">
            <a:extLst>
              <a:ext uri="{FF2B5EF4-FFF2-40B4-BE49-F238E27FC236}">
                <a16:creationId xmlns:a16="http://schemas.microsoft.com/office/drawing/2014/main" id="{07332E9C-A91F-4540-BC53-0865927BE754}"/>
              </a:ext>
            </a:extLst>
          </p:cNvPr>
          <p:cNvSpPr>
            <a:spLocks noGrp="1"/>
          </p:cNvSpPr>
          <p:nvPr>
            <p:ph sz="quarter" idx="10"/>
          </p:nvPr>
        </p:nvSpPr>
        <p:spPr>
          <a:xfrm>
            <a:off x="838200" y="1536377"/>
            <a:ext cx="10515600" cy="890939"/>
          </a:xfrm>
        </p:spPr>
        <p:txBody>
          <a:bodyPr/>
          <a:lstStyle/>
          <a:p>
            <a:pPr marL="342900" indent="-342900">
              <a:spcAft>
                <a:spcPts val="500"/>
              </a:spcAft>
              <a:buFont typeface="Arial" panose="020B0604020202020204" pitchFamily="34" charset="0"/>
              <a:buChar char="•"/>
            </a:pPr>
            <a:r>
              <a:rPr lang="en-US" dirty="0"/>
              <a:t>Rational Choice Theory suggests participants consider costs and benefits to WIC participation. After a time, costs become too high for the benefits. </a:t>
            </a:r>
            <a:endParaRPr lang="en-US" sz="2600" dirty="0"/>
          </a:p>
          <a:p>
            <a:endParaRPr lang="en-US" dirty="0"/>
          </a:p>
        </p:txBody>
      </p:sp>
      <p:sp>
        <p:nvSpPr>
          <p:cNvPr id="5" name="TextBox 4">
            <a:extLst>
              <a:ext uri="{FF2B5EF4-FFF2-40B4-BE49-F238E27FC236}">
                <a16:creationId xmlns:a16="http://schemas.microsoft.com/office/drawing/2014/main" id="{C920FCEF-E54A-421F-9FAC-863CF52B87F1}"/>
              </a:ext>
            </a:extLst>
          </p:cNvPr>
          <p:cNvSpPr txBox="1"/>
          <p:nvPr/>
        </p:nvSpPr>
        <p:spPr>
          <a:xfrm>
            <a:off x="838200" y="5339694"/>
            <a:ext cx="105156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panose="020B0502040204020203" pitchFamily="34" charset="0"/>
                <a:ea typeface="Segoe UI" panose="020B0502040204020203" pitchFamily="34" charset="0"/>
                <a:cs typeface="Segoe UI" panose="020B0502040204020203" pitchFamily="34" charset="0"/>
              </a:rPr>
              <a:t>Improved service can tip the scale by helping participants take full advantage of the program. This may help participants stay on WIC longer, and enrich their experience while they are participating.  </a:t>
            </a:r>
          </a:p>
          <a:p>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B42FBD29-560F-41B2-9FF7-AD27126643F4}"/>
              </a:ext>
            </a:extLst>
          </p:cNvPr>
          <p:cNvGrpSpPr/>
          <p:nvPr/>
        </p:nvGrpSpPr>
        <p:grpSpPr>
          <a:xfrm>
            <a:off x="1825548" y="2341191"/>
            <a:ext cx="8540904" cy="2589776"/>
            <a:chOff x="2155978" y="2331359"/>
            <a:chExt cx="8540904" cy="2589776"/>
          </a:xfrm>
        </p:grpSpPr>
        <p:sp>
          <p:nvSpPr>
            <p:cNvPr id="6" name="Isosceles Triangle 5">
              <a:extLst>
                <a:ext uri="{FF2B5EF4-FFF2-40B4-BE49-F238E27FC236}">
                  <a16:creationId xmlns:a16="http://schemas.microsoft.com/office/drawing/2014/main" id="{53D6C092-67A8-4876-BE22-427044A1F554}"/>
                </a:ext>
              </a:extLst>
            </p:cNvPr>
            <p:cNvSpPr/>
            <p:nvPr/>
          </p:nvSpPr>
          <p:spPr>
            <a:xfrm>
              <a:off x="5969925" y="3626247"/>
              <a:ext cx="1197033" cy="560681"/>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E8707E-FB53-484D-9C24-A9BE0265F40D}"/>
                </a:ext>
              </a:extLst>
            </p:cNvPr>
            <p:cNvSpPr/>
            <p:nvPr/>
          </p:nvSpPr>
          <p:spPr>
            <a:xfrm rot="20940527">
              <a:off x="3179343" y="3266217"/>
              <a:ext cx="6313992" cy="3863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Sign 7">
              <a:extLst>
                <a:ext uri="{FF2B5EF4-FFF2-40B4-BE49-F238E27FC236}">
                  <a16:creationId xmlns:a16="http://schemas.microsoft.com/office/drawing/2014/main" id="{E6B9FEDC-AAC2-4B9C-A9DB-F9BA454A9F3B}"/>
                </a:ext>
              </a:extLst>
            </p:cNvPr>
            <p:cNvSpPr/>
            <p:nvPr/>
          </p:nvSpPr>
          <p:spPr>
            <a:xfrm rot="20946090">
              <a:off x="3259847" y="3653057"/>
              <a:ext cx="519937" cy="68904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Sign 8">
              <a:extLst>
                <a:ext uri="{FF2B5EF4-FFF2-40B4-BE49-F238E27FC236}">
                  <a16:creationId xmlns:a16="http://schemas.microsoft.com/office/drawing/2014/main" id="{5231DD6E-E39F-4CFA-8261-9154C954FB9D}"/>
                </a:ext>
              </a:extLst>
            </p:cNvPr>
            <p:cNvSpPr/>
            <p:nvPr/>
          </p:nvSpPr>
          <p:spPr>
            <a:xfrm rot="20964484">
              <a:off x="8960137" y="2699934"/>
              <a:ext cx="461658" cy="391143"/>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A110C9FD-3343-4AB7-B034-0C3122F852CD}"/>
                </a:ext>
              </a:extLst>
            </p:cNvPr>
            <p:cNvSpPr/>
            <p:nvPr/>
          </p:nvSpPr>
          <p:spPr>
            <a:xfrm>
              <a:off x="2155978" y="2331359"/>
              <a:ext cx="8540904" cy="2589776"/>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100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707-F860-4AF2-B835-AA22C3041953}"/>
              </a:ext>
            </a:extLst>
          </p:cNvPr>
          <p:cNvSpPr>
            <a:spLocks noGrp="1"/>
          </p:cNvSpPr>
          <p:nvPr>
            <p:ph type="title"/>
          </p:nvPr>
        </p:nvSpPr>
        <p:spPr/>
        <p:txBody>
          <a:bodyPr/>
          <a:lstStyle/>
          <a:p>
            <a:r>
              <a:rPr lang="en-US" dirty="0"/>
              <a:t>Actions Taken</a:t>
            </a:r>
          </a:p>
        </p:txBody>
      </p:sp>
      <p:sp>
        <p:nvSpPr>
          <p:cNvPr id="3" name="Content Placeholder 2">
            <a:extLst>
              <a:ext uri="{FF2B5EF4-FFF2-40B4-BE49-F238E27FC236}">
                <a16:creationId xmlns:a16="http://schemas.microsoft.com/office/drawing/2014/main" id="{E7753BAD-B612-4364-A6A0-673278E38114}"/>
              </a:ext>
            </a:extLst>
          </p:cNvPr>
          <p:cNvSpPr>
            <a:spLocks noGrp="1"/>
          </p:cNvSpPr>
          <p:nvPr>
            <p:ph sz="quarter" idx="10"/>
          </p:nvPr>
        </p:nvSpPr>
        <p:spPr>
          <a:xfrm>
            <a:off x="838200" y="1784350"/>
            <a:ext cx="10251332" cy="4437063"/>
          </a:xfrm>
        </p:spPr>
        <p:txBody>
          <a:bodyPr/>
          <a:lstStyle/>
          <a:p>
            <a:pPr marL="457200" indent="-457200">
              <a:buFont typeface="+mj-lt"/>
              <a:buAutoNum type="arabicPeriod"/>
            </a:pPr>
            <a:r>
              <a:rPr lang="en-US" dirty="0">
                <a:ea typeface="Segoe UI" panose="020B0502040204020203" pitchFamily="34" charset="0"/>
              </a:rPr>
              <a:t>Presented summary findings to local agency directors, along with the following recommendations:</a:t>
            </a:r>
          </a:p>
          <a:p>
            <a:pPr marL="914400" indent="-441325">
              <a:lnSpc>
                <a:spcPct val="100000"/>
              </a:lnSpc>
              <a:spcAft>
                <a:spcPts val="600"/>
              </a:spcAft>
              <a:buFont typeface="Courier New" panose="02070309020205020404" pitchFamily="49" charset="0"/>
              <a:buChar char="o"/>
            </a:pPr>
            <a:r>
              <a:rPr lang="en-US" dirty="0">
                <a:ea typeface="Segoe UI" panose="020B0502040204020203" pitchFamily="34" charset="0"/>
              </a:rPr>
              <a:t>Prioritize addressing barriers and maximizing the benefit for </a:t>
            </a:r>
            <a:r>
              <a:rPr lang="en-US" u="sng" dirty="0">
                <a:ea typeface="Segoe UI" panose="020B0502040204020203" pitchFamily="34" charset="0"/>
              </a:rPr>
              <a:t>each</a:t>
            </a:r>
            <a:r>
              <a:rPr lang="en-US" dirty="0">
                <a:ea typeface="Segoe UI" panose="020B0502040204020203" pitchFamily="34" charset="0"/>
              </a:rPr>
              <a:t> participant:</a:t>
            </a:r>
          </a:p>
          <a:p>
            <a:pPr marL="1379538" lvl="1" indent="-457200">
              <a:lnSpc>
                <a:spcPct val="100000"/>
              </a:lnSpc>
              <a:spcAft>
                <a:spcPts val="600"/>
              </a:spcAft>
              <a:buFont typeface="+mj-lt"/>
              <a:buAutoNum type="romanLcPeriod"/>
            </a:pPr>
            <a:r>
              <a:rPr lang="en-US" sz="2200" dirty="0">
                <a:latin typeface="Segoe UI" panose="020B0502040204020203" pitchFamily="34" charset="0"/>
                <a:ea typeface="Segoe UI" panose="020B0502040204020203" pitchFamily="34" charset="0"/>
                <a:cs typeface="Segoe UI" panose="020B0502040204020203" pitchFamily="34" charset="0"/>
              </a:rPr>
              <a:t>Provide </a:t>
            </a:r>
            <a:r>
              <a:rPr lang="en-US" sz="2200" i="1" dirty="0">
                <a:latin typeface="Segoe UI" panose="020B0502040204020203" pitchFamily="34" charset="0"/>
                <a:ea typeface="Segoe UI" panose="020B0502040204020203" pitchFamily="34" charset="0"/>
                <a:cs typeface="Segoe UI" panose="020B0502040204020203" pitchFamily="34" charset="0"/>
              </a:rPr>
              <a:t>quality</a:t>
            </a:r>
            <a:r>
              <a:rPr lang="en-US" sz="2200" dirty="0">
                <a:latin typeface="Segoe UI" panose="020B0502040204020203" pitchFamily="34" charset="0"/>
                <a:ea typeface="Segoe UI" panose="020B0502040204020203" pitchFamily="34" charset="0"/>
                <a:cs typeface="Segoe UI" panose="020B0502040204020203" pitchFamily="34" charset="0"/>
              </a:rPr>
              <a:t> nutrition education and program explanations. Short-changing the participant </a:t>
            </a:r>
            <a:r>
              <a:rPr lang="en-US" sz="2200" u="sng" dirty="0">
                <a:latin typeface="Segoe UI" panose="020B0502040204020203" pitchFamily="34" charset="0"/>
                <a:ea typeface="Segoe UI" panose="020B0502040204020203" pitchFamily="34" charset="0"/>
                <a:cs typeface="Segoe UI" panose="020B0502040204020203" pitchFamily="34" charset="0"/>
              </a:rPr>
              <a:t>creates</a:t>
            </a:r>
            <a:r>
              <a:rPr lang="en-US" sz="2200" dirty="0">
                <a:latin typeface="Segoe UI" panose="020B0502040204020203" pitchFamily="34" charset="0"/>
                <a:ea typeface="Segoe UI" panose="020B0502040204020203" pitchFamily="34" charset="0"/>
                <a:cs typeface="Segoe UI" panose="020B0502040204020203" pitchFamily="34" charset="0"/>
              </a:rPr>
              <a:t> barriers, </a:t>
            </a:r>
            <a:r>
              <a:rPr lang="en-US" sz="2200" u="sng" dirty="0">
                <a:latin typeface="Segoe UI" panose="020B0502040204020203" pitchFamily="34" charset="0"/>
                <a:ea typeface="Segoe UI" panose="020B0502040204020203" pitchFamily="34" charset="0"/>
                <a:cs typeface="Segoe UI" panose="020B0502040204020203" pitchFamily="34" charset="0"/>
              </a:rPr>
              <a:t>minimizes</a:t>
            </a:r>
            <a:r>
              <a:rPr lang="en-US" sz="2200" dirty="0">
                <a:latin typeface="Segoe UI" panose="020B0502040204020203" pitchFamily="34" charset="0"/>
                <a:ea typeface="Segoe UI" panose="020B0502040204020203" pitchFamily="34" charset="0"/>
                <a:cs typeface="Segoe UI" panose="020B0502040204020203" pitchFamily="34" charset="0"/>
              </a:rPr>
              <a:t> the participant benefit, and </a:t>
            </a:r>
            <a:r>
              <a:rPr lang="en-US" sz="2200" u="sng" dirty="0">
                <a:latin typeface="Segoe UI" panose="020B0502040204020203" pitchFamily="34" charset="0"/>
                <a:ea typeface="Segoe UI" panose="020B0502040204020203" pitchFamily="34" charset="0"/>
                <a:cs typeface="Segoe UI" panose="020B0502040204020203" pitchFamily="34" charset="0"/>
              </a:rPr>
              <a:t>hurts</a:t>
            </a:r>
            <a:r>
              <a:rPr lang="en-US" sz="2200" dirty="0">
                <a:latin typeface="Segoe UI" panose="020B0502040204020203" pitchFamily="34" charset="0"/>
                <a:ea typeface="Segoe UI" panose="020B0502040204020203" pitchFamily="34" charset="0"/>
                <a:cs typeface="Segoe UI" panose="020B0502040204020203" pitchFamily="34" charset="0"/>
              </a:rPr>
              <a:t> our program goals. </a:t>
            </a:r>
          </a:p>
          <a:p>
            <a:pPr marL="1379538" lvl="1" indent="-457200">
              <a:lnSpc>
                <a:spcPct val="100000"/>
              </a:lnSpc>
              <a:spcAft>
                <a:spcPts val="1200"/>
              </a:spcAft>
              <a:buFont typeface="+mj-lt"/>
              <a:buAutoNum type="romanLcPeriod"/>
            </a:pPr>
            <a:r>
              <a:rPr lang="en-US" sz="2200" dirty="0">
                <a:latin typeface="Segoe UI" panose="020B0502040204020203" pitchFamily="34" charset="0"/>
                <a:ea typeface="Segoe UI" panose="020B0502040204020203" pitchFamily="34" charset="0"/>
                <a:cs typeface="Segoe UI" panose="020B0502040204020203" pitchFamily="34" charset="0"/>
              </a:rPr>
              <a:t>Begin outreach and callbacks by asking participants “</a:t>
            </a:r>
            <a:r>
              <a:rPr lang="en-US" sz="2200" i="1" dirty="0">
                <a:latin typeface="Segoe UI" panose="020B0502040204020203" pitchFamily="34" charset="0"/>
                <a:ea typeface="Segoe UI" panose="020B0502040204020203" pitchFamily="34" charset="0"/>
                <a:cs typeface="Segoe UI" panose="020B0502040204020203" pitchFamily="34" charset="0"/>
              </a:rPr>
              <a:t>Why?”</a:t>
            </a:r>
            <a:r>
              <a:rPr lang="en-US" sz="2200" dirty="0">
                <a:latin typeface="Segoe UI" panose="020B0502040204020203" pitchFamily="34" charset="0"/>
                <a:ea typeface="Segoe UI" panose="020B0502040204020203" pitchFamily="34" charset="0"/>
                <a:cs typeface="Segoe UI" panose="020B0502040204020203" pitchFamily="34" charset="0"/>
              </a:rPr>
              <a:t> You may be surprised how helpful you can be </a:t>
            </a:r>
            <a:r>
              <a:rPr lang="en-US" sz="2200" dirty="0">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a:t>
            </a:r>
            <a:endParaRPr lang="en-US" sz="2200" i="1"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rabicPeriod" startAt="2"/>
            </a:pPr>
            <a:r>
              <a:rPr lang="en-US" dirty="0">
                <a:ea typeface="Segoe UI" panose="020B0502040204020203" pitchFamily="34" charset="0"/>
              </a:rPr>
              <a:t>Provided each local agency a summary of survey findings from their agency, including recommendations for further study and action</a:t>
            </a:r>
          </a:p>
        </p:txBody>
      </p:sp>
      <p:pic>
        <p:nvPicPr>
          <p:cNvPr id="6" name="Picture 5">
            <a:extLst>
              <a:ext uri="{FF2B5EF4-FFF2-40B4-BE49-F238E27FC236}">
                <a16:creationId xmlns:a16="http://schemas.microsoft.com/office/drawing/2014/main" id="{3F2C841F-567F-4CEE-9562-AD1D519C2FE9}"/>
              </a:ext>
            </a:extLst>
          </p:cNvPr>
          <p:cNvPicPr>
            <a:picLocks noChangeAspect="1"/>
          </p:cNvPicPr>
          <p:nvPr/>
        </p:nvPicPr>
        <p:blipFill rotWithShape="1">
          <a:blip r:embed="rId2" cstate="print">
            <a:alphaModFix amt="2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1737" t="11613" r="13633" b="9283"/>
          <a:stretch/>
        </p:blipFill>
        <p:spPr>
          <a:xfrm>
            <a:off x="5348366" y="1574264"/>
            <a:ext cx="5470412" cy="4511702"/>
          </a:xfrm>
          <a:prstGeom prst="rect">
            <a:avLst/>
          </a:prstGeom>
        </p:spPr>
      </p:pic>
    </p:spTree>
    <p:extLst>
      <p:ext uri="{BB962C8B-B14F-4D97-AF65-F5344CB8AC3E}">
        <p14:creationId xmlns:p14="http://schemas.microsoft.com/office/powerpoint/2010/main" val="2007281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707-F860-4AF2-B835-AA22C3041953}"/>
              </a:ext>
            </a:extLst>
          </p:cNvPr>
          <p:cNvSpPr>
            <a:spLocks noGrp="1"/>
          </p:cNvSpPr>
          <p:nvPr>
            <p:ph type="title"/>
          </p:nvPr>
        </p:nvSpPr>
        <p:spPr/>
        <p:txBody>
          <a:bodyPr/>
          <a:lstStyle/>
          <a:p>
            <a:r>
              <a:rPr lang="en-US" dirty="0"/>
              <a:t>Actions Taken</a:t>
            </a:r>
          </a:p>
        </p:txBody>
      </p:sp>
      <p:sp>
        <p:nvSpPr>
          <p:cNvPr id="3" name="Content Placeholder 2">
            <a:extLst>
              <a:ext uri="{FF2B5EF4-FFF2-40B4-BE49-F238E27FC236}">
                <a16:creationId xmlns:a16="http://schemas.microsoft.com/office/drawing/2014/main" id="{E7753BAD-B612-4364-A6A0-673278E38114}"/>
              </a:ext>
            </a:extLst>
          </p:cNvPr>
          <p:cNvSpPr>
            <a:spLocks noGrp="1"/>
          </p:cNvSpPr>
          <p:nvPr>
            <p:ph sz="quarter" idx="10"/>
          </p:nvPr>
        </p:nvSpPr>
        <p:spPr>
          <a:xfrm>
            <a:off x="838199" y="1784350"/>
            <a:ext cx="10766367" cy="5073650"/>
          </a:xfrm>
        </p:spPr>
        <p:txBody>
          <a:bodyPr/>
          <a:lstStyle/>
          <a:p>
            <a:pPr marL="457200" indent="-457200">
              <a:lnSpc>
                <a:spcPct val="100000"/>
              </a:lnSpc>
              <a:spcAft>
                <a:spcPts val="600"/>
              </a:spcAft>
              <a:buFont typeface="+mj-lt"/>
              <a:buAutoNum type="arabicPeriod" startAt="3"/>
            </a:pPr>
            <a:r>
              <a:rPr lang="en-US" dirty="0">
                <a:ea typeface="Segoe UI" panose="020B0502040204020203" pitchFamily="34" charset="0"/>
              </a:rPr>
              <a:t>Began quality improvement project to address clinic wait times</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Providing clinics structured, sustainable, consultative support</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Includes aim to decrease time spent performing tasks not adding to participant benefit </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Receiving training and support from Public Health Foundation and Georgia Department of Public Health- Office of Quality, Performance, and Accreditation</a:t>
            </a:r>
          </a:p>
        </p:txBody>
      </p:sp>
      <p:pic>
        <p:nvPicPr>
          <p:cNvPr id="7" name="Picture 6">
            <a:extLst>
              <a:ext uri="{FF2B5EF4-FFF2-40B4-BE49-F238E27FC236}">
                <a16:creationId xmlns:a16="http://schemas.microsoft.com/office/drawing/2014/main" id="{EB273C97-693C-4681-AA40-DE2FA03FF49E}"/>
              </a:ext>
            </a:extLst>
          </p:cNvPr>
          <p:cNvPicPr>
            <a:picLocks noChangeAspect="1"/>
          </p:cNvPicPr>
          <p:nvPr/>
        </p:nvPicPr>
        <p:blipFill rotWithShape="1">
          <a:blip r:embed="rId3" cstate="print">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737" t="11613" r="13633" b="9283"/>
          <a:stretch/>
        </p:blipFill>
        <p:spPr>
          <a:xfrm>
            <a:off x="5883388" y="1690996"/>
            <a:ext cx="5470412" cy="4511702"/>
          </a:xfrm>
          <a:prstGeom prst="rect">
            <a:avLst/>
          </a:prstGeom>
        </p:spPr>
      </p:pic>
    </p:spTree>
    <p:extLst>
      <p:ext uri="{BB962C8B-B14F-4D97-AF65-F5344CB8AC3E}">
        <p14:creationId xmlns:p14="http://schemas.microsoft.com/office/powerpoint/2010/main" val="40035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707-F860-4AF2-B835-AA22C3041953}"/>
              </a:ext>
            </a:extLst>
          </p:cNvPr>
          <p:cNvSpPr>
            <a:spLocks noGrp="1"/>
          </p:cNvSpPr>
          <p:nvPr>
            <p:ph type="title"/>
          </p:nvPr>
        </p:nvSpPr>
        <p:spPr/>
        <p:txBody>
          <a:bodyPr/>
          <a:lstStyle/>
          <a:p>
            <a:r>
              <a:rPr lang="en-US" dirty="0"/>
              <a:t>Actions Taken</a:t>
            </a:r>
          </a:p>
        </p:txBody>
      </p:sp>
      <p:sp>
        <p:nvSpPr>
          <p:cNvPr id="3" name="Content Placeholder 2">
            <a:extLst>
              <a:ext uri="{FF2B5EF4-FFF2-40B4-BE49-F238E27FC236}">
                <a16:creationId xmlns:a16="http://schemas.microsoft.com/office/drawing/2014/main" id="{E7753BAD-B612-4364-A6A0-673278E38114}"/>
              </a:ext>
            </a:extLst>
          </p:cNvPr>
          <p:cNvSpPr>
            <a:spLocks noGrp="1"/>
          </p:cNvSpPr>
          <p:nvPr>
            <p:ph sz="quarter" idx="10"/>
          </p:nvPr>
        </p:nvSpPr>
        <p:spPr>
          <a:xfrm>
            <a:off x="838200" y="1554809"/>
            <a:ext cx="9930319" cy="5073650"/>
          </a:xfrm>
        </p:spPr>
        <p:txBody>
          <a:bodyPr/>
          <a:lstStyle/>
          <a:p>
            <a:pPr marL="457200" indent="-457200">
              <a:lnSpc>
                <a:spcPct val="100000"/>
              </a:lnSpc>
              <a:spcAft>
                <a:spcPts val="600"/>
              </a:spcAft>
              <a:buFont typeface="+mj-lt"/>
              <a:buAutoNum type="arabicPeriod" startAt="4"/>
            </a:pPr>
            <a:r>
              <a:rPr lang="en-US" dirty="0">
                <a:ea typeface="Segoe UI" panose="020B0502040204020203" pitchFamily="34" charset="0"/>
              </a:rPr>
              <a:t>Began project to improve service related to appointment scheduling</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Altered a local agency’s phone center process to ask “Why were you unable to make your WIC appointment?” </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Responses are documented and tracked for quality improvement.</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Examples of results: </a:t>
            </a:r>
          </a:p>
          <a:p>
            <a:pPr marL="1600200" lvl="1" indent="-457200">
              <a:lnSpc>
                <a:spcPct val="100000"/>
              </a:lnSpc>
              <a:spcBef>
                <a:spcPts val="600"/>
              </a:spcBef>
              <a:spcAft>
                <a:spcPts val="600"/>
              </a:spcAft>
              <a:buFont typeface="Wingdings" panose="05000000000000000000" pitchFamily="2" charset="2"/>
              <a:buChar char="§"/>
            </a:pPr>
            <a:r>
              <a:rPr lang="en-US" dirty="0">
                <a:ea typeface="Segoe UI" panose="020B0502040204020203" pitchFamily="34" charset="0"/>
              </a:rPr>
              <a:t>High frequency of “missing documentation” in 2 clinics</a:t>
            </a:r>
          </a:p>
          <a:p>
            <a:pPr marL="1600200" lvl="1" indent="-457200">
              <a:lnSpc>
                <a:spcPct val="100000"/>
              </a:lnSpc>
              <a:spcBef>
                <a:spcPts val="600"/>
              </a:spcBef>
              <a:spcAft>
                <a:spcPts val="600"/>
              </a:spcAft>
              <a:buFont typeface="Wingdings" panose="05000000000000000000" pitchFamily="2" charset="2"/>
              <a:buChar char="§"/>
            </a:pPr>
            <a:r>
              <a:rPr lang="en-US" dirty="0">
                <a:ea typeface="Segoe UI" panose="020B0502040204020203" pitchFamily="34" charset="0"/>
              </a:rPr>
              <a:t>High frequency of MD appointment conflicts in 1 clinic</a:t>
            </a:r>
          </a:p>
          <a:p>
            <a:pPr marL="1600200" lvl="1" indent="-457200">
              <a:lnSpc>
                <a:spcPct val="100000"/>
              </a:lnSpc>
              <a:spcBef>
                <a:spcPts val="600"/>
              </a:spcBef>
              <a:spcAft>
                <a:spcPts val="1200"/>
              </a:spcAft>
              <a:buFont typeface="Wingdings" panose="05000000000000000000" pitchFamily="2" charset="2"/>
              <a:buChar char="§"/>
            </a:pPr>
            <a:r>
              <a:rPr lang="en-US" dirty="0">
                <a:ea typeface="Segoe UI" panose="020B0502040204020203" pitchFamily="34" charset="0"/>
              </a:rPr>
              <a:t>Agency-wide work conflicts due to varying work schedules</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Pending completion of evaluation, will suggest model to other local agencies</a:t>
            </a:r>
          </a:p>
        </p:txBody>
      </p:sp>
      <p:pic>
        <p:nvPicPr>
          <p:cNvPr id="5" name="Picture 4">
            <a:extLst>
              <a:ext uri="{FF2B5EF4-FFF2-40B4-BE49-F238E27FC236}">
                <a16:creationId xmlns:a16="http://schemas.microsoft.com/office/drawing/2014/main" id="{7DEB0DEB-4B37-4307-8383-BF06C4C64A3F}"/>
              </a:ext>
            </a:extLst>
          </p:cNvPr>
          <p:cNvPicPr>
            <a:picLocks noChangeAspect="1"/>
          </p:cNvPicPr>
          <p:nvPr/>
        </p:nvPicPr>
        <p:blipFill rotWithShape="1">
          <a:blip r:embed="rId3" cstate="print">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737" t="11613" r="13633" b="9283"/>
          <a:stretch/>
        </p:blipFill>
        <p:spPr>
          <a:xfrm>
            <a:off x="4628520" y="1554809"/>
            <a:ext cx="5470412" cy="4511702"/>
          </a:xfrm>
          <a:prstGeom prst="rect">
            <a:avLst/>
          </a:prstGeom>
        </p:spPr>
      </p:pic>
    </p:spTree>
    <p:extLst>
      <p:ext uri="{BB962C8B-B14F-4D97-AF65-F5344CB8AC3E}">
        <p14:creationId xmlns:p14="http://schemas.microsoft.com/office/powerpoint/2010/main" val="1251031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707-F860-4AF2-B835-AA22C3041953}"/>
              </a:ext>
            </a:extLst>
          </p:cNvPr>
          <p:cNvSpPr>
            <a:spLocks noGrp="1"/>
          </p:cNvSpPr>
          <p:nvPr>
            <p:ph type="title"/>
          </p:nvPr>
        </p:nvSpPr>
        <p:spPr/>
        <p:txBody>
          <a:bodyPr/>
          <a:lstStyle/>
          <a:p>
            <a:r>
              <a:rPr lang="en-US" dirty="0"/>
              <a:t>Actions Taken</a:t>
            </a:r>
          </a:p>
        </p:txBody>
      </p:sp>
      <p:sp>
        <p:nvSpPr>
          <p:cNvPr id="3" name="Content Placeholder 2">
            <a:extLst>
              <a:ext uri="{FF2B5EF4-FFF2-40B4-BE49-F238E27FC236}">
                <a16:creationId xmlns:a16="http://schemas.microsoft.com/office/drawing/2014/main" id="{E7753BAD-B612-4364-A6A0-673278E38114}"/>
              </a:ext>
            </a:extLst>
          </p:cNvPr>
          <p:cNvSpPr>
            <a:spLocks noGrp="1"/>
          </p:cNvSpPr>
          <p:nvPr>
            <p:ph sz="quarter" idx="10"/>
          </p:nvPr>
        </p:nvSpPr>
        <p:spPr>
          <a:xfrm>
            <a:off x="838199" y="1784350"/>
            <a:ext cx="10766367" cy="5073650"/>
          </a:xfrm>
        </p:spPr>
        <p:txBody>
          <a:bodyPr/>
          <a:lstStyle/>
          <a:p>
            <a:pPr marL="457200" indent="-457200">
              <a:lnSpc>
                <a:spcPct val="100000"/>
              </a:lnSpc>
              <a:spcAft>
                <a:spcPts val="600"/>
              </a:spcAft>
              <a:buFont typeface="+mj-lt"/>
              <a:buAutoNum type="arabicPeriod" startAt="5"/>
            </a:pPr>
            <a:r>
              <a:rPr lang="en-US" dirty="0">
                <a:ea typeface="Segoe UI" panose="020B0502040204020203" pitchFamily="34" charset="0"/>
              </a:rPr>
              <a:t>Planned project to identify and address barriers to voucher redemption </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Pilot will be in the lowest redeeming local agency in the state</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Utilizing public health intern to create materials and collect data </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Includes clerical and CPA components: </a:t>
            </a:r>
          </a:p>
          <a:p>
            <a:pPr marL="1600200" lvl="1" indent="-457200">
              <a:lnSpc>
                <a:spcPct val="100000"/>
              </a:lnSpc>
              <a:spcBef>
                <a:spcPts val="600"/>
              </a:spcBef>
              <a:spcAft>
                <a:spcPts val="600"/>
              </a:spcAft>
              <a:buFont typeface="Wingdings" panose="05000000000000000000" pitchFamily="2" charset="2"/>
              <a:buChar char="§"/>
            </a:pPr>
            <a:r>
              <a:rPr lang="en-US" dirty="0">
                <a:latin typeface="Segoe UI" panose="020B0502040204020203" pitchFamily="34" charset="0"/>
                <a:ea typeface="Segoe UI" panose="020B0502040204020203" pitchFamily="34" charset="0"/>
                <a:cs typeface="Segoe UI" panose="020B0502040204020203" pitchFamily="34" charset="0"/>
              </a:rPr>
              <a:t>Clerks- identifying participants that have not redeemed vouchers and discussing their barriers</a:t>
            </a:r>
          </a:p>
          <a:p>
            <a:pPr marL="1600200" lvl="1" indent="-457200">
              <a:lnSpc>
                <a:spcPct val="100000"/>
              </a:lnSpc>
              <a:spcBef>
                <a:spcPts val="600"/>
              </a:spcBef>
              <a:spcAft>
                <a:spcPts val="600"/>
              </a:spcAft>
              <a:buFont typeface="Wingdings" panose="05000000000000000000" pitchFamily="2" charset="2"/>
              <a:buChar char="§"/>
            </a:pPr>
            <a:r>
              <a:rPr lang="en-US" dirty="0">
                <a:latin typeface="Segoe UI" panose="020B0502040204020203" pitchFamily="34" charset="0"/>
                <a:ea typeface="Segoe UI" panose="020B0502040204020203" pitchFamily="34" charset="0"/>
                <a:cs typeface="Segoe UI" panose="020B0502040204020203" pitchFamily="34" charset="0"/>
              </a:rPr>
              <a:t>CPAs- nutrition education curriculum focused on under-redeemed foods</a:t>
            </a:r>
          </a:p>
          <a:p>
            <a:pPr marL="914400" indent="-457200">
              <a:lnSpc>
                <a:spcPct val="100000"/>
              </a:lnSpc>
              <a:spcBef>
                <a:spcPts val="600"/>
              </a:spcBef>
              <a:spcAft>
                <a:spcPts val="600"/>
              </a:spcAft>
              <a:buFont typeface="Courier New" panose="02070309020205020404" pitchFamily="49" charset="0"/>
              <a:buChar char="o"/>
            </a:pPr>
            <a:r>
              <a:rPr lang="en-US" dirty="0">
                <a:ea typeface="Segoe UI" panose="020B0502040204020203" pitchFamily="34" charset="0"/>
              </a:rPr>
              <a:t>Pending completion of evaluation, will be recommended to other local agencies with low redemption.</a:t>
            </a:r>
          </a:p>
        </p:txBody>
      </p:sp>
      <p:pic>
        <p:nvPicPr>
          <p:cNvPr id="4" name="Picture 3">
            <a:extLst>
              <a:ext uri="{FF2B5EF4-FFF2-40B4-BE49-F238E27FC236}">
                <a16:creationId xmlns:a16="http://schemas.microsoft.com/office/drawing/2014/main" id="{33D6AFBC-A6E2-46C2-ADE9-3EE8DE07F453}"/>
              </a:ext>
            </a:extLst>
          </p:cNvPr>
          <p:cNvPicPr>
            <a:picLocks noChangeAspect="1"/>
          </p:cNvPicPr>
          <p:nvPr/>
        </p:nvPicPr>
        <p:blipFill rotWithShape="1">
          <a:blip r:embed="rId3" cstate="print">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737" t="11613" r="13633" b="9283"/>
          <a:stretch/>
        </p:blipFill>
        <p:spPr>
          <a:xfrm>
            <a:off x="5883388" y="1690996"/>
            <a:ext cx="5470412" cy="4511702"/>
          </a:xfrm>
          <a:prstGeom prst="rect">
            <a:avLst/>
          </a:prstGeom>
        </p:spPr>
      </p:pic>
    </p:spTree>
    <p:extLst>
      <p:ext uri="{BB962C8B-B14F-4D97-AF65-F5344CB8AC3E}">
        <p14:creationId xmlns:p14="http://schemas.microsoft.com/office/powerpoint/2010/main" val="194484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35EBE-1E5F-4B19-A7A2-4F989A74A269}"/>
              </a:ext>
            </a:extLst>
          </p:cNvPr>
          <p:cNvSpPr>
            <a:spLocks noGrp="1"/>
          </p:cNvSpPr>
          <p:nvPr>
            <p:ph type="body" sz="quarter" idx="10"/>
          </p:nvPr>
        </p:nvSpPr>
        <p:spPr>
          <a:xfrm>
            <a:off x="120580" y="2508690"/>
            <a:ext cx="9677820" cy="644525"/>
          </a:xfrm>
        </p:spPr>
        <p:txBody>
          <a:bodyPr/>
          <a:lstStyle/>
          <a:p>
            <a:r>
              <a:rPr lang="en-US" dirty="0"/>
              <a:t>Heartfelt Supervision: Coaching for Success</a:t>
            </a:r>
          </a:p>
        </p:txBody>
      </p:sp>
    </p:spTree>
    <p:extLst>
      <p:ext uri="{BB962C8B-B14F-4D97-AF65-F5344CB8AC3E}">
        <p14:creationId xmlns:p14="http://schemas.microsoft.com/office/powerpoint/2010/main" val="2546248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01EC-0902-4EBF-81F2-1668BEE69B4A}"/>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14D60A51-C4AB-46BA-A53B-32BD01938F9B}"/>
              </a:ext>
            </a:extLst>
          </p:cNvPr>
          <p:cNvSpPr>
            <a:spLocks noGrp="1"/>
          </p:cNvSpPr>
          <p:nvPr>
            <p:ph sz="quarter" idx="10"/>
          </p:nvPr>
        </p:nvSpPr>
        <p:spPr>
          <a:xfrm>
            <a:off x="838200" y="1784350"/>
            <a:ext cx="9181289" cy="4437063"/>
          </a:xfrm>
        </p:spPr>
        <p:txBody>
          <a:bodyPr/>
          <a:lstStyle/>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Optional monthly videoconference trainings for WIC supervisors and leaders </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Developed with assistance from DPH Human Resources</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Created to be convenient in busy environment </a:t>
            </a:r>
          </a:p>
          <a:p>
            <a:pPr marL="914400" lvl="1" indent="-460375">
              <a:lnSpc>
                <a:spcPct val="100000"/>
              </a:lnSpc>
              <a:spcBef>
                <a:spcPts val="600"/>
              </a:spcBef>
              <a:spcAft>
                <a:spcPts val="600"/>
              </a:spcAft>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30 minute trainings, repeated three times per day</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Focus is on simple soft skills, not policy or disciplinary procedure.</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Developed SharePoint resource page for trainings and materials</a:t>
            </a:r>
          </a:p>
          <a:p>
            <a:endParaRPr lang="en-US" dirty="0">
              <a:ea typeface="Segoe UI" panose="020B0502040204020203" pitchFamily="34" charset="0"/>
            </a:endParaRPr>
          </a:p>
          <a:p>
            <a:endParaRPr lang="en-US" dirty="0">
              <a:ea typeface="Segoe UI" panose="020B0502040204020203" pitchFamily="34" charset="0"/>
            </a:endParaRPr>
          </a:p>
        </p:txBody>
      </p:sp>
    </p:spTree>
    <p:extLst>
      <p:ext uri="{BB962C8B-B14F-4D97-AF65-F5344CB8AC3E}">
        <p14:creationId xmlns:p14="http://schemas.microsoft.com/office/powerpoint/2010/main" val="76473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86CF-97F9-47FD-832A-EE63261CAB67}"/>
              </a:ext>
            </a:extLst>
          </p:cNvPr>
          <p:cNvSpPr>
            <a:spLocks noGrp="1"/>
          </p:cNvSpPr>
          <p:nvPr>
            <p:ph type="title"/>
          </p:nvPr>
        </p:nvSpPr>
        <p:spPr/>
        <p:txBody>
          <a:bodyPr/>
          <a:lstStyle/>
          <a:p>
            <a:r>
              <a:rPr lang="en-US" dirty="0"/>
              <a:t>Content Example: Why Engage?</a:t>
            </a:r>
          </a:p>
        </p:txBody>
      </p:sp>
      <p:graphicFrame>
        <p:nvGraphicFramePr>
          <p:cNvPr id="4" name="Content Placeholder 3">
            <a:extLst>
              <a:ext uri="{FF2B5EF4-FFF2-40B4-BE49-F238E27FC236}">
                <a16:creationId xmlns:a16="http://schemas.microsoft.com/office/drawing/2014/main" id="{9F9447AF-A15C-4659-88B4-1E415CE5820F}"/>
              </a:ext>
            </a:extLst>
          </p:cNvPr>
          <p:cNvGraphicFramePr>
            <a:graphicFrameLocks noGrp="1"/>
          </p:cNvGraphicFramePr>
          <p:nvPr>
            <p:ph sz="quarter" idx="10"/>
            <p:extLst>
              <p:ext uri="{D42A27DB-BD31-4B8C-83A1-F6EECF244321}">
                <p14:modId xmlns:p14="http://schemas.microsoft.com/office/powerpoint/2010/main" val="3345128660"/>
              </p:ext>
            </p:extLst>
          </p:nvPr>
        </p:nvGraphicFramePr>
        <p:xfrm>
          <a:off x="0" y="2005974"/>
          <a:ext cx="6361471" cy="49477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BFEA5F3-2EA3-4B23-8834-AEDAB4D887F8}"/>
              </a:ext>
            </a:extLst>
          </p:cNvPr>
          <p:cNvSpPr txBox="1"/>
          <p:nvPr/>
        </p:nvSpPr>
        <p:spPr>
          <a:xfrm>
            <a:off x="838200" y="1590475"/>
            <a:ext cx="11090787" cy="830997"/>
          </a:xfrm>
          <a:prstGeom prst="rect">
            <a:avLst/>
          </a:prstGeom>
          <a:noFill/>
        </p:spPr>
        <p:txBody>
          <a:bodyPr wrap="square" rtlCol="0">
            <a:spAutoFit/>
          </a:bodyPr>
          <a:lstStyle/>
          <a:p>
            <a:pPr marL="342900" indent="-342900">
              <a:buFont typeface="Wingdings" panose="05000000000000000000" pitchFamily="2" charset="2"/>
              <a:buChar char="v"/>
            </a:pPr>
            <a:r>
              <a:rPr lang="en-US" sz="2400" dirty="0">
                <a:latin typeface="Segoe UI" panose="020B0502040204020203" pitchFamily="34" charset="0"/>
                <a:ea typeface="Segoe UI" panose="020B0502040204020203" pitchFamily="34" charset="0"/>
                <a:cs typeface="Segoe UI" panose="020B0502040204020203" pitchFamily="34" charset="0"/>
              </a:rPr>
              <a:t>This training focused on </a:t>
            </a:r>
            <a:r>
              <a:rPr lang="en-US" sz="2400" i="1" dirty="0">
                <a:latin typeface="Segoe UI" panose="020B0502040204020203" pitchFamily="34" charset="0"/>
                <a:ea typeface="Segoe UI" panose="020B0502040204020203" pitchFamily="34" charset="0"/>
                <a:cs typeface="Segoe UI" panose="020B0502040204020203" pitchFamily="34" charset="0"/>
              </a:rPr>
              <a:t>defining</a:t>
            </a:r>
            <a:r>
              <a:rPr lang="en-US" sz="2400" dirty="0">
                <a:latin typeface="Segoe UI" panose="020B0502040204020203" pitchFamily="34" charset="0"/>
                <a:ea typeface="Segoe UI" panose="020B0502040204020203" pitchFamily="34" charset="0"/>
                <a:cs typeface="Segoe UI" panose="020B0502040204020203" pitchFamily="34" charset="0"/>
              </a:rPr>
              <a:t> the levels of engagement and encouraging supervisors to be engaged. </a:t>
            </a:r>
          </a:p>
        </p:txBody>
      </p:sp>
      <p:sp>
        <p:nvSpPr>
          <p:cNvPr id="6" name="TextBox 5">
            <a:extLst>
              <a:ext uri="{FF2B5EF4-FFF2-40B4-BE49-F238E27FC236}">
                <a16:creationId xmlns:a16="http://schemas.microsoft.com/office/drawing/2014/main" id="{465F4455-A059-46D5-9EBF-DF4A0BFE3C1E}"/>
              </a:ext>
            </a:extLst>
          </p:cNvPr>
          <p:cNvSpPr txBox="1"/>
          <p:nvPr/>
        </p:nvSpPr>
        <p:spPr>
          <a:xfrm>
            <a:off x="5624053" y="2617863"/>
            <a:ext cx="6027174" cy="3046988"/>
          </a:xfrm>
          <a:prstGeom prst="rect">
            <a:avLst/>
          </a:prstGeom>
          <a:noFill/>
        </p:spPr>
        <p:txBody>
          <a:bodyPr wrap="square" rtlCol="0">
            <a:spAutoFit/>
          </a:bodyPr>
          <a:lstStyle/>
          <a:p>
            <a:pPr marL="344488" lvl="0" indent="-344488" defTabSz="915406">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Remember: A manager’s level of engagement directly influences the employee’s engagement!</a:t>
            </a:r>
          </a:p>
          <a:p>
            <a:pPr marL="171639" lvl="0" indent="-171639" defTabSz="915406">
              <a:buFont typeface="Arial" panose="020B0604020202020204" pitchFamily="34" charset="0"/>
              <a:buChar char="•"/>
              <a:defRPr/>
            </a:pPr>
            <a:endParaRPr lang="en-US" sz="2400" dirty="0">
              <a:latin typeface="Segoe UI" panose="020B0502040204020203" pitchFamily="34" charset="0"/>
              <a:ea typeface="Segoe UI" panose="020B0502040204020203" pitchFamily="34" charset="0"/>
              <a:cs typeface="Segoe UI" panose="020B0502040204020203" pitchFamily="34" charset="0"/>
            </a:endParaRPr>
          </a:p>
          <a:p>
            <a:pPr defTabSz="915406">
              <a:defRPr/>
            </a:pPr>
            <a:r>
              <a:rPr lang="en-US" sz="2400" i="1" dirty="0">
                <a:latin typeface="Segoe UI" panose="020B0502040204020203" pitchFamily="34" charset="0"/>
                <a:ea typeface="Segoe UI" panose="020B0502040204020203" pitchFamily="34" charset="0"/>
                <a:cs typeface="Segoe UI" panose="020B0502040204020203" pitchFamily="34" charset="0"/>
              </a:rPr>
              <a:t>“If you look after your staff, they’ll look after your customers. It’s that simple.” </a:t>
            </a:r>
          </a:p>
          <a:p>
            <a:pPr defTabSz="915406">
              <a:defRPr/>
            </a:pPr>
            <a:r>
              <a:rPr lang="en-US" sz="2000" i="1" dirty="0">
                <a:latin typeface="Segoe UI" panose="020B0502040204020203" pitchFamily="34" charset="0"/>
                <a:ea typeface="Segoe UI" panose="020B0502040204020203" pitchFamily="34" charset="0"/>
                <a:cs typeface="Segoe UI" panose="020B0502040204020203" pitchFamily="34" charset="0"/>
              </a:rPr>
              <a:t>-</a:t>
            </a:r>
            <a:r>
              <a:rPr lang="en-US" sz="2000" dirty="0">
                <a:latin typeface="Segoe UI" panose="020B0502040204020203" pitchFamily="34" charset="0"/>
                <a:ea typeface="Segoe UI" panose="020B0502040204020203" pitchFamily="34" charset="0"/>
                <a:cs typeface="Segoe UI" panose="020B0502040204020203" pitchFamily="34" charset="0"/>
              </a:rPr>
              <a:t>Richard Branson, founder Virgin Group</a:t>
            </a:r>
          </a:p>
          <a:p>
            <a:pPr marL="171639" lvl="0" indent="-171639" defTabSz="915406">
              <a:buFont typeface="Arial" panose="020B0604020202020204" pitchFamily="34" charset="0"/>
              <a:buChar char="•"/>
              <a:defRPr/>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587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86CF-97F9-47FD-832A-EE63261CAB67}"/>
              </a:ext>
            </a:extLst>
          </p:cNvPr>
          <p:cNvSpPr>
            <a:spLocks noGrp="1"/>
          </p:cNvSpPr>
          <p:nvPr>
            <p:ph type="title"/>
          </p:nvPr>
        </p:nvSpPr>
        <p:spPr/>
        <p:txBody>
          <a:bodyPr/>
          <a:lstStyle/>
          <a:p>
            <a:r>
              <a:rPr lang="en-US" dirty="0"/>
              <a:t>Content Example: Engagement Methods</a:t>
            </a:r>
          </a:p>
        </p:txBody>
      </p:sp>
      <p:sp>
        <p:nvSpPr>
          <p:cNvPr id="5" name="TextBox 4">
            <a:extLst>
              <a:ext uri="{FF2B5EF4-FFF2-40B4-BE49-F238E27FC236}">
                <a16:creationId xmlns:a16="http://schemas.microsoft.com/office/drawing/2014/main" id="{8BFEA5F3-2EA3-4B23-8834-AEDAB4D887F8}"/>
              </a:ext>
            </a:extLst>
          </p:cNvPr>
          <p:cNvSpPr txBox="1"/>
          <p:nvPr/>
        </p:nvSpPr>
        <p:spPr>
          <a:xfrm>
            <a:off x="560440" y="1563543"/>
            <a:ext cx="11090787" cy="461665"/>
          </a:xfrm>
          <a:prstGeom prst="rect">
            <a:avLst/>
          </a:prstGeom>
          <a:noFill/>
        </p:spPr>
        <p:txBody>
          <a:bodyPr wrap="square" rtlCol="0">
            <a:spAutoFit/>
          </a:bodyPr>
          <a:lstStyle/>
          <a:p>
            <a:pPr marL="344488" indent="-344488">
              <a:buFont typeface="Wingdings" panose="05000000000000000000" pitchFamily="2" charset="2"/>
              <a:buChar char="v"/>
            </a:pPr>
            <a:r>
              <a:rPr lang="en-US" sz="2400" dirty="0">
                <a:latin typeface="Segoe UI" panose="020B0502040204020203" pitchFamily="34" charset="0"/>
                <a:ea typeface="Segoe UI" panose="020B0502040204020203" pitchFamily="34" charset="0"/>
                <a:cs typeface="Segoe UI" panose="020B0502040204020203" pitchFamily="34" charset="0"/>
              </a:rPr>
              <a:t>This training provided more tips for supervisors to engage their staff. </a:t>
            </a:r>
          </a:p>
        </p:txBody>
      </p:sp>
      <p:sp>
        <p:nvSpPr>
          <p:cNvPr id="6" name="TextBox 5">
            <a:extLst>
              <a:ext uri="{FF2B5EF4-FFF2-40B4-BE49-F238E27FC236}">
                <a16:creationId xmlns:a16="http://schemas.microsoft.com/office/drawing/2014/main" id="{465F4455-A059-46D5-9EBF-DF4A0BFE3C1E}"/>
              </a:ext>
            </a:extLst>
          </p:cNvPr>
          <p:cNvSpPr txBox="1"/>
          <p:nvPr/>
        </p:nvSpPr>
        <p:spPr>
          <a:xfrm>
            <a:off x="560439" y="3177324"/>
            <a:ext cx="11090788" cy="3647152"/>
          </a:xfrm>
          <a:prstGeom prst="rect">
            <a:avLst/>
          </a:prstGeom>
          <a:noFill/>
        </p:spPr>
        <p:txBody>
          <a:bodyPr wrap="square" rtlCol="0">
            <a:spAutoFit/>
          </a:bodyPr>
          <a:lstStyle/>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Incorporate “get to know you” team activities into meetings.</a:t>
            </a:r>
          </a:p>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Practice Management by Walking About (MBWA).</a:t>
            </a:r>
          </a:p>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Set clear expectations for minimum and advanced performance.</a:t>
            </a:r>
          </a:p>
          <a:p>
            <a:pPr marL="171639" lvl="0" indent="-171639" defTabSz="915406">
              <a:buFont typeface="Arial" panose="020B0604020202020204" pitchFamily="34" charset="0"/>
              <a:buChar char="•"/>
              <a:defRPr/>
            </a:pPr>
            <a:endParaRPr lang="en-US" sz="2400" dirty="0">
              <a:latin typeface="Segoe UI" panose="020B0502040204020203" pitchFamily="34" charset="0"/>
              <a:ea typeface="Segoe UI" panose="020B0502040204020203" pitchFamily="34" charset="0"/>
              <a:cs typeface="Segoe UI" panose="020B0502040204020203" pitchFamily="34" charset="0"/>
            </a:endParaRPr>
          </a:p>
          <a:p>
            <a:pPr fontAlgn="base"/>
            <a:r>
              <a:rPr lang="en-US" sz="2400" i="1" dirty="0">
                <a:latin typeface="Segoe UI" panose="020B0502040204020203" pitchFamily="34" charset="0"/>
                <a:ea typeface="Segoe UI" panose="020B0502040204020203" pitchFamily="34" charset="0"/>
                <a:cs typeface="Segoe UI" panose="020B0502040204020203" pitchFamily="34" charset="0"/>
              </a:rPr>
              <a:t>“An employee is far more likely to be engaged when they have clear performance expectations, the tools to do their job well and a manager who cares about them as a person (rather than just an ‘economic unit of production’) and communicates effectively with them.” </a:t>
            </a:r>
            <a:r>
              <a:rPr lang="en-US" sz="2000" dirty="0">
                <a:latin typeface="Segoe UI" panose="020B0502040204020203" pitchFamily="34" charset="0"/>
                <a:ea typeface="Segoe UI" panose="020B0502040204020203" pitchFamily="34" charset="0"/>
                <a:cs typeface="Segoe UI" panose="020B0502040204020203" pitchFamily="34" charset="0"/>
              </a:rPr>
              <a:t>- Ross </a:t>
            </a:r>
            <a:r>
              <a:rPr lang="en-US" sz="2000" dirty="0" err="1">
                <a:latin typeface="Segoe UI" panose="020B0502040204020203" pitchFamily="34" charset="0"/>
                <a:ea typeface="Segoe UI" panose="020B0502040204020203" pitchFamily="34" charset="0"/>
                <a:cs typeface="Segoe UI" panose="020B0502040204020203" pitchFamily="34" charset="0"/>
              </a:rPr>
              <a:t>Clennett</a:t>
            </a:r>
            <a:r>
              <a:rPr lang="en-US" sz="2000" dirty="0">
                <a:latin typeface="Segoe UI" panose="020B0502040204020203" pitchFamily="34" charset="0"/>
                <a:ea typeface="Segoe UI" panose="020B0502040204020203" pitchFamily="34" charset="0"/>
                <a:cs typeface="Segoe UI" panose="020B0502040204020203" pitchFamily="34" charset="0"/>
              </a:rPr>
              <a:t>, Recruitment Coach</a:t>
            </a:r>
          </a:p>
          <a:p>
            <a:pPr marL="171639" lvl="0" indent="-171639" defTabSz="915406">
              <a:buFont typeface="Arial" panose="020B0604020202020204" pitchFamily="34" charset="0"/>
              <a:buChar char="•"/>
              <a:defRPr/>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C04E20BB-9E87-4F20-A556-8BA10D2CBF13}"/>
              </a:ext>
            </a:extLst>
          </p:cNvPr>
          <p:cNvGrpSpPr/>
          <p:nvPr/>
        </p:nvGrpSpPr>
        <p:grpSpPr>
          <a:xfrm>
            <a:off x="4771629" y="2124488"/>
            <a:ext cx="1324371" cy="1052836"/>
            <a:chOff x="1129360" y="340953"/>
            <a:chExt cx="1108061" cy="920695"/>
          </a:xfrm>
        </p:grpSpPr>
        <p:sp>
          <p:nvSpPr>
            <p:cNvPr id="8" name="Heart 7">
              <a:extLst>
                <a:ext uri="{FF2B5EF4-FFF2-40B4-BE49-F238E27FC236}">
                  <a16:creationId xmlns:a16="http://schemas.microsoft.com/office/drawing/2014/main" id="{2B7A07AF-ED72-4018-8CEA-A5F3AA73B2D4}"/>
                </a:ext>
              </a:extLst>
            </p:cNvPr>
            <p:cNvSpPr/>
            <p:nvPr/>
          </p:nvSpPr>
          <p:spPr>
            <a:xfrm>
              <a:off x="1129360" y="340953"/>
              <a:ext cx="684809" cy="56360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a:extLst>
                <a:ext uri="{FF2B5EF4-FFF2-40B4-BE49-F238E27FC236}">
                  <a16:creationId xmlns:a16="http://schemas.microsoft.com/office/drawing/2014/main" id="{0D0D2FCA-C5AE-4F32-82A2-C8A3BAAEE655}"/>
                </a:ext>
              </a:extLst>
            </p:cNvPr>
            <p:cNvSpPr/>
            <p:nvPr/>
          </p:nvSpPr>
          <p:spPr>
            <a:xfrm>
              <a:off x="1551621" y="378269"/>
              <a:ext cx="685800" cy="56271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99FD9E41-679D-4BDF-99C5-D70E98883962}"/>
                </a:ext>
              </a:extLst>
            </p:cNvPr>
            <p:cNvSpPr/>
            <p:nvPr/>
          </p:nvSpPr>
          <p:spPr>
            <a:xfrm>
              <a:off x="1393336" y="636587"/>
              <a:ext cx="632459" cy="62506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8250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6CCB8F-68F1-41E5-9FB0-D4059133EADD}"/>
              </a:ext>
            </a:extLst>
          </p:cNvPr>
          <p:cNvSpPr>
            <a:spLocks noGrp="1"/>
          </p:cNvSpPr>
          <p:nvPr>
            <p:ph type="body" sz="quarter" idx="10"/>
          </p:nvPr>
        </p:nvSpPr>
        <p:spPr/>
        <p:txBody>
          <a:bodyPr/>
          <a:lstStyle/>
          <a:p>
            <a:r>
              <a:rPr lang="en-US" dirty="0"/>
              <a:t>WIC Background</a:t>
            </a:r>
          </a:p>
        </p:txBody>
      </p:sp>
    </p:spTree>
    <p:extLst>
      <p:ext uri="{BB962C8B-B14F-4D97-AF65-F5344CB8AC3E}">
        <p14:creationId xmlns:p14="http://schemas.microsoft.com/office/powerpoint/2010/main" val="36387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86CF-97F9-47FD-832A-EE63261CAB67}"/>
              </a:ext>
            </a:extLst>
          </p:cNvPr>
          <p:cNvSpPr>
            <a:spLocks noGrp="1"/>
          </p:cNvSpPr>
          <p:nvPr>
            <p:ph type="title"/>
          </p:nvPr>
        </p:nvSpPr>
        <p:spPr/>
        <p:txBody>
          <a:bodyPr/>
          <a:lstStyle/>
          <a:p>
            <a:r>
              <a:rPr lang="en-US" dirty="0"/>
              <a:t>Content Example: Communication</a:t>
            </a:r>
          </a:p>
        </p:txBody>
      </p:sp>
      <p:sp>
        <p:nvSpPr>
          <p:cNvPr id="5" name="TextBox 4">
            <a:extLst>
              <a:ext uri="{FF2B5EF4-FFF2-40B4-BE49-F238E27FC236}">
                <a16:creationId xmlns:a16="http://schemas.microsoft.com/office/drawing/2014/main" id="{8BFEA5F3-2EA3-4B23-8834-AEDAB4D887F8}"/>
              </a:ext>
            </a:extLst>
          </p:cNvPr>
          <p:cNvSpPr txBox="1"/>
          <p:nvPr/>
        </p:nvSpPr>
        <p:spPr>
          <a:xfrm>
            <a:off x="560440" y="1563543"/>
            <a:ext cx="11090787" cy="461665"/>
          </a:xfrm>
          <a:prstGeom prst="rect">
            <a:avLst/>
          </a:prstGeom>
          <a:noFill/>
        </p:spPr>
        <p:txBody>
          <a:bodyPr wrap="square" rtlCol="0">
            <a:spAutoFit/>
          </a:bodyPr>
          <a:lstStyle/>
          <a:p>
            <a:pPr marL="344488" indent="-344488">
              <a:buFont typeface="Wingdings" panose="05000000000000000000" pitchFamily="2" charset="2"/>
              <a:buChar char="v"/>
            </a:pPr>
            <a:r>
              <a:rPr lang="en-US" sz="2400" dirty="0">
                <a:latin typeface="Segoe UI" panose="020B0502040204020203" pitchFamily="34" charset="0"/>
                <a:ea typeface="Segoe UI" panose="020B0502040204020203" pitchFamily="34" charset="0"/>
                <a:cs typeface="Segoe UI" panose="020B0502040204020203" pitchFamily="34" charset="0"/>
              </a:rPr>
              <a:t>This training provided tips on how to communicate with staff. </a:t>
            </a:r>
          </a:p>
        </p:txBody>
      </p:sp>
      <p:sp>
        <p:nvSpPr>
          <p:cNvPr id="6" name="TextBox 5">
            <a:extLst>
              <a:ext uri="{FF2B5EF4-FFF2-40B4-BE49-F238E27FC236}">
                <a16:creationId xmlns:a16="http://schemas.microsoft.com/office/drawing/2014/main" id="{465F4455-A059-46D5-9EBF-DF4A0BFE3C1E}"/>
              </a:ext>
            </a:extLst>
          </p:cNvPr>
          <p:cNvSpPr txBox="1"/>
          <p:nvPr/>
        </p:nvSpPr>
        <p:spPr>
          <a:xfrm>
            <a:off x="560440" y="2628365"/>
            <a:ext cx="5407742" cy="2092881"/>
          </a:xfrm>
          <a:prstGeom prst="rect">
            <a:avLst/>
          </a:prstGeom>
          <a:noFill/>
        </p:spPr>
        <p:txBody>
          <a:bodyPr wrap="square" rtlCol="0">
            <a:spAutoFit/>
          </a:bodyPr>
          <a:lstStyle/>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Determine your employees’ preferred communication style.</a:t>
            </a:r>
          </a:p>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Be trustworthy and honest.</a:t>
            </a:r>
          </a:p>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Pause before responding; don’t just hear- listen.</a:t>
            </a:r>
          </a:p>
        </p:txBody>
      </p:sp>
      <p:pic>
        <p:nvPicPr>
          <p:cNvPr id="4" name="Picture 3">
            <a:extLst>
              <a:ext uri="{FF2B5EF4-FFF2-40B4-BE49-F238E27FC236}">
                <a16:creationId xmlns:a16="http://schemas.microsoft.com/office/drawing/2014/main" id="{2D33820A-A4E1-4F05-8208-5B04D1E6A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899" y="2194665"/>
            <a:ext cx="3746088" cy="2809566"/>
          </a:xfrm>
          <a:prstGeom prst="rect">
            <a:avLst/>
          </a:prstGeom>
        </p:spPr>
      </p:pic>
      <p:sp>
        <p:nvSpPr>
          <p:cNvPr id="11" name="TextBox 10">
            <a:extLst>
              <a:ext uri="{FF2B5EF4-FFF2-40B4-BE49-F238E27FC236}">
                <a16:creationId xmlns:a16="http://schemas.microsoft.com/office/drawing/2014/main" id="{D89C36B4-79F5-4020-B185-6E3109569658}"/>
              </a:ext>
            </a:extLst>
          </p:cNvPr>
          <p:cNvSpPr txBox="1"/>
          <p:nvPr/>
        </p:nvSpPr>
        <p:spPr>
          <a:xfrm>
            <a:off x="560440" y="5173688"/>
            <a:ext cx="10589341" cy="1569660"/>
          </a:xfrm>
          <a:prstGeom prst="rect">
            <a:avLst/>
          </a:prstGeom>
          <a:noFill/>
        </p:spPr>
        <p:txBody>
          <a:bodyPr wrap="square" rtlCol="0">
            <a:spAutoFit/>
          </a:bodyPr>
          <a:lstStyle/>
          <a:p>
            <a:r>
              <a:rPr lang="en-US" sz="2400" i="1" dirty="0">
                <a:latin typeface="Segoe UI" panose="020B0502040204020203" pitchFamily="34" charset="0"/>
                <a:ea typeface="Segoe UI" panose="020B0502040204020203" pitchFamily="34" charset="0"/>
                <a:cs typeface="Segoe UI" panose="020B0502040204020203" pitchFamily="34" charset="0"/>
              </a:rPr>
              <a:t>“Communication is a skill that you can learn. It’s like riding a bicycle or typing. If you’re willing to work at it, you can rapidly improve the quality of every part of your life.” </a:t>
            </a:r>
            <a:r>
              <a:rPr lang="en-US" sz="2400"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Bryan Tracy, Motivational Speaker</a:t>
            </a:r>
          </a:p>
          <a:p>
            <a:endParaRPr lang="en-US" sz="2400" dirty="0"/>
          </a:p>
        </p:txBody>
      </p:sp>
    </p:spTree>
    <p:extLst>
      <p:ext uri="{BB962C8B-B14F-4D97-AF65-F5344CB8AC3E}">
        <p14:creationId xmlns:p14="http://schemas.microsoft.com/office/powerpoint/2010/main" val="2520656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539574-06BB-4000-B90C-075C10C02964}"/>
              </a:ext>
            </a:extLst>
          </p:cNvPr>
          <p:cNvPicPr>
            <a:picLocks noChangeAspect="1"/>
          </p:cNvPicPr>
          <p:nvPr/>
        </p:nvPicPr>
        <p:blipFill rotWithShape="1">
          <a:blip r:embed="rId3"/>
          <a:srcRect l="66250" t="14290" r="9167" b="16859"/>
          <a:stretch/>
        </p:blipFill>
        <p:spPr>
          <a:xfrm>
            <a:off x="5006938" y="1946787"/>
            <a:ext cx="2178124" cy="1956620"/>
          </a:xfrm>
          <a:prstGeom prst="rect">
            <a:avLst/>
          </a:prstGeom>
        </p:spPr>
      </p:pic>
      <p:sp>
        <p:nvSpPr>
          <p:cNvPr id="2" name="Title 1">
            <a:extLst>
              <a:ext uri="{FF2B5EF4-FFF2-40B4-BE49-F238E27FC236}">
                <a16:creationId xmlns:a16="http://schemas.microsoft.com/office/drawing/2014/main" id="{703786CF-97F9-47FD-832A-EE63261CAB67}"/>
              </a:ext>
            </a:extLst>
          </p:cNvPr>
          <p:cNvSpPr>
            <a:spLocks noGrp="1"/>
          </p:cNvSpPr>
          <p:nvPr>
            <p:ph type="title"/>
          </p:nvPr>
        </p:nvSpPr>
        <p:spPr/>
        <p:txBody>
          <a:bodyPr/>
          <a:lstStyle/>
          <a:p>
            <a:r>
              <a:rPr lang="en-US" dirty="0"/>
              <a:t>Content Example: Employee Development</a:t>
            </a:r>
          </a:p>
        </p:txBody>
      </p:sp>
      <p:sp>
        <p:nvSpPr>
          <p:cNvPr id="5" name="TextBox 4">
            <a:extLst>
              <a:ext uri="{FF2B5EF4-FFF2-40B4-BE49-F238E27FC236}">
                <a16:creationId xmlns:a16="http://schemas.microsoft.com/office/drawing/2014/main" id="{8BFEA5F3-2EA3-4B23-8834-AEDAB4D887F8}"/>
              </a:ext>
            </a:extLst>
          </p:cNvPr>
          <p:cNvSpPr txBox="1"/>
          <p:nvPr/>
        </p:nvSpPr>
        <p:spPr>
          <a:xfrm>
            <a:off x="560440" y="1563543"/>
            <a:ext cx="11090787" cy="830997"/>
          </a:xfrm>
          <a:prstGeom prst="rect">
            <a:avLst/>
          </a:prstGeom>
          <a:noFill/>
        </p:spPr>
        <p:txBody>
          <a:bodyPr wrap="square" rtlCol="0">
            <a:spAutoFit/>
          </a:bodyPr>
          <a:lstStyle/>
          <a:p>
            <a:pPr marL="344488" indent="-344488">
              <a:buFont typeface="Wingdings" panose="05000000000000000000" pitchFamily="2" charset="2"/>
              <a:buChar char="v"/>
            </a:pPr>
            <a:r>
              <a:rPr lang="en-US" sz="2400" dirty="0">
                <a:latin typeface="Segoe UI" panose="020B0502040204020203" pitchFamily="34" charset="0"/>
                <a:ea typeface="Segoe UI" panose="020B0502040204020203" pitchFamily="34" charset="0"/>
                <a:cs typeface="Segoe UI" panose="020B0502040204020203" pitchFamily="34" charset="0"/>
              </a:rPr>
              <a:t>This training provided examples of how supervisors can develop and reward their staff. </a:t>
            </a:r>
          </a:p>
        </p:txBody>
      </p:sp>
      <p:sp>
        <p:nvSpPr>
          <p:cNvPr id="6" name="TextBox 5">
            <a:extLst>
              <a:ext uri="{FF2B5EF4-FFF2-40B4-BE49-F238E27FC236}">
                <a16:creationId xmlns:a16="http://schemas.microsoft.com/office/drawing/2014/main" id="{465F4455-A059-46D5-9EBF-DF4A0BFE3C1E}"/>
              </a:ext>
            </a:extLst>
          </p:cNvPr>
          <p:cNvSpPr txBox="1"/>
          <p:nvPr/>
        </p:nvSpPr>
        <p:spPr>
          <a:xfrm>
            <a:off x="560440" y="3815218"/>
            <a:ext cx="11090788" cy="2908489"/>
          </a:xfrm>
          <a:prstGeom prst="rect">
            <a:avLst/>
          </a:prstGeom>
          <a:noFill/>
        </p:spPr>
        <p:txBody>
          <a:bodyPr wrap="square" rtlCol="0">
            <a:spAutoFit/>
          </a:bodyPr>
          <a:lstStyle/>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Work with your team to identify professional development goals and opportunities.</a:t>
            </a:r>
          </a:p>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Make a habit of expressing appreciation.</a:t>
            </a:r>
          </a:p>
          <a:p>
            <a:pPr marL="344488" lvl="0" indent="-344488" defTabSz="915406">
              <a:spcAft>
                <a:spcPts val="600"/>
              </a:spcAft>
              <a:buFont typeface="Arial" panose="020B0604020202020204" pitchFamily="34" charset="0"/>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Reward behaviors you want to see more of.</a:t>
            </a:r>
          </a:p>
          <a:p>
            <a:pPr marL="344488" lvl="0" indent="-344488" defTabSz="915406">
              <a:buFont typeface="Arial" panose="020B0604020202020204" pitchFamily="34" charset="0"/>
              <a:buChar char="•"/>
              <a:defRPr/>
            </a:pPr>
            <a:endParaRPr lang="en-US" sz="2400" dirty="0">
              <a:latin typeface="Segoe UI" panose="020B0502040204020203" pitchFamily="34" charset="0"/>
              <a:ea typeface="Segoe UI" panose="020B0502040204020203" pitchFamily="34" charset="0"/>
              <a:cs typeface="Segoe UI" panose="020B0502040204020203" pitchFamily="34" charset="0"/>
            </a:endParaRPr>
          </a:p>
          <a:p>
            <a:r>
              <a:rPr lang="en-US" sz="2400" i="1" dirty="0">
                <a:latin typeface="Segoe UI" panose="020B0502040204020203" pitchFamily="34" charset="0"/>
                <a:ea typeface="Segoe UI" panose="020B0502040204020203" pitchFamily="34" charset="0"/>
                <a:cs typeface="Segoe UI" panose="020B0502040204020203" pitchFamily="34" charset="0"/>
              </a:rPr>
              <a:t>“When you become a leader, success is all about growing others.” </a:t>
            </a:r>
          </a:p>
          <a:p>
            <a:r>
              <a:rPr lang="en-US" sz="2000" i="1"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Jack Welch, former CEO of GE</a:t>
            </a:r>
          </a:p>
        </p:txBody>
      </p:sp>
    </p:spTree>
    <p:extLst>
      <p:ext uri="{BB962C8B-B14F-4D97-AF65-F5344CB8AC3E}">
        <p14:creationId xmlns:p14="http://schemas.microsoft.com/office/powerpoint/2010/main" val="3508296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49C0-F562-442E-8EFC-D1B7E07D52F4}"/>
              </a:ext>
            </a:extLst>
          </p:cNvPr>
          <p:cNvSpPr>
            <a:spLocks noGrp="1"/>
          </p:cNvSpPr>
          <p:nvPr>
            <p:ph type="title"/>
          </p:nvPr>
        </p:nvSpPr>
        <p:spPr/>
        <p:txBody>
          <a:bodyPr/>
          <a:lstStyle/>
          <a:p>
            <a:r>
              <a:rPr lang="en-US" dirty="0"/>
              <a:t>Heartfelt Service Lesson Plan</a:t>
            </a:r>
          </a:p>
        </p:txBody>
      </p:sp>
      <p:sp>
        <p:nvSpPr>
          <p:cNvPr id="3" name="Content Placeholder 2">
            <a:extLst>
              <a:ext uri="{FF2B5EF4-FFF2-40B4-BE49-F238E27FC236}">
                <a16:creationId xmlns:a16="http://schemas.microsoft.com/office/drawing/2014/main" id="{8F478F5E-7442-4F54-ABD1-7A57B137F4A9}"/>
              </a:ext>
            </a:extLst>
          </p:cNvPr>
          <p:cNvSpPr>
            <a:spLocks noGrp="1"/>
          </p:cNvSpPr>
          <p:nvPr>
            <p:ph sz="quarter" idx="10"/>
          </p:nvPr>
        </p:nvSpPr>
        <p:spPr>
          <a:xfrm>
            <a:off x="838200" y="1784350"/>
            <a:ext cx="6145404" cy="4817417"/>
          </a:xfrm>
        </p:spPr>
        <p:txBody>
          <a:bodyPr/>
          <a:lstStyle/>
          <a:p>
            <a:pPr marL="342900" indent="-342900">
              <a:buFont typeface="Arial" panose="020B0604020202020204" pitchFamily="34" charset="0"/>
              <a:buChar char="•"/>
            </a:pPr>
            <a:r>
              <a:rPr lang="en-US" dirty="0">
                <a:ea typeface="Segoe UI" panose="020B0502040204020203" pitchFamily="34" charset="0"/>
              </a:rPr>
              <a:t>~30 minute interactive overview of Heartfelt service and tagline</a:t>
            </a:r>
          </a:p>
          <a:p>
            <a:pPr marL="342900" indent="-342900">
              <a:buFont typeface="Arial" panose="020B0604020202020204" pitchFamily="34" charset="0"/>
              <a:buChar char="•"/>
            </a:pPr>
            <a:r>
              <a:rPr lang="en-US" dirty="0">
                <a:ea typeface="Segoe UI" panose="020B0502040204020203" pitchFamily="34" charset="0"/>
              </a:rPr>
              <a:t>Framed as a team discussion facilitated by supervisors </a:t>
            </a:r>
          </a:p>
          <a:p>
            <a:pPr marL="342900" indent="-342900">
              <a:buFont typeface="Arial" panose="020B0604020202020204" pitchFamily="34" charset="0"/>
              <a:buChar char="•"/>
            </a:pPr>
            <a:r>
              <a:rPr lang="en-US" dirty="0">
                <a:ea typeface="Segoe UI" panose="020B0502040204020203" pitchFamily="34" charset="0"/>
              </a:rPr>
              <a:t>Learning objectives: </a:t>
            </a:r>
          </a:p>
          <a:p>
            <a:pPr marL="914400" lvl="1" indent="-454025">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Describe the ways to provide Heartfelt service</a:t>
            </a:r>
          </a:p>
          <a:p>
            <a:pPr marL="914400" lvl="1" indent="-454025">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Identify the connections between Georgia WIC performance standards to Heartfelt service</a:t>
            </a:r>
          </a:p>
          <a:p>
            <a:pPr marL="341313" indent="-341313">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Upon completion, staff are provided promotional cups.</a:t>
            </a:r>
          </a:p>
        </p:txBody>
      </p:sp>
      <p:pic>
        <p:nvPicPr>
          <p:cNvPr id="7" name="Picture 6">
            <a:extLst>
              <a:ext uri="{FF2B5EF4-FFF2-40B4-BE49-F238E27FC236}">
                <a16:creationId xmlns:a16="http://schemas.microsoft.com/office/drawing/2014/main" id="{2ABD79E1-0F87-4CAA-9096-5A777CEC48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6" t="7690" r="15412"/>
          <a:stretch/>
        </p:blipFill>
        <p:spPr>
          <a:xfrm rot="5400000">
            <a:off x="7176455" y="2437807"/>
            <a:ext cx="4723421" cy="3033466"/>
          </a:xfrm>
          <a:prstGeom prst="rect">
            <a:avLst/>
          </a:prstGeom>
        </p:spPr>
      </p:pic>
    </p:spTree>
    <p:extLst>
      <p:ext uri="{BB962C8B-B14F-4D97-AF65-F5344CB8AC3E}">
        <p14:creationId xmlns:p14="http://schemas.microsoft.com/office/powerpoint/2010/main" val="210095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892E5D-BDA3-4EBD-AA62-FB8A3BE6D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502" y="4591455"/>
            <a:ext cx="2594894" cy="1782036"/>
          </a:xfrm>
          <a:prstGeom prst="rect">
            <a:avLst/>
          </a:prstGeom>
        </p:spPr>
      </p:pic>
      <p:pic>
        <p:nvPicPr>
          <p:cNvPr id="15" name="Picture 14">
            <a:extLst>
              <a:ext uri="{FF2B5EF4-FFF2-40B4-BE49-F238E27FC236}">
                <a16:creationId xmlns:a16="http://schemas.microsoft.com/office/drawing/2014/main" id="{3C64C5DD-9D1E-4E0F-89CE-196AC20ED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649" y="2483424"/>
            <a:ext cx="3421898" cy="1932046"/>
          </a:xfrm>
          <a:prstGeom prst="rect">
            <a:avLst/>
          </a:prstGeom>
        </p:spPr>
      </p:pic>
      <p:pic>
        <p:nvPicPr>
          <p:cNvPr id="19" name="Picture 18">
            <a:extLst>
              <a:ext uri="{FF2B5EF4-FFF2-40B4-BE49-F238E27FC236}">
                <a16:creationId xmlns:a16="http://schemas.microsoft.com/office/drawing/2014/main" id="{8A7B66F7-A1B8-4642-A892-72117AADD125}"/>
              </a:ext>
            </a:extLst>
          </p:cNvPr>
          <p:cNvPicPr>
            <a:picLocks noChangeAspect="1"/>
          </p:cNvPicPr>
          <p:nvPr/>
        </p:nvPicPr>
        <p:blipFill rotWithShape="1">
          <a:blip r:embed="rId4">
            <a:extLst>
              <a:ext uri="{28A0092B-C50C-407E-A947-70E740481C1C}">
                <a14:useLocalDpi xmlns:a14="http://schemas.microsoft.com/office/drawing/2010/main" val="0"/>
              </a:ext>
            </a:extLst>
          </a:blip>
          <a:srcRect t="2922" b="10549"/>
          <a:stretch/>
        </p:blipFill>
        <p:spPr>
          <a:xfrm>
            <a:off x="838200" y="2394560"/>
            <a:ext cx="3204062" cy="4355169"/>
          </a:xfrm>
          <a:prstGeom prst="rect">
            <a:avLst/>
          </a:prstGeom>
        </p:spPr>
      </p:pic>
      <p:sp>
        <p:nvSpPr>
          <p:cNvPr id="2" name="Title 1">
            <a:extLst>
              <a:ext uri="{FF2B5EF4-FFF2-40B4-BE49-F238E27FC236}">
                <a16:creationId xmlns:a16="http://schemas.microsoft.com/office/drawing/2014/main" id="{D1993A83-D2CD-45CC-9D88-53A546DEABF4}"/>
              </a:ext>
            </a:extLst>
          </p:cNvPr>
          <p:cNvSpPr>
            <a:spLocks noGrp="1"/>
          </p:cNvSpPr>
          <p:nvPr>
            <p:ph type="title"/>
          </p:nvPr>
        </p:nvSpPr>
        <p:spPr/>
        <p:txBody>
          <a:bodyPr/>
          <a:lstStyle/>
          <a:p>
            <a:r>
              <a:rPr lang="en-US" dirty="0"/>
              <a:t>Heartfelt Service Lesson Plan (cont.)</a:t>
            </a:r>
          </a:p>
        </p:txBody>
      </p:sp>
      <p:sp>
        <p:nvSpPr>
          <p:cNvPr id="3" name="Content Placeholder 2">
            <a:extLst>
              <a:ext uri="{FF2B5EF4-FFF2-40B4-BE49-F238E27FC236}">
                <a16:creationId xmlns:a16="http://schemas.microsoft.com/office/drawing/2014/main" id="{55E44BF0-AEEB-418F-932A-E99202E5B74A}"/>
              </a:ext>
            </a:extLst>
          </p:cNvPr>
          <p:cNvSpPr>
            <a:spLocks noGrp="1"/>
          </p:cNvSpPr>
          <p:nvPr>
            <p:ph sz="quarter" idx="10"/>
          </p:nvPr>
        </p:nvSpPr>
        <p:spPr>
          <a:xfrm>
            <a:off x="838200" y="1491426"/>
            <a:ext cx="10685206" cy="1028960"/>
          </a:xfrm>
        </p:spPr>
        <p:txBody>
          <a:bodyPr/>
          <a:lstStyle/>
          <a:p>
            <a:pPr marL="342900" indent="-342900">
              <a:buFont typeface="Arial" panose="020B0604020202020204" pitchFamily="34" charset="0"/>
              <a:buChar char="•"/>
            </a:pPr>
            <a:r>
              <a:rPr lang="en-US" dirty="0"/>
              <a:t>Rather than completing a post-test, employees completing the training were asked to creatively show how they will commit to providing Heartfelt service. </a:t>
            </a:r>
          </a:p>
        </p:txBody>
      </p:sp>
      <p:pic>
        <p:nvPicPr>
          <p:cNvPr id="4" name="Picture 3">
            <a:extLst>
              <a:ext uri="{FF2B5EF4-FFF2-40B4-BE49-F238E27FC236}">
                <a16:creationId xmlns:a16="http://schemas.microsoft.com/office/drawing/2014/main" id="{4DC401BE-8796-411F-A792-D8726C4CEB50}"/>
              </a:ext>
            </a:extLst>
          </p:cNvPr>
          <p:cNvPicPr>
            <a:picLocks noChangeAspect="1"/>
          </p:cNvPicPr>
          <p:nvPr/>
        </p:nvPicPr>
        <p:blipFill rotWithShape="1">
          <a:blip r:embed="rId5"/>
          <a:srcRect t="2250" b="4792"/>
          <a:stretch/>
        </p:blipFill>
        <p:spPr>
          <a:xfrm>
            <a:off x="4173333" y="4337615"/>
            <a:ext cx="2853478" cy="1932046"/>
          </a:xfrm>
          <a:prstGeom prst="rect">
            <a:avLst/>
          </a:prstGeom>
        </p:spPr>
      </p:pic>
      <p:pic>
        <p:nvPicPr>
          <p:cNvPr id="6" name="Picture Placeholder 7">
            <a:extLst>
              <a:ext uri="{FF2B5EF4-FFF2-40B4-BE49-F238E27FC236}">
                <a16:creationId xmlns:a16="http://schemas.microsoft.com/office/drawing/2014/main" id="{0ADA5B71-53A9-4F6B-A08A-F223563296FA}"/>
              </a:ext>
            </a:extLst>
          </p:cNvPr>
          <p:cNvPicPr>
            <a:picLocks/>
          </p:cNvPicPr>
          <p:nvPr/>
        </p:nvPicPr>
        <p:blipFill>
          <a:blip r:embed="rId6"/>
          <a:srcRect t="316" b="316"/>
          <a:stretch>
            <a:fillRect/>
          </a:stretch>
        </p:blipFill>
        <p:spPr>
          <a:xfrm>
            <a:off x="9018434" y="2452041"/>
            <a:ext cx="2481843" cy="2851597"/>
          </a:xfrm>
          <a:prstGeom prst="rect">
            <a:avLst/>
          </a:prstGeom>
        </p:spPr>
      </p:pic>
    </p:spTree>
    <p:extLst>
      <p:ext uri="{BB962C8B-B14F-4D97-AF65-F5344CB8AC3E}">
        <p14:creationId xmlns:p14="http://schemas.microsoft.com/office/powerpoint/2010/main" val="140285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 calcmode="lin" valueType="num">
                                      <p:cBhvr>
                                        <p:cTn id="9" dur="750" fill="hold"/>
                                        <p:tgtEl>
                                          <p:spTgt spid="19"/>
                                        </p:tgtEl>
                                        <p:attrNameLst>
                                          <p:attrName>style.rotation</p:attrName>
                                        </p:attrNameLst>
                                      </p:cBhvr>
                                      <p:tavLst>
                                        <p:tav tm="0">
                                          <p:val>
                                            <p:fltVal val="90"/>
                                          </p:val>
                                        </p:tav>
                                        <p:tav tm="100000">
                                          <p:val>
                                            <p:fltVal val="0"/>
                                          </p:val>
                                        </p:tav>
                                      </p:tavLst>
                                    </p:anim>
                                    <p:animEffect transition="in" filter="fade">
                                      <p:cBhvr>
                                        <p:cTn id="10" dur="750"/>
                                        <p:tgtEl>
                                          <p:spTgt spid="19"/>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 calcmode="lin" valueType="num">
                                      <p:cBhvr>
                                        <p:cTn id="16" dur="750" fill="hold"/>
                                        <p:tgtEl>
                                          <p:spTgt spid="11"/>
                                        </p:tgtEl>
                                        <p:attrNameLst>
                                          <p:attrName>style.rotation</p:attrName>
                                        </p:attrNameLst>
                                      </p:cBhvr>
                                      <p:tavLst>
                                        <p:tav tm="0">
                                          <p:val>
                                            <p:fltVal val="90"/>
                                          </p:val>
                                        </p:tav>
                                        <p:tav tm="100000">
                                          <p:val>
                                            <p:fltVal val="0"/>
                                          </p:val>
                                        </p:tav>
                                      </p:tavLst>
                                    </p:anim>
                                    <p:animEffect transition="in" filter="fade">
                                      <p:cBhvr>
                                        <p:cTn id="17" dur="750"/>
                                        <p:tgtEl>
                                          <p:spTgt spid="11"/>
                                        </p:tgtEl>
                                      </p:cBhvr>
                                    </p:animEffect>
                                  </p:childTnLst>
                                </p:cTn>
                              </p:par>
                            </p:childTnLst>
                          </p:cTn>
                        </p:par>
                        <p:par>
                          <p:cTn id="18" fill="hold">
                            <p:stCondLst>
                              <p:cond delay="1500"/>
                            </p:stCondLst>
                            <p:childTnLst>
                              <p:par>
                                <p:cTn id="19" presetID="31" presetClass="entr" presetSubtype="0" fill="hold" nodeType="after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 calcmode="lin" valueType="num">
                                      <p:cBhvr>
                                        <p:cTn id="23" dur="750" fill="hold"/>
                                        <p:tgtEl>
                                          <p:spTgt spid="15"/>
                                        </p:tgtEl>
                                        <p:attrNameLst>
                                          <p:attrName>style.rotation</p:attrName>
                                        </p:attrNameLst>
                                      </p:cBhvr>
                                      <p:tavLst>
                                        <p:tav tm="0">
                                          <p:val>
                                            <p:fltVal val="90"/>
                                          </p:val>
                                        </p:tav>
                                        <p:tav tm="100000">
                                          <p:val>
                                            <p:fltVal val="0"/>
                                          </p:val>
                                        </p:tav>
                                      </p:tavLst>
                                    </p:anim>
                                    <p:animEffect transition="in" filter="fade">
                                      <p:cBhvr>
                                        <p:cTn id="24" dur="750"/>
                                        <p:tgtEl>
                                          <p:spTgt spid="15"/>
                                        </p:tgtEl>
                                      </p:cBhvr>
                                    </p:animEffect>
                                  </p:childTnLst>
                                </p:cTn>
                              </p:par>
                            </p:childTnLst>
                          </p:cTn>
                        </p:par>
                        <p:par>
                          <p:cTn id="25" fill="hold">
                            <p:stCondLst>
                              <p:cond delay="2750"/>
                            </p:stCondLst>
                            <p:childTnLst>
                              <p:par>
                                <p:cTn id="26" presetID="31" presetClass="entr" presetSubtype="0" fill="hold" nodeType="afterEffect">
                                  <p:stCondLst>
                                    <p:cond delay="750"/>
                                  </p:stCondLst>
                                  <p:childTnLst>
                                    <p:set>
                                      <p:cBhvr>
                                        <p:cTn id="27" dur="1" fill="hold">
                                          <p:stCondLst>
                                            <p:cond delay="0"/>
                                          </p:stCondLst>
                                        </p:cTn>
                                        <p:tgtEl>
                                          <p:spTgt spid="4"/>
                                        </p:tgtEl>
                                        <p:attrNameLst>
                                          <p:attrName>style.visibility</p:attrName>
                                        </p:attrNameLst>
                                      </p:cBhvr>
                                      <p:to>
                                        <p:strVal val="visible"/>
                                      </p:to>
                                    </p:set>
                                    <p:anim calcmode="lin" valueType="num">
                                      <p:cBhvr>
                                        <p:cTn id="28" dur="750" fill="hold"/>
                                        <p:tgtEl>
                                          <p:spTgt spid="4"/>
                                        </p:tgtEl>
                                        <p:attrNameLst>
                                          <p:attrName>ppt_w</p:attrName>
                                        </p:attrNameLst>
                                      </p:cBhvr>
                                      <p:tavLst>
                                        <p:tav tm="0">
                                          <p:val>
                                            <p:fltVal val="0"/>
                                          </p:val>
                                        </p:tav>
                                        <p:tav tm="100000">
                                          <p:val>
                                            <p:strVal val="#ppt_w"/>
                                          </p:val>
                                        </p:tav>
                                      </p:tavLst>
                                    </p:anim>
                                    <p:anim calcmode="lin" valueType="num">
                                      <p:cBhvr>
                                        <p:cTn id="29" dur="750" fill="hold"/>
                                        <p:tgtEl>
                                          <p:spTgt spid="4"/>
                                        </p:tgtEl>
                                        <p:attrNameLst>
                                          <p:attrName>ppt_h</p:attrName>
                                        </p:attrNameLst>
                                      </p:cBhvr>
                                      <p:tavLst>
                                        <p:tav tm="0">
                                          <p:val>
                                            <p:fltVal val="0"/>
                                          </p:val>
                                        </p:tav>
                                        <p:tav tm="100000">
                                          <p:val>
                                            <p:strVal val="#ppt_h"/>
                                          </p:val>
                                        </p:tav>
                                      </p:tavLst>
                                    </p:anim>
                                    <p:anim calcmode="lin" valueType="num">
                                      <p:cBhvr>
                                        <p:cTn id="30" dur="750" fill="hold"/>
                                        <p:tgtEl>
                                          <p:spTgt spid="4"/>
                                        </p:tgtEl>
                                        <p:attrNameLst>
                                          <p:attrName>style.rotation</p:attrName>
                                        </p:attrNameLst>
                                      </p:cBhvr>
                                      <p:tavLst>
                                        <p:tav tm="0">
                                          <p:val>
                                            <p:fltVal val="90"/>
                                          </p:val>
                                        </p:tav>
                                        <p:tav tm="100000">
                                          <p:val>
                                            <p:fltVal val="0"/>
                                          </p:val>
                                        </p:tav>
                                      </p:tavLst>
                                    </p:anim>
                                    <p:animEffect transition="in" filter="fade">
                                      <p:cBhvr>
                                        <p:cTn id="31" dur="750"/>
                                        <p:tgtEl>
                                          <p:spTgt spid="4"/>
                                        </p:tgtEl>
                                      </p:cBhvr>
                                    </p:animEffect>
                                  </p:childTnLst>
                                </p:cTn>
                              </p:par>
                            </p:childTnLst>
                          </p:cTn>
                        </p:par>
                        <p:par>
                          <p:cTn id="32" fill="hold">
                            <p:stCondLst>
                              <p:cond delay="4250"/>
                            </p:stCondLst>
                            <p:childTnLst>
                              <p:par>
                                <p:cTn id="33" presetID="31" presetClass="entr" presetSubtype="0" fill="hold" nodeType="afterEffect">
                                  <p:stCondLst>
                                    <p:cond delay="1000"/>
                                  </p:stCondLst>
                                  <p:childTnLst>
                                    <p:set>
                                      <p:cBhvr>
                                        <p:cTn id="34" dur="1" fill="hold">
                                          <p:stCondLst>
                                            <p:cond delay="0"/>
                                          </p:stCondLst>
                                        </p:cTn>
                                        <p:tgtEl>
                                          <p:spTgt spid="6"/>
                                        </p:tgtEl>
                                        <p:attrNameLst>
                                          <p:attrName>style.visibility</p:attrName>
                                        </p:attrNameLst>
                                      </p:cBhvr>
                                      <p:to>
                                        <p:strVal val="visible"/>
                                      </p:to>
                                    </p:set>
                                    <p:anim calcmode="lin" valueType="num">
                                      <p:cBhvr>
                                        <p:cTn id="35" dur="750" fill="hold"/>
                                        <p:tgtEl>
                                          <p:spTgt spid="6"/>
                                        </p:tgtEl>
                                        <p:attrNameLst>
                                          <p:attrName>ppt_w</p:attrName>
                                        </p:attrNameLst>
                                      </p:cBhvr>
                                      <p:tavLst>
                                        <p:tav tm="0">
                                          <p:val>
                                            <p:fltVal val="0"/>
                                          </p:val>
                                        </p:tav>
                                        <p:tav tm="100000">
                                          <p:val>
                                            <p:strVal val="#ppt_w"/>
                                          </p:val>
                                        </p:tav>
                                      </p:tavLst>
                                    </p:anim>
                                    <p:anim calcmode="lin" valueType="num">
                                      <p:cBhvr>
                                        <p:cTn id="36" dur="750" fill="hold"/>
                                        <p:tgtEl>
                                          <p:spTgt spid="6"/>
                                        </p:tgtEl>
                                        <p:attrNameLst>
                                          <p:attrName>ppt_h</p:attrName>
                                        </p:attrNameLst>
                                      </p:cBhvr>
                                      <p:tavLst>
                                        <p:tav tm="0">
                                          <p:val>
                                            <p:fltVal val="0"/>
                                          </p:val>
                                        </p:tav>
                                        <p:tav tm="100000">
                                          <p:val>
                                            <p:strVal val="#ppt_h"/>
                                          </p:val>
                                        </p:tav>
                                      </p:tavLst>
                                    </p:anim>
                                    <p:anim calcmode="lin" valueType="num">
                                      <p:cBhvr>
                                        <p:cTn id="37" dur="750" fill="hold"/>
                                        <p:tgtEl>
                                          <p:spTgt spid="6"/>
                                        </p:tgtEl>
                                        <p:attrNameLst>
                                          <p:attrName>style.rotation</p:attrName>
                                        </p:attrNameLst>
                                      </p:cBhvr>
                                      <p:tavLst>
                                        <p:tav tm="0">
                                          <p:val>
                                            <p:fltVal val="90"/>
                                          </p:val>
                                        </p:tav>
                                        <p:tav tm="100000">
                                          <p:val>
                                            <p:fltVal val="0"/>
                                          </p:val>
                                        </p:tav>
                                      </p:tavLst>
                                    </p:anim>
                                    <p:animEffect transition="in" filter="fade">
                                      <p:cBhvr>
                                        <p:cTn id="3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1F098-5660-4E9E-90A0-C4868EE9AAC4}"/>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973961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0694-41BB-4D95-BE34-430921DAA93C}"/>
              </a:ext>
            </a:extLst>
          </p:cNvPr>
          <p:cNvSpPr>
            <a:spLocks noGrp="1"/>
          </p:cNvSpPr>
          <p:nvPr>
            <p:ph type="title"/>
          </p:nvPr>
        </p:nvSpPr>
        <p:spPr/>
        <p:txBody>
          <a:bodyPr/>
          <a:lstStyle/>
          <a:p>
            <a:r>
              <a:rPr lang="en-US" dirty="0"/>
              <a:t>Heartfelt Service is Warm, Helpful, and Kind</a:t>
            </a:r>
          </a:p>
        </p:txBody>
      </p:sp>
      <p:sp>
        <p:nvSpPr>
          <p:cNvPr id="3" name="Content Placeholder 2">
            <a:extLst>
              <a:ext uri="{FF2B5EF4-FFF2-40B4-BE49-F238E27FC236}">
                <a16:creationId xmlns:a16="http://schemas.microsoft.com/office/drawing/2014/main" id="{E960E1DF-F8DE-4E2F-BF7F-1D6B62007480}"/>
              </a:ext>
            </a:extLst>
          </p:cNvPr>
          <p:cNvSpPr>
            <a:spLocks noGrp="1"/>
          </p:cNvSpPr>
          <p:nvPr>
            <p:ph sz="quarter" idx="10"/>
          </p:nvPr>
        </p:nvSpPr>
        <p:spPr>
          <a:xfrm>
            <a:off x="838200" y="1784350"/>
            <a:ext cx="9531485" cy="4437063"/>
          </a:xfrm>
        </p:spPr>
        <p:txBody>
          <a:bodyPr/>
          <a:lstStyle/>
          <a:p>
            <a:pPr marL="342900" indent="-342900">
              <a:lnSpc>
                <a:spcPct val="100000"/>
              </a:lnSpc>
              <a:spcBef>
                <a:spcPts val="600"/>
              </a:spcBef>
              <a:buFont typeface="Arial" panose="020B0604020202020204" pitchFamily="34" charset="0"/>
              <a:buChar char="•"/>
            </a:pPr>
            <a:r>
              <a:rPr lang="en-US" dirty="0"/>
              <a:t>Despite many competing program priorities, Georgia WIC remains dedicated to devoting immediate attention to participant satisfaction. This will be achieved by:</a:t>
            </a:r>
          </a:p>
          <a:p>
            <a:pPr marL="914400" lvl="1" indent="-460375">
              <a:lnSpc>
                <a:spcPct val="100000"/>
              </a:lnSpc>
              <a:spcBef>
                <a:spcPts val="600"/>
              </a:spcBef>
              <a:buFont typeface="Courier New" panose="02070309020205020404" pitchFamily="49" charset="0"/>
              <a:buChar char="o"/>
            </a:pPr>
            <a:r>
              <a:rPr lang="en-US" dirty="0">
                <a:latin typeface="Segoe UI" panose="020B0502040204020203" pitchFamily="34" charset="0"/>
                <a:cs typeface="Segoe UI" panose="020B0502040204020203" pitchFamily="34" charset="0"/>
              </a:rPr>
              <a:t>Continuing to explore new ways to utilize participant-facing data for small and large-scale program improvements </a:t>
            </a:r>
          </a:p>
          <a:p>
            <a:pPr marL="914400" lvl="1" indent="-460375">
              <a:lnSpc>
                <a:spcPct val="100000"/>
              </a:lnSpc>
              <a:spcBef>
                <a:spcPts val="600"/>
              </a:spcBef>
              <a:buFont typeface="Courier New" panose="02070309020205020404" pitchFamily="49" charset="0"/>
              <a:buChar char="o"/>
            </a:pPr>
            <a:r>
              <a:rPr lang="en-US" dirty="0">
                <a:latin typeface="Segoe UI" panose="020B0502040204020203" pitchFamily="34" charset="0"/>
                <a:cs typeface="Segoe UI" panose="020B0502040204020203" pitchFamily="34" charset="0"/>
              </a:rPr>
              <a:t>Creatively designing and implementing resources to engage supervisors and staff</a:t>
            </a:r>
          </a:p>
          <a:p>
            <a:pPr marL="914400" lvl="1" indent="-460375">
              <a:lnSpc>
                <a:spcPct val="100000"/>
              </a:lnSpc>
              <a:spcBef>
                <a:spcPts val="600"/>
              </a:spcBef>
              <a:buFont typeface="Courier New" panose="02070309020205020404" pitchFamily="49" charset="0"/>
              <a:buChar char="o"/>
            </a:pPr>
            <a:r>
              <a:rPr lang="en-US" dirty="0">
                <a:latin typeface="Segoe UI" panose="020B0502040204020203" pitchFamily="34" charset="0"/>
                <a:cs typeface="Segoe UI" panose="020B0502040204020203" pitchFamily="34" charset="0"/>
              </a:rPr>
              <a:t>Encouraging and modeling high quality, Heartfelt service with internal and external customers  </a:t>
            </a:r>
          </a:p>
        </p:txBody>
      </p:sp>
    </p:spTree>
    <p:extLst>
      <p:ext uri="{BB962C8B-B14F-4D97-AF65-F5344CB8AC3E}">
        <p14:creationId xmlns:p14="http://schemas.microsoft.com/office/powerpoint/2010/main" val="173383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03F3-E43B-4538-AC0F-57D88EB3CF23}"/>
              </a:ext>
            </a:extLst>
          </p:cNvPr>
          <p:cNvSpPr>
            <a:spLocks noGrp="1"/>
          </p:cNvSpPr>
          <p:nvPr>
            <p:ph type="title"/>
          </p:nvPr>
        </p:nvSpPr>
        <p:spPr>
          <a:xfrm>
            <a:off x="838200" y="338470"/>
            <a:ext cx="10515600" cy="1028960"/>
          </a:xfrm>
        </p:spPr>
        <p:txBody>
          <a:bodyPr/>
          <a:lstStyle/>
          <a:p>
            <a:pPr algn="ctr"/>
            <a:r>
              <a:rPr lang="en-US" b="1" dirty="0"/>
              <a:t>What Questions Do You Have?</a:t>
            </a:r>
          </a:p>
        </p:txBody>
      </p:sp>
      <p:pic>
        <p:nvPicPr>
          <p:cNvPr id="11" name="Picture 10">
            <a:extLst>
              <a:ext uri="{FF2B5EF4-FFF2-40B4-BE49-F238E27FC236}">
                <a16:creationId xmlns:a16="http://schemas.microsoft.com/office/drawing/2014/main" id="{58AC6283-10D4-4879-A9CD-4F694FD8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830" y="2029032"/>
            <a:ext cx="5702340" cy="4086631"/>
          </a:xfrm>
          <a:prstGeom prst="rect">
            <a:avLst/>
          </a:prstGeom>
        </p:spPr>
      </p:pic>
    </p:spTree>
    <p:extLst>
      <p:ext uri="{BB962C8B-B14F-4D97-AF65-F5344CB8AC3E}">
        <p14:creationId xmlns:p14="http://schemas.microsoft.com/office/powerpoint/2010/main" val="2238113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2000-C018-44A1-B5BD-9521631CC6F2}"/>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98D9005A-7AEE-4613-8624-C731EB28DA6B}"/>
              </a:ext>
            </a:extLst>
          </p:cNvPr>
          <p:cNvSpPr>
            <a:spLocks noGrp="1"/>
          </p:cNvSpPr>
          <p:nvPr>
            <p:ph sz="quarter" idx="10"/>
          </p:nvPr>
        </p:nvSpPr>
        <p:spPr>
          <a:xfrm>
            <a:off x="838199" y="1607369"/>
            <a:ext cx="10515600" cy="2197715"/>
          </a:xfrm>
        </p:spPr>
        <p:txBody>
          <a:bodyPr/>
          <a:lstStyle/>
          <a:p>
            <a:pPr algn="ctr"/>
            <a:r>
              <a:rPr lang="en-US" b="1" dirty="0"/>
              <a:t>Brandon Whitney, MPH, CPH</a:t>
            </a:r>
            <a:endParaRPr lang="en-US" dirty="0"/>
          </a:p>
          <a:p>
            <a:pPr algn="ctr"/>
            <a:r>
              <a:rPr lang="en-US" i="1" dirty="0"/>
              <a:t>Manager of Planning &amp; Strategic Partnerships</a:t>
            </a:r>
            <a:endParaRPr lang="en-US" dirty="0"/>
          </a:p>
          <a:p>
            <a:pPr algn="ctr"/>
            <a:r>
              <a:rPr lang="en-US" dirty="0"/>
              <a:t>Georgia WIC Program</a:t>
            </a:r>
          </a:p>
          <a:p>
            <a:pPr algn="ctr"/>
            <a:r>
              <a:rPr lang="en-US" dirty="0"/>
              <a:t>Phone: 404.657.9002</a:t>
            </a:r>
          </a:p>
          <a:p>
            <a:pPr algn="ctr"/>
            <a:r>
              <a:rPr lang="en-US" dirty="0"/>
              <a:t>Email: </a:t>
            </a:r>
            <a:r>
              <a:rPr lang="en-US" u="sng" dirty="0">
                <a:hlinkClick r:id="rId2"/>
              </a:rPr>
              <a:t>Brandon.Whitney@dph.ga.gov</a:t>
            </a:r>
            <a:endParaRPr lang="en-US" u="sng" dirty="0"/>
          </a:p>
          <a:p>
            <a:pPr algn="ctr">
              <a:spcBef>
                <a:spcPts val="600"/>
              </a:spcBef>
            </a:pPr>
            <a:endParaRPr lang="en-US" sz="1400" u="sng" dirty="0"/>
          </a:p>
          <a:p>
            <a:pPr algn="ctr"/>
            <a:r>
              <a:rPr lang="en-US" sz="2800" u="sng" dirty="0"/>
              <a:t>Coauthors</a:t>
            </a:r>
            <a:endParaRPr lang="en-US" sz="2800" dirty="0"/>
          </a:p>
        </p:txBody>
      </p:sp>
      <p:sp>
        <p:nvSpPr>
          <p:cNvPr id="4" name="TextBox 3">
            <a:extLst>
              <a:ext uri="{FF2B5EF4-FFF2-40B4-BE49-F238E27FC236}">
                <a16:creationId xmlns:a16="http://schemas.microsoft.com/office/drawing/2014/main" id="{8D6F7FD0-0B96-47EE-96DC-B9B3F20532A3}"/>
              </a:ext>
            </a:extLst>
          </p:cNvPr>
          <p:cNvSpPr txBox="1"/>
          <p:nvPr/>
        </p:nvSpPr>
        <p:spPr>
          <a:xfrm>
            <a:off x="1858296" y="4637230"/>
            <a:ext cx="8770376" cy="3416320"/>
          </a:xfrm>
          <a:prstGeom prst="rect">
            <a:avLst/>
          </a:prstGeom>
          <a:noFill/>
        </p:spPr>
        <p:txBody>
          <a:bodyPr wrap="square" numCol="2" rtlCol="0">
            <a:spAutoFit/>
          </a:bodyPr>
          <a:lstStyle/>
          <a:p>
            <a:pPr algn="ctr"/>
            <a:r>
              <a:rPr lang="en-US" sz="2400" b="1" dirty="0">
                <a:latin typeface="Segoe UI" panose="020B0502040204020203" pitchFamily="34" charset="0"/>
                <a:ea typeface="Segoe UI" panose="020B0502040204020203" pitchFamily="34" charset="0"/>
                <a:cs typeface="Segoe UI" panose="020B0502040204020203" pitchFamily="34" charset="0"/>
              </a:rPr>
              <a:t>Sharon Joseph, MPA, CLC</a:t>
            </a:r>
          </a:p>
          <a:p>
            <a:pPr algn="ctr"/>
            <a:r>
              <a:rPr lang="en-US" sz="2400" i="1" dirty="0">
                <a:latin typeface="Segoe UI" panose="020B0502040204020203" pitchFamily="34" charset="0"/>
                <a:ea typeface="Segoe UI" panose="020B0502040204020203" pitchFamily="34" charset="0"/>
                <a:cs typeface="Segoe UI" panose="020B0502040204020203" pitchFamily="34" charset="0"/>
              </a:rPr>
              <a:t>Regional Advisor</a:t>
            </a:r>
          </a:p>
          <a:p>
            <a:pPr algn="ctr"/>
            <a:r>
              <a:rPr lang="en-US" sz="2400" dirty="0">
                <a:latin typeface="Segoe UI" panose="020B0502040204020203" pitchFamily="34" charset="0"/>
                <a:ea typeface="Segoe UI" panose="020B0502040204020203" pitchFamily="34" charset="0"/>
                <a:cs typeface="Segoe UI" panose="020B0502040204020203" pitchFamily="34" charset="0"/>
              </a:rPr>
              <a:t>Georgia WIC Program</a:t>
            </a:r>
          </a:p>
          <a:p>
            <a:pPr algn="ctr"/>
            <a:endParaRPr lang="en-US" sz="2400" dirty="0">
              <a:latin typeface="Segoe UI" panose="020B0502040204020203" pitchFamily="34" charset="0"/>
              <a:ea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ea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ea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ea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ea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ea typeface="Segoe UI" panose="020B0502040204020203" pitchFamily="34" charset="0"/>
              <a:cs typeface="Segoe UI" panose="020B0502040204020203" pitchFamily="34" charset="0"/>
            </a:endParaRPr>
          </a:p>
          <a:p>
            <a:pPr algn="ctr"/>
            <a:r>
              <a:rPr lang="en-US" sz="2400" b="1" dirty="0">
                <a:latin typeface="Segoe UI" panose="020B0502040204020203" pitchFamily="34" charset="0"/>
                <a:ea typeface="Segoe UI" panose="020B0502040204020203" pitchFamily="34" charset="0"/>
                <a:cs typeface="Segoe UI" panose="020B0502040204020203" pitchFamily="34" charset="0"/>
              </a:rPr>
              <a:t>Barbara Stahnke, MEd, RD, LD</a:t>
            </a:r>
          </a:p>
          <a:p>
            <a:pPr algn="ctr"/>
            <a:r>
              <a:rPr lang="en-US" sz="2400" i="1" dirty="0">
                <a:latin typeface="Segoe UI" panose="020B0502040204020203" pitchFamily="34" charset="0"/>
                <a:ea typeface="Segoe UI" panose="020B0502040204020203" pitchFamily="34" charset="0"/>
                <a:cs typeface="Segoe UI" panose="020B0502040204020203" pitchFamily="34" charset="0"/>
              </a:rPr>
              <a:t>Advisory Team Manager</a:t>
            </a:r>
          </a:p>
          <a:p>
            <a:pPr algn="ctr"/>
            <a:r>
              <a:rPr lang="en-US" sz="2400" dirty="0">
                <a:latin typeface="Segoe UI" panose="020B0502040204020203" pitchFamily="34" charset="0"/>
                <a:ea typeface="Segoe UI" panose="020B0502040204020203" pitchFamily="34" charset="0"/>
                <a:cs typeface="Segoe UI" panose="020B0502040204020203" pitchFamily="34" charset="0"/>
              </a:rPr>
              <a:t>Georgia WIC Program</a:t>
            </a:r>
          </a:p>
        </p:txBody>
      </p:sp>
    </p:spTree>
    <p:extLst>
      <p:ext uri="{BB962C8B-B14F-4D97-AF65-F5344CB8AC3E}">
        <p14:creationId xmlns:p14="http://schemas.microsoft.com/office/powerpoint/2010/main" val="3279144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E26B-F919-4A8A-9D1A-1293EA1A071F}"/>
              </a:ext>
            </a:extLst>
          </p:cNvPr>
          <p:cNvSpPr>
            <a:spLocks noGrp="1"/>
          </p:cNvSpPr>
          <p:nvPr>
            <p:ph type="title"/>
          </p:nvPr>
        </p:nvSpPr>
        <p:spPr>
          <a:xfrm>
            <a:off x="838200" y="365126"/>
            <a:ext cx="10515600" cy="1028960"/>
          </a:xfrm>
        </p:spPr>
        <p:txBody>
          <a:bodyPr>
            <a:normAutofit/>
          </a:bodyPr>
          <a:lstStyle/>
          <a:p>
            <a:pPr algn="ctr"/>
            <a:r>
              <a:rPr lang="en-US" sz="5400" b="1" i="1" dirty="0">
                <a:solidFill>
                  <a:srgbClr val="C00000"/>
                </a:solidFill>
              </a:rPr>
              <a:t>THANK YOU!</a:t>
            </a:r>
          </a:p>
        </p:txBody>
      </p:sp>
      <p:pic>
        <p:nvPicPr>
          <p:cNvPr id="4" name="Picture 3">
            <a:extLst>
              <a:ext uri="{FF2B5EF4-FFF2-40B4-BE49-F238E27FC236}">
                <a16:creationId xmlns:a16="http://schemas.microsoft.com/office/drawing/2014/main" id="{35E47AB2-A096-4087-B0A7-C8E2F03733DB}"/>
              </a:ext>
            </a:extLst>
          </p:cNvPr>
          <p:cNvPicPr>
            <a:picLocks noChangeAspect="1"/>
          </p:cNvPicPr>
          <p:nvPr/>
        </p:nvPicPr>
        <p:blipFill rotWithShape="1">
          <a:blip r:embed="rId2"/>
          <a:srcRect l="66250" t="14290" r="9167" b="16859"/>
          <a:stretch/>
        </p:blipFill>
        <p:spPr>
          <a:xfrm>
            <a:off x="3250775" y="1512753"/>
            <a:ext cx="5543909" cy="4980121"/>
          </a:xfrm>
          <a:prstGeom prst="rect">
            <a:avLst/>
          </a:prstGeom>
        </p:spPr>
      </p:pic>
    </p:spTree>
    <p:extLst>
      <p:ext uri="{BB962C8B-B14F-4D97-AF65-F5344CB8AC3E}">
        <p14:creationId xmlns:p14="http://schemas.microsoft.com/office/powerpoint/2010/main" val="238834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513-DBFA-4C82-8E4E-50E5976CF3E0}"/>
              </a:ext>
            </a:extLst>
          </p:cNvPr>
          <p:cNvSpPr>
            <a:spLocks noGrp="1"/>
          </p:cNvSpPr>
          <p:nvPr>
            <p:ph type="title"/>
          </p:nvPr>
        </p:nvSpPr>
        <p:spPr>
          <a:xfrm>
            <a:off x="838200" y="564472"/>
            <a:ext cx="10515600" cy="1028960"/>
          </a:xfrm>
        </p:spPr>
        <p:txBody>
          <a:bodyPr/>
          <a:lstStyle/>
          <a:p>
            <a:r>
              <a:rPr lang="en-US" dirty="0"/>
              <a:t>Georgia WIC Overview</a:t>
            </a:r>
          </a:p>
        </p:txBody>
      </p:sp>
      <p:sp>
        <p:nvSpPr>
          <p:cNvPr id="5" name="Content Placeholder 4">
            <a:extLst>
              <a:ext uri="{FF2B5EF4-FFF2-40B4-BE49-F238E27FC236}">
                <a16:creationId xmlns:a16="http://schemas.microsoft.com/office/drawing/2014/main" id="{324DF54F-AD23-473A-AA9E-943704DBC3E8}"/>
              </a:ext>
            </a:extLst>
          </p:cNvPr>
          <p:cNvSpPr txBox="1">
            <a:spLocks noGrp="1"/>
          </p:cNvSpPr>
          <p:nvPr>
            <p:ph sz="quarter" idx="10"/>
          </p:nvPr>
        </p:nvSpPr>
        <p:spPr>
          <a:xfrm>
            <a:off x="838200" y="1593432"/>
            <a:ext cx="5381730" cy="5386090"/>
          </a:xfrm>
          <a:prstGeom prst="rect">
            <a:avLst/>
          </a:prstGeom>
          <a:noFill/>
        </p:spPr>
        <p:txBody>
          <a:bodyPr wrap="square" rtlCol="0">
            <a:spAutoFit/>
          </a:bodyPr>
          <a:lstStyle/>
          <a:p>
            <a:pPr marL="342900" indent="-342900">
              <a:lnSpc>
                <a:spcPct val="100000"/>
              </a:lnSpc>
              <a:spcBef>
                <a:spcPts val="600"/>
              </a:spcBef>
              <a:spcAft>
                <a:spcPts val="600"/>
              </a:spcAft>
              <a:buFont typeface="Arial" panose="020B0604020202020204" pitchFamily="34" charset="0"/>
              <a:buChar char="•"/>
            </a:pPr>
            <a:r>
              <a:rPr lang="en-US" sz="2400" dirty="0">
                <a:ea typeface="Segoe UI" panose="020B0502040204020203" pitchFamily="34" charset="0"/>
              </a:rPr>
              <a:t>19 WIC Local Agencies: </a:t>
            </a:r>
          </a:p>
          <a:p>
            <a:pPr marL="914400" indent="-460375">
              <a:lnSpc>
                <a:spcPct val="100000"/>
              </a:lnSpc>
              <a:spcBef>
                <a:spcPts val="600"/>
              </a:spcBef>
              <a:spcAft>
                <a:spcPts val="600"/>
              </a:spcAft>
              <a:buFont typeface="Courier New" panose="02070309020205020404" pitchFamily="49" charset="0"/>
              <a:buChar char="o"/>
            </a:pPr>
            <a:r>
              <a:rPr lang="en-US" sz="2400" dirty="0">
                <a:ea typeface="Segoe UI" panose="020B0502040204020203" pitchFamily="34" charset="0"/>
              </a:rPr>
              <a:t>18 Public Health Districts + </a:t>
            </a:r>
            <a:r>
              <a:rPr lang="en-US" dirty="0">
                <a:ea typeface="Segoe UI" panose="020B0502040204020203" pitchFamily="34" charset="0"/>
              </a:rPr>
              <a:t>     </a:t>
            </a:r>
            <a:r>
              <a:rPr lang="en-US" sz="2400" dirty="0">
                <a:ea typeface="Segoe UI" panose="020B0502040204020203" pitchFamily="34" charset="0"/>
              </a:rPr>
              <a:t>1 contract agency </a:t>
            </a:r>
          </a:p>
          <a:p>
            <a:pPr marL="342900" indent="-342900">
              <a:lnSpc>
                <a:spcPct val="100000"/>
              </a:lnSpc>
              <a:spcBef>
                <a:spcPts val="600"/>
              </a:spcBef>
              <a:spcAft>
                <a:spcPts val="600"/>
              </a:spcAft>
              <a:buFont typeface="Arial" panose="020B0604020202020204" pitchFamily="34" charset="0"/>
              <a:buChar char="•"/>
            </a:pPr>
            <a:r>
              <a:rPr lang="en-US" sz="2400" dirty="0">
                <a:ea typeface="Segoe UI" panose="020B0502040204020203" pitchFamily="34" charset="0"/>
              </a:rPr>
              <a:t>Health districts are independent. </a:t>
            </a:r>
          </a:p>
          <a:p>
            <a:pPr marL="914400" lvl="1" indent="-454025">
              <a:lnSpc>
                <a:spcPct val="100000"/>
              </a:lnSpc>
              <a:spcBef>
                <a:spcPts val="600"/>
              </a:spcBef>
              <a:spcAft>
                <a:spcPts val="600"/>
              </a:spcAft>
              <a:buFont typeface="Courier New" panose="02070309020205020404" pitchFamily="49" charset="0"/>
              <a:buChar char="o"/>
            </a:pPr>
            <a:r>
              <a:rPr lang="en-US" dirty="0">
                <a:latin typeface="Segoe UI" panose="020B0502040204020203" pitchFamily="34" charset="0"/>
                <a:ea typeface="Segoe UI" panose="020B0502040204020203" pitchFamily="34" charset="0"/>
                <a:cs typeface="Segoe UI" panose="020B0502040204020203" pitchFamily="34" charset="0"/>
              </a:rPr>
              <a:t>Shared public health governance</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 200,000 WIC participants</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198 WIC clinics (159 counties)</a:t>
            </a:r>
          </a:p>
          <a:p>
            <a:pPr marL="342900" indent="-342900">
              <a:lnSpc>
                <a:spcPct val="100000"/>
              </a:lnSpc>
              <a:spcBef>
                <a:spcPts val="600"/>
              </a:spcBef>
              <a:spcAft>
                <a:spcPts val="600"/>
              </a:spcAft>
              <a:buFont typeface="Arial" panose="020B0604020202020204" pitchFamily="34" charset="0"/>
              <a:buChar char="•"/>
            </a:pPr>
            <a:r>
              <a:rPr lang="en-US" sz="2400" dirty="0">
                <a:ea typeface="Segoe UI" panose="020B0502040204020203" pitchFamily="34" charset="0"/>
              </a:rPr>
              <a:t>± 1300 WIC-authorized vendors</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Planning/implementing </a:t>
            </a:r>
            <a:r>
              <a:rPr lang="en-US" dirty="0" err="1">
                <a:ea typeface="Segoe UI" panose="020B0502040204020203" pitchFamily="34" charset="0"/>
              </a:rPr>
              <a:t>eWIC</a:t>
            </a:r>
            <a:r>
              <a:rPr lang="en-US" dirty="0">
                <a:ea typeface="Segoe UI" panose="020B0502040204020203" pitchFamily="34" charset="0"/>
              </a:rPr>
              <a:t> (EBT)</a:t>
            </a:r>
          </a:p>
          <a:p>
            <a:pPr marL="342900" indent="-342900">
              <a:lnSpc>
                <a:spcPct val="100000"/>
              </a:lnSpc>
              <a:spcBef>
                <a:spcPts val="600"/>
              </a:spcBef>
              <a:spcAft>
                <a:spcPts val="600"/>
              </a:spcAft>
              <a:buFont typeface="Arial" panose="020B0604020202020204" pitchFamily="34" charset="0"/>
              <a:buChar char="•"/>
            </a:pPr>
            <a:endParaRPr lang="en-US" sz="2400" dirty="0">
              <a:ea typeface="Segoe UI" panose="020B0502040204020203" pitchFamily="34" charset="0"/>
            </a:endParaRPr>
          </a:p>
        </p:txBody>
      </p:sp>
      <p:pic>
        <p:nvPicPr>
          <p:cNvPr id="6" name="Picture 5" descr="A close up of a map&#10;&#10;Description automatically generated">
            <a:extLst>
              <a:ext uri="{FF2B5EF4-FFF2-40B4-BE49-F238E27FC236}">
                <a16:creationId xmlns:a16="http://schemas.microsoft.com/office/drawing/2014/main" id="{591CC381-C9BE-488B-A2E4-56C173B48D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8" t="8729" r="2762" b="7818"/>
          <a:stretch/>
        </p:blipFill>
        <p:spPr>
          <a:xfrm>
            <a:off x="7159907" y="1721796"/>
            <a:ext cx="4104217" cy="4871306"/>
          </a:xfrm>
          <a:prstGeom prst="rect">
            <a:avLst/>
          </a:prstGeom>
        </p:spPr>
      </p:pic>
      <p:sp>
        <p:nvSpPr>
          <p:cNvPr id="7" name="Rectangle 6">
            <a:extLst>
              <a:ext uri="{FF2B5EF4-FFF2-40B4-BE49-F238E27FC236}">
                <a16:creationId xmlns:a16="http://schemas.microsoft.com/office/drawing/2014/main" id="{7016721A-313D-41BD-B1D4-0D5F42485EBD}"/>
              </a:ext>
            </a:extLst>
          </p:cNvPr>
          <p:cNvSpPr/>
          <p:nvPr/>
        </p:nvSpPr>
        <p:spPr>
          <a:xfrm>
            <a:off x="10545203" y="1466987"/>
            <a:ext cx="808597" cy="1638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51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513-DBFA-4C82-8E4E-50E5976CF3E0}"/>
              </a:ext>
            </a:extLst>
          </p:cNvPr>
          <p:cNvSpPr>
            <a:spLocks noGrp="1"/>
          </p:cNvSpPr>
          <p:nvPr>
            <p:ph type="title"/>
          </p:nvPr>
        </p:nvSpPr>
        <p:spPr>
          <a:xfrm>
            <a:off x="838200" y="564472"/>
            <a:ext cx="10515600" cy="1028960"/>
          </a:xfrm>
        </p:spPr>
        <p:txBody>
          <a:bodyPr/>
          <a:lstStyle/>
          <a:p>
            <a:r>
              <a:rPr lang="en-US" dirty="0"/>
              <a:t>Georgia WIC Priorities</a:t>
            </a:r>
          </a:p>
        </p:txBody>
      </p:sp>
      <p:sp>
        <p:nvSpPr>
          <p:cNvPr id="5" name="Content Placeholder 4">
            <a:extLst>
              <a:ext uri="{FF2B5EF4-FFF2-40B4-BE49-F238E27FC236}">
                <a16:creationId xmlns:a16="http://schemas.microsoft.com/office/drawing/2014/main" id="{324DF54F-AD23-473A-AA9E-943704DBC3E8}"/>
              </a:ext>
            </a:extLst>
          </p:cNvPr>
          <p:cNvSpPr txBox="1">
            <a:spLocks noGrp="1"/>
          </p:cNvSpPr>
          <p:nvPr>
            <p:ph sz="quarter" idx="10"/>
          </p:nvPr>
        </p:nvSpPr>
        <p:spPr>
          <a:xfrm>
            <a:off x="838200" y="1593432"/>
            <a:ext cx="5381730" cy="4124206"/>
          </a:xfrm>
          <a:prstGeom prst="rect">
            <a:avLst/>
          </a:prstGeom>
          <a:noFill/>
        </p:spPr>
        <p:txBody>
          <a:bodyPr wrap="square" rtlCol="0">
            <a:spAutoFit/>
          </a:bodyPr>
          <a:lstStyle/>
          <a:p>
            <a:pPr marL="342900" indent="-342900">
              <a:lnSpc>
                <a:spcPct val="100000"/>
              </a:lnSpc>
              <a:spcBef>
                <a:spcPts val="600"/>
              </a:spcBef>
              <a:spcAft>
                <a:spcPts val="600"/>
              </a:spcAft>
              <a:buFont typeface="Arial" panose="020B0604020202020204" pitchFamily="34" charset="0"/>
              <a:buChar char="•"/>
            </a:pPr>
            <a:r>
              <a:rPr lang="en-US" dirty="0" err="1">
                <a:ea typeface="Segoe UI" panose="020B0502040204020203" pitchFamily="34" charset="0"/>
              </a:rPr>
              <a:t>eWIC</a:t>
            </a:r>
            <a:r>
              <a:rPr lang="en-US" dirty="0">
                <a:ea typeface="Segoe UI" panose="020B0502040204020203" pitchFamily="34" charset="0"/>
              </a:rPr>
              <a:t> implementation </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Breastfeeding</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Nutrition counseling</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Language Nutrition</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Caseload decline</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Funding </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Integrated Eligibility System</a:t>
            </a:r>
          </a:p>
          <a:p>
            <a:pPr marL="342900" indent="-342900">
              <a:lnSpc>
                <a:spcPct val="100000"/>
              </a:lnSpc>
              <a:spcBef>
                <a:spcPts val="600"/>
              </a:spcBef>
              <a:spcAft>
                <a:spcPts val="600"/>
              </a:spcAft>
              <a:buFont typeface="Arial" panose="020B0604020202020204" pitchFamily="34" charset="0"/>
              <a:buChar char="•"/>
            </a:pPr>
            <a:r>
              <a:rPr lang="en-US" dirty="0">
                <a:ea typeface="Segoe UI" panose="020B0502040204020203" pitchFamily="34" charset="0"/>
              </a:rPr>
              <a:t>Staff turnover</a:t>
            </a:r>
          </a:p>
        </p:txBody>
      </p:sp>
      <p:pic>
        <p:nvPicPr>
          <p:cNvPr id="6" name="Picture 5" descr="A close up of a map&#10;&#10;Description automatically generated">
            <a:extLst>
              <a:ext uri="{FF2B5EF4-FFF2-40B4-BE49-F238E27FC236}">
                <a16:creationId xmlns:a16="http://schemas.microsoft.com/office/drawing/2014/main" id="{0E5A9AF9-16C5-42EE-B327-460C4B6E92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8" t="8729" r="2762" b="7818"/>
          <a:stretch/>
        </p:blipFill>
        <p:spPr>
          <a:xfrm>
            <a:off x="7111270" y="1760706"/>
            <a:ext cx="4079630" cy="4842124"/>
          </a:xfrm>
          <a:prstGeom prst="rect">
            <a:avLst/>
          </a:prstGeom>
        </p:spPr>
      </p:pic>
      <p:sp>
        <p:nvSpPr>
          <p:cNvPr id="7" name="Rectangle 6">
            <a:extLst>
              <a:ext uri="{FF2B5EF4-FFF2-40B4-BE49-F238E27FC236}">
                <a16:creationId xmlns:a16="http://schemas.microsoft.com/office/drawing/2014/main" id="{6E38FE0B-A303-4026-907C-FBA33036537C}"/>
              </a:ext>
            </a:extLst>
          </p:cNvPr>
          <p:cNvSpPr/>
          <p:nvPr/>
        </p:nvSpPr>
        <p:spPr>
          <a:xfrm>
            <a:off x="10545203" y="1466987"/>
            <a:ext cx="808597" cy="1638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2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513-DBFA-4C82-8E4E-50E5976CF3E0}"/>
              </a:ext>
            </a:extLst>
          </p:cNvPr>
          <p:cNvSpPr>
            <a:spLocks noGrp="1"/>
          </p:cNvSpPr>
          <p:nvPr>
            <p:ph type="title"/>
          </p:nvPr>
        </p:nvSpPr>
        <p:spPr/>
        <p:txBody>
          <a:bodyPr/>
          <a:lstStyle/>
          <a:p>
            <a:r>
              <a:rPr lang="en-US" dirty="0"/>
              <a:t>Why Focus on Participant Satisfaction?</a:t>
            </a:r>
          </a:p>
        </p:txBody>
      </p:sp>
      <p:sp>
        <p:nvSpPr>
          <p:cNvPr id="4" name="Oval 3">
            <a:extLst>
              <a:ext uri="{FF2B5EF4-FFF2-40B4-BE49-F238E27FC236}">
                <a16:creationId xmlns:a16="http://schemas.microsoft.com/office/drawing/2014/main" id="{D8BF5A52-1B91-4774-948D-B656633FAECF}"/>
              </a:ext>
            </a:extLst>
          </p:cNvPr>
          <p:cNvSpPr/>
          <p:nvPr/>
        </p:nvSpPr>
        <p:spPr>
          <a:xfrm>
            <a:off x="862564" y="5443647"/>
            <a:ext cx="2877756" cy="982428"/>
          </a:xfrm>
          <a:prstGeom prst="ellipse">
            <a:avLst/>
          </a:prstGeom>
          <a:solidFill>
            <a:srgbClr val="D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Caseload</a:t>
            </a:r>
          </a:p>
        </p:txBody>
      </p:sp>
      <p:sp>
        <p:nvSpPr>
          <p:cNvPr id="5" name="Oval 4">
            <a:extLst>
              <a:ext uri="{FF2B5EF4-FFF2-40B4-BE49-F238E27FC236}">
                <a16:creationId xmlns:a16="http://schemas.microsoft.com/office/drawing/2014/main" id="{BAD80FFC-12B0-44B8-B23F-23C8EDAB913E}"/>
              </a:ext>
            </a:extLst>
          </p:cNvPr>
          <p:cNvSpPr/>
          <p:nvPr/>
        </p:nvSpPr>
        <p:spPr>
          <a:xfrm>
            <a:off x="8458268" y="1508804"/>
            <a:ext cx="2877756" cy="982428"/>
          </a:xfrm>
          <a:prstGeom prst="ellipse">
            <a:avLst/>
          </a:prstGeom>
          <a:solidFill>
            <a:srgbClr val="D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Complaints</a:t>
            </a:r>
          </a:p>
        </p:txBody>
      </p:sp>
      <p:sp>
        <p:nvSpPr>
          <p:cNvPr id="6" name="Oval 5">
            <a:extLst>
              <a:ext uri="{FF2B5EF4-FFF2-40B4-BE49-F238E27FC236}">
                <a16:creationId xmlns:a16="http://schemas.microsoft.com/office/drawing/2014/main" id="{835D8E28-60A8-425A-B051-713F40C24708}"/>
              </a:ext>
            </a:extLst>
          </p:cNvPr>
          <p:cNvSpPr/>
          <p:nvPr/>
        </p:nvSpPr>
        <p:spPr>
          <a:xfrm>
            <a:off x="8458268" y="5443647"/>
            <a:ext cx="2877756" cy="982428"/>
          </a:xfrm>
          <a:prstGeom prst="ellipse">
            <a:avLst/>
          </a:prstGeom>
          <a:solidFill>
            <a:srgbClr val="D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Public Health Accreditation</a:t>
            </a:r>
          </a:p>
        </p:txBody>
      </p:sp>
      <p:sp>
        <p:nvSpPr>
          <p:cNvPr id="7" name="Oval 6">
            <a:extLst>
              <a:ext uri="{FF2B5EF4-FFF2-40B4-BE49-F238E27FC236}">
                <a16:creationId xmlns:a16="http://schemas.microsoft.com/office/drawing/2014/main" id="{BBE38FBD-034D-4164-A4B6-23A55131C4F3}"/>
              </a:ext>
            </a:extLst>
          </p:cNvPr>
          <p:cNvSpPr/>
          <p:nvPr/>
        </p:nvSpPr>
        <p:spPr>
          <a:xfrm>
            <a:off x="4657122" y="5443647"/>
            <a:ext cx="2877756" cy="982428"/>
          </a:xfrm>
          <a:prstGeom prst="ellipse">
            <a:avLst/>
          </a:prstGeom>
          <a:solidFill>
            <a:srgbClr val="D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Quality Improvement</a:t>
            </a:r>
          </a:p>
        </p:txBody>
      </p:sp>
      <p:sp>
        <p:nvSpPr>
          <p:cNvPr id="8" name="Oval 7">
            <a:extLst>
              <a:ext uri="{FF2B5EF4-FFF2-40B4-BE49-F238E27FC236}">
                <a16:creationId xmlns:a16="http://schemas.microsoft.com/office/drawing/2014/main" id="{8E36ED48-56FA-4F9B-A9A7-AAA0598874D8}"/>
              </a:ext>
            </a:extLst>
          </p:cNvPr>
          <p:cNvSpPr/>
          <p:nvPr/>
        </p:nvSpPr>
        <p:spPr>
          <a:xfrm>
            <a:off x="862564" y="1508804"/>
            <a:ext cx="2877756" cy="982428"/>
          </a:xfrm>
          <a:prstGeom prst="ellipse">
            <a:avLst/>
          </a:prstGeom>
          <a:solidFill>
            <a:srgbClr val="D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Staff Satisfaction</a:t>
            </a:r>
          </a:p>
        </p:txBody>
      </p:sp>
      <p:sp>
        <p:nvSpPr>
          <p:cNvPr id="9" name="Oval 8">
            <a:extLst>
              <a:ext uri="{FF2B5EF4-FFF2-40B4-BE49-F238E27FC236}">
                <a16:creationId xmlns:a16="http://schemas.microsoft.com/office/drawing/2014/main" id="{FC5C7770-5BA7-4524-86AF-951F6F890CD1}"/>
              </a:ext>
            </a:extLst>
          </p:cNvPr>
          <p:cNvSpPr/>
          <p:nvPr/>
        </p:nvSpPr>
        <p:spPr>
          <a:xfrm>
            <a:off x="4657122" y="1508804"/>
            <a:ext cx="2877756" cy="982428"/>
          </a:xfrm>
          <a:prstGeom prst="ellipse">
            <a:avLst/>
          </a:prstGeom>
          <a:solidFill>
            <a:srgbClr val="D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Participant Care</a:t>
            </a:r>
          </a:p>
        </p:txBody>
      </p:sp>
      <p:pic>
        <p:nvPicPr>
          <p:cNvPr id="11" name="Picture 10">
            <a:extLst>
              <a:ext uri="{FF2B5EF4-FFF2-40B4-BE49-F238E27FC236}">
                <a16:creationId xmlns:a16="http://schemas.microsoft.com/office/drawing/2014/main" id="{C37F3044-40D0-40CB-80F3-DCF12A4A6B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5660" y="2605950"/>
            <a:ext cx="7900679" cy="2743246"/>
          </a:xfrm>
          <a:prstGeom prst="rect">
            <a:avLst/>
          </a:prstGeom>
        </p:spPr>
      </p:pic>
    </p:spTree>
    <p:extLst>
      <p:ext uri="{BB962C8B-B14F-4D97-AF65-F5344CB8AC3E}">
        <p14:creationId xmlns:p14="http://schemas.microsoft.com/office/powerpoint/2010/main" val="62903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2AD0-D00D-40DC-94DD-999501011526}"/>
              </a:ext>
            </a:extLst>
          </p:cNvPr>
          <p:cNvSpPr>
            <a:spLocks noGrp="1"/>
          </p:cNvSpPr>
          <p:nvPr>
            <p:ph type="title"/>
          </p:nvPr>
        </p:nvSpPr>
        <p:spPr/>
        <p:txBody>
          <a:bodyPr>
            <a:normAutofit/>
          </a:bodyPr>
          <a:lstStyle/>
          <a:p>
            <a:r>
              <a:rPr lang="en-US" dirty="0"/>
              <a:t>Best Practices for Service Excellence</a:t>
            </a:r>
          </a:p>
        </p:txBody>
      </p:sp>
      <p:sp>
        <p:nvSpPr>
          <p:cNvPr id="3" name="Content Placeholder 2">
            <a:extLst>
              <a:ext uri="{FF2B5EF4-FFF2-40B4-BE49-F238E27FC236}">
                <a16:creationId xmlns:a16="http://schemas.microsoft.com/office/drawing/2014/main" id="{B769E33F-76A2-451A-AE90-D38D8A82DF26}"/>
              </a:ext>
            </a:extLst>
          </p:cNvPr>
          <p:cNvSpPr>
            <a:spLocks noGrp="1"/>
          </p:cNvSpPr>
          <p:nvPr>
            <p:ph sz="quarter" idx="10"/>
          </p:nvPr>
        </p:nvSpPr>
        <p:spPr>
          <a:xfrm>
            <a:off x="1099038" y="1709473"/>
            <a:ext cx="9993923" cy="3209681"/>
          </a:xfrm>
        </p:spPr>
        <p:txBody>
          <a:bodyPr numCol="2"/>
          <a:lstStyle/>
          <a:p>
            <a:pPr marL="342900" indent="-342900">
              <a:buFont typeface="Arial" panose="020B0604020202020204" pitchFamily="34" charset="0"/>
              <a:buChar char="•"/>
            </a:pPr>
            <a:r>
              <a:rPr lang="en-US" dirty="0"/>
              <a:t>Leadership</a:t>
            </a:r>
          </a:p>
          <a:p>
            <a:pPr marL="342900" indent="-342900">
              <a:buFont typeface="Arial" panose="020B0604020202020204" pitchFamily="34" charset="0"/>
              <a:buChar char="•"/>
            </a:pPr>
            <a:r>
              <a:rPr lang="en-US" dirty="0"/>
              <a:t>Hiring Techniques</a:t>
            </a:r>
          </a:p>
          <a:p>
            <a:pPr marL="342900" indent="-342900">
              <a:buFont typeface="Arial" panose="020B0604020202020204" pitchFamily="34" charset="0"/>
              <a:buChar char="•"/>
            </a:pPr>
            <a:r>
              <a:rPr lang="en-US" dirty="0"/>
              <a:t>Training Practices</a:t>
            </a:r>
          </a:p>
          <a:p>
            <a:pPr marL="342900" indent="-342900">
              <a:buFont typeface="Arial" panose="020B0604020202020204" pitchFamily="34" charset="0"/>
              <a:buChar char="•"/>
            </a:pPr>
            <a:r>
              <a:rPr lang="en-US" dirty="0"/>
              <a:t>Cultural Climate</a:t>
            </a:r>
          </a:p>
          <a:p>
            <a:pPr marL="342900" indent="-342900">
              <a:buFont typeface="Arial" panose="020B0604020202020204" pitchFamily="34" charset="0"/>
              <a:buChar char="•"/>
            </a:pPr>
            <a:r>
              <a:rPr lang="en-US" dirty="0"/>
              <a:t>Organizational Courtesy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Employee Empowerment</a:t>
            </a:r>
          </a:p>
          <a:p>
            <a:pPr marL="342900" indent="-342900">
              <a:buFont typeface="Arial" panose="020B0604020202020204" pitchFamily="34" charset="0"/>
              <a:buChar char="•"/>
            </a:pPr>
            <a:r>
              <a:rPr lang="en-US" dirty="0"/>
              <a:t>Seamless Service</a:t>
            </a:r>
          </a:p>
          <a:p>
            <a:pPr marL="342900" indent="-342900">
              <a:buFont typeface="Arial" panose="020B0604020202020204" pitchFamily="34" charset="0"/>
              <a:buChar char="•"/>
            </a:pPr>
            <a:r>
              <a:rPr lang="en-US" dirty="0"/>
              <a:t>Management of Discourteous Service </a:t>
            </a:r>
          </a:p>
          <a:p>
            <a:pPr marL="342900" indent="-342900">
              <a:buFont typeface="Arial" panose="020B0604020202020204" pitchFamily="34" charset="0"/>
              <a:buChar char="•"/>
            </a:pPr>
            <a:r>
              <a:rPr lang="en-US" dirty="0"/>
              <a:t>Performance Measures</a:t>
            </a:r>
          </a:p>
          <a:p>
            <a:pPr marL="342900" indent="-342900">
              <a:buFont typeface="Arial" panose="020B0604020202020204" pitchFamily="34" charset="0"/>
              <a:buChar char="•"/>
            </a:pPr>
            <a:r>
              <a:rPr lang="en-US" dirty="0"/>
              <a:t>Customer Loyalty</a:t>
            </a:r>
          </a:p>
          <a:p>
            <a:endParaRPr lang="en-US" dirty="0"/>
          </a:p>
        </p:txBody>
      </p:sp>
      <p:sp>
        <p:nvSpPr>
          <p:cNvPr id="4" name="TextBox 3">
            <a:extLst>
              <a:ext uri="{FF2B5EF4-FFF2-40B4-BE49-F238E27FC236}">
                <a16:creationId xmlns:a16="http://schemas.microsoft.com/office/drawing/2014/main" id="{2B7B7070-1906-4DD5-A032-938553CEC79D}"/>
              </a:ext>
            </a:extLst>
          </p:cNvPr>
          <p:cNvSpPr txBox="1"/>
          <p:nvPr/>
        </p:nvSpPr>
        <p:spPr>
          <a:xfrm>
            <a:off x="1190657" y="5595541"/>
            <a:ext cx="8851644" cy="646331"/>
          </a:xfrm>
          <a:prstGeom prst="rect">
            <a:avLst/>
          </a:prstGeom>
          <a:noFill/>
        </p:spPr>
        <p:txBody>
          <a:bodyPr wrap="square" rtlCol="0">
            <a:spAutoFit/>
          </a:bodyPr>
          <a:lstStyle/>
          <a:p>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From </a:t>
            </a:r>
            <a:r>
              <a:rPr lang="en-US" b="1" dirty="0">
                <a:solidFill>
                  <a:prstClr val="black"/>
                </a:solidFill>
                <a:latin typeface="Segoe UI" panose="020B0502040204020203" pitchFamily="34" charset="0"/>
                <a:ea typeface="Segoe UI" panose="020B0502040204020203" pitchFamily="34" charset="0"/>
                <a:cs typeface="Segoe UI" panose="020B0502040204020203" pitchFamily="34" charset="0"/>
              </a:rPr>
              <a:t>World Class Courtesy Best Practice Report - </a:t>
            </a:r>
            <a:r>
              <a:rPr lang="en-US" u="sng" dirty="0">
                <a:solidFill>
                  <a:prstClr val="black"/>
                </a:solidFill>
                <a:latin typeface="Segoe UI" panose="020B0502040204020203" pitchFamily="34" charset="0"/>
                <a:ea typeface="Segoe UI" panose="020B0502040204020203" pitchFamily="34" charset="0"/>
                <a:cs typeface="Segoe UI" panose="020B0502040204020203" pitchFamily="34" charset="0"/>
              </a:rPr>
              <a:t>http://govinfo.library.unt.edu/npr/library/papers/benchmrk/courtesy/chapter1.html</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tar: 5 Points 4">
            <a:extLst>
              <a:ext uri="{FF2B5EF4-FFF2-40B4-BE49-F238E27FC236}">
                <a16:creationId xmlns:a16="http://schemas.microsoft.com/office/drawing/2014/main" id="{1F023732-1299-4C3B-9FD3-8DFB4DA236A3}"/>
              </a:ext>
            </a:extLst>
          </p:cNvPr>
          <p:cNvSpPr/>
          <p:nvPr/>
        </p:nvSpPr>
        <p:spPr>
          <a:xfrm>
            <a:off x="4516468" y="3715056"/>
            <a:ext cx="1919236" cy="1717226"/>
          </a:xfrm>
          <a:prstGeom prst="star5">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26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E9C9-4977-4019-8108-8C91A01BD5E4}"/>
              </a:ext>
            </a:extLst>
          </p:cNvPr>
          <p:cNvSpPr>
            <a:spLocks noGrp="1"/>
          </p:cNvSpPr>
          <p:nvPr>
            <p:ph type="title"/>
          </p:nvPr>
        </p:nvSpPr>
        <p:spPr/>
        <p:txBody>
          <a:bodyPr/>
          <a:lstStyle/>
          <a:p>
            <a:r>
              <a:rPr lang="en-US" dirty="0"/>
              <a:t>Heartfelt Project: Progress to Date</a:t>
            </a:r>
          </a:p>
        </p:txBody>
      </p:sp>
      <p:sp>
        <p:nvSpPr>
          <p:cNvPr id="4" name="Content Placeholder 3">
            <a:extLst>
              <a:ext uri="{FF2B5EF4-FFF2-40B4-BE49-F238E27FC236}">
                <a16:creationId xmlns:a16="http://schemas.microsoft.com/office/drawing/2014/main" id="{2DD7CF1E-3992-418F-8055-4EFA911744D1}"/>
              </a:ext>
            </a:extLst>
          </p:cNvPr>
          <p:cNvSpPr>
            <a:spLocks noGrp="1"/>
          </p:cNvSpPr>
          <p:nvPr>
            <p:ph sz="half" idx="10"/>
          </p:nvPr>
        </p:nvSpPr>
        <p:spPr>
          <a:xfrm>
            <a:off x="838199" y="1648919"/>
            <a:ext cx="4859215" cy="4512038"/>
          </a:xfrm>
        </p:spPr>
        <p:txBody>
          <a:bodyPr/>
          <a:lstStyle/>
          <a:p>
            <a:pPr marL="341313" indent="-341313">
              <a:lnSpc>
                <a:spcPct val="100000"/>
              </a:lnSpc>
              <a:spcAft>
                <a:spcPts val="600"/>
              </a:spcAft>
              <a:buFont typeface="Arial" panose="020B0604020202020204" pitchFamily="34" charset="0"/>
              <a:buChar char="•"/>
            </a:pPr>
            <a:r>
              <a:rPr lang="en-US" sz="2400" dirty="0">
                <a:ea typeface="Segoe UI" panose="020B0502040204020203" pitchFamily="34" charset="0"/>
              </a:rPr>
              <a:t>USDA Operational Adjustment Grant</a:t>
            </a:r>
          </a:p>
          <a:p>
            <a:pPr marL="341313" indent="-341313">
              <a:lnSpc>
                <a:spcPct val="100000"/>
              </a:lnSpc>
              <a:spcAft>
                <a:spcPts val="600"/>
              </a:spcAft>
              <a:buFont typeface="Arial" panose="020B0604020202020204" pitchFamily="34" charset="0"/>
              <a:buChar char="•"/>
            </a:pPr>
            <a:r>
              <a:rPr lang="en-US" sz="2400" dirty="0">
                <a:ea typeface="Segoe UI" panose="020B0502040204020203" pitchFamily="34" charset="0"/>
              </a:rPr>
              <a:t>Customer service training</a:t>
            </a:r>
          </a:p>
          <a:p>
            <a:pPr marL="914400" lvl="2" indent="-452438">
              <a:lnSpc>
                <a:spcPct val="100000"/>
              </a:lnSpc>
              <a:spcAft>
                <a:spcPts val="600"/>
              </a:spcAft>
              <a:buFont typeface="Courier New" panose="02070309020205020404" pitchFamily="49" charset="0"/>
              <a:buChar char="o"/>
              <a:tabLst>
                <a:tab pos="914400" algn="l"/>
              </a:tabLst>
            </a:pPr>
            <a:r>
              <a:rPr lang="en-US" sz="2400" dirty="0">
                <a:latin typeface="Segoe UI" panose="020B0502040204020203" pitchFamily="34" charset="0"/>
                <a:ea typeface="Segoe UI" panose="020B0502040204020203" pitchFamily="34" charset="0"/>
                <a:cs typeface="Segoe UI" panose="020B0502040204020203" pitchFamily="34" charset="0"/>
              </a:rPr>
              <a:t>ServiceSkills.com</a:t>
            </a:r>
          </a:p>
          <a:p>
            <a:pPr marL="914400" lvl="2" indent="-452438">
              <a:lnSpc>
                <a:spcPct val="100000"/>
              </a:lnSpc>
              <a:spcAft>
                <a:spcPts val="600"/>
              </a:spcAft>
              <a:buFont typeface="Courier New" panose="02070309020205020404" pitchFamily="49" charset="0"/>
              <a:buChar char="o"/>
              <a:tabLst>
                <a:tab pos="914400" algn="l"/>
              </a:tabLst>
            </a:pPr>
            <a:r>
              <a:rPr lang="en-US" sz="2400" dirty="0">
                <a:latin typeface="Segoe UI" panose="020B0502040204020203" pitchFamily="34" charset="0"/>
                <a:ea typeface="Segoe UI" panose="020B0502040204020203" pitchFamily="34" charset="0"/>
                <a:cs typeface="Segoe UI" panose="020B0502040204020203" pitchFamily="34" charset="0"/>
              </a:rPr>
              <a:t>Increased frequency and quality</a:t>
            </a:r>
          </a:p>
          <a:p>
            <a:pPr marL="341313" indent="-341313">
              <a:lnSpc>
                <a:spcPct val="100000"/>
              </a:lnSpc>
              <a:spcAft>
                <a:spcPts val="600"/>
              </a:spcAft>
              <a:buFont typeface="Arial" panose="020B0604020202020204" pitchFamily="34" charset="0"/>
              <a:buChar char="•"/>
            </a:pPr>
            <a:r>
              <a:rPr lang="en-US" sz="2400" dirty="0">
                <a:ea typeface="Segoe UI" panose="020B0502040204020203" pitchFamily="34" charset="0"/>
              </a:rPr>
              <a:t>Promotional branding/tagline</a:t>
            </a:r>
          </a:p>
          <a:p>
            <a:pPr marL="341313" indent="-341313">
              <a:lnSpc>
                <a:spcPct val="100000"/>
              </a:lnSpc>
              <a:spcAft>
                <a:spcPts val="600"/>
              </a:spcAft>
              <a:buFont typeface="Arial" panose="020B0604020202020204" pitchFamily="34" charset="0"/>
              <a:buChar char="•"/>
            </a:pPr>
            <a:r>
              <a:rPr lang="en-US" sz="2400" dirty="0">
                <a:ea typeface="Segoe UI" panose="020B0502040204020203" pitchFamily="34" charset="0"/>
              </a:rPr>
              <a:t>Data collection/evaluation</a:t>
            </a:r>
          </a:p>
          <a:p>
            <a:pPr marL="341313" indent="-341313">
              <a:lnSpc>
                <a:spcPct val="100000"/>
              </a:lnSpc>
              <a:spcAft>
                <a:spcPts val="600"/>
              </a:spcAft>
              <a:buFont typeface="Arial" panose="020B0604020202020204" pitchFamily="34" charset="0"/>
              <a:buChar char="•"/>
            </a:pPr>
            <a:r>
              <a:rPr lang="en-US" sz="2400" dirty="0">
                <a:ea typeface="Segoe UI" panose="020B0502040204020203" pitchFamily="34" charset="0"/>
              </a:rPr>
              <a:t>Supervisory skills training</a:t>
            </a:r>
          </a:p>
        </p:txBody>
      </p:sp>
      <p:pic>
        <p:nvPicPr>
          <p:cNvPr id="5" name="Content Placeholder 7">
            <a:extLst>
              <a:ext uri="{FF2B5EF4-FFF2-40B4-BE49-F238E27FC236}">
                <a16:creationId xmlns:a16="http://schemas.microsoft.com/office/drawing/2014/main" id="{AE10B766-4513-4DF2-8F12-C2C56D6C8D90}"/>
              </a:ext>
            </a:extLst>
          </p:cNvPr>
          <p:cNvPicPr>
            <a:picLocks noChangeAspect="1"/>
          </p:cNvPicPr>
          <p:nvPr/>
        </p:nvPicPr>
        <p:blipFill>
          <a:blip r:embed="rId3"/>
          <a:stretch>
            <a:fillRect/>
          </a:stretch>
        </p:blipFill>
        <p:spPr>
          <a:xfrm>
            <a:off x="6350977" y="2506375"/>
            <a:ext cx="5428778" cy="2102540"/>
          </a:xfrm>
          <a:prstGeom prst="rect">
            <a:avLst/>
          </a:prstGeom>
        </p:spPr>
      </p:pic>
    </p:spTree>
    <p:extLst>
      <p:ext uri="{BB962C8B-B14F-4D97-AF65-F5344CB8AC3E}">
        <p14:creationId xmlns:p14="http://schemas.microsoft.com/office/powerpoint/2010/main" val="200413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15000"/>
                                  </p:stCondLst>
                                  <p:iterate type="lt">
                                    <p:tmAbs val="0"/>
                                  </p:iterate>
                                  <p:childTnLst>
                                    <p:set>
                                      <p:cBhvr override="childStyle">
                                        <p:cTn id="6" dur="indefinite"/>
                                        <p:tgtEl>
                                          <p:spTgt spid="4">
                                            <p:txEl>
                                              <p:pRg st="5" end="5"/>
                                            </p:txEl>
                                          </p:spTgt>
                                        </p:tgtEl>
                                        <p:attrNameLst>
                                          <p:attrName>style.fontWeight</p:attrName>
                                        </p:attrNameLst>
                                      </p:cBhvr>
                                      <p:to>
                                        <p:strVal val="bold"/>
                                      </p:to>
                                    </p:set>
                                  </p:childTnLst>
                                </p:cTn>
                              </p:par>
                              <p:par>
                                <p:cTn id="7" presetID="15" presetClass="emph" presetSubtype="0" nodeType="withEffect">
                                  <p:stCondLst>
                                    <p:cond delay="15000"/>
                                  </p:stCondLst>
                                  <p:iterate type="lt">
                                    <p:tmAbs val="0"/>
                                  </p:iterate>
                                  <p:childTnLst>
                                    <p:set>
                                      <p:cBhvr override="childStyle">
                                        <p:cTn id="8" dur="indefinite"/>
                                        <p:tgtEl>
                                          <p:spTgt spid="4">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03A94-4183-4302-8328-AA33A29A611F}"/>
              </a:ext>
            </a:extLst>
          </p:cNvPr>
          <p:cNvSpPr>
            <a:spLocks noGrp="1"/>
          </p:cNvSpPr>
          <p:nvPr>
            <p:ph type="body" sz="quarter" idx="10"/>
          </p:nvPr>
        </p:nvSpPr>
        <p:spPr>
          <a:xfrm>
            <a:off x="571499" y="2508690"/>
            <a:ext cx="7622931" cy="644525"/>
          </a:xfrm>
        </p:spPr>
        <p:txBody>
          <a:bodyPr/>
          <a:lstStyle/>
          <a:p>
            <a:r>
              <a:rPr lang="en-US" dirty="0"/>
              <a:t>Exploratory Evaluation </a:t>
            </a:r>
          </a:p>
        </p:txBody>
      </p:sp>
    </p:spTree>
    <p:extLst>
      <p:ext uri="{BB962C8B-B14F-4D97-AF65-F5344CB8AC3E}">
        <p14:creationId xmlns:p14="http://schemas.microsoft.com/office/powerpoint/2010/main" val="2508850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Forging a Path to a Great Participant Experience&amp;quot;&quot;/&gt;&lt;property id=&quot;20307&quot; value=&quot;256&quot;/&gt;&lt;/object&gt;&lt;object type=&quot;3&quot; unique_id=&quot;10004&quot;&gt;&lt;property id=&quot;20148&quot; value=&quot;5&quot;/&gt;&lt;property id=&quot;20300&quot; value=&quot;Slide 2 - &amp;quot;Objectives&amp;quot;&quot;/&gt;&lt;property id=&quot;20307&quot; value=&quot;257&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 - &amp;quot;Georgia WIC&amp;quot;&quot;/&gt;&lt;property id=&quot;20307&quot; value=&quot;260&quot;/&gt;&lt;/object&gt;&lt;object type=&quot;3&quot; unique_id=&quot;10007&quot;&gt;&lt;property id=&quot;20148&quot; value=&quot;5&quot;/&gt;&lt;property id=&quot;20300&quot; value=&quot;Slide 5 - &amp;quot;Georgia WIC’s Current Priorities&amp;quot;&quot;/&gt;&lt;property id=&quot;20307&quot; value=&quot;300&quot;/&gt;&lt;/object&gt;&lt;object type=&quot;3&quot; unique_id=&quot;10008&quot;&gt;&lt;property id=&quot;20148&quot; value=&quot;5&quot;/&gt;&lt;property id=&quot;20300&quot; value=&quot;Slide 6 - &amp;quot;Why focus on participant satisfaction?&amp;quot;&quot;/&gt;&lt;property id=&quot;20307&quot; value=&quot;261&quot;/&gt;&lt;/object&gt;&lt;object type=&quot;3&quot; unique_id=&quot;10009&quot;&gt;&lt;property id=&quot;20148&quot; value=&quot;5&quot;/&gt;&lt;property id=&quot;20300&quot; value=&quot;Slide 7 - &amp;quot;Best Practices for Service Excellence&amp;quot;&quot;/&gt;&lt;property id=&quot;20307&quot; value=&quot;301&quot;/&gt;&lt;/object&gt;&lt;object type=&quot;3&quot; unique_id=&quot;10010&quot;&gt;&lt;property id=&quot;20148&quot; value=&quot;5&quot;/&gt;&lt;property id=&quot;20300&quot; value=&quot;Slide 8 - &amp;quot;Heartfelt Project: Progress to Date&amp;quot;&quot;/&gt;&lt;property id=&quot;20307&quot; value=&quot;264&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 - &amp;quot;Methods: Active Participant Survey&amp;quot;&quot;/&gt;&lt;property id=&quot;20307&quot; value=&quot;267&quot;/&gt;&lt;/object&gt;&lt;object type=&quot;3&quot; unique_id=&quot;10013&quot;&gt;&lt;property id=&quot;20148&quot; value=&quot;5&quot;/&gt;&lt;property id=&quot;20300&quot; value=&quot;Slide 11 - &amp;quot;Methods: Inactive Participant Survey&amp;quot;&quot;/&gt;&lt;property id=&quot;20307&quot; value=&quot;268&quot;/&gt;&lt;/object&gt;&lt;object type=&quot;3&quot; unique_id=&quot;10014&quot;&gt;&lt;property id=&quot;20148&quot; value=&quot;5&quot;/&gt;&lt;property id=&quot;20300&quot; value=&quot;Slide 12 - &amp;quot;Methodological Notes&amp;quot;&quot;/&gt;&lt;property id=&quot;20307&quot; value=&quot;313&quot;/&gt;&lt;/object&gt;&lt;object type=&quot;3&quot; unique_id=&quot;10015&quot;&gt;&lt;property id=&quot;20148&quot; value=&quot;5&quot;/&gt;&lt;property id=&quot;20300&quot; value=&quot;Slide 13 - &amp;quot;Summary of Results: Active Participants&amp;quot;&quot;/&gt;&lt;property id=&quot;20307&quot; value=&quot;270&quot;/&gt;&lt;/object&gt;&lt;object type=&quot;3&quot; unique_id=&quot;10016&quot;&gt;&lt;property id=&quot;20148&quot; value=&quot;5&quot;/&gt;&lt;property id=&quot;20300&quot; value=&quot;Slide 14 - &amp;quot;Summary of Results: Inactive Participants&amp;quot;&quot;/&gt;&lt;property id=&quot;20307&quot; value=&quot;271&quot;/&gt;&lt;/object&gt;&lt;object type=&quot;3&quot; unique_id=&quot;10017&quot;&gt;&lt;property id=&quot;20148&quot; value=&quot;5&quot;/&gt;&lt;property id=&quot;20300&quot; value=&quot;Slide 15 - &amp;quot;Discussion: Missed Appointments &amp;quot;&quot;/&gt;&lt;property id=&quot;20307&quot; value=&quot;289&quot;/&gt;&lt;/object&gt;&lt;object type=&quot;3&quot; unique_id=&quot;10018&quot;&gt;&lt;property id=&quot;20148&quot; value=&quot;5&quot;/&gt;&lt;property id=&quot;20300&quot; value=&quot;Slide 16 - &amp;quot;Discussion: Wait Times&amp;quot;&quot;/&gt;&lt;property id=&quot;20307&quot; value=&quot;291&quot;/&gt;&lt;/object&gt;&lt;object type=&quot;3&quot; unique_id=&quot;10019&quot;&gt;&lt;property id=&quot;20148&quot; value=&quot;5&quot;/&gt;&lt;property id=&quot;20300&quot; value=&quot;Slide 17 - &amp;quot;Discussion: Courtesy and Communication&amp;quot;&quot;/&gt;&lt;property id=&quot;20307&quot; value=&quot;292&quot;/&gt;&lt;/object&gt;&lt;object type=&quot;3&quot; unique_id=&quot;10020&quot;&gt;&lt;property id=&quot;20148&quot; value=&quot;5&quot;/&gt;&lt;property id=&quot;20300&quot; value=&quot;Slide 18 - &amp;quot;Discussion: Courtesy and Communication (cont.)&amp;quot;&quot;/&gt;&lt;property id=&quot;20307&quot; value=&quot;293&quot;/&gt;&lt;/object&gt;&lt;object type=&quot;3&quot; unique_id=&quot;10021&quot;&gt;&lt;property id=&quot;20148&quot; value=&quot;5&quot;/&gt;&lt;property id=&quot;20300&quot; value=&quot;Slide 19 - &amp;quot;Discussion: No Longer Needed&amp;quot;&quot;/&gt;&lt;property id=&quot;20307&quot; value=&quot;294&quot;/&gt;&lt;/object&gt;&lt;object type=&quot;3&quot; unique_id=&quot;10022&quot;&gt;&lt;property id=&quot;20148&quot; value=&quot;5&quot;/&gt;&lt;property id=&quot;20300&quot; value=&quot;Slide 20 - &amp;quot;Discussion: No Longer Needed (cont.)&amp;quot;&quot;/&gt;&lt;property id=&quot;20307&quot; value=&quot;295&quot;/&gt;&lt;/object&gt;&lt;object type=&quot;3&quot; unique_id=&quot;10023&quot;&gt;&lt;property id=&quot;20148&quot; value=&quot;5&quot;/&gt;&lt;property id=&quot;20300&quot; value=&quot;Slide 21 - &amp;quot;Actions Taken&amp;quot;&quot;/&gt;&lt;property id=&quot;20307&quot; value=&quot;296&quot;/&gt;&lt;/object&gt;&lt;object type=&quot;3&quot; unique_id=&quot;10024&quot;&gt;&lt;property id=&quot;20148&quot; value=&quot;5&quot;/&gt;&lt;property id=&quot;20300&quot; value=&quot;Slide 22 - &amp;quot;Actions Taken&amp;quot;&quot;/&gt;&lt;property id=&quot;20307&quot; value=&quot;298&quot;/&gt;&lt;/object&gt;&lt;object type=&quot;3&quot; unique_id=&quot;10025&quot;&gt;&lt;property id=&quot;20148&quot; value=&quot;5&quot;/&gt;&lt;property id=&quot;20300&quot; value=&quot;Slide 23 - &amp;quot;Actions Taken&amp;quot;&quot;/&gt;&lt;property id=&quot;20307&quot; value=&quot;297&quot;/&gt;&lt;/object&gt;&lt;object type=&quot;3&quot; unique_id=&quot;10026&quot;&gt;&lt;property id=&quot;20148&quot; value=&quot;5&quot;/&gt;&lt;property id=&quot;20300&quot; value=&quot;Slide 24 - &amp;quot;Actions Taken&amp;quot;&quot;/&gt;&lt;property id=&quot;20307&quot; value=&quot;299&quot;/&gt;&lt;/object&gt;&lt;object type=&quot;3&quot; unique_id=&quot;10027&quot;&gt;&lt;property id=&quot;20148&quot; value=&quot;5&quot;/&gt;&lt;property id=&quot;20300&quot; value=&quot;Slide 25&quot;/&gt;&lt;property id=&quot;20307&quot; value=&quot;302&quot;/&gt;&lt;/object&gt;&lt;object type=&quot;3&quot; unique_id=&quot;10028&quot;&gt;&lt;property id=&quot;20148&quot; value=&quot;5&quot;/&gt;&lt;property id=&quot;20300&quot; value=&quot;Slide 26 - &amp;quot;Program Overview&amp;quot;&quot;/&gt;&lt;property id=&quot;20307&quot; value=&quot;304&quot;/&gt;&lt;/object&gt;&lt;object type=&quot;3&quot; unique_id=&quot;10029&quot;&gt;&lt;property id=&quot;20148&quot; value=&quot;5&quot;/&gt;&lt;property id=&quot;20300&quot; value=&quot;Slide 27 - &amp;quot;Content Example: Why Engage?&amp;quot;&quot;/&gt;&lt;property id=&quot;20307&quot; value=&quot;305&quot;/&gt;&lt;/object&gt;&lt;object type=&quot;3&quot; unique_id=&quot;10030&quot;&gt;&lt;property id=&quot;20148&quot; value=&quot;5&quot;/&gt;&lt;property id=&quot;20300&quot; value=&quot;Slide 28 - &amp;quot;Content Example: Engagement Methods&amp;quot;&quot;/&gt;&lt;property id=&quot;20307&quot; value=&quot;306&quot;/&gt;&lt;/object&gt;&lt;object type=&quot;3&quot; unique_id=&quot;10031&quot;&gt;&lt;property id=&quot;20148&quot; value=&quot;5&quot;/&gt;&lt;property id=&quot;20300&quot; value=&quot;Slide 29 - &amp;quot;Content Example: Communication&amp;quot;&quot;/&gt;&lt;property id=&quot;20307&quot; value=&quot;308&quot;/&gt;&lt;/object&gt;&lt;object type=&quot;3&quot; unique_id=&quot;10032&quot;&gt;&lt;property id=&quot;20148&quot; value=&quot;5&quot;/&gt;&lt;property id=&quot;20300&quot; value=&quot;Slide 30 - &amp;quot;Content Example: Employee Development&amp;quot;&quot;/&gt;&lt;property id=&quot;20307&quot; value=&quot;307&quot;/&gt;&lt;/object&gt;&lt;object type=&quot;3&quot; unique_id=&quot;10033&quot;&gt;&lt;property id=&quot;20148&quot; value=&quot;5&quot;/&gt;&lt;property id=&quot;20300&quot; value=&quot;Slide 31 - &amp;quot;Heartfelt Service Lesson Plan&amp;quot;&quot;/&gt;&lt;property id=&quot;20307&quot; value=&quot;303&quot;/&gt;&lt;/object&gt;&lt;object type=&quot;3&quot; unique_id=&quot;10034&quot;&gt;&lt;property id=&quot;20148&quot; value=&quot;5&quot;/&gt;&lt;property id=&quot;20300&quot; value=&quot;Slide 32 - &amp;quot;Heartfelt Service Lesson Plan (cont.)&amp;quot;&quot;/&gt;&lt;property id=&quot;20307&quot; value=&quot;309&quot;/&gt;&lt;/object&gt;&lt;object type=&quot;3&quot; unique_id=&quot;10035&quot;&gt;&lt;property id=&quot;20148&quot; value=&quot;5&quot;/&gt;&lt;property id=&quot;20300&quot; value=&quot;Slide 33&quot;/&gt;&lt;property id=&quot;20307&quot; value=&quot;310&quot;/&gt;&lt;/object&gt;&lt;object type=&quot;3&quot; unique_id=&quot;10036&quot;&gt;&lt;property id=&quot;20148&quot; value=&quot;5&quot;/&gt;&lt;property id=&quot;20300&quot; value=&quot;Slide 34 - &amp;quot;Heartfelt Service is Warm, Helpful, and Kind.&amp;quot;&quot;/&gt;&lt;property id=&quot;20307&quot; value=&quot;311&quot;/&gt;&lt;/object&gt;&lt;object type=&quot;3&quot; unique_id=&quot;10037&quot;&gt;&lt;property id=&quot;20148&quot; value=&quot;5&quot;/&gt;&lt;property id=&quot;20300&quot; value=&quot;Slide 35 - &amp;quot;What Questions Do You Have?&amp;quot;&quot;/&gt;&lt;property id=&quot;20307&quot; value=&quot;312&quot;/&gt;&lt;/object&gt;&lt;object type=&quot;3&quot; unique_id=&quot;10038&quot;&gt;&lt;property id=&quot;20148&quot; value=&quot;5&quot;/&gt;&lt;property id=&quot;20300&quot; value=&quot;Slide 36 - &amp;quot;Contact Information&amp;quot;&quot;/&gt;&lt;property id=&quot;20307&quot; value=&quot;265&quot;/&gt;&lt;/object&gt;&lt;object type=&quot;3&quot; unique_id=&quot;10039&quot;&gt;&lt;property id=&quot;20148&quot; value=&quot;5&quot;/&gt;&lt;property id=&quot;20300&quot; value=&quot;Slide 37 - &amp;quot;THANK YOU!&amp;quot;&quot;/&gt;&lt;property id=&quot;20307&quot; value=&quot;263&quot;/&gt;&lt;/object&gt;&lt;/object&gt;&lt;object type=&quot;8&quot; unique_id=&quot;10078&quot;&gt;&lt;/object&gt;&lt;/object&gt;&lt;/database&gt;"/>
  <p:tag name="SECTOMILLISECCONVERTED" val="1"/>
</p:tagLst>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0417ab-d2e7-45cd-8a5a-511ee909dc1a">
      <UserInfo>
        <DisplayName>Smith, Jimmie</DisplayName>
        <AccountId>6417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281AA4872BF47AF11ED83DD22CDB8" ma:contentTypeVersion="6" ma:contentTypeDescription="Create a new document." ma:contentTypeScope="" ma:versionID="7bf171410b34db4703cb25069b80a8a5">
  <xsd:schema xmlns:xsd="http://www.w3.org/2001/XMLSchema" xmlns:xs="http://www.w3.org/2001/XMLSchema" xmlns:p="http://schemas.microsoft.com/office/2006/metadata/properties" xmlns:ns2="5b50a1fe-ba5e-4b2b-aa70-bfc4ccb45749" xmlns:ns3="1c0417ab-d2e7-45cd-8a5a-511ee909dc1a" targetNamespace="http://schemas.microsoft.com/office/2006/metadata/properties" ma:root="true" ma:fieldsID="453d11e0761035b86c8023a15c89f355" ns2:_="" ns3:_="">
    <xsd:import namespace="5b50a1fe-ba5e-4b2b-aa70-bfc4ccb45749"/>
    <xsd:import namespace="1c0417ab-d2e7-45cd-8a5a-511ee909dc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0a1fe-ba5e-4b2b-aa70-bfc4ccb457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0417ab-d2e7-45cd-8a5a-511ee909dc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74DA3-DDEF-4265-9A68-40C710D471EA}">
  <ds:schemaRefs>
    <ds:schemaRef ds:uri="1c0417ab-d2e7-45cd-8a5a-511ee909dc1a"/>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5b50a1fe-ba5e-4b2b-aa70-bfc4ccb4574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1B642EF-DBB6-49AF-B727-D4FA05991043}">
  <ds:schemaRefs>
    <ds:schemaRef ds:uri="http://schemas.microsoft.com/sharepoint/v3/contenttype/forms"/>
  </ds:schemaRefs>
</ds:datastoreItem>
</file>

<file path=customXml/itemProps3.xml><?xml version="1.0" encoding="utf-8"?>
<ds:datastoreItem xmlns:ds="http://schemas.openxmlformats.org/officeDocument/2006/customXml" ds:itemID="{2000F61B-48AF-4E00-B833-342E8C157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0a1fe-ba5e-4b2b-aa70-bfc4ccb45749"/>
    <ds:schemaRef ds:uri="1c0417ab-d2e7-45cd-8a5a-511ee909dc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DPH Theme</Template>
  <TotalTime>1510</TotalTime>
  <Words>3812</Words>
  <Application>Microsoft Office PowerPoint</Application>
  <PresentationFormat>Widescreen</PresentationFormat>
  <Paragraphs>408</Paragraphs>
  <Slides>38</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Courier New</vt:lpstr>
      <vt:lpstr>Segoe UI</vt:lpstr>
      <vt:lpstr>Segoe UI Light</vt:lpstr>
      <vt:lpstr>Segoe UI Semibold</vt:lpstr>
      <vt:lpstr>Wingdings</vt:lpstr>
      <vt:lpstr>Final DPH Theme</vt:lpstr>
      <vt:lpstr>Forging a Path to Great Participant Experience</vt:lpstr>
      <vt:lpstr>Objectives</vt:lpstr>
      <vt:lpstr>PowerPoint Presentation</vt:lpstr>
      <vt:lpstr>Georgia WIC Overview</vt:lpstr>
      <vt:lpstr>Georgia WIC Priorities</vt:lpstr>
      <vt:lpstr>Why Focus on Participant Satisfaction?</vt:lpstr>
      <vt:lpstr>Best Practices for Service Excellence</vt:lpstr>
      <vt:lpstr>Heartfelt Project: Progress to Date</vt:lpstr>
      <vt:lpstr>PowerPoint Presentation</vt:lpstr>
      <vt:lpstr>Methods: Active Participant Survey</vt:lpstr>
      <vt:lpstr>Methods: Inactive Participant Survey</vt:lpstr>
      <vt:lpstr>Methodological Notes</vt:lpstr>
      <vt:lpstr>Methodological Notes (cont.)</vt:lpstr>
      <vt:lpstr>Summary of Results: Active Participants</vt:lpstr>
      <vt:lpstr>Summary of Results: Inactive Participants</vt:lpstr>
      <vt:lpstr>Discussion: Missed Appointments </vt:lpstr>
      <vt:lpstr>Discussion: Wait Times</vt:lpstr>
      <vt:lpstr>Discussion: Courtesy and Communication</vt:lpstr>
      <vt:lpstr>Discussion: Courtesy and Communication (cont.)</vt:lpstr>
      <vt:lpstr>Discussion: No Longer Needed</vt:lpstr>
      <vt:lpstr>Discussion: No Longer Needed (cont.)</vt:lpstr>
      <vt:lpstr>Actions Taken</vt:lpstr>
      <vt:lpstr>Actions Taken</vt:lpstr>
      <vt:lpstr>Actions Taken</vt:lpstr>
      <vt:lpstr>Actions Taken</vt:lpstr>
      <vt:lpstr>PowerPoint Presentation</vt:lpstr>
      <vt:lpstr>Program Overview</vt:lpstr>
      <vt:lpstr>Content Example: Why Engage?</vt:lpstr>
      <vt:lpstr>Content Example: Engagement Methods</vt:lpstr>
      <vt:lpstr>Content Example: Communication</vt:lpstr>
      <vt:lpstr>Content Example: Employee Development</vt:lpstr>
      <vt:lpstr>Heartfelt Service Lesson Plan</vt:lpstr>
      <vt:lpstr>Heartfelt Service Lesson Plan (cont.)</vt:lpstr>
      <vt:lpstr>PowerPoint Presentation</vt:lpstr>
      <vt:lpstr>Heartfelt Service is Warm, Helpful, and Kind</vt:lpstr>
      <vt:lpstr>What Questions Do You Have?</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Weatherspoon, Kristian</dc:creator>
  <cp:lastModifiedBy>Whitney, Brandon</cp:lastModifiedBy>
  <cp:revision>33</cp:revision>
  <dcterms:created xsi:type="dcterms:W3CDTF">2018-07-17T18:47:47Z</dcterms:created>
  <dcterms:modified xsi:type="dcterms:W3CDTF">2019-03-21T18:22:57Z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0x010100E69281AA4872BF47AF11ED83DD22CDB8</vt:lpwstr>
  </property>
</Properties>
</file>