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704" r:id="rId3"/>
  </p:sldMasterIdLst>
  <p:notesMasterIdLst>
    <p:notesMasterId r:id="rId35"/>
  </p:notesMasterIdLst>
  <p:sldIdLst>
    <p:sldId id="281" r:id="rId4"/>
    <p:sldId id="286" r:id="rId5"/>
    <p:sldId id="287" r:id="rId6"/>
    <p:sldId id="790" r:id="rId7"/>
    <p:sldId id="792" r:id="rId8"/>
    <p:sldId id="791" r:id="rId9"/>
    <p:sldId id="289" r:id="rId10"/>
    <p:sldId id="761" r:id="rId11"/>
    <p:sldId id="763" r:id="rId12"/>
    <p:sldId id="290" r:id="rId13"/>
    <p:sldId id="789" r:id="rId14"/>
    <p:sldId id="769" r:id="rId15"/>
    <p:sldId id="785" r:id="rId16"/>
    <p:sldId id="786" r:id="rId17"/>
    <p:sldId id="784" r:id="rId18"/>
    <p:sldId id="782" r:id="rId19"/>
    <p:sldId id="788" r:id="rId20"/>
    <p:sldId id="757" r:id="rId21"/>
    <p:sldId id="759" r:id="rId22"/>
    <p:sldId id="619" r:id="rId23"/>
    <p:sldId id="772" r:id="rId24"/>
    <p:sldId id="296" r:id="rId25"/>
    <p:sldId id="773" r:id="rId26"/>
    <p:sldId id="777" r:id="rId27"/>
    <p:sldId id="363" r:id="rId28"/>
    <p:sldId id="778" r:id="rId29"/>
    <p:sldId id="794" r:id="rId30"/>
    <p:sldId id="779" r:id="rId31"/>
    <p:sldId id="781" r:id="rId32"/>
    <p:sldId id="375" r:id="rId33"/>
    <p:sldId id="2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B57"/>
    <a:srgbClr val="FFFF00"/>
    <a:srgbClr val="FCC659"/>
    <a:srgbClr val="D75A41"/>
    <a:srgbClr val="FFE881"/>
    <a:srgbClr val="EA2839"/>
    <a:srgbClr val="F15F2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62" autoAdjust="0"/>
  </p:normalViewPr>
  <p:slideViewPr>
    <p:cSldViewPr snapToGrid="0">
      <p:cViewPr varScale="1">
        <p:scale>
          <a:sx n="89" d="100"/>
          <a:sy n="89"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Raybon" userId="c4365206-81f9-49d1-b939-c9d44764e845" providerId="ADAL" clId="{5E6B09CD-EC5B-49D7-83BE-89E60D5C6E09}"/>
    <pc:docChg chg="custSel modSld">
      <pc:chgData name="Denise Raybon" userId="c4365206-81f9-49d1-b939-c9d44764e845" providerId="ADAL" clId="{5E6B09CD-EC5B-49D7-83BE-89E60D5C6E09}" dt="2019-04-03T18:06:28.825" v="50" actId="1076"/>
      <pc:docMkLst>
        <pc:docMk/>
      </pc:docMkLst>
      <pc:sldChg chg="addSp delSp modSp">
        <pc:chgData name="Denise Raybon" userId="c4365206-81f9-49d1-b939-c9d44764e845" providerId="ADAL" clId="{5E6B09CD-EC5B-49D7-83BE-89E60D5C6E09}" dt="2019-04-03T18:02:55.482" v="2" actId="27614"/>
        <pc:sldMkLst>
          <pc:docMk/>
          <pc:sldMk cId="3726469620" sldId="289"/>
        </pc:sldMkLst>
        <pc:spChg chg="add del mod">
          <ac:chgData name="Denise Raybon" userId="c4365206-81f9-49d1-b939-c9d44764e845" providerId="ADAL" clId="{5E6B09CD-EC5B-49D7-83BE-89E60D5C6E09}" dt="2019-04-03T18:02:53.392" v="1" actId="931"/>
          <ac:spMkLst>
            <pc:docMk/>
            <pc:sldMk cId="3726469620" sldId="289"/>
            <ac:spMk id="4" creationId="{890E24EC-30E9-4C0A-8201-9799255C1FEE}"/>
          </ac:spMkLst>
        </pc:spChg>
        <pc:picChg chg="del">
          <ac:chgData name="Denise Raybon" userId="c4365206-81f9-49d1-b939-c9d44764e845" providerId="ADAL" clId="{5E6B09CD-EC5B-49D7-83BE-89E60D5C6E09}" dt="2019-04-03T18:02:45.004" v="0" actId="478"/>
          <ac:picMkLst>
            <pc:docMk/>
            <pc:sldMk cId="3726469620" sldId="289"/>
            <ac:picMk id="5" creationId="{D37DF6F7-5B28-4793-B29A-3BA2667155C7}"/>
          </ac:picMkLst>
        </pc:picChg>
        <pc:picChg chg="add mod">
          <ac:chgData name="Denise Raybon" userId="c4365206-81f9-49d1-b939-c9d44764e845" providerId="ADAL" clId="{5E6B09CD-EC5B-49D7-83BE-89E60D5C6E09}" dt="2019-04-03T18:02:55.482" v="2" actId="27614"/>
          <ac:picMkLst>
            <pc:docMk/>
            <pc:sldMk cId="3726469620" sldId="289"/>
            <ac:picMk id="7" creationId="{25862011-D965-40E8-B0A3-019522F68899}"/>
          </ac:picMkLst>
        </pc:picChg>
      </pc:sldChg>
      <pc:sldChg chg="addSp delSp modSp">
        <pc:chgData name="Denise Raybon" userId="c4365206-81f9-49d1-b939-c9d44764e845" providerId="ADAL" clId="{5E6B09CD-EC5B-49D7-83BE-89E60D5C6E09}" dt="2019-04-03T18:03:47.081" v="11" actId="1440"/>
        <pc:sldMkLst>
          <pc:docMk/>
          <pc:sldMk cId="1073837177" sldId="290"/>
        </pc:sldMkLst>
        <pc:picChg chg="add mod">
          <ac:chgData name="Denise Raybon" userId="c4365206-81f9-49d1-b939-c9d44764e845" providerId="ADAL" clId="{5E6B09CD-EC5B-49D7-83BE-89E60D5C6E09}" dt="2019-04-03T18:03:47.081" v="11" actId="1440"/>
          <ac:picMkLst>
            <pc:docMk/>
            <pc:sldMk cId="1073837177" sldId="290"/>
            <ac:picMk id="4" creationId="{73A11DC9-0BF7-4C79-9BFD-8098F6434389}"/>
          </ac:picMkLst>
        </pc:picChg>
        <pc:picChg chg="del">
          <ac:chgData name="Denise Raybon" userId="c4365206-81f9-49d1-b939-c9d44764e845" providerId="ADAL" clId="{5E6B09CD-EC5B-49D7-83BE-89E60D5C6E09}" dt="2019-04-03T18:03:01.938" v="3" actId="478"/>
          <ac:picMkLst>
            <pc:docMk/>
            <pc:sldMk cId="1073837177" sldId="290"/>
            <ac:picMk id="7" creationId="{57D011DD-7A53-4702-A094-48A85C26999D}"/>
          </ac:picMkLst>
        </pc:picChg>
      </pc:sldChg>
      <pc:sldChg chg="addSp delSp modSp">
        <pc:chgData name="Denise Raybon" userId="c4365206-81f9-49d1-b939-c9d44764e845" providerId="ADAL" clId="{5E6B09CD-EC5B-49D7-83BE-89E60D5C6E09}" dt="2019-04-03T18:06:03.292" v="44" actId="1076"/>
        <pc:sldMkLst>
          <pc:docMk/>
          <pc:sldMk cId="3078939677" sldId="759"/>
        </pc:sldMkLst>
        <pc:spChg chg="mod">
          <ac:chgData name="Denise Raybon" userId="c4365206-81f9-49d1-b939-c9d44764e845" providerId="ADAL" clId="{5E6B09CD-EC5B-49D7-83BE-89E60D5C6E09}" dt="2019-04-03T18:05:40.489" v="38" actId="1076"/>
          <ac:spMkLst>
            <pc:docMk/>
            <pc:sldMk cId="3078939677" sldId="759"/>
            <ac:spMk id="4" creationId="{00000000-0000-0000-0000-000000000000}"/>
          </ac:spMkLst>
        </pc:spChg>
        <pc:spChg chg="mod">
          <ac:chgData name="Denise Raybon" userId="c4365206-81f9-49d1-b939-c9d44764e845" providerId="ADAL" clId="{5E6B09CD-EC5B-49D7-83BE-89E60D5C6E09}" dt="2019-04-03T18:06:01.685" v="43" actId="14100"/>
          <ac:spMkLst>
            <pc:docMk/>
            <pc:sldMk cId="3078939677" sldId="759"/>
            <ac:spMk id="7" creationId="{BC0D5DE8-5225-4D1F-AD7D-97B4D53E6CBA}"/>
          </ac:spMkLst>
        </pc:spChg>
        <pc:picChg chg="add mod">
          <ac:chgData name="Denise Raybon" userId="c4365206-81f9-49d1-b939-c9d44764e845" providerId="ADAL" clId="{5E6B09CD-EC5B-49D7-83BE-89E60D5C6E09}" dt="2019-04-03T18:06:03.292" v="44" actId="1076"/>
          <ac:picMkLst>
            <pc:docMk/>
            <pc:sldMk cId="3078939677" sldId="759"/>
            <ac:picMk id="5" creationId="{00FF5F36-F7DE-48D9-8308-B7B37D4D022A}"/>
          </ac:picMkLst>
        </pc:picChg>
        <pc:picChg chg="del">
          <ac:chgData name="Denise Raybon" userId="c4365206-81f9-49d1-b939-c9d44764e845" providerId="ADAL" clId="{5E6B09CD-EC5B-49D7-83BE-89E60D5C6E09}" dt="2019-04-03T18:05:13.868" v="32" actId="478"/>
          <ac:picMkLst>
            <pc:docMk/>
            <pc:sldMk cId="3078939677" sldId="759"/>
            <ac:picMk id="8" creationId="{7EAAC747-FDF3-4950-84C6-E01D240EED73}"/>
          </ac:picMkLst>
        </pc:picChg>
      </pc:sldChg>
      <pc:sldChg chg="addSp delSp modSp">
        <pc:chgData name="Denise Raybon" userId="c4365206-81f9-49d1-b939-c9d44764e845" providerId="ADAL" clId="{5E6B09CD-EC5B-49D7-83BE-89E60D5C6E09}" dt="2019-04-03T18:04:00.894" v="14" actId="27614"/>
        <pc:sldMkLst>
          <pc:docMk/>
          <pc:sldMk cId="4259379100" sldId="785"/>
        </pc:sldMkLst>
        <pc:spChg chg="add del mod">
          <ac:chgData name="Denise Raybon" userId="c4365206-81f9-49d1-b939-c9d44764e845" providerId="ADAL" clId="{5E6B09CD-EC5B-49D7-83BE-89E60D5C6E09}" dt="2019-04-03T18:03:58.416" v="13" actId="931"/>
          <ac:spMkLst>
            <pc:docMk/>
            <pc:sldMk cId="4259379100" sldId="785"/>
            <ac:spMk id="3" creationId="{E0CC4425-B185-4BAB-BF93-7F7B22B1F128}"/>
          </ac:spMkLst>
        </pc:spChg>
        <pc:picChg chg="del">
          <ac:chgData name="Denise Raybon" userId="c4365206-81f9-49d1-b939-c9d44764e845" providerId="ADAL" clId="{5E6B09CD-EC5B-49D7-83BE-89E60D5C6E09}" dt="2019-04-03T18:03:54.738" v="12" actId="478"/>
          <ac:picMkLst>
            <pc:docMk/>
            <pc:sldMk cId="4259379100" sldId="785"/>
            <ac:picMk id="4" creationId="{C516F839-8F14-4BA4-850D-1C07AD3853E2}"/>
          </ac:picMkLst>
        </pc:picChg>
        <pc:picChg chg="add mod">
          <ac:chgData name="Denise Raybon" userId="c4365206-81f9-49d1-b939-c9d44764e845" providerId="ADAL" clId="{5E6B09CD-EC5B-49D7-83BE-89E60D5C6E09}" dt="2019-04-03T18:04:00.894" v="14" actId="27614"/>
          <ac:picMkLst>
            <pc:docMk/>
            <pc:sldMk cId="4259379100" sldId="785"/>
            <ac:picMk id="7" creationId="{09A686FA-381C-4BE4-B8B6-7E1DEE1BE0FE}"/>
          </ac:picMkLst>
        </pc:picChg>
      </pc:sldChg>
      <pc:sldChg chg="addSp delSp modSp">
        <pc:chgData name="Denise Raybon" userId="c4365206-81f9-49d1-b939-c9d44764e845" providerId="ADAL" clId="{5E6B09CD-EC5B-49D7-83BE-89E60D5C6E09}" dt="2019-04-03T18:06:28.825" v="50" actId="1076"/>
        <pc:sldMkLst>
          <pc:docMk/>
          <pc:sldMk cId="2918337798" sldId="788"/>
        </pc:sldMkLst>
        <pc:spChg chg="mod">
          <ac:chgData name="Denise Raybon" userId="c4365206-81f9-49d1-b939-c9d44764e845" providerId="ADAL" clId="{5E6B09CD-EC5B-49D7-83BE-89E60D5C6E09}" dt="2019-04-03T18:06:20.807" v="47" actId="1076"/>
          <ac:spMkLst>
            <pc:docMk/>
            <pc:sldMk cId="2918337798" sldId="788"/>
            <ac:spMk id="4" creationId="{5FD577D5-262D-4B4D-84FC-96D790D56326}"/>
          </ac:spMkLst>
        </pc:spChg>
        <pc:picChg chg="del">
          <ac:chgData name="Denise Raybon" userId="c4365206-81f9-49d1-b939-c9d44764e845" providerId="ADAL" clId="{5E6B09CD-EC5B-49D7-83BE-89E60D5C6E09}" dt="2019-04-03T18:04:18.333" v="15" actId="478"/>
          <ac:picMkLst>
            <pc:docMk/>
            <pc:sldMk cId="2918337798" sldId="788"/>
            <ac:picMk id="5" creationId="{7EE0F641-A52D-439A-8D0A-735635CA566D}"/>
          </ac:picMkLst>
        </pc:picChg>
        <pc:picChg chg="add mod">
          <ac:chgData name="Denise Raybon" userId="c4365206-81f9-49d1-b939-c9d44764e845" providerId="ADAL" clId="{5E6B09CD-EC5B-49D7-83BE-89E60D5C6E09}" dt="2019-04-03T18:06:28.825" v="50" actId="1076"/>
          <ac:picMkLst>
            <pc:docMk/>
            <pc:sldMk cId="2918337798" sldId="788"/>
            <ac:picMk id="6" creationId="{31BFF5AF-027C-479C-9513-9E3FC528CE1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8053641732283E-2"/>
          <c:y val="2.3891666030879402E-2"/>
          <c:w val="0.88353358759842515"/>
          <c:h val="0.82434128084831093"/>
        </c:manualLayout>
      </c:layout>
      <c:barChart>
        <c:barDir val="bar"/>
        <c:grouping val="percentStacked"/>
        <c:varyColors val="0"/>
        <c:ser>
          <c:idx val="0"/>
          <c:order val="0"/>
          <c:tx>
            <c:strRef>
              <c:f>Sheet1!$B$1</c:f>
              <c:strCache>
                <c:ptCount val="1"/>
                <c:pt idx="0">
                  <c:v>Poor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Before</c:v>
                </c:pt>
              </c:strCache>
            </c:strRef>
          </c:cat>
          <c:val>
            <c:numRef>
              <c:f>Sheet1!$B$2:$B$3</c:f>
              <c:numCache>
                <c:formatCode>General</c:formatCode>
                <c:ptCount val="2"/>
                <c:pt idx="1">
                  <c:v>27.8</c:v>
                </c:pt>
              </c:numCache>
            </c:numRef>
          </c:val>
          <c:extLst>
            <c:ext xmlns:c16="http://schemas.microsoft.com/office/drawing/2014/chart" uri="{C3380CC4-5D6E-409C-BE32-E72D297353CC}">
              <c16:uniqueId val="{00000000-E5D6-42A5-9E12-D1960E5E9962}"/>
            </c:ext>
          </c:extLst>
        </c:ser>
        <c:ser>
          <c:idx val="1"/>
          <c:order val="1"/>
          <c:tx>
            <c:strRef>
              <c:f>Sheet1!$C$1</c:f>
              <c:strCache>
                <c:ptCount val="1"/>
                <c:pt idx="0">
                  <c:v>Fair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Before</c:v>
                </c:pt>
              </c:strCache>
            </c:strRef>
          </c:cat>
          <c:val>
            <c:numRef>
              <c:f>Sheet1!$C$2:$C$3</c:f>
              <c:numCache>
                <c:formatCode>General</c:formatCode>
                <c:ptCount val="2"/>
                <c:pt idx="0">
                  <c:v>22.2</c:v>
                </c:pt>
                <c:pt idx="1">
                  <c:v>33.299999999999997</c:v>
                </c:pt>
              </c:numCache>
            </c:numRef>
          </c:val>
          <c:extLst>
            <c:ext xmlns:c16="http://schemas.microsoft.com/office/drawing/2014/chart" uri="{C3380CC4-5D6E-409C-BE32-E72D297353CC}">
              <c16:uniqueId val="{00000001-E5D6-42A5-9E12-D1960E5E9962}"/>
            </c:ext>
          </c:extLst>
        </c:ser>
        <c:ser>
          <c:idx val="2"/>
          <c:order val="2"/>
          <c:tx>
            <c:strRef>
              <c:f>Sheet1!$D$1</c:f>
              <c:strCache>
                <c:ptCount val="1"/>
                <c:pt idx="0">
                  <c:v>Good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Before</c:v>
                </c:pt>
              </c:strCache>
            </c:strRef>
          </c:cat>
          <c:val>
            <c:numRef>
              <c:f>Sheet1!$D$2:$D$3</c:f>
              <c:numCache>
                <c:formatCode>General</c:formatCode>
                <c:ptCount val="2"/>
                <c:pt idx="0">
                  <c:v>33.299999999999997</c:v>
                </c:pt>
                <c:pt idx="1">
                  <c:v>27.8</c:v>
                </c:pt>
              </c:numCache>
            </c:numRef>
          </c:val>
          <c:extLst>
            <c:ext xmlns:c16="http://schemas.microsoft.com/office/drawing/2014/chart" uri="{C3380CC4-5D6E-409C-BE32-E72D297353CC}">
              <c16:uniqueId val="{00000002-E5D6-42A5-9E12-D1960E5E9962}"/>
            </c:ext>
          </c:extLst>
        </c:ser>
        <c:ser>
          <c:idx val="3"/>
          <c:order val="3"/>
          <c:tx>
            <c:strRef>
              <c:f>Sheet1!$E$1</c:f>
              <c:strCache>
                <c:ptCount val="1"/>
                <c:pt idx="0">
                  <c:v>Very Good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Before</c:v>
                </c:pt>
              </c:strCache>
            </c:strRef>
          </c:cat>
          <c:val>
            <c:numRef>
              <c:f>Sheet1!$E$2:$E$3</c:f>
              <c:numCache>
                <c:formatCode>General</c:formatCode>
                <c:ptCount val="2"/>
                <c:pt idx="0">
                  <c:v>16.7</c:v>
                </c:pt>
                <c:pt idx="1">
                  <c:v>5.6</c:v>
                </c:pt>
              </c:numCache>
            </c:numRef>
          </c:val>
          <c:extLst>
            <c:ext xmlns:c16="http://schemas.microsoft.com/office/drawing/2014/chart" uri="{C3380CC4-5D6E-409C-BE32-E72D297353CC}">
              <c16:uniqueId val="{00000003-E5D6-42A5-9E12-D1960E5E9962}"/>
            </c:ext>
          </c:extLst>
        </c:ser>
        <c:ser>
          <c:idx val="4"/>
          <c:order val="4"/>
          <c:tx>
            <c:strRef>
              <c:f>Sheet1!$F$1</c:f>
              <c:strCache>
                <c:ptCount val="1"/>
                <c:pt idx="0">
                  <c:v>Excellent</c:v>
                </c:pt>
              </c:strCache>
            </c:strRef>
          </c:tx>
          <c:spPr>
            <a:solidFill>
              <a:schemeClr val="accent5"/>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EC-481F-8A41-7D2A0DCF8C0A}"/>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EC-481F-8A41-7D2A0DCF8C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Before</c:v>
                </c:pt>
              </c:strCache>
            </c:strRef>
          </c:cat>
          <c:val>
            <c:numRef>
              <c:f>Sheet1!$F$2:$F$3</c:f>
              <c:numCache>
                <c:formatCode>General</c:formatCode>
                <c:ptCount val="2"/>
                <c:pt idx="0">
                  <c:v>27.8</c:v>
                </c:pt>
                <c:pt idx="1">
                  <c:v>5.6</c:v>
                </c:pt>
              </c:numCache>
            </c:numRef>
          </c:val>
          <c:extLst>
            <c:ext xmlns:c16="http://schemas.microsoft.com/office/drawing/2014/chart" uri="{C3380CC4-5D6E-409C-BE32-E72D297353CC}">
              <c16:uniqueId val="{00000005-E5D6-42A5-9E12-D1960E5E9962}"/>
            </c:ext>
          </c:extLst>
        </c:ser>
        <c:dLbls>
          <c:showLegendKey val="0"/>
          <c:showVal val="0"/>
          <c:showCatName val="0"/>
          <c:showSerName val="0"/>
          <c:showPercent val="0"/>
          <c:showBubbleSize val="0"/>
        </c:dLbls>
        <c:gapWidth val="150"/>
        <c:overlap val="100"/>
        <c:axId val="479199352"/>
        <c:axId val="479200336"/>
      </c:barChart>
      <c:catAx>
        <c:axId val="47919935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200336"/>
        <c:crosses val="autoZero"/>
        <c:auto val="1"/>
        <c:lblAlgn val="ctr"/>
        <c:lblOffset val="100"/>
        <c:noMultiLvlLbl val="0"/>
      </c:catAx>
      <c:valAx>
        <c:axId val="479200336"/>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79199352"/>
        <c:crosses val="autoZero"/>
        <c:crossBetween val="between"/>
      </c:valAx>
      <c:spPr>
        <a:noFill/>
        <a:ln>
          <a:solidFill>
            <a:schemeClr val="tx1"/>
          </a:solidFill>
        </a:ln>
        <a:effectLst/>
      </c:spPr>
    </c:plotArea>
    <c:legend>
      <c:legendPos val="b"/>
      <c:layout>
        <c:manualLayout>
          <c:xMode val="edge"/>
          <c:yMode val="edge"/>
          <c:x val="4.4039124015748032E-3"/>
          <c:y val="0.77843416570950197"/>
          <c:w val="0.98025467519685017"/>
          <c:h val="0.210947316054551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8053641732283E-2"/>
          <c:y val="2.3891666030879402E-2"/>
          <c:w val="0.88353358759842515"/>
          <c:h val="0.82434128084831093"/>
        </c:manualLayout>
      </c:layout>
      <c:barChart>
        <c:barDir val="bar"/>
        <c:grouping val="percentStacked"/>
        <c:varyColors val="0"/>
        <c:ser>
          <c:idx val="0"/>
          <c:order val="0"/>
          <c:tx>
            <c:strRef>
              <c:f>Sheet1!$B$1</c:f>
              <c:strCache>
                <c:ptCount val="1"/>
                <c:pt idx="0">
                  <c:v>Poor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c:v>
                </c:pt>
              </c:strCache>
            </c:strRef>
          </c:cat>
          <c:val>
            <c:numRef>
              <c:f>Sheet1!$B$2:$B$3</c:f>
              <c:numCache>
                <c:formatCode>General</c:formatCode>
                <c:ptCount val="2"/>
                <c:pt idx="1">
                  <c:v>5.6</c:v>
                </c:pt>
              </c:numCache>
            </c:numRef>
          </c:val>
          <c:extLst>
            <c:ext xmlns:c16="http://schemas.microsoft.com/office/drawing/2014/chart" uri="{C3380CC4-5D6E-409C-BE32-E72D297353CC}">
              <c16:uniqueId val="{00000000-E5D6-42A5-9E12-D1960E5E9962}"/>
            </c:ext>
          </c:extLst>
        </c:ser>
        <c:ser>
          <c:idx val="1"/>
          <c:order val="1"/>
          <c:tx>
            <c:strRef>
              <c:f>Sheet1!$C$1</c:f>
              <c:strCache>
                <c:ptCount val="1"/>
                <c:pt idx="0">
                  <c:v>Fair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c:v>
                </c:pt>
              </c:strCache>
            </c:strRef>
          </c:cat>
          <c:val>
            <c:numRef>
              <c:f>Sheet1!$C$2:$C$3</c:f>
              <c:numCache>
                <c:formatCode>General</c:formatCode>
                <c:ptCount val="2"/>
                <c:pt idx="1">
                  <c:v>33.299999999999997</c:v>
                </c:pt>
              </c:numCache>
            </c:numRef>
          </c:val>
          <c:extLst>
            <c:ext xmlns:c16="http://schemas.microsoft.com/office/drawing/2014/chart" uri="{C3380CC4-5D6E-409C-BE32-E72D297353CC}">
              <c16:uniqueId val="{00000001-E5D6-42A5-9E12-D1960E5E9962}"/>
            </c:ext>
          </c:extLst>
        </c:ser>
        <c:ser>
          <c:idx val="2"/>
          <c:order val="2"/>
          <c:tx>
            <c:strRef>
              <c:f>Sheet1!$D$1</c:f>
              <c:strCache>
                <c:ptCount val="1"/>
                <c:pt idx="0">
                  <c:v>Good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c:v>
                </c:pt>
              </c:strCache>
            </c:strRef>
          </c:cat>
          <c:val>
            <c:numRef>
              <c:f>Sheet1!$D$2:$D$3</c:f>
              <c:numCache>
                <c:formatCode>General</c:formatCode>
                <c:ptCount val="2"/>
                <c:pt idx="0">
                  <c:v>22.2</c:v>
                </c:pt>
                <c:pt idx="1">
                  <c:v>33.299999999999997</c:v>
                </c:pt>
              </c:numCache>
            </c:numRef>
          </c:val>
          <c:extLst>
            <c:ext xmlns:c16="http://schemas.microsoft.com/office/drawing/2014/chart" uri="{C3380CC4-5D6E-409C-BE32-E72D297353CC}">
              <c16:uniqueId val="{00000002-E5D6-42A5-9E12-D1960E5E9962}"/>
            </c:ext>
          </c:extLst>
        </c:ser>
        <c:ser>
          <c:idx val="3"/>
          <c:order val="3"/>
          <c:tx>
            <c:strRef>
              <c:f>Sheet1!$E$1</c:f>
              <c:strCache>
                <c:ptCount val="1"/>
                <c:pt idx="0">
                  <c:v>Very Good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c:v>
                </c:pt>
              </c:strCache>
            </c:strRef>
          </c:cat>
          <c:val>
            <c:numRef>
              <c:f>Sheet1!$E$2:$E$3</c:f>
              <c:numCache>
                <c:formatCode>General</c:formatCode>
                <c:ptCount val="2"/>
                <c:pt idx="0">
                  <c:v>44.4</c:v>
                </c:pt>
                <c:pt idx="1">
                  <c:v>16.7</c:v>
                </c:pt>
              </c:numCache>
            </c:numRef>
          </c:val>
          <c:extLst>
            <c:ext xmlns:c16="http://schemas.microsoft.com/office/drawing/2014/chart" uri="{C3380CC4-5D6E-409C-BE32-E72D297353CC}">
              <c16:uniqueId val="{00000003-E5D6-42A5-9E12-D1960E5E9962}"/>
            </c:ext>
          </c:extLst>
        </c:ser>
        <c:ser>
          <c:idx val="4"/>
          <c:order val="4"/>
          <c:tx>
            <c:strRef>
              <c:f>Sheet1!$F$1</c:f>
              <c:strCache>
                <c:ptCount val="1"/>
                <c:pt idx="0">
                  <c:v>Excellent</c:v>
                </c:pt>
              </c:strCache>
            </c:strRef>
          </c:tx>
          <c:spPr>
            <a:solidFill>
              <a:schemeClr val="accent5"/>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EC-481F-8A41-7D2A0DCF8C0A}"/>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EC-481F-8A41-7D2A0DCF8C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After</c:v>
                </c:pt>
                <c:pt idx="1">
                  <c:v>Befor</c:v>
                </c:pt>
              </c:strCache>
            </c:strRef>
          </c:cat>
          <c:val>
            <c:numRef>
              <c:f>Sheet1!$F$2:$F$3</c:f>
              <c:numCache>
                <c:formatCode>General</c:formatCode>
                <c:ptCount val="2"/>
                <c:pt idx="0">
                  <c:v>33.299999999999997</c:v>
                </c:pt>
                <c:pt idx="1">
                  <c:v>11.1</c:v>
                </c:pt>
              </c:numCache>
            </c:numRef>
          </c:val>
          <c:extLst>
            <c:ext xmlns:c16="http://schemas.microsoft.com/office/drawing/2014/chart" uri="{C3380CC4-5D6E-409C-BE32-E72D297353CC}">
              <c16:uniqueId val="{00000005-E5D6-42A5-9E12-D1960E5E9962}"/>
            </c:ext>
          </c:extLst>
        </c:ser>
        <c:dLbls>
          <c:showLegendKey val="0"/>
          <c:showVal val="0"/>
          <c:showCatName val="0"/>
          <c:showSerName val="0"/>
          <c:showPercent val="0"/>
          <c:showBubbleSize val="0"/>
        </c:dLbls>
        <c:gapWidth val="150"/>
        <c:overlap val="100"/>
        <c:axId val="479199352"/>
        <c:axId val="479200336"/>
      </c:barChart>
      <c:catAx>
        <c:axId val="47919935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200336"/>
        <c:crosses val="autoZero"/>
        <c:auto val="1"/>
        <c:lblAlgn val="ctr"/>
        <c:lblOffset val="100"/>
        <c:noMultiLvlLbl val="0"/>
      </c:catAx>
      <c:valAx>
        <c:axId val="479200336"/>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79199352"/>
        <c:crosses val="autoZero"/>
        <c:crossBetween val="between"/>
      </c:valAx>
      <c:spPr>
        <a:noFill/>
        <a:ln>
          <a:solidFill>
            <a:schemeClr val="tx1"/>
          </a:solidFill>
        </a:ln>
        <a:effectLst/>
      </c:spPr>
    </c:plotArea>
    <c:legend>
      <c:legendPos val="b"/>
      <c:layout>
        <c:manualLayout>
          <c:xMode val="edge"/>
          <c:yMode val="edge"/>
          <c:x val="4.4039124015748032E-3"/>
          <c:y val="0.77843416570950197"/>
          <c:w val="0.98025467519685017"/>
          <c:h val="0.210947316054551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DC1F4-9CCF-4740-B518-02C7D0C6E23E}" type="datetimeFigureOut">
              <a:rPr lang="en-US" smtClean="0"/>
              <a:t>4/3/2019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B4D64-46C1-437A-9B44-EFCF6060DE22}" type="slidenum">
              <a:rPr lang="en-US" smtClean="0"/>
              <a:t>‹#›</a:t>
            </a:fld>
            <a:endParaRPr lang="en-US" dirty="0"/>
          </a:p>
        </p:txBody>
      </p:sp>
    </p:spTree>
    <p:extLst>
      <p:ext uri="{BB962C8B-B14F-4D97-AF65-F5344CB8AC3E}">
        <p14:creationId xmlns:p14="http://schemas.microsoft.com/office/powerpoint/2010/main" val="380251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B4D64-46C1-437A-9B44-EFCF6060DE22}" type="slidenum">
              <a:rPr lang="en-US" smtClean="0"/>
              <a:t>7</a:t>
            </a:fld>
            <a:endParaRPr lang="en-US" dirty="0"/>
          </a:p>
        </p:txBody>
      </p:sp>
    </p:spTree>
    <p:extLst>
      <p:ext uri="{BB962C8B-B14F-4D97-AF65-F5344CB8AC3E}">
        <p14:creationId xmlns:p14="http://schemas.microsoft.com/office/powerpoint/2010/main" val="39155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22</a:t>
            </a:fld>
            <a:endParaRPr lang="en-US" dirty="0"/>
          </a:p>
        </p:txBody>
      </p:sp>
    </p:spTree>
    <p:extLst>
      <p:ext uri="{BB962C8B-B14F-4D97-AF65-F5344CB8AC3E}">
        <p14:creationId xmlns:p14="http://schemas.microsoft.com/office/powerpoint/2010/main" val="207194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B4D64-46C1-437A-9B44-EFCF6060DE22}" type="slidenum">
              <a:rPr lang="en-US" smtClean="0"/>
              <a:t>23</a:t>
            </a:fld>
            <a:endParaRPr lang="en-US" dirty="0"/>
          </a:p>
        </p:txBody>
      </p:sp>
    </p:spTree>
    <p:extLst>
      <p:ext uri="{BB962C8B-B14F-4D97-AF65-F5344CB8AC3E}">
        <p14:creationId xmlns:p14="http://schemas.microsoft.com/office/powerpoint/2010/main" val="136034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B4D64-46C1-437A-9B44-EFCF6060DE22}" type="slidenum">
              <a:rPr lang="en-US" smtClean="0"/>
              <a:t>24</a:t>
            </a:fld>
            <a:endParaRPr lang="en-US" dirty="0"/>
          </a:p>
        </p:txBody>
      </p:sp>
    </p:spTree>
    <p:extLst>
      <p:ext uri="{BB962C8B-B14F-4D97-AF65-F5344CB8AC3E}">
        <p14:creationId xmlns:p14="http://schemas.microsoft.com/office/powerpoint/2010/main" val="426613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8EBA97-7C53-4A7E-9990-571690C7744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176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8EBA97-7C53-4A7E-9990-571690C7744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482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F0B4D64-46C1-437A-9B44-EFCF6060DE22}" type="slidenum">
              <a:rPr lang="en-US" smtClean="0"/>
              <a:t>27</a:t>
            </a:fld>
            <a:endParaRPr lang="en-US" dirty="0"/>
          </a:p>
        </p:txBody>
      </p:sp>
    </p:spTree>
    <p:extLst>
      <p:ext uri="{BB962C8B-B14F-4D97-AF65-F5344CB8AC3E}">
        <p14:creationId xmlns:p14="http://schemas.microsoft.com/office/powerpoint/2010/main" val="96506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32B2132-CF02-47A6-B151-486CBE81517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0664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32B2132-CF02-47A6-B151-486CBE81517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754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32B2132-CF02-47A6-B151-486CBE81517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8638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31</a:t>
            </a:fld>
            <a:endParaRPr lang="en-US" dirty="0"/>
          </a:p>
        </p:txBody>
      </p:sp>
    </p:spTree>
    <p:extLst>
      <p:ext uri="{BB962C8B-B14F-4D97-AF65-F5344CB8AC3E}">
        <p14:creationId xmlns:p14="http://schemas.microsoft.com/office/powerpoint/2010/main" val="340869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B4D64-46C1-437A-9B44-EFCF6060DE22}" type="slidenum">
              <a:rPr lang="en-US" smtClean="0"/>
              <a:t>10</a:t>
            </a:fld>
            <a:endParaRPr lang="en-US" dirty="0"/>
          </a:p>
        </p:txBody>
      </p:sp>
    </p:spTree>
    <p:extLst>
      <p:ext uri="{BB962C8B-B14F-4D97-AF65-F5344CB8AC3E}">
        <p14:creationId xmlns:p14="http://schemas.microsoft.com/office/powerpoint/2010/main" val="297446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F0B4D64-46C1-437A-9B44-EFCF6060DE22}" type="slidenum">
              <a:rPr lang="en-US" smtClean="0"/>
              <a:t>11</a:t>
            </a:fld>
            <a:endParaRPr lang="en-US" dirty="0"/>
          </a:p>
        </p:txBody>
      </p:sp>
    </p:spTree>
    <p:extLst>
      <p:ext uri="{BB962C8B-B14F-4D97-AF65-F5344CB8AC3E}">
        <p14:creationId xmlns:p14="http://schemas.microsoft.com/office/powerpoint/2010/main" val="247925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12</a:t>
            </a:fld>
            <a:endParaRPr lang="en-US" dirty="0"/>
          </a:p>
        </p:txBody>
      </p:sp>
    </p:spTree>
    <p:extLst>
      <p:ext uri="{BB962C8B-B14F-4D97-AF65-F5344CB8AC3E}">
        <p14:creationId xmlns:p14="http://schemas.microsoft.com/office/powerpoint/2010/main" val="385609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B4D64-46C1-437A-9B44-EFCF6060DE22}" type="slidenum">
              <a:rPr lang="en-US" smtClean="0"/>
              <a:t>15</a:t>
            </a:fld>
            <a:endParaRPr lang="en-US" dirty="0"/>
          </a:p>
        </p:txBody>
      </p:sp>
    </p:spTree>
    <p:extLst>
      <p:ext uri="{BB962C8B-B14F-4D97-AF65-F5344CB8AC3E}">
        <p14:creationId xmlns:p14="http://schemas.microsoft.com/office/powerpoint/2010/main" val="425738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B4D64-46C1-437A-9B44-EFCF6060DE22}" type="slidenum">
              <a:rPr lang="en-US" smtClean="0"/>
              <a:t>16</a:t>
            </a:fld>
            <a:endParaRPr lang="en-US" dirty="0"/>
          </a:p>
        </p:txBody>
      </p:sp>
    </p:spTree>
    <p:extLst>
      <p:ext uri="{BB962C8B-B14F-4D97-AF65-F5344CB8AC3E}">
        <p14:creationId xmlns:p14="http://schemas.microsoft.com/office/powerpoint/2010/main" val="122439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B4D64-46C1-437A-9B44-EFCF6060DE22}" type="slidenum">
              <a:rPr lang="en-US" smtClean="0"/>
              <a:t>17</a:t>
            </a:fld>
            <a:endParaRPr lang="en-US" dirty="0"/>
          </a:p>
        </p:txBody>
      </p:sp>
    </p:spTree>
    <p:extLst>
      <p:ext uri="{BB962C8B-B14F-4D97-AF65-F5344CB8AC3E}">
        <p14:creationId xmlns:p14="http://schemas.microsoft.com/office/powerpoint/2010/main" val="259417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D251794-55DB-470F-B3C2-A27E4D258440}" type="slidenum">
              <a:rPr lang="en-US" smtClean="0"/>
              <a:t>19</a:t>
            </a:fld>
            <a:endParaRPr lang="en-US" dirty="0"/>
          </a:p>
        </p:txBody>
      </p:sp>
    </p:spTree>
    <p:extLst>
      <p:ext uri="{BB962C8B-B14F-4D97-AF65-F5344CB8AC3E}">
        <p14:creationId xmlns:p14="http://schemas.microsoft.com/office/powerpoint/2010/main" val="26228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2B2132-CF02-47A6-B151-486CBE815171}" type="slidenum">
              <a:rPr lang="en-US" altLang="en-US" smtClean="0"/>
              <a:pPr>
                <a:defRPr/>
              </a:pPr>
              <a:t>20</a:t>
            </a:fld>
            <a:endParaRPr lang="en-US" altLang="en-US" dirty="0"/>
          </a:p>
        </p:txBody>
      </p:sp>
    </p:spTree>
    <p:extLst>
      <p:ext uri="{BB962C8B-B14F-4D97-AF65-F5344CB8AC3E}">
        <p14:creationId xmlns:p14="http://schemas.microsoft.com/office/powerpoint/2010/main" val="186114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4F99-E9F4-4296-826A-866D6FC041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E41C9-E0FF-4D5D-9976-8C0A27EF3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1E04A-B1AF-494F-B423-A67E4A4C3D94}"/>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5" name="Footer Placeholder 4">
            <a:extLst>
              <a:ext uri="{FF2B5EF4-FFF2-40B4-BE49-F238E27FC236}">
                <a16:creationId xmlns:a16="http://schemas.microsoft.com/office/drawing/2014/main" id="{0827593C-4142-41AB-A7F3-B322EE4C64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635C05-E052-44C3-AC3B-CBE6269FC271}"/>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69205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D87B-5082-43DE-BE4E-A837740BCA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4B60EF-14B3-4DA5-B3D6-1B655EDE1E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D49B5-09EB-490F-9296-887F4C583804}"/>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5" name="Footer Placeholder 4">
            <a:extLst>
              <a:ext uri="{FF2B5EF4-FFF2-40B4-BE49-F238E27FC236}">
                <a16:creationId xmlns:a16="http://schemas.microsoft.com/office/drawing/2014/main" id="{09DD1824-0F97-41FA-AAC3-3D2A7924D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D66982-7ACC-4E24-AC98-7BA587F4A10C}"/>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251575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17D9B-CC33-4FB9-ADF8-753508CEE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3A1094-4356-4304-89CA-4C06CE6634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FD166-4777-4215-9603-79D23292D7D2}"/>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5" name="Footer Placeholder 4">
            <a:extLst>
              <a:ext uri="{FF2B5EF4-FFF2-40B4-BE49-F238E27FC236}">
                <a16:creationId xmlns:a16="http://schemas.microsoft.com/office/drawing/2014/main" id="{80595577-4135-4C78-BEDE-ED4CD5A9BF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71A89-E959-43BF-9AA9-3A84158E4CD1}"/>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364583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CCC1-927F-40C3-8397-A81CCCE77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3F84FB-181E-404E-9670-6B7257C13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B5DBE3-9262-423C-94A9-997AE3D41538}"/>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5" name="Footer Placeholder 4">
            <a:extLst>
              <a:ext uri="{FF2B5EF4-FFF2-40B4-BE49-F238E27FC236}">
                <a16:creationId xmlns:a16="http://schemas.microsoft.com/office/drawing/2014/main" id="{3480129A-BBD1-4961-B19A-36F2FC9C84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A3D4FF-6FA7-4FB6-A9E2-CF6A7491227A}"/>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173435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3F45-6443-4540-A3C0-C43120931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6931C-FF0A-4EBA-8A04-907F453E2F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61835-4C1C-45CC-9A6F-7D51B76D3B4F}"/>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5" name="Footer Placeholder 4">
            <a:extLst>
              <a:ext uri="{FF2B5EF4-FFF2-40B4-BE49-F238E27FC236}">
                <a16:creationId xmlns:a16="http://schemas.microsoft.com/office/drawing/2014/main" id="{4E88F1BE-DC0A-431A-B06E-3ADF3AA9FAF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E06DD0-8D92-4495-A6ED-7A83C29CB278}"/>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243354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67D-A698-4182-B0FD-26C971991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598F2D-CC76-4699-A6FA-B75C4F753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08FFE2-6DDA-4C48-BDBF-80CAF62A942C}"/>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5" name="Footer Placeholder 4">
            <a:extLst>
              <a:ext uri="{FF2B5EF4-FFF2-40B4-BE49-F238E27FC236}">
                <a16:creationId xmlns:a16="http://schemas.microsoft.com/office/drawing/2014/main" id="{E68A55C9-D2C4-4127-A279-21E989BF93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B72B181-480E-4912-8AC3-19E90EB20EFD}"/>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289432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8CAF-965A-41C2-A06C-C2DE7EE12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58D0CB-F921-49E0-96D2-D2CD354854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8DA39E-2693-434A-A8E8-F045D9A09A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84C22-AC58-4443-903B-BBA3577A7247}"/>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6" name="Footer Placeholder 5">
            <a:extLst>
              <a:ext uri="{FF2B5EF4-FFF2-40B4-BE49-F238E27FC236}">
                <a16:creationId xmlns:a16="http://schemas.microsoft.com/office/drawing/2014/main" id="{00AB1F20-5F07-4AF9-B23E-63D404B01D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439D121-6FFA-497D-8022-C2F95DA79558}"/>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257879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AA2C-C7CE-4BDF-A735-AD4C26F4A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3FDA51-194F-48ED-A9AE-A026A345C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19DE51-78A3-450B-939D-C86A059746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8FA2B7-0A4D-4BB5-A094-B86E657F7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9955D9-5CC4-4A3A-8E83-C0FA64ADAA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9D61D-1351-41C4-9956-61341AC13FE8}"/>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8" name="Footer Placeholder 7">
            <a:extLst>
              <a:ext uri="{FF2B5EF4-FFF2-40B4-BE49-F238E27FC236}">
                <a16:creationId xmlns:a16="http://schemas.microsoft.com/office/drawing/2014/main" id="{12A03A59-92AA-43F4-BB7B-A1830FA58DC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30A10F2-BA45-47E7-8D2C-D4A57A3A6F1F}"/>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141970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9DE9-0C89-489A-B90D-C86547CC4DB7}"/>
              </a:ext>
            </a:extLst>
          </p:cNvPr>
          <p:cNvSpPr>
            <a:spLocks noGrp="1"/>
          </p:cNvSpPr>
          <p:nvPr>
            <p:ph type="title"/>
          </p:nvPr>
        </p:nvSpPr>
        <p:spPr>
          <a:xfrm>
            <a:off x="6563360" y="2498725"/>
            <a:ext cx="493268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4781ED26-F380-4C21-A272-FE868C1A3AFE}"/>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5" name="Slide Number Placeholder 4">
            <a:extLst>
              <a:ext uri="{FF2B5EF4-FFF2-40B4-BE49-F238E27FC236}">
                <a16:creationId xmlns:a16="http://schemas.microsoft.com/office/drawing/2014/main" id="{151EDB55-163D-4077-B0BB-F01CAFB49D1A}"/>
              </a:ext>
            </a:extLst>
          </p:cNvPr>
          <p:cNvSpPr>
            <a:spLocks noGrp="1"/>
          </p:cNvSpPr>
          <p:nvPr>
            <p:ph type="sldNum" sz="quarter" idx="12"/>
          </p:nvPr>
        </p:nvSpPr>
        <p:spPr/>
        <p:txBody>
          <a:bodyPr/>
          <a:lstStyle/>
          <a:p>
            <a:fld id="{B372D04E-1376-4999-9DBF-550550626355}" type="slidenum">
              <a:rPr lang="en-US" smtClean="0"/>
              <a:t>‹#›</a:t>
            </a:fld>
            <a:endParaRPr lang="en-US" dirty="0"/>
          </a:p>
        </p:txBody>
      </p:sp>
      <p:sp>
        <p:nvSpPr>
          <p:cNvPr id="6" name="Picture Placeholder 8">
            <a:extLst>
              <a:ext uri="{FF2B5EF4-FFF2-40B4-BE49-F238E27FC236}">
                <a16:creationId xmlns:a16="http://schemas.microsoft.com/office/drawing/2014/main" id="{8A2B996D-4369-4AEA-BF22-35BE6E843CE7}"/>
              </a:ext>
            </a:extLst>
          </p:cNvPr>
          <p:cNvSpPr>
            <a:spLocks noGrp="1"/>
          </p:cNvSpPr>
          <p:nvPr>
            <p:ph type="pic" sz="quarter" idx="13" hasCustomPrompt="1"/>
          </p:nvPr>
        </p:nvSpPr>
        <p:spPr bwMode="ltGray">
          <a:xfrm>
            <a:off x="0" y="0"/>
            <a:ext cx="5029200" cy="6858000"/>
          </a:xfrm>
          <a:solidFill>
            <a:srgbClr val="88DBDF"/>
          </a:solidFill>
        </p:spPr>
        <p:txBody>
          <a:bodyPr>
            <a:normAutofit/>
          </a:bodyPr>
          <a:lstStyle>
            <a:lvl1pPr marL="0" indent="0">
              <a:buNone/>
              <a:defRPr sz="2400" baseline="0">
                <a:solidFill>
                  <a:schemeClr val="bg1"/>
                </a:solidFill>
                <a:latin typeface="Brandon Text Light" panose="020B0303020203060203" pitchFamily="34" charset="0"/>
              </a:defRPr>
            </a:lvl1pPr>
          </a:lstStyle>
          <a:p>
            <a:r>
              <a:rPr lang="en-US" dirty="0"/>
              <a:t>INSERT IMAGE (605 x 825 px)</a:t>
            </a:r>
          </a:p>
        </p:txBody>
      </p:sp>
    </p:spTree>
    <p:extLst>
      <p:ext uri="{BB962C8B-B14F-4D97-AF65-F5344CB8AC3E}">
        <p14:creationId xmlns:p14="http://schemas.microsoft.com/office/powerpoint/2010/main" val="1206957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50A7C-EC27-431D-A615-0E44FC1757B2}"/>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3" name="Footer Placeholder 2">
            <a:extLst>
              <a:ext uri="{FF2B5EF4-FFF2-40B4-BE49-F238E27FC236}">
                <a16:creationId xmlns:a16="http://schemas.microsoft.com/office/drawing/2014/main" id="{5028336A-99E8-4276-B7B6-F207A39C323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1DAE95F-1A51-467E-9AA4-E9CAFB825593}"/>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296763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7E31-90AD-4F2A-8C8A-783004AA0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BEE40-FA86-45EE-8B9E-12966A3A9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B3E97-B181-426D-928C-89EC88889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55E16A-1763-42D7-9C7B-90B8C795CE83}"/>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6" name="Footer Placeholder 5">
            <a:extLst>
              <a:ext uri="{FF2B5EF4-FFF2-40B4-BE49-F238E27FC236}">
                <a16:creationId xmlns:a16="http://schemas.microsoft.com/office/drawing/2014/main" id="{AC88583E-7019-48EA-B937-2C77B7046A9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8D6C991-4232-4E1B-82E0-B7D697CCADB8}"/>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322094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311-BA85-4D4D-9F42-F9C754170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EA71E-27F5-4285-B644-840AF191D1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4E986-8112-4B7D-836F-CE864BFF0D6A}"/>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5" name="Footer Placeholder 4">
            <a:extLst>
              <a:ext uri="{FF2B5EF4-FFF2-40B4-BE49-F238E27FC236}">
                <a16:creationId xmlns:a16="http://schemas.microsoft.com/office/drawing/2014/main" id="{0C51F44A-BB67-4793-B11B-BDB67727F8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1CEFB6-298C-43B7-BF1A-9BEDF49A7671}"/>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3378066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F8E0-444D-401C-B469-BE71037AE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B5D16-0A91-43AF-8E6C-4A3C2D70A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B46B65-F11C-4569-AF0F-66B46A69D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694808-9C4B-4A31-A2CD-55C32CFC5B3A}"/>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6" name="Footer Placeholder 5">
            <a:extLst>
              <a:ext uri="{FF2B5EF4-FFF2-40B4-BE49-F238E27FC236}">
                <a16:creationId xmlns:a16="http://schemas.microsoft.com/office/drawing/2014/main" id="{E3FF136F-7161-4470-A37F-CD68F5E857C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D74237D-3326-456D-8A29-19CC86FF8C46}"/>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273333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D6DB-23D7-462E-9712-88790F1A9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53CD3-16F2-447C-B079-36C848A9A2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FCCA1-084C-42A5-9F7B-B2537AAB1AA5}"/>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5" name="Footer Placeholder 4">
            <a:extLst>
              <a:ext uri="{FF2B5EF4-FFF2-40B4-BE49-F238E27FC236}">
                <a16:creationId xmlns:a16="http://schemas.microsoft.com/office/drawing/2014/main" id="{A4097110-1EB7-4C14-B17D-BE2449FF63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B96A7B4-C06A-4C7F-AAFB-75D8115016EE}"/>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2118209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821B6-3C67-4802-AEF0-5B8D9A54F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89A71-A006-470A-9458-093914D9B2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2827-7EB7-401D-B9A7-E2BF75E41D3B}"/>
              </a:ext>
            </a:extLst>
          </p:cNvPr>
          <p:cNvSpPr>
            <a:spLocks noGrp="1"/>
          </p:cNvSpPr>
          <p:nvPr>
            <p:ph type="dt" sz="half" idx="10"/>
          </p:nvPr>
        </p:nvSpPr>
        <p:spPr>
          <a:xfrm>
            <a:off x="838200" y="6356350"/>
            <a:ext cx="2743200" cy="365125"/>
          </a:xfrm>
          <a:prstGeom prst="rect">
            <a:avLst/>
          </a:prstGeom>
        </p:spPr>
        <p:txBody>
          <a:bodyPr/>
          <a:lstStyle/>
          <a:p>
            <a:fld id="{34EE9704-7BF0-4725-BDD2-D8D212784138}" type="datetimeFigureOut">
              <a:rPr lang="en-US" smtClean="0"/>
              <a:t>4/3/2019</a:t>
            </a:fld>
            <a:endParaRPr lang="en-US" dirty="0"/>
          </a:p>
        </p:txBody>
      </p:sp>
      <p:sp>
        <p:nvSpPr>
          <p:cNvPr id="5" name="Footer Placeholder 4">
            <a:extLst>
              <a:ext uri="{FF2B5EF4-FFF2-40B4-BE49-F238E27FC236}">
                <a16:creationId xmlns:a16="http://schemas.microsoft.com/office/drawing/2014/main" id="{7381DE89-B673-4F53-A60A-4A9AE7A4DFA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3CC91A9-85A8-4890-9C18-D83B07B502E6}"/>
              </a:ext>
            </a:extLst>
          </p:cNvPr>
          <p:cNvSpPr>
            <a:spLocks noGrp="1"/>
          </p:cNvSpPr>
          <p:nvPr>
            <p:ph type="sldNum" sz="quarter" idx="12"/>
          </p:nvPr>
        </p:nvSpPr>
        <p:spPr/>
        <p:txBody>
          <a:bodyPr/>
          <a:lstStyle/>
          <a:p>
            <a:fld id="{B372D04E-1376-4999-9DBF-550550626355}" type="slidenum">
              <a:rPr lang="en-US" smtClean="0"/>
              <a:t>‹#›</a:t>
            </a:fld>
            <a:endParaRPr lang="en-US" dirty="0"/>
          </a:p>
        </p:txBody>
      </p:sp>
    </p:spTree>
    <p:extLst>
      <p:ext uri="{BB962C8B-B14F-4D97-AF65-F5344CB8AC3E}">
        <p14:creationId xmlns:p14="http://schemas.microsoft.com/office/powerpoint/2010/main" val="4272961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270881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3116852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448617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375338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D81AA-2E8E-487D-ACFD-8C1EFA0FA1A0}"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3856106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D81AA-2E8E-487D-ACFD-8C1EFA0FA1A0}"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3639188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4B7215-A374-4C1A-A13D-8E2209368329}" type="slidenum">
              <a:rPr lang="en-US" smtClean="0"/>
              <a:t>‹#›</a:t>
            </a:fld>
            <a:endParaRPr lang="en-US" dirty="0"/>
          </a:p>
        </p:txBody>
      </p:sp>
      <p:sp>
        <p:nvSpPr>
          <p:cNvPr id="5" name="Rectangle 4">
            <a:extLst>
              <a:ext uri="{FF2B5EF4-FFF2-40B4-BE49-F238E27FC236}">
                <a16:creationId xmlns:a16="http://schemas.microsoft.com/office/drawing/2014/main" id="{491871F2-EE81-4051-AFC8-DF442EA29A92}"/>
              </a:ext>
            </a:extLst>
          </p:cNvPr>
          <p:cNvSpPr/>
          <p:nvPr userDrawn="1"/>
        </p:nvSpPr>
        <p:spPr>
          <a:xfrm>
            <a:off x="0" y="6485641"/>
            <a:ext cx="2809188" cy="372359"/>
          </a:xfrm>
          <a:prstGeom prst="rect">
            <a:avLst/>
          </a:prstGeom>
          <a:solidFill>
            <a:srgbClr val="F15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6E3DA6-1545-4104-9172-D0F0059972AF}"/>
              </a:ext>
            </a:extLst>
          </p:cNvPr>
          <p:cNvSpPr/>
          <p:nvPr userDrawn="1"/>
        </p:nvSpPr>
        <p:spPr>
          <a:xfrm>
            <a:off x="2809188" y="6485641"/>
            <a:ext cx="6532775" cy="372359"/>
          </a:xfrm>
          <a:prstGeom prst="rect">
            <a:avLst/>
          </a:prstGeom>
          <a:solidFill>
            <a:srgbClr val="FF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06711C-C123-4BC4-A9F1-BE86C41FC950}"/>
              </a:ext>
            </a:extLst>
          </p:cNvPr>
          <p:cNvSpPr/>
          <p:nvPr userDrawn="1"/>
        </p:nvSpPr>
        <p:spPr>
          <a:xfrm>
            <a:off x="0" y="6202837"/>
            <a:ext cx="3311951" cy="282804"/>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428CA1A-F3CC-4200-A495-12101CDF1EBC}"/>
              </a:ext>
            </a:extLst>
          </p:cNvPr>
          <p:cNvSpPr/>
          <p:nvPr userDrawn="1"/>
        </p:nvSpPr>
        <p:spPr>
          <a:xfrm>
            <a:off x="8309114" y="6485641"/>
            <a:ext cx="3882886" cy="372359"/>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8160A47-A604-4B2A-8763-423E40FBCD8D}"/>
              </a:ext>
            </a:extLst>
          </p:cNvPr>
          <p:cNvSpPr/>
          <p:nvPr userDrawn="1"/>
        </p:nvSpPr>
        <p:spPr>
          <a:xfrm>
            <a:off x="9615022" y="6214165"/>
            <a:ext cx="2576978" cy="281508"/>
          </a:xfrm>
          <a:prstGeom prst="rect">
            <a:avLst/>
          </a:prstGeom>
          <a:solidFill>
            <a:srgbClr val="FDC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DE66822-8478-4A98-94D8-4FD47F404C03}"/>
              </a:ext>
            </a:extLst>
          </p:cNvPr>
          <p:cNvSpPr/>
          <p:nvPr userDrawn="1"/>
        </p:nvSpPr>
        <p:spPr>
          <a:xfrm>
            <a:off x="3311952" y="6202837"/>
            <a:ext cx="6319916" cy="282804"/>
          </a:xfrm>
          <a:prstGeom prst="rect">
            <a:avLst/>
          </a:prstGeom>
          <a:solidFill>
            <a:srgbClr val="D7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4F95FA8-F61F-4827-BF60-CC546778312B}"/>
              </a:ext>
            </a:extLst>
          </p:cNvPr>
          <p:cNvGrpSpPr>
            <a:grpSpLocks noChangeAspect="1"/>
          </p:cNvGrpSpPr>
          <p:nvPr userDrawn="1"/>
        </p:nvGrpSpPr>
        <p:grpSpPr bwMode="black">
          <a:xfrm>
            <a:off x="9578739" y="53637"/>
            <a:ext cx="2344126" cy="603206"/>
            <a:chOff x="2610" y="254"/>
            <a:chExt cx="3618" cy="931"/>
          </a:xfrm>
        </p:grpSpPr>
        <p:sp>
          <p:nvSpPr>
            <p:cNvPr id="12" name="Freeform 5">
              <a:extLst>
                <a:ext uri="{FF2B5EF4-FFF2-40B4-BE49-F238E27FC236}">
                  <a16:creationId xmlns:a16="http://schemas.microsoft.com/office/drawing/2014/main" id="{24105189-745C-4A3C-B447-B256A8D4A41A}"/>
                </a:ext>
              </a:extLst>
            </p:cNvPr>
            <p:cNvSpPr>
              <a:spLocks noEditPoints="1"/>
            </p:cNvSpPr>
            <p:nvPr userDrawn="1"/>
          </p:nvSpPr>
          <p:spPr bwMode="black">
            <a:xfrm>
              <a:off x="3646" y="385"/>
              <a:ext cx="355" cy="381"/>
            </a:xfrm>
            <a:custGeom>
              <a:avLst/>
              <a:gdLst>
                <a:gd name="T0" fmla="*/ 1 w 150"/>
                <a:gd name="T1" fmla="*/ 154 h 160"/>
                <a:gd name="T2" fmla="*/ 70 w 150"/>
                <a:gd name="T3" fmla="*/ 2 h 160"/>
                <a:gd name="T4" fmla="*/ 74 w 150"/>
                <a:gd name="T5" fmla="*/ 0 h 160"/>
                <a:gd name="T6" fmla="*/ 76 w 150"/>
                <a:gd name="T7" fmla="*/ 0 h 160"/>
                <a:gd name="T8" fmla="*/ 80 w 150"/>
                <a:gd name="T9" fmla="*/ 2 h 160"/>
                <a:gd name="T10" fmla="*/ 148 w 150"/>
                <a:gd name="T11" fmla="*/ 154 h 160"/>
                <a:gd name="T12" fmla="*/ 144 w 150"/>
                <a:gd name="T13" fmla="*/ 160 h 160"/>
                <a:gd name="T14" fmla="*/ 135 w 150"/>
                <a:gd name="T15" fmla="*/ 160 h 160"/>
                <a:gd name="T16" fmla="*/ 132 w 150"/>
                <a:gd name="T17" fmla="*/ 158 h 160"/>
                <a:gd name="T18" fmla="*/ 115 w 150"/>
                <a:gd name="T19" fmla="*/ 120 h 160"/>
                <a:gd name="T20" fmla="*/ 34 w 150"/>
                <a:gd name="T21" fmla="*/ 120 h 160"/>
                <a:gd name="T22" fmla="*/ 18 w 150"/>
                <a:gd name="T23" fmla="*/ 158 h 160"/>
                <a:gd name="T24" fmla="*/ 14 w 150"/>
                <a:gd name="T25" fmla="*/ 160 h 160"/>
                <a:gd name="T26" fmla="*/ 5 w 150"/>
                <a:gd name="T27" fmla="*/ 160 h 160"/>
                <a:gd name="T28" fmla="*/ 1 w 150"/>
                <a:gd name="T29" fmla="*/ 154 h 160"/>
                <a:gd name="T30" fmla="*/ 109 w 150"/>
                <a:gd name="T31" fmla="*/ 106 h 160"/>
                <a:gd name="T32" fmla="*/ 76 w 150"/>
                <a:gd name="T33" fmla="*/ 32 h 160"/>
                <a:gd name="T34" fmla="*/ 74 w 150"/>
                <a:gd name="T35" fmla="*/ 32 h 160"/>
                <a:gd name="T36" fmla="*/ 41 w 150"/>
                <a:gd name="T37" fmla="*/ 106 h 160"/>
                <a:gd name="T38" fmla="*/ 109 w 150"/>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60">
                  <a:moveTo>
                    <a:pt x="1" y="154"/>
                  </a:moveTo>
                  <a:cubicBezTo>
                    <a:pt x="70" y="2"/>
                    <a:pt x="70" y="2"/>
                    <a:pt x="70" y="2"/>
                  </a:cubicBezTo>
                  <a:cubicBezTo>
                    <a:pt x="71" y="1"/>
                    <a:pt x="72" y="0"/>
                    <a:pt x="74" y="0"/>
                  </a:cubicBezTo>
                  <a:cubicBezTo>
                    <a:pt x="76" y="0"/>
                    <a:pt x="76" y="0"/>
                    <a:pt x="76" y="0"/>
                  </a:cubicBezTo>
                  <a:cubicBezTo>
                    <a:pt x="78" y="0"/>
                    <a:pt x="79" y="1"/>
                    <a:pt x="80" y="2"/>
                  </a:cubicBezTo>
                  <a:cubicBezTo>
                    <a:pt x="148" y="154"/>
                    <a:pt x="148" y="154"/>
                    <a:pt x="148" y="154"/>
                  </a:cubicBezTo>
                  <a:cubicBezTo>
                    <a:pt x="150" y="157"/>
                    <a:pt x="148" y="160"/>
                    <a:pt x="144" y="160"/>
                  </a:cubicBezTo>
                  <a:cubicBezTo>
                    <a:pt x="135" y="160"/>
                    <a:pt x="135" y="160"/>
                    <a:pt x="135" y="160"/>
                  </a:cubicBezTo>
                  <a:cubicBezTo>
                    <a:pt x="133" y="160"/>
                    <a:pt x="132" y="159"/>
                    <a:pt x="132"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2" y="160"/>
                    <a:pt x="0" y="157"/>
                    <a:pt x="1" y="154"/>
                  </a:cubicBezTo>
                  <a:moveTo>
                    <a:pt x="109" y="106"/>
                  </a:moveTo>
                  <a:cubicBezTo>
                    <a:pt x="98" y="82"/>
                    <a:pt x="87" y="57"/>
                    <a:pt x="76" y="32"/>
                  </a:cubicBezTo>
                  <a:cubicBezTo>
                    <a:pt x="74" y="32"/>
                    <a:pt x="74" y="32"/>
                    <a:pt x="74" y="32"/>
                  </a:cubicBezTo>
                  <a:cubicBezTo>
                    <a:pt x="41" y="106"/>
                    <a:pt x="41" y="106"/>
                    <a:pt x="41" y="106"/>
                  </a:cubicBezTo>
                  <a:lnTo>
                    <a:pt x="109"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3" name="Freeform 6">
              <a:extLst>
                <a:ext uri="{FF2B5EF4-FFF2-40B4-BE49-F238E27FC236}">
                  <a16:creationId xmlns:a16="http://schemas.microsoft.com/office/drawing/2014/main" id="{6F198DAB-F655-4AAB-A293-17515D33915D}"/>
                </a:ext>
              </a:extLst>
            </p:cNvPr>
            <p:cNvSpPr>
              <a:spLocks/>
            </p:cNvSpPr>
            <p:nvPr userDrawn="1"/>
          </p:nvSpPr>
          <p:spPr bwMode="black">
            <a:xfrm>
              <a:off x="4084" y="389"/>
              <a:ext cx="206" cy="377"/>
            </a:xfrm>
            <a:custGeom>
              <a:avLst/>
              <a:gdLst>
                <a:gd name="T0" fmla="*/ 0 w 87"/>
                <a:gd name="T1" fmla="*/ 4 h 158"/>
                <a:gd name="T2" fmla="*/ 5 w 87"/>
                <a:gd name="T3" fmla="*/ 0 h 158"/>
                <a:gd name="T4" fmla="*/ 14 w 87"/>
                <a:gd name="T5" fmla="*/ 0 h 158"/>
                <a:gd name="T6" fmla="*/ 18 w 87"/>
                <a:gd name="T7" fmla="*/ 4 h 158"/>
                <a:gd name="T8" fmla="*/ 18 w 87"/>
                <a:gd name="T9" fmla="*/ 143 h 158"/>
                <a:gd name="T10" fmla="*/ 83 w 87"/>
                <a:gd name="T11" fmla="*/ 143 h 158"/>
                <a:gd name="T12" fmla="*/ 87 w 87"/>
                <a:gd name="T13" fmla="*/ 147 h 158"/>
                <a:gd name="T14" fmla="*/ 87 w 87"/>
                <a:gd name="T15" fmla="*/ 154 h 158"/>
                <a:gd name="T16" fmla="*/ 83 w 87"/>
                <a:gd name="T17" fmla="*/ 158 h 158"/>
                <a:gd name="T18" fmla="*/ 5 w 87"/>
                <a:gd name="T19" fmla="*/ 158 h 158"/>
                <a:gd name="T20" fmla="*/ 0 w 87"/>
                <a:gd name="T21" fmla="*/ 154 h 158"/>
                <a:gd name="T22" fmla="*/ 0 w 87"/>
                <a:gd name="T2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58">
                  <a:moveTo>
                    <a:pt x="0" y="4"/>
                  </a:moveTo>
                  <a:cubicBezTo>
                    <a:pt x="0" y="2"/>
                    <a:pt x="2" y="0"/>
                    <a:pt x="5" y="0"/>
                  </a:cubicBezTo>
                  <a:cubicBezTo>
                    <a:pt x="14" y="0"/>
                    <a:pt x="14" y="0"/>
                    <a:pt x="14" y="0"/>
                  </a:cubicBezTo>
                  <a:cubicBezTo>
                    <a:pt x="16" y="0"/>
                    <a:pt x="18" y="2"/>
                    <a:pt x="18" y="4"/>
                  </a:cubicBezTo>
                  <a:cubicBezTo>
                    <a:pt x="18" y="143"/>
                    <a:pt x="18" y="143"/>
                    <a:pt x="18" y="143"/>
                  </a:cubicBezTo>
                  <a:cubicBezTo>
                    <a:pt x="83" y="143"/>
                    <a:pt x="83" y="143"/>
                    <a:pt x="83" y="143"/>
                  </a:cubicBezTo>
                  <a:cubicBezTo>
                    <a:pt x="86" y="143"/>
                    <a:pt x="87" y="145"/>
                    <a:pt x="87" y="147"/>
                  </a:cubicBezTo>
                  <a:cubicBezTo>
                    <a:pt x="87" y="154"/>
                    <a:pt x="87" y="154"/>
                    <a:pt x="87" y="154"/>
                  </a:cubicBezTo>
                  <a:cubicBezTo>
                    <a:pt x="87" y="156"/>
                    <a:pt x="86" y="158"/>
                    <a:pt x="83" y="158"/>
                  </a:cubicBezTo>
                  <a:cubicBezTo>
                    <a:pt x="5" y="158"/>
                    <a:pt x="5" y="158"/>
                    <a:pt x="5" y="158"/>
                  </a:cubicBezTo>
                  <a:cubicBezTo>
                    <a:pt x="2" y="158"/>
                    <a:pt x="0" y="156"/>
                    <a:pt x="0" y="154"/>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4" name="Freeform 7">
              <a:extLst>
                <a:ext uri="{FF2B5EF4-FFF2-40B4-BE49-F238E27FC236}">
                  <a16:creationId xmlns:a16="http://schemas.microsoft.com/office/drawing/2014/main" id="{BF30AF99-4395-46FC-B4AF-209B7287C2BA}"/>
                </a:ext>
              </a:extLst>
            </p:cNvPr>
            <p:cNvSpPr>
              <a:spLocks/>
            </p:cNvSpPr>
            <p:nvPr userDrawn="1"/>
          </p:nvSpPr>
          <p:spPr bwMode="black">
            <a:xfrm>
              <a:off x="4333" y="389"/>
              <a:ext cx="248" cy="377"/>
            </a:xfrm>
            <a:custGeom>
              <a:avLst/>
              <a:gdLst>
                <a:gd name="T0" fmla="*/ 44 w 105"/>
                <a:gd name="T1" fmla="*/ 15 h 158"/>
                <a:gd name="T2" fmla="*/ 5 w 105"/>
                <a:gd name="T3" fmla="*/ 15 h 158"/>
                <a:gd name="T4" fmla="*/ 0 w 105"/>
                <a:gd name="T5" fmla="*/ 11 h 158"/>
                <a:gd name="T6" fmla="*/ 0 w 105"/>
                <a:gd name="T7" fmla="*/ 4 h 158"/>
                <a:gd name="T8" fmla="*/ 5 w 105"/>
                <a:gd name="T9" fmla="*/ 0 h 158"/>
                <a:gd name="T10" fmla="*/ 101 w 105"/>
                <a:gd name="T11" fmla="*/ 0 h 158"/>
                <a:gd name="T12" fmla="*/ 105 w 105"/>
                <a:gd name="T13" fmla="*/ 4 h 158"/>
                <a:gd name="T14" fmla="*/ 105 w 105"/>
                <a:gd name="T15" fmla="*/ 11 h 158"/>
                <a:gd name="T16" fmla="*/ 101 w 105"/>
                <a:gd name="T17" fmla="*/ 15 h 158"/>
                <a:gd name="T18" fmla="*/ 61 w 105"/>
                <a:gd name="T19" fmla="*/ 15 h 158"/>
                <a:gd name="T20" fmla="*/ 61 w 105"/>
                <a:gd name="T21" fmla="*/ 154 h 158"/>
                <a:gd name="T22" fmla="*/ 57 w 105"/>
                <a:gd name="T23" fmla="*/ 158 h 158"/>
                <a:gd name="T24" fmla="*/ 48 w 105"/>
                <a:gd name="T25" fmla="*/ 158 h 158"/>
                <a:gd name="T26" fmla="*/ 44 w 105"/>
                <a:gd name="T27" fmla="*/ 154 h 158"/>
                <a:gd name="T28" fmla="*/ 44 w 105"/>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58">
                  <a:moveTo>
                    <a:pt x="44" y="15"/>
                  </a:moveTo>
                  <a:cubicBezTo>
                    <a:pt x="5" y="15"/>
                    <a:pt x="5" y="15"/>
                    <a:pt x="5" y="15"/>
                  </a:cubicBezTo>
                  <a:cubicBezTo>
                    <a:pt x="2" y="15"/>
                    <a:pt x="0" y="13"/>
                    <a:pt x="0" y="11"/>
                  </a:cubicBezTo>
                  <a:cubicBezTo>
                    <a:pt x="0" y="4"/>
                    <a:pt x="0" y="4"/>
                    <a:pt x="0" y="4"/>
                  </a:cubicBezTo>
                  <a:cubicBezTo>
                    <a:pt x="0" y="2"/>
                    <a:pt x="2" y="0"/>
                    <a:pt x="5" y="0"/>
                  </a:cubicBezTo>
                  <a:cubicBezTo>
                    <a:pt x="101" y="0"/>
                    <a:pt x="101" y="0"/>
                    <a:pt x="101" y="0"/>
                  </a:cubicBezTo>
                  <a:cubicBezTo>
                    <a:pt x="103" y="0"/>
                    <a:pt x="105" y="2"/>
                    <a:pt x="105" y="4"/>
                  </a:cubicBezTo>
                  <a:cubicBezTo>
                    <a:pt x="105" y="11"/>
                    <a:pt x="105" y="11"/>
                    <a:pt x="105" y="11"/>
                  </a:cubicBezTo>
                  <a:cubicBezTo>
                    <a:pt x="105" y="13"/>
                    <a:pt x="103" y="15"/>
                    <a:pt x="101" y="15"/>
                  </a:cubicBezTo>
                  <a:cubicBezTo>
                    <a:pt x="61" y="15"/>
                    <a:pt x="61" y="15"/>
                    <a:pt x="61" y="15"/>
                  </a:cubicBezTo>
                  <a:cubicBezTo>
                    <a:pt x="61" y="154"/>
                    <a:pt x="61" y="154"/>
                    <a:pt x="61" y="154"/>
                  </a:cubicBezTo>
                  <a:cubicBezTo>
                    <a:pt x="61" y="156"/>
                    <a:pt x="59" y="158"/>
                    <a:pt x="57" y="158"/>
                  </a:cubicBezTo>
                  <a:cubicBezTo>
                    <a:pt x="48" y="158"/>
                    <a:pt x="48" y="158"/>
                    <a:pt x="48" y="158"/>
                  </a:cubicBezTo>
                  <a:cubicBezTo>
                    <a:pt x="46" y="158"/>
                    <a:pt x="44" y="156"/>
                    <a:pt x="44" y="154"/>
                  </a:cubicBezTo>
                  <a:lnTo>
                    <a:pt x="4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5" name="Freeform 8">
              <a:extLst>
                <a:ext uri="{FF2B5EF4-FFF2-40B4-BE49-F238E27FC236}">
                  <a16:creationId xmlns:a16="http://schemas.microsoft.com/office/drawing/2014/main" id="{370DB897-909B-4D8C-875E-4BF56C6A2E34}"/>
                </a:ext>
              </a:extLst>
            </p:cNvPr>
            <p:cNvSpPr>
              <a:spLocks noEditPoints="1"/>
            </p:cNvSpPr>
            <p:nvPr userDrawn="1"/>
          </p:nvSpPr>
          <p:spPr bwMode="black">
            <a:xfrm>
              <a:off x="4607" y="385"/>
              <a:ext cx="353" cy="381"/>
            </a:xfrm>
            <a:custGeom>
              <a:avLst/>
              <a:gdLst>
                <a:gd name="T0" fmla="*/ 1 w 149"/>
                <a:gd name="T1" fmla="*/ 154 h 160"/>
                <a:gd name="T2" fmla="*/ 70 w 149"/>
                <a:gd name="T3" fmla="*/ 2 h 160"/>
                <a:gd name="T4" fmla="*/ 74 w 149"/>
                <a:gd name="T5" fmla="*/ 0 h 160"/>
                <a:gd name="T6" fmla="*/ 76 w 149"/>
                <a:gd name="T7" fmla="*/ 0 h 160"/>
                <a:gd name="T8" fmla="*/ 80 w 149"/>
                <a:gd name="T9" fmla="*/ 2 h 160"/>
                <a:gd name="T10" fmla="*/ 148 w 149"/>
                <a:gd name="T11" fmla="*/ 154 h 160"/>
                <a:gd name="T12" fmla="*/ 144 w 149"/>
                <a:gd name="T13" fmla="*/ 160 h 160"/>
                <a:gd name="T14" fmla="*/ 135 w 149"/>
                <a:gd name="T15" fmla="*/ 160 h 160"/>
                <a:gd name="T16" fmla="*/ 131 w 149"/>
                <a:gd name="T17" fmla="*/ 158 h 160"/>
                <a:gd name="T18" fmla="*/ 115 w 149"/>
                <a:gd name="T19" fmla="*/ 120 h 160"/>
                <a:gd name="T20" fmla="*/ 34 w 149"/>
                <a:gd name="T21" fmla="*/ 120 h 160"/>
                <a:gd name="T22" fmla="*/ 18 w 149"/>
                <a:gd name="T23" fmla="*/ 158 h 160"/>
                <a:gd name="T24" fmla="*/ 14 w 149"/>
                <a:gd name="T25" fmla="*/ 160 h 160"/>
                <a:gd name="T26" fmla="*/ 5 w 149"/>
                <a:gd name="T27" fmla="*/ 160 h 160"/>
                <a:gd name="T28" fmla="*/ 1 w 149"/>
                <a:gd name="T29" fmla="*/ 154 h 160"/>
                <a:gd name="T30" fmla="*/ 108 w 149"/>
                <a:gd name="T31" fmla="*/ 106 h 160"/>
                <a:gd name="T32" fmla="*/ 75 w 149"/>
                <a:gd name="T33" fmla="*/ 32 h 160"/>
                <a:gd name="T34" fmla="*/ 74 w 149"/>
                <a:gd name="T35" fmla="*/ 32 h 160"/>
                <a:gd name="T36" fmla="*/ 41 w 149"/>
                <a:gd name="T37" fmla="*/ 106 h 160"/>
                <a:gd name="T38" fmla="*/ 108 w 149"/>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0">
                  <a:moveTo>
                    <a:pt x="1" y="154"/>
                  </a:moveTo>
                  <a:cubicBezTo>
                    <a:pt x="70" y="2"/>
                    <a:pt x="70" y="2"/>
                    <a:pt x="70" y="2"/>
                  </a:cubicBezTo>
                  <a:cubicBezTo>
                    <a:pt x="70" y="1"/>
                    <a:pt x="72" y="0"/>
                    <a:pt x="74" y="0"/>
                  </a:cubicBezTo>
                  <a:cubicBezTo>
                    <a:pt x="76" y="0"/>
                    <a:pt x="76" y="0"/>
                    <a:pt x="76" y="0"/>
                  </a:cubicBezTo>
                  <a:cubicBezTo>
                    <a:pt x="78" y="0"/>
                    <a:pt x="79" y="1"/>
                    <a:pt x="80" y="2"/>
                  </a:cubicBezTo>
                  <a:cubicBezTo>
                    <a:pt x="148" y="154"/>
                    <a:pt x="148" y="154"/>
                    <a:pt x="148" y="154"/>
                  </a:cubicBezTo>
                  <a:cubicBezTo>
                    <a:pt x="149" y="157"/>
                    <a:pt x="148" y="160"/>
                    <a:pt x="144" y="160"/>
                  </a:cubicBezTo>
                  <a:cubicBezTo>
                    <a:pt x="135" y="160"/>
                    <a:pt x="135" y="160"/>
                    <a:pt x="135" y="160"/>
                  </a:cubicBezTo>
                  <a:cubicBezTo>
                    <a:pt x="133" y="160"/>
                    <a:pt x="132" y="159"/>
                    <a:pt x="131"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1" y="160"/>
                    <a:pt x="0" y="157"/>
                    <a:pt x="1" y="154"/>
                  </a:cubicBezTo>
                  <a:moveTo>
                    <a:pt x="108" y="106"/>
                  </a:moveTo>
                  <a:cubicBezTo>
                    <a:pt x="97" y="82"/>
                    <a:pt x="87" y="57"/>
                    <a:pt x="75" y="32"/>
                  </a:cubicBezTo>
                  <a:cubicBezTo>
                    <a:pt x="74" y="32"/>
                    <a:pt x="74" y="32"/>
                    <a:pt x="74" y="32"/>
                  </a:cubicBezTo>
                  <a:cubicBezTo>
                    <a:pt x="41" y="106"/>
                    <a:pt x="41" y="106"/>
                    <a:pt x="41" y="106"/>
                  </a:cubicBezTo>
                  <a:lnTo>
                    <a:pt x="108"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6" name="Freeform 9">
              <a:extLst>
                <a:ext uri="{FF2B5EF4-FFF2-40B4-BE49-F238E27FC236}">
                  <a16:creationId xmlns:a16="http://schemas.microsoft.com/office/drawing/2014/main" id="{ED509879-692D-4F3C-AACC-459160966F71}"/>
                </a:ext>
              </a:extLst>
            </p:cNvPr>
            <p:cNvSpPr>
              <a:spLocks noEditPoints="1"/>
            </p:cNvSpPr>
            <p:nvPr userDrawn="1"/>
          </p:nvSpPr>
          <p:spPr bwMode="black">
            <a:xfrm>
              <a:off x="5045" y="389"/>
              <a:ext cx="265" cy="377"/>
            </a:xfrm>
            <a:custGeom>
              <a:avLst/>
              <a:gdLst>
                <a:gd name="T0" fmla="*/ 0 w 112"/>
                <a:gd name="T1" fmla="*/ 4 h 158"/>
                <a:gd name="T2" fmla="*/ 4 w 112"/>
                <a:gd name="T3" fmla="*/ 0 h 158"/>
                <a:gd name="T4" fmla="*/ 63 w 112"/>
                <a:gd name="T5" fmla="*/ 0 h 158"/>
                <a:gd name="T6" fmla="*/ 112 w 112"/>
                <a:gd name="T7" fmla="*/ 48 h 158"/>
                <a:gd name="T8" fmla="*/ 79 w 112"/>
                <a:gd name="T9" fmla="*/ 94 h 158"/>
                <a:gd name="T10" fmla="*/ 110 w 112"/>
                <a:gd name="T11" fmla="*/ 152 h 158"/>
                <a:gd name="T12" fmla="*/ 106 w 112"/>
                <a:gd name="T13" fmla="*/ 158 h 158"/>
                <a:gd name="T14" fmla="*/ 95 w 112"/>
                <a:gd name="T15" fmla="*/ 158 h 158"/>
                <a:gd name="T16" fmla="*/ 90 w 112"/>
                <a:gd name="T17" fmla="*/ 155 h 158"/>
                <a:gd name="T18" fmla="*/ 61 w 112"/>
                <a:gd name="T19" fmla="*/ 96 h 158"/>
                <a:gd name="T20" fmla="*/ 18 w 112"/>
                <a:gd name="T21" fmla="*/ 96 h 158"/>
                <a:gd name="T22" fmla="*/ 18 w 112"/>
                <a:gd name="T23" fmla="*/ 154 h 158"/>
                <a:gd name="T24" fmla="*/ 13 w 112"/>
                <a:gd name="T25" fmla="*/ 158 h 158"/>
                <a:gd name="T26" fmla="*/ 4 w 112"/>
                <a:gd name="T27" fmla="*/ 158 h 158"/>
                <a:gd name="T28" fmla="*/ 0 w 112"/>
                <a:gd name="T29" fmla="*/ 154 h 158"/>
                <a:gd name="T30" fmla="*/ 0 w 112"/>
                <a:gd name="T31" fmla="*/ 4 h 158"/>
                <a:gd name="T32" fmla="*/ 62 w 112"/>
                <a:gd name="T33" fmla="*/ 81 h 158"/>
                <a:gd name="T34" fmla="*/ 95 w 112"/>
                <a:gd name="T35" fmla="*/ 48 h 158"/>
                <a:gd name="T36" fmla="*/ 62 w 112"/>
                <a:gd name="T37" fmla="*/ 16 h 158"/>
                <a:gd name="T38" fmla="*/ 18 w 112"/>
                <a:gd name="T39" fmla="*/ 16 h 158"/>
                <a:gd name="T40" fmla="*/ 18 w 112"/>
                <a:gd name="T41" fmla="*/ 81 h 158"/>
                <a:gd name="T42" fmla="*/ 62 w 112"/>
                <a:gd name="T43"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58">
                  <a:moveTo>
                    <a:pt x="0" y="4"/>
                  </a:moveTo>
                  <a:cubicBezTo>
                    <a:pt x="0" y="2"/>
                    <a:pt x="2" y="0"/>
                    <a:pt x="4" y="0"/>
                  </a:cubicBezTo>
                  <a:cubicBezTo>
                    <a:pt x="63" y="0"/>
                    <a:pt x="63" y="0"/>
                    <a:pt x="63" y="0"/>
                  </a:cubicBezTo>
                  <a:cubicBezTo>
                    <a:pt x="90" y="0"/>
                    <a:pt x="112" y="21"/>
                    <a:pt x="112" y="48"/>
                  </a:cubicBezTo>
                  <a:cubicBezTo>
                    <a:pt x="112" y="69"/>
                    <a:pt x="99" y="86"/>
                    <a:pt x="79" y="94"/>
                  </a:cubicBezTo>
                  <a:cubicBezTo>
                    <a:pt x="110" y="152"/>
                    <a:pt x="110" y="152"/>
                    <a:pt x="110" y="152"/>
                  </a:cubicBezTo>
                  <a:cubicBezTo>
                    <a:pt x="112" y="155"/>
                    <a:pt x="110" y="158"/>
                    <a:pt x="106" y="158"/>
                  </a:cubicBezTo>
                  <a:cubicBezTo>
                    <a:pt x="95" y="158"/>
                    <a:pt x="95" y="158"/>
                    <a:pt x="95" y="158"/>
                  </a:cubicBezTo>
                  <a:cubicBezTo>
                    <a:pt x="93" y="158"/>
                    <a:pt x="91" y="157"/>
                    <a:pt x="90" y="155"/>
                  </a:cubicBezTo>
                  <a:cubicBezTo>
                    <a:pt x="61" y="96"/>
                    <a:pt x="61" y="96"/>
                    <a:pt x="61" y="96"/>
                  </a:cubicBezTo>
                  <a:cubicBezTo>
                    <a:pt x="18" y="96"/>
                    <a:pt x="18" y="96"/>
                    <a:pt x="18" y="96"/>
                  </a:cubicBezTo>
                  <a:cubicBezTo>
                    <a:pt x="18" y="154"/>
                    <a:pt x="18" y="154"/>
                    <a:pt x="18" y="154"/>
                  </a:cubicBezTo>
                  <a:cubicBezTo>
                    <a:pt x="18" y="156"/>
                    <a:pt x="16" y="158"/>
                    <a:pt x="13" y="158"/>
                  </a:cubicBezTo>
                  <a:cubicBezTo>
                    <a:pt x="4" y="158"/>
                    <a:pt x="4" y="158"/>
                    <a:pt x="4" y="158"/>
                  </a:cubicBezTo>
                  <a:cubicBezTo>
                    <a:pt x="2" y="158"/>
                    <a:pt x="0" y="156"/>
                    <a:pt x="0" y="154"/>
                  </a:cubicBezTo>
                  <a:lnTo>
                    <a:pt x="0" y="4"/>
                  </a:lnTo>
                  <a:close/>
                  <a:moveTo>
                    <a:pt x="62" y="81"/>
                  </a:moveTo>
                  <a:cubicBezTo>
                    <a:pt x="79" y="81"/>
                    <a:pt x="95" y="67"/>
                    <a:pt x="95" y="48"/>
                  </a:cubicBezTo>
                  <a:cubicBezTo>
                    <a:pt x="95" y="31"/>
                    <a:pt x="79" y="16"/>
                    <a:pt x="62" y="16"/>
                  </a:cubicBezTo>
                  <a:cubicBezTo>
                    <a:pt x="18" y="16"/>
                    <a:pt x="18" y="16"/>
                    <a:pt x="18" y="16"/>
                  </a:cubicBezTo>
                  <a:cubicBezTo>
                    <a:pt x="18" y="81"/>
                    <a:pt x="18" y="81"/>
                    <a:pt x="18" y="81"/>
                  </a:cubicBezTo>
                  <a:lnTo>
                    <a:pt x="62" y="8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7" name="Freeform 10">
              <a:extLst>
                <a:ext uri="{FF2B5EF4-FFF2-40B4-BE49-F238E27FC236}">
                  <a16:creationId xmlns:a16="http://schemas.microsoft.com/office/drawing/2014/main" id="{7A834847-54DF-4773-85AD-EF7D77378FA0}"/>
                </a:ext>
              </a:extLst>
            </p:cNvPr>
            <p:cNvSpPr>
              <a:spLocks/>
            </p:cNvSpPr>
            <p:nvPr userDrawn="1"/>
          </p:nvSpPr>
          <p:spPr bwMode="black">
            <a:xfrm>
              <a:off x="5421" y="389"/>
              <a:ext cx="284" cy="384"/>
            </a:xfrm>
            <a:custGeom>
              <a:avLst/>
              <a:gdLst>
                <a:gd name="T0" fmla="*/ 0 w 120"/>
                <a:gd name="T1" fmla="*/ 4 h 161"/>
                <a:gd name="T2" fmla="*/ 5 w 120"/>
                <a:gd name="T3" fmla="*/ 0 h 161"/>
                <a:gd name="T4" fmla="*/ 13 w 120"/>
                <a:gd name="T5" fmla="*/ 0 h 161"/>
                <a:gd name="T6" fmla="*/ 18 w 120"/>
                <a:gd name="T7" fmla="*/ 4 h 161"/>
                <a:gd name="T8" fmla="*/ 18 w 120"/>
                <a:gd name="T9" fmla="*/ 99 h 161"/>
                <a:gd name="T10" fmla="*/ 60 w 120"/>
                <a:gd name="T11" fmla="*/ 144 h 161"/>
                <a:gd name="T12" fmla="*/ 103 w 120"/>
                <a:gd name="T13" fmla="*/ 100 h 161"/>
                <a:gd name="T14" fmla="*/ 103 w 120"/>
                <a:gd name="T15" fmla="*/ 4 h 161"/>
                <a:gd name="T16" fmla="*/ 107 w 120"/>
                <a:gd name="T17" fmla="*/ 0 h 161"/>
                <a:gd name="T18" fmla="*/ 116 w 120"/>
                <a:gd name="T19" fmla="*/ 0 h 161"/>
                <a:gd name="T20" fmla="*/ 120 w 120"/>
                <a:gd name="T21" fmla="*/ 4 h 161"/>
                <a:gd name="T22" fmla="*/ 120 w 120"/>
                <a:gd name="T23" fmla="*/ 101 h 161"/>
                <a:gd name="T24" fmla="*/ 60 w 120"/>
                <a:gd name="T25" fmla="*/ 161 h 161"/>
                <a:gd name="T26" fmla="*/ 0 w 120"/>
                <a:gd name="T27" fmla="*/ 101 h 161"/>
                <a:gd name="T28" fmla="*/ 0 w 120"/>
                <a:gd name="T29"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0" y="4"/>
                  </a:moveTo>
                  <a:cubicBezTo>
                    <a:pt x="0" y="2"/>
                    <a:pt x="2" y="0"/>
                    <a:pt x="5" y="0"/>
                  </a:cubicBezTo>
                  <a:cubicBezTo>
                    <a:pt x="13" y="0"/>
                    <a:pt x="13" y="0"/>
                    <a:pt x="13" y="0"/>
                  </a:cubicBezTo>
                  <a:cubicBezTo>
                    <a:pt x="16" y="0"/>
                    <a:pt x="18" y="2"/>
                    <a:pt x="18" y="4"/>
                  </a:cubicBezTo>
                  <a:cubicBezTo>
                    <a:pt x="18" y="99"/>
                    <a:pt x="18" y="99"/>
                    <a:pt x="18" y="99"/>
                  </a:cubicBezTo>
                  <a:cubicBezTo>
                    <a:pt x="18" y="125"/>
                    <a:pt x="34" y="144"/>
                    <a:pt x="60" y="144"/>
                  </a:cubicBezTo>
                  <a:cubicBezTo>
                    <a:pt x="87" y="144"/>
                    <a:pt x="103" y="126"/>
                    <a:pt x="103" y="100"/>
                  </a:cubicBezTo>
                  <a:cubicBezTo>
                    <a:pt x="103" y="4"/>
                    <a:pt x="103" y="4"/>
                    <a:pt x="103" y="4"/>
                  </a:cubicBezTo>
                  <a:cubicBezTo>
                    <a:pt x="103" y="2"/>
                    <a:pt x="105" y="0"/>
                    <a:pt x="107" y="0"/>
                  </a:cubicBezTo>
                  <a:cubicBezTo>
                    <a:pt x="116" y="0"/>
                    <a:pt x="116" y="0"/>
                    <a:pt x="116" y="0"/>
                  </a:cubicBezTo>
                  <a:cubicBezTo>
                    <a:pt x="118" y="0"/>
                    <a:pt x="120" y="2"/>
                    <a:pt x="120" y="4"/>
                  </a:cubicBezTo>
                  <a:cubicBezTo>
                    <a:pt x="120" y="101"/>
                    <a:pt x="120" y="101"/>
                    <a:pt x="120" y="101"/>
                  </a:cubicBezTo>
                  <a:cubicBezTo>
                    <a:pt x="120" y="135"/>
                    <a:pt x="96" y="161"/>
                    <a:pt x="60" y="161"/>
                  </a:cubicBezTo>
                  <a:cubicBezTo>
                    <a:pt x="25" y="161"/>
                    <a:pt x="0" y="135"/>
                    <a:pt x="0" y="101"/>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8" name="Freeform 11">
              <a:extLst>
                <a:ext uri="{FF2B5EF4-FFF2-40B4-BE49-F238E27FC236}">
                  <a16:creationId xmlns:a16="http://schemas.microsoft.com/office/drawing/2014/main" id="{C85072AA-4168-46AB-B2AA-D35007BD54AB}"/>
                </a:ext>
              </a:extLst>
            </p:cNvPr>
            <p:cNvSpPr>
              <a:spLocks/>
            </p:cNvSpPr>
            <p:nvPr userDrawn="1"/>
          </p:nvSpPr>
          <p:spPr bwMode="black">
            <a:xfrm>
              <a:off x="5802" y="385"/>
              <a:ext cx="407" cy="388"/>
            </a:xfrm>
            <a:custGeom>
              <a:avLst/>
              <a:gdLst>
                <a:gd name="T0" fmla="*/ 29 w 172"/>
                <a:gd name="T1" fmla="*/ 3 h 163"/>
                <a:gd name="T2" fmla="*/ 33 w 172"/>
                <a:gd name="T3" fmla="*/ 0 h 163"/>
                <a:gd name="T4" fmla="*/ 37 w 172"/>
                <a:gd name="T5" fmla="*/ 0 h 163"/>
                <a:gd name="T6" fmla="*/ 41 w 172"/>
                <a:gd name="T7" fmla="*/ 2 h 163"/>
                <a:gd name="T8" fmla="*/ 86 w 172"/>
                <a:gd name="T9" fmla="*/ 127 h 163"/>
                <a:gd name="T10" fmla="*/ 87 w 172"/>
                <a:gd name="T11" fmla="*/ 127 h 163"/>
                <a:gd name="T12" fmla="*/ 131 w 172"/>
                <a:gd name="T13" fmla="*/ 2 h 163"/>
                <a:gd name="T14" fmla="*/ 135 w 172"/>
                <a:gd name="T15" fmla="*/ 0 h 163"/>
                <a:gd name="T16" fmla="*/ 139 w 172"/>
                <a:gd name="T17" fmla="*/ 0 h 163"/>
                <a:gd name="T18" fmla="*/ 143 w 172"/>
                <a:gd name="T19" fmla="*/ 3 h 163"/>
                <a:gd name="T20" fmla="*/ 172 w 172"/>
                <a:gd name="T21" fmla="*/ 155 h 163"/>
                <a:gd name="T22" fmla="*/ 168 w 172"/>
                <a:gd name="T23" fmla="*/ 160 h 163"/>
                <a:gd name="T24" fmla="*/ 159 w 172"/>
                <a:gd name="T25" fmla="*/ 160 h 163"/>
                <a:gd name="T26" fmla="*/ 155 w 172"/>
                <a:gd name="T27" fmla="*/ 157 h 163"/>
                <a:gd name="T28" fmla="*/ 134 w 172"/>
                <a:gd name="T29" fmla="*/ 41 h 163"/>
                <a:gd name="T30" fmla="*/ 134 w 172"/>
                <a:gd name="T31" fmla="*/ 41 h 163"/>
                <a:gd name="T32" fmla="*/ 92 w 172"/>
                <a:gd name="T33" fmla="*/ 160 h 163"/>
                <a:gd name="T34" fmla="*/ 88 w 172"/>
                <a:gd name="T35" fmla="*/ 163 h 163"/>
                <a:gd name="T36" fmla="*/ 84 w 172"/>
                <a:gd name="T37" fmla="*/ 163 h 163"/>
                <a:gd name="T38" fmla="*/ 80 w 172"/>
                <a:gd name="T39" fmla="*/ 160 h 163"/>
                <a:gd name="T40" fmla="*/ 38 w 172"/>
                <a:gd name="T41" fmla="*/ 41 h 163"/>
                <a:gd name="T42" fmla="*/ 37 w 172"/>
                <a:gd name="T43" fmla="*/ 41 h 163"/>
                <a:gd name="T44" fmla="*/ 17 w 172"/>
                <a:gd name="T45" fmla="*/ 157 h 163"/>
                <a:gd name="T46" fmla="*/ 13 w 172"/>
                <a:gd name="T47" fmla="*/ 160 h 163"/>
                <a:gd name="T48" fmla="*/ 4 w 172"/>
                <a:gd name="T49" fmla="*/ 160 h 163"/>
                <a:gd name="T50" fmla="*/ 0 w 172"/>
                <a:gd name="T51" fmla="*/ 155 h 163"/>
                <a:gd name="T52" fmla="*/ 29 w 172"/>
                <a:gd name="T53"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63">
                  <a:moveTo>
                    <a:pt x="29" y="3"/>
                  </a:moveTo>
                  <a:cubicBezTo>
                    <a:pt x="30" y="1"/>
                    <a:pt x="32" y="0"/>
                    <a:pt x="33" y="0"/>
                  </a:cubicBezTo>
                  <a:cubicBezTo>
                    <a:pt x="37" y="0"/>
                    <a:pt x="37" y="0"/>
                    <a:pt x="37" y="0"/>
                  </a:cubicBezTo>
                  <a:cubicBezTo>
                    <a:pt x="39" y="0"/>
                    <a:pt x="40" y="1"/>
                    <a:pt x="41" y="2"/>
                  </a:cubicBezTo>
                  <a:cubicBezTo>
                    <a:pt x="86" y="127"/>
                    <a:pt x="86" y="127"/>
                    <a:pt x="86" y="127"/>
                  </a:cubicBezTo>
                  <a:cubicBezTo>
                    <a:pt x="87" y="127"/>
                    <a:pt x="87" y="127"/>
                    <a:pt x="87" y="127"/>
                  </a:cubicBezTo>
                  <a:cubicBezTo>
                    <a:pt x="131" y="2"/>
                    <a:pt x="131" y="2"/>
                    <a:pt x="131" y="2"/>
                  </a:cubicBezTo>
                  <a:cubicBezTo>
                    <a:pt x="131" y="1"/>
                    <a:pt x="133" y="0"/>
                    <a:pt x="135" y="0"/>
                  </a:cubicBezTo>
                  <a:cubicBezTo>
                    <a:pt x="139" y="0"/>
                    <a:pt x="139" y="0"/>
                    <a:pt x="139" y="0"/>
                  </a:cubicBezTo>
                  <a:cubicBezTo>
                    <a:pt x="140" y="0"/>
                    <a:pt x="142" y="1"/>
                    <a:pt x="143" y="3"/>
                  </a:cubicBezTo>
                  <a:cubicBezTo>
                    <a:pt x="172" y="155"/>
                    <a:pt x="172" y="155"/>
                    <a:pt x="172" y="155"/>
                  </a:cubicBezTo>
                  <a:cubicBezTo>
                    <a:pt x="172" y="158"/>
                    <a:pt x="171" y="160"/>
                    <a:pt x="168" y="160"/>
                  </a:cubicBezTo>
                  <a:cubicBezTo>
                    <a:pt x="159" y="160"/>
                    <a:pt x="159" y="160"/>
                    <a:pt x="159" y="160"/>
                  </a:cubicBezTo>
                  <a:cubicBezTo>
                    <a:pt x="157" y="160"/>
                    <a:pt x="155" y="159"/>
                    <a:pt x="155" y="157"/>
                  </a:cubicBezTo>
                  <a:cubicBezTo>
                    <a:pt x="134" y="41"/>
                    <a:pt x="134" y="41"/>
                    <a:pt x="134" y="41"/>
                  </a:cubicBezTo>
                  <a:cubicBezTo>
                    <a:pt x="134" y="41"/>
                    <a:pt x="134" y="41"/>
                    <a:pt x="134" y="41"/>
                  </a:cubicBezTo>
                  <a:cubicBezTo>
                    <a:pt x="92" y="160"/>
                    <a:pt x="92" y="160"/>
                    <a:pt x="92" y="160"/>
                  </a:cubicBezTo>
                  <a:cubicBezTo>
                    <a:pt x="91" y="161"/>
                    <a:pt x="89" y="163"/>
                    <a:pt x="88" y="163"/>
                  </a:cubicBezTo>
                  <a:cubicBezTo>
                    <a:pt x="84" y="163"/>
                    <a:pt x="84" y="163"/>
                    <a:pt x="84" y="163"/>
                  </a:cubicBezTo>
                  <a:cubicBezTo>
                    <a:pt x="83" y="163"/>
                    <a:pt x="81" y="161"/>
                    <a:pt x="80" y="160"/>
                  </a:cubicBezTo>
                  <a:cubicBezTo>
                    <a:pt x="38" y="41"/>
                    <a:pt x="38" y="41"/>
                    <a:pt x="38" y="41"/>
                  </a:cubicBezTo>
                  <a:cubicBezTo>
                    <a:pt x="37" y="41"/>
                    <a:pt x="37" y="41"/>
                    <a:pt x="37" y="41"/>
                  </a:cubicBezTo>
                  <a:cubicBezTo>
                    <a:pt x="17" y="157"/>
                    <a:pt x="17" y="157"/>
                    <a:pt x="17" y="157"/>
                  </a:cubicBezTo>
                  <a:cubicBezTo>
                    <a:pt x="17" y="159"/>
                    <a:pt x="15" y="160"/>
                    <a:pt x="13" y="160"/>
                  </a:cubicBezTo>
                  <a:cubicBezTo>
                    <a:pt x="4" y="160"/>
                    <a:pt x="4" y="160"/>
                    <a:pt x="4" y="160"/>
                  </a:cubicBezTo>
                  <a:cubicBezTo>
                    <a:pt x="1" y="160"/>
                    <a:pt x="0" y="158"/>
                    <a:pt x="0" y="155"/>
                  </a:cubicBezTo>
                  <a:lnTo>
                    <a:pt x="29" y="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9" name="Freeform 12">
              <a:extLst>
                <a:ext uri="{FF2B5EF4-FFF2-40B4-BE49-F238E27FC236}">
                  <a16:creationId xmlns:a16="http://schemas.microsoft.com/office/drawing/2014/main" id="{F4FE075B-D29B-4438-AC4E-F48A78F5CFEE}"/>
                </a:ext>
              </a:extLst>
            </p:cNvPr>
            <p:cNvSpPr>
              <a:spLocks/>
            </p:cNvSpPr>
            <p:nvPr userDrawn="1"/>
          </p:nvSpPr>
          <p:spPr bwMode="black">
            <a:xfrm>
              <a:off x="2610" y="254"/>
              <a:ext cx="530" cy="559"/>
            </a:xfrm>
            <a:custGeom>
              <a:avLst/>
              <a:gdLst>
                <a:gd name="T0" fmla="*/ 428 w 530"/>
                <a:gd name="T1" fmla="*/ 0 h 559"/>
                <a:gd name="T2" fmla="*/ 0 w 530"/>
                <a:gd name="T3" fmla="*/ 559 h 559"/>
                <a:gd name="T4" fmla="*/ 101 w 530"/>
                <a:gd name="T5" fmla="*/ 559 h 559"/>
                <a:gd name="T6" fmla="*/ 530 w 530"/>
                <a:gd name="T7" fmla="*/ 0 h 559"/>
                <a:gd name="T8" fmla="*/ 428 w 530"/>
                <a:gd name="T9" fmla="*/ 0 h 559"/>
              </a:gdLst>
              <a:ahLst/>
              <a:cxnLst>
                <a:cxn ang="0">
                  <a:pos x="T0" y="T1"/>
                </a:cxn>
                <a:cxn ang="0">
                  <a:pos x="T2" y="T3"/>
                </a:cxn>
                <a:cxn ang="0">
                  <a:pos x="T4" y="T5"/>
                </a:cxn>
                <a:cxn ang="0">
                  <a:pos x="T6" y="T7"/>
                </a:cxn>
                <a:cxn ang="0">
                  <a:pos x="T8" y="T9"/>
                </a:cxn>
              </a:cxnLst>
              <a:rect l="0" t="0" r="r" b="b"/>
              <a:pathLst>
                <a:path w="530" h="559">
                  <a:moveTo>
                    <a:pt x="428" y="0"/>
                  </a:moveTo>
                  <a:lnTo>
                    <a:pt x="0" y="559"/>
                  </a:lnTo>
                  <a:lnTo>
                    <a:pt x="101" y="559"/>
                  </a:lnTo>
                  <a:lnTo>
                    <a:pt x="530" y="0"/>
                  </a:lnTo>
                  <a:lnTo>
                    <a:pt x="428"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a:extLst>
                <a:ext uri="{FF2B5EF4-FFF2-40B4-BE49-F238E27FC236}">
                  <a16:creationId xmlns:a16="http://schemas.microsoft.com/office/drawing/2014/main" id="{17B69433-0662-401F-923F-866B3CF0A593}"/>
                </a:ext>
              </a:extLst>
            </p:cNvPr>
            <p:cNvSpPr>
              <a:spLocks/>
            </p:cNvSpPr>
            <p:nvPr userDrawn="1"/>
          </p:nvSpPr>
          <p:spPr bwMode="black">
            <a:xfrm>
              <a:off x="2851" y="385"/>
              <a:ext cx="580" cy="381"/>
            </a:xfrm>
            <a:custGeom>
              <a:avLst/>
              <a:gdLst>
                <a:gd name="T0" fmla="*/ 301 w 580"/>
                <a:gd name="T1" fmla="*/ 0 h 381"/>
                <a:gd name="T2" fmla="*/ 0 w 580"/>
                <a:gd name="T3" fmla="*/ 381 h 381"/>
                <a:gd name="T4" fmla="*/ 580 w 580"/>
                <a:gd name="T5" fmla="*/ 381 h 381"/>
                <a:gd name="T6" fmla="*/ 301 w 580"/>
                <a:gd name="T7" fmla="*/ 0 h 381"/>
              </a:gdLst>
              <a:ahLst/>
              <a:cxnLst>
                <a:cxn ang="0">
                  <a:pos x="T0" y="T1"/>
                </a:cxn>
                <a:cxn ang="0">
                  <a:pos x="T2" y="T3"/>
                </a:cxn>
                <a:cxn ang="0">
                  <a:pos x="T4" y="T5"/>
                </a:cxn>
                <a:cxn ang="0">
                  <a:pos x="T6" y="T7"/>
                </a:cxn>
              </a:cxnLst>
              <a:rect l="0" t="0" r="r" b="b"/>
              <a:pathLst>
                <a:path w="580" h="381">
                  <a:moveTo>
                    <a:pt x="301" y="0"/>
                  </a:moveTo>
                  <a:lnTo>
                    <a:pt x="0" y="381"/>
                  </a:lnTo>
                  <a:lnTo>
                    <a:pt x="580" y="381"/>
                  </a:lnTo>
                  <a:lnTo>
                    <a:pt x="301"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a:extLst>
                <a:ext uri="{FF2B5EF4-FFF2-40B4-BE49-F238E27FC236}">
                  <a16:creationId xmlns:a16="http://schemas.microsoft.com/office/drawing/2014/main" id="{685FDE84-D79A-4310-BA35-E9AEB5B620EE}"/>
                </a:ext>
              </a:extLst>
            </p:cNvPr>
            <p:cNvSpPr>
              <a:spLocks/>
            </p:cNvSpPr>
            <p:nvPr userDrawn="1"/>
          </p:nvSpPr>
          <p:spPr bwMode="black">
            <a:xfrm>
              <a:off x="2614" y="1102"/>
              <a:ext cx="52" cy="83"/>
            </a:xfrm>
            <a:custGeom>
              <a:avLst/>
              <a:gdLst>
                <a:gd name="T0" fmla="*/ 1 w 22"/>
                <a:gd name="T1" fmla="*/ 31 h 35"/>
                <a:gd name="T2" fmla="*/ 1 w 22"/>
                <a:gd name="T3" fmla="*/ 30 h 35"/>
                <a:gd name="T4" fmla="*/ 2 w 22"/>
                <a:gd name="T5" fmla="*/ 27 h 35"/>
                <a:gd name="T6" fmla="*/ 4 w 22"/>
                <a:gd name="T7" fmla="*/ 26 h 35"/>
                <a:gd name="T8" fmla="*/ 11 w 22"/>
                <a:gd name="T9" fmla="*/ 29 h 35"/>
                <a:gd name="T10" fmla="*/ 16 w 22"/>
                <a:gd name="T11" fmla="*/ 26 h 35"/>
                <a:gd name="T12" fmla="*/ 10 w 22"/>
                <a:gd name="T13" fmla="*/ 20 h 35"/>
                <a:gd name="T14" fmla="*/ 1 w 22"/>
                <a:gd name="T15" fmla="*/ 10 h 35"/>
                <a:gd name="T16" fmla="*/ 11 w 22"/>
                <a:gd name="T17" fmla="*/ 0 h 35"/>
                <a:gd name="T18" fmla="*/ 21 w 22"/>
                <a:gd name="T19" fmla="*/ 4 h 35"/>
                <a:gd name="T20" fmla="*/ 21 w 22"/>
                <a:gd name="T21" fmla="*/ 5 h 35"/>
                <a:gd name="T22" fmla="*/ 19 w 22"/>
                <a:gd name="T23" fmla="*/ 8 h 35"/>
                <a:gd name="T24" fmla="*/ 18 w 22"/>
                <a:gd name="T25" fmla="*/ 8 h 35"/>
                <a:gd name="T26" fmla="*/ 11 w 22"/>
                <a:gd name="T27" fmla="*/ 6 h 35"/>
                <a:gd name="T28" fmla="*/ 7 w 22"/>
                <a:gd name="T29" fmla="*/ 9 h 35"/>
                <a:gd name="T30" fmla="*/ 12 w 22"/>
                <a:gd name="T31" fmla="*/ 15 h 35"/>
                <a:gd name="T32" fmla="*/ 22 w 22"/>
                <a:gd name="T33" fmla="*/ 25 h 35"/>
                <a:gd name="T34" fmla="*/ 11 w 22"/>
                <a:gd name="T35" fmla="*/ 35 h 35"/>
                <a:gd name="T36" fmla="*/ 1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1" y="31"/>
                  </a:moveTo>
                  <a:cubicBezTo>
                    <a:pt x="0" y="31"/>
                    <a:pt x="0" y="30"/>
                    <a:pt x="1" y="30"/>
                  </a:cubicBezTo>
                  <a:cubicBezTo>
                    <a:pt x="2" y="27"/>
                    <a:pt x="2" y="27"/>
                    <a:pt x="2" y="27"/>
                  </a:cubicBezTo>
                  <a:cubicBezTo>
                    <a:pt x="3" y="26"/>
                    <a:pt x="4" y="26"/>
                    <a:pt x="4" y="26"/>
                  </a:cubicBezTo>
                  <a:cubicBezTo>
                    <a:pt x="6" y="28"/>
                    <a:pt x="8" y="29"/>
                    <a:pt x="11" y="29"/>
                  </a:cubicBezTo>
                  <a:cubicBezTo>
                    <a:pt x="14" y="29"/>
                    <a:pt x="16" y="28"/>
                    <a:pt x="16" y="26"/>
                  </a:cubicBezTo>
                  <a:cubicBezTo>
                    <a:pt x="16" y="23"/>
                    <a:pt x="14" y="22"/>
                    <a:pt x="10" y="20"/>
                  </a:cubicBezTo>
                  <a:cubicBezTo>
                    <a:pt x="5" y="18"/>
                    <a:pt x="1" y="15"/>
                    <a:pt x="1" y="10"/>
                  </a:cubicBezTo>
                  <a:cubicBezTo>
                    <a:pt x="1" y="5"/>
                    <a:pt x="4" y="0"/>
                    <a:pt x="11" y="0"/>
                  </a:cubicBezTo>
                  <a:cubicBezTo>
                    <a:pt x="16" y="0"/>
                    <a:pt x="20" y="3"/>
                    <a:pt x="21" y="4"/>
                  </a:cubicBezTo>
                  <a:cubicBezTo>
                    <a:pt x="21" y="4"/>
                    <a:pt x="22" y="5"/>
                    <a:pt x="21" y="5"/>
                  </a:cubicBezTo>
                  <a:cubicBezTo>
                    <a:pt x="19" y="8"/>
                    <a:pt x="19" y="8"/>
                    <a:pt x="19" y="8"/>
                  </a:cubicBezTo>
                  <a:cubicBezTo>
                    <a:pt x="19" y="8"/>
                    <a:pt x="18" y="9"/>
                    <a:pt x="18" y="8"/>
                  </a:cubicBezTo>
                  <a:cubicBezTo>
                    <a:pt x="16" y="7"/>
                    <a:pt x="14" y="6"/>
                    <a:pt x="11" y="6"/>
                  </a:cubicBezTo>
                  <a:cubicBezTo>
                    <a:pt x="8" y="6"/>
                    <a:pt x="7" y="7"/>
                    <a:pt x="7" y="9"/>
                  </a:cubicBezTo>
                  <a:cubicBezTo>
                    <a:pt x="7" y="11"/>
                    <a:pt x="9" y="13"/>
                    <a:pt x="12" y="15"/>
                  </a:cubicBezTo>
                  <a:cubicBezTo>
                    <a:pt x="17" y="16"/>
                    <a:pt x="22" y="19"/>
                    <a:pt x="22" y="25"/>
                  </a:cubicBezTo>
                  <a:cubicBezTo>
                    <a:pt x="22" y="30"/>
                    <a:pt x="18" y="35"/>
                    <a:pt x="11" y="35"/>
                  </a:cubicBezTo>
                  <a:cubicBezTo>
                    <a:pt x="5" y="35"/>
                    <a:pt x="2"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a:extLst>
                <a:ext uri="{FF2B5EF4-FFF2-40B4-BE49-F238E27FC236}">
                  <a16:creationId xmlns:a16="http://schemas.microsoft.com/office/drawing/2014/main" id="{C07B75CF-BF9B-4D7A-A1A8-88E4A5E88089}"/>
                </a:ext>
              </a:extLst>
            </p:cNvPr>
            <p:cNvSpPr>
              <a:spLocks noEditPoints="1"/>
            </p:cNvSpPr>
            <p:nvPr userDrawn="1"/>
          </p:nvSpPr>
          <p:spPr bwMode="black">
            <a:xfrm>
              <a:off x="2692"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7" y="0"/>
                    <a:pt x="34" y="8"/>
                    <a:pt x="34" y="18"/>
                  </a:cubicBezTo>
                  <a:cubicBezTo>
                    <a:pt x="34" y="27"/>
                    <a:pt x="27"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a:extLst>
                <a:ext uri="{FF2B5EF4-FFF2-40B4-BE49-F238E27FC236}">
                  <a16:creationId xmlns:a16="http://schemas.microsoft.com/office/drawing/2014/main" id="{F9688E26-3BB0-4D66-809B-31CFD1EAEB8A}"/>
                </a:ext>
              </a:extLst>
            </p:cNvPr>
            <p:cNvSpPr>
              <a:spLocks/>
            </p:cNvSpPr>
            <p:nvPr userDrawn="1"/>
          </p:nvSpPr>
          <p:spPr bwMode="black">
            <a:xfrm>
              <a:off x="2804"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6"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a:extLst>
                <a:ext uri="{FF2B5EF4-FFF2-40B4-BE49-F238E27FC236}">
                  <a16:creationId xmlns:a16="http://schemas.microsoft.com/office/drawing/2014/main" id="{D0FB860F-4B0C-439D-AA3E-865AE104BB37}"/>
                </a:ext>
              </a:extLst>
            </p:cNvPr>
            <p:cNvSpPr>
              <a:spLocks/>
            </p:cNvSpPr>
            <p:nvPr userDrawn="1"/>
          </p:nvSpPr>
          <p:spPr bwMode="black">
            <a:xfrm>
              <a:off x="2872" y="1104"/>
              <a:ext cx="64" cy="81"/>
            </a:xfrm>
            <a:custGeom>
              <a:avLst/>
              <a:gdLst>
                <a:gd name="T0" fmla="*/ 0 w 27"/>
                <a:gd name="T1" fmla="*/ 1 h 34"/>
                <a:gd name="T2" fmla="*/ 1 w 27"/>
                <a:gd name="T3" fmla="*/ 0 h 34"/>
                <a:gd name="T4" fmla="*/ 6 w 27"/>
                <a:gd name="T5" fmla="*/ 0 h 34"/>
                <a:gd name="T6" fmla="*/ 7 w 27"/>
                <a:gd name="T7" fmla="*/ 1 h 34"/>
                <a:gd name="T8" fmla="*/ 7 w 27"/>
                <a:gd name="T9" fmla="*/ 21 h 34"/>
                <a:gd name="T10" fmla="*/ 14 w 27"/>
                <a:gd name="T11" fmla="*/ 28 h 34"/>
                <a:gd name="T12" fmla="*/ 21 w 27"/>
                <a:gd name="T13" fmla="*/ 21 h 34"/>
                <a:gd name="T14" fmla="*/ 21 w 27"/>
                <a:gd name="T15" fmla="*/ 1 h 34"/>
                <a:gd name="T16" fmla="*/ 22 w 27"/>
                <a:gd name="T17" fmla="*/ 0 h 34"/>
                <a:gd name="T18" fmla="*/ 26 w 27"/>
                <a:gd name="T19" fmla="*/ 0 h 34"/>
                <a:gd name="T20" fmla="*/ 27 w 27"/>
                <a:gd name="T21" fmla="*/ 1 h 34"/>
                <a:gd name="T22" fmla="*/ 27 w 27"/>
                <a:gd name="T23" fmla="*/ 21 h 34"/>
                <a:gd name="T24" fmla="*/ 14 w 27"/>
                <a:gd name="T25" fmla="*/ 34 h 34"/>
                <a:gd name="T26" fmla="*/ 0 w 27"/>
                <a:gd name="T27" fmla="*/ 21 h 34"/>
                <a:gd name="T28" fmla="*/ 0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0" y="1"/>
                  </a:moveTo>
                  <a:cubicBezTo>
                    <a:pt x="0" y="0"/>
                    <a:pt x="1" y="0"/>
                    <a:pt x="1" y="0"/>
                  </a:cubicBezTo>
                  <a:cubicBezTo>
                    <a:pt x="6" y="0"/>
                    <a:pt x="6" y="0"/>
                    <a:pt x="6" y="0"/>
                  </a:cubicBezTo>
                  <a:cubicBezTo>
                    <a:pt x="6" y="0"/>
                    <a:pt x="7" y="0"/>
                    <a:pt x="7" y="1"/>
                  </a:cubicBezTo>
                  <a:cubicBezTo>
                    <a:pt x="7" y="21"/>
                    <a:pt x="7" y="21"/>
                    <a:pt x="7" y="21"/>
                  </a:cubicBezTo>
                  <a:cubicBezTo>
                    <a:pt x="7" y="25"/>
                    <a:pt x="10" y="28"/>
                    <a:pt x="14" y="28"/>
                  </a:cubicBezTo>
                  <a:cubicBezTo>
                    <a:pt x="18" y="28"/>
                    <a:pt x="21" y="25"/>
                    <a:pt x="21" y="21"/>
                  </a:cubicBezTo>
                  <a:cubicBezTo>
                    <a:pt x="21" y="1"/>
                    <a:pt x="21" y="1"/>
                    <a:pt x="21" y="1"/>
                  </a:cubicBezTo>
                  <a:cubicBezTo>
                    <a:pt x="21" y="0"/>
                    <a:pt x="21" y="0"/>
                    <a:pt x="22" y="0"/>
                  </a:cubicBezTo>
                  <a:cubicBezTo>
                    <a:pt x="26" y="0"/>
                    <a:pt x="26" y="0"/>
                    <a:pt x="26" y="0"/>
                  </a:cubicBezTo>
                  <a:cubicBezTo>
                    <a:pt x="27" y="0"/>
                    <a:pt x="27" y="0"/>
                    <a:pt x="27" y="1"/>
                  </a:cubicBezTo>
                  <a:cubicBezTo>
                    <a:pt x="27" y="21"/>
                    <a:pt x="27" y="21"/>
                    <a:pt x="27" y="21"/>
                  </a:cubicBezTo>
                  <a:cubicBezTo>
                    <a:pt x="27" y="28"/>
                    <a:pt x="21" y="34"/>
                    <a:pt x="14" y="34"/>
                  </a:cubicBezTo>
                  <a:cubicBezTo>
                    <a:pt x="6" y="34"/>
                    <a:pt x="0" y="28"/>
                    <a:pt x="0" y="21"/>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a:extLst>
                <a:ext uri="{FF2B5EF4-FFF2-40B4-BE49-F238E27FC236}">
                  <a16:creationId xmlns:a16="http://schemas.microsoft.com/office/drawing/2014/main" id="{053F418D-8C7C-4B8C-A404-3F80E85847F0}"/>
                </a:ext>
              </a:extLst>
            </p:cNvPr>
            <p:cNvSpPr>
              <a:spLocks/>
            </p:cNvSpPr>
            <p:nvPr userDrawn="1"/>
          </p:nvSpPr>
          <p:spPr bwMode="black">
            <a:xfrm>
              <a:off x="296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a:extLst>
                <a:ext uri="{FF2B5EF4-FFF2-40B4-BE49-F238E27FC236}">
                  <a16:creationId xmlns:a16="http://schemas.microsoft.com/office/drawing/2014/main" id="{A9E05EF1-C096-43DF-967D-EF78356833A1}"/>
                </a:ext>
              </a:extLst>
            </p:cNvPr>
            <p:cNvSpPr>
              <a:spLocks/>
            </p:cNvSpPr>
            <p:nvPr userDrawn="1"/>
          </p:nvSpPr>
          <p:spPr bwMode="black">
            <a:xfrm>
              <a:off x="3045" y="1104"/>
              <a:ext cx="14" cy="79"/>
            </a:xfrm>
            <a:custGeom>
              <a:avLst/>
              <a:gdLst>
                <a:gd name="T0" fmla="*/ 0 w 6"/>
                <a:gd name="T1" fmla="*/ 1 h 33"/>
                <a:gd name="T2" fmla="*/ 1 w 6"/>
                <a:gd name="T3" fmla="*/ 0 h 33"/>
                <a:gd name="T4" fmla="*/ 5 w 6"/>
                <a:gd name="T5" fmla="*/ 0 h 33"/>
                <a:gd name="T6" fmla="*/ 6 w 6"/>
                <a:gd name="T7" fmla="*/ 1 h 33"/>
                <a:gd name="T8" fmla="*/ 6 w 6"/>
                <a:gd name="T9" fmla="*/ 32 h 33"/>
                <a:gd name="T10" fmla="*/ 5 w 6"/>
                <a:gd name="T11" fmla="*/ 33 h 33"/>
                <a:gd name="T12" fmla="*/ 1 w 6"/>
                <a:gd name="T13" fmla="*/ 33 h 33"/>
                <a:gd name="T14" fmla="*/ 0 w 6"/>
                <a:gd name="T15" fmla="*/ 32 h 33"/>
                <a:gd name="T16" fmla="*/ 0 w 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0" y="1"/>
                  </a:moveTo>
                  <a:cubicBezTo>
                    <a:pt x="0" y="0"/>
                    <a:pt x="0" y="0"/>
                    <a:pt x="1" y="0"/>
                  </a:cubicBezTo>
                  <a:cubicBezTo>
                    <a:pt x="5" y="0"/>
                    <a:pt x="5" y="0"/>
                    <a:pt x="5" y="0"/>
                  </a:cubicBezTo>
                  <a:cubicBezTo>
                    <a:pt x="6" y="0"/>
                    <a:pt x="6" y="0"/>
                    <a:pt x="6" y="1"/>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a:extLst>
                <a:ext uri="{FF2B5EF4-FFF2-40B4-BE49-F238E27FC236}">
                  <a16:creationId xmlns:a16="http://schemas.microsoft.com/office/drawing/2014/main" id="{F7DE3679-4ED6-4F10-87DA-A4CB07A58833}"/>
                </a:ext>
              </a:extLst>
            </p:cNvPr>
            <p:cNvSpPr>
              <a:spLocks noEditPoints="1"/>
            </p:cNvSpPr>
            <p:nvPr userDrawn="1"/>
          </p:nvSpPr>
          <p:spPr bwMode="black">
            <a:xfrm>
              <a:off x="3090"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a:extLst>
                <a:ext uri="{FF2B5EF4-FFF2-40B4-BE49-F238E27FC236}">
                  <a16:creationId xmlns:a16="http://schemas.microsoft.com/office/drawing/2014/main" id="{321EA096-FADA-4FC3-B253-3543A1C436CA}"/>
                </a:ext>
              </a:extLst>
            </p:cNvPr>
            <p:cNvSpPr>
              <a:spLocks/>
            </p:cNvSpPr>
            <p:nvPr userDrawn="1"/>
          </p:nvSpPr>
          <p:spPr bwMode="black">
            <a:xfrm>
              <a:off x="3201" y="1102"/>
              <a:ext cx="67" cy="83"/>
            </a:xfrm>
            <a:custGeom>
              <a:avLst/>
              <a:gdLst>
                <a:gd name="T0" fmla="*/ 0 w 28"/>
                <a:gd name="T1" fmla="*/ 1 h 35"/>
                <a:gd name="T2" fmla="*/ 1 w 28"/>
                <a:gd name="T3" fmla="*/ 0 h 35"/>
                <a:gd name="T4" fmla="*/ 1 w 28"/>
                <a:gd name="T5" fmla="*/ 0 h 35"/>
                <a:gd name="T6" fmla="*/ 2 w 28"/>
                <a:gd name="T7" fmla="*/ 1 h 35"/>
                <a:gd name="T8" fmla="*/ 22 w 28"/>
                <a:gd name="T9" fmla="*/ 22 h 35"/>
                <a:gd name="T10" fmla="*/ 22 w 28"/>
                <a:gd name="T11" fmla="*/ 22 h 35"/>
                <a:gd name="T12" fmla="*/ 22 w 28"/>
                <a:gd name="T13" fmla="*/ 2 h 35"/>
                <a:gd name="T14" fmla="*/ 23 w 28"/>
                <a:gd name="T15" fmla="*/ 1 h 35"/>
                <a:gd name="T16" fmla="*/ 27 w 28"/>
                <a:gd name="T17" fmla="*/ 1 h 35"/>
                <a:gd name="T18" fmla="*/ 28 w 28"/>
                <a:gd name="T19" fmla="*/ 2 h 35"/>
                <a:gd name="T20" fmla="*/ 28 w 28"/>
                <a:gd name="T21" fmla="*/ 34 h 35"/>
                <a:gd name="T22" fmla="*/ 27 w 28"/>
                <a:gd name="T23" fmla="*/ 35 h 35"/>
                <a:gd name="T24" fmla="*/ 26 w 28"/>
                <a:gd name="T25" fmla="*/ 35 h 35"/>
                <a:gd name="T26" fmla="*/ 26 w 28"/>
                <a:gd name="T27" fmla="*/ 35 h 35"/>
                <a:gd name="T28" fmla="*/ 6 w 28"/>
                <a:gd name="T29" fmla="*/ 13 h 35"/>
                <a:gd name="T30" fmla="*/ 6 w 28"/>
                <a:gd name="T31" fmla="*/ 13 h 35"/>
                <a:gd name="T32" fmla="*/ 6 w 28"/>
                <a:gd name="T33" fmla="*/ 33 h 35"/>
                <a:gd name="T34" fmla="*/ 5 w 28"/>
                <a:gd name="T35" fmla="*/ 34 h 35"/>
                <a:gd name="T36" fmla="*/ 1 w 28"/>
                <a:gd name="T37" fmla="*/ 34 h 35"/>
                <a:gd name="T38" fmla="*/ 0 w 28"/>
                <a:gd name="T39" fmla="*/ 33 h 35"/>
                <a:gd name="T40" fmla="*/ 0 w 28"/>
                <a:gd name="T4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0" y="1"/>
                  </a:moveTo>
                  <a:cubicBezTo>
                    <a:pt x="0" y="1"/>
                    <a:pt x="0" y="0"/>
                    <a:pt x="1" y="0"/>
                  </a:cubicBezTo>
                  <a:cubicBezTo>
                    <a:pt x="1" y="0"/>
                    <a:pt x="1" y="0"/>
                    <a:pt x="1" y="0"/>
                  </a:cubicBezTo>
                  <a:cubicBezTo>
                    <a:pt x="2" y="0"/>
                    <a:pt x="2" y="0"/>
                    <a:pt x="2" y="1"/>
                  </a:cubicBezTo>
                  <a:cubicBezTo>
                    <a:pt x="22" y="22"/>
                    <a:pt x="22" y="22"/>
                    <a:pt x="22" y="22"/>
                  </a:cubicBezTo>
                  <a:cubicBezTo>
                    <a:pt x="22" y="22"/>
                    <a:pt x="22" y="22"/>
                    <a:pt x="22" y="22"/>
                  </a:cubicBezTo>
                  <a:cubicBezTo>
                    <a:pt x="22" y="2"/>
                    <a:pt x="22" y="2"/>
                    <a:pt x="22" y="2"/>
                  </a:cubicBezTo>
                  <a:cubicBezTo>
                    <a:pt x="22" y="1"/>
                    <a:pt x="22" y="1"/>
                    <a:pt x="23" y="1"/>
                  </a:cubicBezTo>
                  <a:cubicBezTo>
                    <a:pt x="27" y="1"/>
                    <a:pt x="27" y="1"/>
                    <a:pt x="27" y="1"/>
                  </a:cubicBezTo>
                  <a:cubicBezTo>
                    <a:pt x="28" y="1"/>
                    <a:pt x="28" y="1"/>
                    <a:pt x="28" y="2"/>
                  </a:cubicBezTo>
                  <a:cubicBezTo>
                    <a:pt x="28" y="34"/>
                    <a:pt x="28" y="34"/>
                    <a:pt x="28" y="34"/>
                  </a:cubicBezTo>
                  <a:cubicBezTo>
                    <a:pt x="28" y="34"/>
                    <a:pt x="28" y="35"/>
                    <a:pt x="27" y="35"/>
                  </a:cubicBezTo>
                  <a:cubicBezTo>
                    <a:pt x="26" y="35"/>
                    <a:pt x="26" y="35"/>
                    <a:pt x="26" y="35"/>
                  </a:cubicBezTo>
                  <a:cubicBezTo>
                    <a:pt x="26" y="35"/>
                    <a:pt x="26" y="35"/>
                    <a:pt x="26" y="35"/>
                  </a:cubicBezTo>
                  <a:cubicBezTo>
                    <a:pt x="6" y="13"/>
                    <a:pt x="6" y="13"/>
                    <a:pt x="6" y="13"/>
                  </a:cubicBezTo>
                  <a:cubicBezTo>
                    <a:pt x="6" y="13"/>
                    <a:pt x="6" y="13"/>
                    <a:pt x="6" y="13"/>
                  </a:cubicBezTo>
                  <a:cubicBezTo>
                    <a:pt x="6" y="33"/>
                    <a:pt x="6" y="33"/>
                    <a:pt x="6" y="33"/>
                  </a:cubicBezTo>
                  <a:cubicBezTo>
                    <a:pt x="6" y="34"/>
                    <a:pt x="6" y="34"/>
                    <a:pt x="5" y="34"/>
                  </a:cubicBezTo>
                  <a:cubicBezTo>
                    <a:pt x="1" y="34"/>
                    <a:pt x="1" y="34"/>
                    <a:pt x="1" y="34"/>
                  </a:cubicBezTo>
                  <a:cubicBezTo>
                    <a:pt x="0" y="34"/>
                    <a:pt x="0" y="34"/>
                    <a:pt x="0" y="33"/>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a:extLst>
                <a:ext uri="{FF2B5EF4-FFF2-40B4-BE49-F238E27FC236}">
                  <a16:creationId xmlns:a16="http://schemas.microsoft.com/office/drawing/2014/main" id="{2347C3A2-B8F5-459A-BE84-405699EB61BE}"/>
                </a:ext>
              </a:extLst>
            </p:cNvPr>
            <p:cNvSpPr>
              <a:spLocks/>
            </p:cNvSpPr>
            <p:nvPr userDrawn="1"/>
          </p:nvSpPr>
          <p:spPr bwMode="black">
            <a:xfrm>
              <a:off x="3298" y="1102"/>
              <a:ext cx="52" cy="83"/>
            </a:xfrm>
            <a:custGeom>
              <a:avLst/>
              <a:gdLst>
                <a:gd name="T0" fmla="*/ 0 w 22"/>
                <a:gd name="T1" fmla="*/ 31 h 35"/>
                <a:gd name="T2" fmla="*/ 0 w 22"/>
                <a:gd name="T3" fmla="*/ 30 h 35"/>
                <a:gd name="T4" fmla="*/ 2 w 22"/>
                <a:gd name="T5" fmla="*/ 27 h 35"/>
                <a:gd name="T6" fmla="*/ 3 w 22"/>
                <a:gd name="T7" fmla="*/ 26 h 35"/>
                <a:gd name="T8" fmla="*/ 11 w 22"/>
                <a:gd name="T9" fmla="*/ 29 h 35"/>
                <a:gd name="T10" fmla="*/ 15 w 22"/>
                <a:gd name="T11" fmla="*/ 26 h 35"/>
                <a:gd name="T12" fmla="*/ 9 w 22"/>
                <a:gd name="T13" fmla="*/ 20 h 35"/>
                <a:gd name="T14" fmla="*/ 0 w 22"/>
                <a:gd name="T15" fmla="*/ 10 h 35"/>
                <a:gd name="T16" fmla="*/ 11 w 22"/>
                <a:gd name="T17" fmla="*/ 0 h 35"/>
                <a:gd name="T18" fmla="*/ 20 w 22"/>
                <a:gd name="T19" fmla="*/ 4 h 35"/>
                <a:gd name="T20" fmla="*/ 20 w 22"/>
                <a:gd name="T21" fmla="*/ 5 h 35"/>
                <a:gd name="T22" fmla="*/ 19 w 22"/>
                <a:gd name="T23" fmla="*/ 8 h 35"/>
                <a:gd name="T24" fmla="*/ 17 w 22"/>
                <a:gd name="T25" fmla="*/ 8 h 35"/>
                <a:gd name="T26" fmla="*/ 10 w 22"/>
                <a:gd name="T27" fmla="*/ 6 h 35"/>
                <a:gd name="T28" fmla="*/ 6 w 22"/>
                <a:gd name="T29" fmla="*/ 9 h 35"/>
                <a:gd name="T30" fmla="*/ 12 w 22"/>
                <a:gd name="T31" fmla="*/ 15 h 35"/>
                <a:gd name="T32" fmla="*/ 22 w 22"/>
                <a:gd name="T33" fmla="*/ 25 h 35"/>
                <a:gd name="T34" fmla="*/ 11 w 22"/>
                <a:gd name="T35" fmla="*/ 35 h 35"/>
                <a:gd name="T36" fmla="*/ 0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0" y="31"/>
                  </a:moveTo>
                  <a:cubicBezTo>
                    <a:pt x="0" y="31"/>
                    <a:pt x="0" y="30"/>
                    <a:pt x="0" y="30"/>
                  </a:cubicBezTo>
                  <a:cubicBezTo>
                    <a:pt x="2" y="27"/>
                    <a:pt x="2" y="27"/>
                    <a:pt x="2" y="27"/>
                  </a:cubicBezTo>
                  <a:cubicBezTo>
                    <a:pt x="2" y="26"/>
                    <a:pt x="3" y="26"/>
                    <a:pt x="3" y="26"/>
                  </a:cubicBezTo>
                  <a:cubicBezTo>
                    <a:pt x="5" y="28"/>
                    <a:pt x="7" y="29"/>
                    <a:pt x="11" y="29"/>
                  </a:cubicBezTo>
                  <a:cubicBezTo>
                    <a:pt x="13" y="29"/>
                    <a:pt x="15" y="28"/>
                    <a:pt x="15" y="26"/>
                  </a:cubicBezTo>
                  <a:cubicBezTo>
                    <a:pt x="15" y="23"/>
                    <a:pt x="13" y="22"/>
                    <a:pt x="9" y="20"/>
                  </a:cubicBezTo>
                  <a:cubicBezTo>
                    <a:pt x="4" y="18"/>
                    <a:pt x="0" y="15"/>
                    <a:pt x="0" y="10"/>
                  </a:cubicBezTo>
                  <a:cubicBezTo>
                    <a:pt x="0" y="5"/>
                    <a:pt x="3" y="0"/>
                    <a:pt x="11" y="0"/>
                  </a:cubicBezTo>
                  <a:cubicBezTo>
                    <a:pt x="15" y="0"/>
                    <a:pt x="19" y="3"/>
                    <a:pt x="20" y="4"/>
                  </a:cubicBezTo>
                  <a:cubicBezTo>
                    <a:pt x="21" y="4"/>
                    <a:pt x="21" y="5"/>
                    <a:pt x="20" y="5"/>
                  </a:cubicBezTo>
                  <a:cubicBezTo>
                    <a:pt x="19" y="8"/>
                    <a:pt x="19" y="8"/>
                    <a:pt x="19" y="8"/>
                  </a:cubicBezTo>
                  <a:cubicBezTo>
                    <a:pt x="18" y="8"/>
                    <a:pt x="18" y="9"/>
                    <a:pt x="17" y="8"/>
                  </a:cubicBezTo>
                  <a:cubicBezTo>
                    <a:pt x="15" y="7"/>
                    <a:pt x="13" y="6"/>
                    <a:pt x="10" y="6"/>
                  </a:cubicBezTo>
                  <a:cubicBezTo>
                    <a:pt x="8" y="6"/>
                    <a:pt x="6" y="7"/>
                    <a:pt x="6" y="9"/>
                  </a:cubicBezTo>
                  <a:cubicBezTo>
                    <a:pt x="6" y="11"/>
                    <a:pt x="8" y="13"/>
                    <a:pt x="12" y="15"/>
                  </a:cubicBezTo>
                  <a:cubicBezTo>
                    <a:pt x="16" y="16"/>
                    <a:pt x="22" y="19"/>
                    <a:pt x="22" y="25"/>
                  </a:cubicBezTo>
                  <a:cubicBezTo>
                    <a:pt x="22" y="30"/>
                    <a:pt x="18" y="35"/>
                    <a:pt x="11" y="35"/>
                  </a:cubicBezTo>
                  <a:cubicBezTo>
                    <a:pt x="5" y="35"/>
                    <a:pt x="2" y="32"/>
                    <a:pt x="0"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a:extLst>
                <a:ext uri="{FF2B5EF4-FFF2-40B4-BE49-F238E27FC236}">
                  <a16:creationId xmlns:a16="http://schemas.microsoft.com/office/drawing/2014/main" id="{63A0F12C-C826-496C-AA9F-043E0541B46B}"/>
                </a:ext>
              </a:extLst>
            </p:cNvPr>
            <p:cNvSpPr>
              <a:spLocks/>
            </p:cNvSpPr>
            <p:nvPr userDrawn="1"/>
          </p:nvSpPr>
          <p:spPr bwMode="black">
            <a:xfrm>
              <a:off x="3412" y="1104"/>
              <a:ext cx="54"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8"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a:extLst>
                <a:ext uri="{FF2B5EF4-FFF2-40B4-BE49-F238E27FC236}">
                  <a16:creationId xmlns:a16="http://schemas.microsoft.com/office/drawing/2014/main" id="{2E7F3422-4943-42F0-8344-C0DB6A59C85B}"/>
                </a:ext>
              </a:extLst>
            </p:cNvPr>
            <p:cNvSpPr>
              <a:spLocks/>
            </p:cNvSpPr>
            <p:nvPr userDrawn="1"/>
          </p:nvSpPr>
          <p:spPr bwMode="black">
            <a:xfrm>
              <a:off x="3492" y="1104"/>
              <a:ext cx="67" cy="79"/>
            </a:xfrm>
            <a:custGeom>
              <a:avLst/>
              <a:gdLst>
                <a:gd name="T0" fmla="*/ 0 w 28"/>
                <a:gd name="T1" fmla="*/ 1 h 33"/>
                <a:gd name="T2" fmla="*/ 1 w 28"/>
                <a:gd name="T3" fmla="*/ 0 h 33"/>
                <a:gd name="T4" fmla="*/ 6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a:extLst>
                <a:ext uri="{FF2B5EF4-FFF2-40B4-BE49-F238E27FC236}">
                  <a16:creationId xmlns:a16="http://schemas.microsoft.com/office/drawing/2014/main" id="{3EF24842-C53F-4097-BB89-EECBA1B987C2}"/>
                </a:ext>
              </a:extLst>
            </p:cNvPr>
            <p:cNvSpPr>
              <a:spLocks noEditPoints="1"/>
            </p:cNvSpPr>
            <p:nvPr userDrawn="1"/>
          </p:nvSpPr>
          <p:spPr bwMode="black">
            <a:xfrm>
              <a:off x="3585" y="1102"/>
              <a:ext cx="75"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a:extLst>
                <a:ext uri="{FF2B5EF4-FFF2-40B4-BE49-F238E27FC236}">
                  <a16:creationId xmlns:a16="http://schemas.microsoft.com/office/drawing/2014/main" id="{BF0AD306-888C-412C-86B9-7782C8D2DDBF}"/>
                </a:ext>
              </a:extLst>
            </p:cNvPr>
            <p:cNvSpPr>
              <a:spLocks/>
            </p:cNvSpPr>
            <p:nvPr userDrawn="1"/>
          </p:nvSpPr>
          <p:spPr bwMode="black">
            <a:xfrm>
              <a:off x="367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7">
              <a:extLst>
                <a:ext uri="{FF2B5EF4-FFF2-40B4-BE49-F238E27FC236}">
                  <a16:creationId xmlns:a16="http://schemas.microsoft.com/office/drawing/2014/main" id="{EE22D3DE-BCA7-4B84-96EE-87E0DDC43FCB}"/>
                </a:ext>
              </a:extLst>
            </p:cNvPr>
            <p:cNvSpPr>
              <a:spLocks/>
            </p:cNvSpPr>
            <p:nvPr userDrawn="1"/>
          </p:nvSpPr>
          <p:spPr bwMode="black">
            <a:xfrm>
              <a:off x="3793" y="1102"/>
              <a:ext cx="88" cy="83"/>
            </a:xfrm>
            <a:custGeom>
              <a:avLst/>
              <a:gdLst>
                <a:gd name="T0" fmla="*/ 5 w 37"/>
                <a:gd name="T1" fmla="*/ 1 h 35"/>
                <a:gd name="T2" fmla="*/ 6 w 37"/>
                <a:gd name="T3" fmla="*/ 0 h 35"/>
                <a:gd name="T4" fmla="*/ 7 w 37"/>
                <a:gd name="T5" fmla="*/ 0 h 35"/>
                <a:gd name="T6" fmla="*/ 8 w 37"/>
                <a:gd name="T7" fmla="*/ 1 h 35"/>
                <a:gd name="T8" fmla="*/ 18 w 37"/>
                <a:gd name="T9" fmla="*/ 23 h 35"/>
                <a:gd name="T10" fmla="*/ 19 w 37"/>
                <a:gd name="T11" fmla="*/ 23 h 35"/>
                <a:gd name="T12" fmla="*/ 29 w 37"/>
                <a:gd name="T13" fmla="*/ 1 h 35"/>
                <a:gd name="T14" fmla="*/ 30 w 37"/>
                <a:gd name="T15" fmla="*/ 0 h 35"/>
                <a:gd name="T16" fmla="*/ 31 w 37"/>
                <a:gd name="T17" fmla="*/ 0 h 35"/>
                <a:gd name="T18" fmla="*/ 32 w 37"/>
                <a:gd name="T19" fmla="*/ 1 h 35"/>
                <a:gd name="T20" fmla="*/ 37 w 37"/>
                <a:gd name="T21" fmla="*/ 33 h 35"/>
                <a:gd name="T22" fmla="*/ 36 w 37"/>
                <a:gd name="T23" fmla="*/ 34 h 35"/>
                <a:gd name="T24" fmla="*/ 32 w 37"/>
                <a:gd name="T25" fmla="*/ 34 h 35"/>
                <a:gd name="T26" fmla="*/ 31 w 37"/>
                <a:gd name="T27" fmla="*/ 34 h 35"/>
                <a:gd name="T28" fmla="*/ 28 w 37"/>
                <a:gd name="T29" fmla="*/ 15 h 35"/>
                <a:gd name="T30" fmla="*/ 28 w 37"/>
                <a:gd name="T31" fmla="*/ 15 h 35"/>
                <a:gd name="T32" fmla="*/ 20 w 37"/>
                <a:gd name="T33" fmla="*/ 34 h 35"/>
                <a:gd name="T34" fmla="*/ 19 w 37"/>
                <a:gd name="T35" fmla="*/ 35 h 35"/>
                <a:gd name="T36" fmla="*/ 18 w 37"/>
                <a:gd name="T37" fmla="*/ 35 h 35"/>
                <a:gd name="T38" fmla="*/ 17 w 37"/>
                <a:gd name="T39" fmla="*/ 34 h 35"/>
                <a:gd name="T40" fmla="*/ 9 w 37"/>
                <a:gd name="T41" fmla="*/ 15 h 35"/>
                <a:gd name="T42" fmla="*/ 9 w 37"/>
                <a:gd name="T43" fmla="*/ 15 h 35"/>
                <a:gd name="T44" fmla="*/ 6 w 37"/>
                <a:gd name="T45" fmla="*/ 34 h 35"/>
                <a:gd name="T46" fmla="*/ 5 w 37"/>
                <a:gd name="T47" fmla="*/ 34 h 35"/>
                <a:gd name="T48" fmla="*/ 1 w 37"/>
                <a:gd name="T49" fmla="*/ 34 h 35"/>
                <a:gd name="T50" fmla="*/ 0 w 37"/>
                <a:gd name="T51" fmla="*/ 33 h 35"/>
                <a:gd name="T52" fmla="*/ 5 w 37"/>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5" y="1"/>
                  </a:moveTo>
                  <a:cubicBezTo>
                    <a:pt x="6" y="1"/>
                    <a:pt x="6" y="0"/>
                    <a:pt x="6" y="0"/>
                  </a:cubicBezTo>
                  <a:cubicBezTo>
                    <a:pt x="7" y="0"/>
                    <a:pt x="7" y="0"/>
                    <a:pt x="7" y="0"/>
                  </a:cubicBezTo>
                  <a:cubicBezTo>
                    <a:pt x="7" y="0"/>
                    <a:pt x="8" y="1"/>
                    <a:pt x="8" y="1"/>
                  </a:cubicBezTo>
                  <a:cubicBezTo>
                    <a:pt x="18" y="23"/>
                    <a:pt x="18" y="23"/>
                    <a:pt x="18" y="23"/>
                  </a:cubicBezTo>
                  <a:cubicBezTo>
                    <a:pt x="19" y="23"/>
                    <a:pt x="19" y="23"/>
                    <a:pt x="19" y="23"/>
                  </a:cubicBezTo>
                  <a:cubicBezTo>
                    <a:pt x="29" y="1"/>
                    <a:pt x="29" y="1"/>
                    <a:pt x="29" y="1"/>
                  </a:cubicBezTo>
                  <a:cubicBezTo>
                    <a:pt x="29" y="1"/>
                    <a:pt x="30" y="0"/>
                    <a:pt x="30" y="0"/>
                  </a:cubicBezTo>
                  <a:cubicBezTo>
                    <a:pt x="31" y="0"/>
                    <a:pt x="31" y="0"/>
                    <a:pt x="31" y="0"/>
                  </a:cubicBezTo>
                  <a:cubicBezTo>
                    <a:pt x="31" y="0"/>
                    <a:pt x="32" y="1"/>
                    <a:pt x="32" y="1"/>
                  </a:cubicBezTo>
                  <a:cubicBezTo>
                    <a:pt x="37" y="33"/>
                    <a:pt x="37" y="33"/>
                    <a:pt x="37" y="33"/>
                  </a:cubicBezTo>
                  <a:cubicBezTo>
                    <a:pt x="37" y="34"/>
                    <a:pt x="37" y="34"/>
                    <a:pt x="36" y="34"/>
                  </a:cubicBezTo>
                  <a:cubicBezTo>
                    <a:pt x="32" y="34"/>
                    <a:pt x="32" y="34"/>
                    <a:pt x="32" y="34"/>
                  </a:cubicBezTo>
                  <a:cubicBezTo>
                    <a:pt x="32" y="34"/>
                    <a:pt x="31" y="34"/>
                    <a:pt x="31" y="34"/>
                  </a:cubicBezTo>
                  <a:cubicBezTo>
                    <a:pt x="28" y="15"/>
                    <a:pt x="28" y="15"/>
                    <a:pt x="28" y="15"/>
                  </a:cubicBezTo>
                  <a:cubicBezTo>
                    <a:pt x="28" y="15"/>
                    <a:pt x="28" y="15"/>
                    <a:pt x="28" y="15"/>
                  </a:cubicBezTo>
                  <a:cubicBezTo>
                    <a:pt x="20" y="34"/>
                    <a:pt x="20" y="34"/>
                    <a:pt x="20" y="34"/>
                  </a:cubicBezTo>
                  <a:cubicBezTo>
                    <a:pt x="20" y="35"/>
                    <a:pt x="19" y="35"/>
                    <a:pt x="19" y="35"/>
                  </a:cubicBezTo>
                  <a:cubicBezTo>
                    <a:pt x="18" y="35"/>
                    <a:pt x="18" y="35"/>
                    <a:pt x="18" y="35"/>
                  </a:cubicBezTo>
                  <a:cubicBezTo>
                    <a:pt x="18" y="35"/>
                    <a:pt x="17" y="35"/>
                    <a:pt x="17" y="34"/>
                  </a:cubicBezTo>
                  <a:cubicBezTo>
                    <a:pt x="9" y="15"/>
                    <a:pt x="9" y="15"/>
                    <a:pt x="9" y="15"/>
                  </a:cubicBezTo>
                  <a:cubicBezTo>
                    <a:pt x="9" y="15"/>
                    <a:pt x="9" y="15"/>
                    <a:pt x="9" y="15"/>
                  </a:cubicBezTo>
                  <a:cubicBezTo>
                    <a:pt x="6" y="34"/>
                    <a:pt x="6" y="34"/>
                    <a:pt x="6" y="34"/>
                  </a:cubicBezTo>
                  <a:cubicBezTo>
                    <a:pt x="6" y="34"/>
                    <a:pt x="5" y="34"/>
                    <a:pt x="5" y="34"/>
                  </a:cubicBezTo>
                  <a:cubicBezTo>
                    <a:pt x="1" y="34"/>
                    <a:pt x="1" y="34"/>
                    <a:pt x="1" y="34"/>
                  </a:cubicBezTo>
                  <a:cubicBezTo>
                    <a:pt x="0" y="34"/>
                    <a:pt x="0" y="34"/>
                    <a:pt x="0" y="33"/>
                  </a:cubicBezTo>
                  <a:lnTo>
                    <a:pt x="5"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a:extLst>
                <a:ext uri="{FF2B5EF4-FFF2-40B4-BE49-F238E27FC236}">
                  <a16:creationId xmlns:a16="http://schemas.microsoft.com/office/drawing/2014/main" id="{629A412D-6C9E-407F-9993-F68144D1019C}"/>
                </a:ext>
              </a:extLst>
            </p:cNvPr>
            <p:cNvSpPr>
              <a:spLocks noEditPoints="1"/>
            </p:cNvSpPr>
            <p:nvPr userDrawn="1"/>
          </p:nvSpPr>
          <p:spPr bwMode="black">
            <a:xfrm>
              <a:off x="3902"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9">
              <a:extLst>
                <a:ext uri="{FF2B5EF4-FFF2-40B4-BE49-F238E27FC236}">
                  <a16:creationId xmlns:a16="http://schemas.microsoft.com/office/drawing/2014/main" id="{2DF6322B-47D4-4DE5-B506-AC03E110D97B}"/>
                </a:ext>
              </a:extLst>
            </p:cNvPr>
            <p:cNvSpPr>
              <a:spLocks/>
            </p:cNvSpPr>
            <p:nvPr userDrawn="1"/>
          </p:nvSpPr>
          <p:spPr bwMode="black">
            <a:xfrm>
              <a:off x="3989"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0">
              <a:extLst>
                <a:ext uri="{FF2B5EF4-FFF2-40B4-BE49-F238E27FC236}">
                  <a16:creationId xmlns:a16="http://schemas.microsoft.com/office/drawing/2014/main" id="{143D1F27-181F-4772-AC36-72F1F8157047}"/>
                </a:ext>
              </a:extLst>
            </p:cNvPr>
            <p:cNvSpPr>
              <a:spLocks/>
            </p:cNvSpPr>
            <p:nvPr userDrawn="1"/>
          </p:nvSpPr>
          <p:spPr bwMode="black">
            <a:xfrm>
              <a:off x="4065"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
              <a:extLst>
                <a:ext uri="{FF2B5EF4-FFF2-40B4-BE49-F238E27FC236}">
                  <a16:creationId xmlns:a16="http://schemas.microsoft.com/office/drawing/2014/main" id="{0152976C-AE67-4EA6-A25C-BA4B6EAF6A2A}"/>
                </a:ext>
              </a:extLst>
            </p:cNvPr>
            <p:cNvSpPr>
              <a:spLocks/>
            </p:cNvSpPr>
            <p:nvPr userDrawn="1"/>
          </p:nvSpPr>
          <p:spPr bwMode="black">
            <a:xfrm>
              <a:off x="4146"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7 w 22"/>
                <a:gd name="T13" fmla="*/ 6 h 33"/>
                <a:gd name="T14" fmla="*/ 7 w 22"/>
                <a:gd name="T15" fmla="*/ 13 h 33"/>
                <a:gd name="T16" fmla="*/ 19 w 22"/>
                <a:gd name="T17" fmla="*/ 13 h 33"/>
                <a:gd name="T18" fmla="*/ 19 w 22"/>
                <a:gd name="T19" fmla="*/ 14 h 33"/>
                <a:gd name="T20" fmla="*/ 19 w 22"/>
                <a:gd name="T21" fmla="*/ 18 h 33"/>
                <a:gd name="T22" fmla="*/ 19 w 22"/>
                <a:gd name="T23" fmla="*/ 19 h 33"/>
                <a:gd name="T24" fmla="*/ 7 w 22"/>
                <a:gd name="T25" fmla="*/ 19 h 33"/>
                <a:gd name="T26" fmla="*/ 7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7" y="6"/>
                    <a:pt x="7" y="6"/>
                    <a:pt x="7" y="6"/>
                  </a:cubicBezTo>
                  <a:cubicBezTo>
                    <a:pt x="7" y="13"/>
                    <a:pt x="7" y="13"/>
                    <a:pt x="7" y="13"/>
                  </a:cubicBezTo>
                  <a:cubicBezTo>
                    <a:pt x="19" y="13"/>
                    <a:pt x="19" y="13"/>
                    <a:pt x="19" y="13"/>
                  </a:cubicBezTo>
                  <a:cubicBezTo>
                    <a:pt x="19" y="13"/>
                    <a:pt x="19" y="14"/>
                    <a:pt x="19" y="14"/>
                  </a:cubicBezTo>
                  <a:cubicBezTo>
                    <a:pt x="19" y="18"/>
                    <a:pt x="19" y="18"/>
                    <a:pt x="19" y="18"/>
                  </a:cubicBezTo>
                  <a:cubicBezTo>
                    <a:pt x="19" y="19"/>
                    <a:pt x="19" y="19"/>
                    <a:pt x="19" y="19"/>
                  </a:cubicBezTo>
                  <a:cubicBezTo>
                    <a:pt x="7" y="19"/>
                    <a:pt x="7" y="19"/>
                    <a:pt x="7" y="19"/>
                  </a:cubicBezTo>
                  <a:cubicBezTo>
                    <a:pt x="7" y="28"/>
                    <a:pt x="7" y="28"/>
                    <a:pt x="7"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2">
              <a:extLst>
                <a:ext uri="{FF2B5EF4-FFF2-40B4-BE49-F238E27FC236}">
                  <a16:creationId xmlns:a16="http://schemas.microsoft.com/office/drawing/2014/main" id="{FC7BAE4E-3E65-41AE-8284-E2C5DFE9B2B4}"/>
                </a:ext>
              </a:extLst>
            </p:cNvPr>
            <p:cNvSpPr>
              <a:spLocks noEditPoints="1"/>
            </p:cNvSpPr>
            <p:nvPr userDrawn="1"/>
          </p:nvSpPr>
          <p:spPr bwMode="black">
            <a:xfrm>
              <a:off x="4226" y="1104"/>
              <a:ext cx="62" cy="79"/>
            </a:xfrm>
            <a:custGeom>
              <a:avLst/>
              <a:gdLst>
                <a:gd name="T0" fmla="*/ 0 w 26"/>
                <a:gd name="T1" fmla="*/ 1 h 33"/>
                <a:gd name="T2" fmla="*/ 1 w 26"/>
                <a:gd name="T3" fmla="*/ 0 h 33"/>
                <a:gd name="T4" fmla="*/ 15 w 26"/>
                <a:gd name="T5" fmla="*/ 0 h 33"/>
                <a:gd name="T6" fmla="*/ 26 w 26"/>
                <a:gd name="T7" fmla="*/ 10 h 33"/>
                <a:gd name="T8" fmla="*/ 18 w 26"/>
                <a:gd name="T9" fmla="*/ 20 h 33"/>
                <a:gd name="T10" fmla="*/ 25 w 26"/>
                <a:gd name="T11" fmla="*/ 32 h 33"/>
                <a:gd name="T12" fmla="*/ 24 w 26"/>
                <a:gd name="T13" fmla="*/ 33 h 33"/>
                <a:gd name="T14" fmla="*/ 19 w 26"/>
                <a:gd name="T15" fmla="*/ 33 h 33"/>
                <a:gd name="T16" fmla="*/ 18 w 26"/>
                <a:gd name="T17" fmla="*/ 33 h 33"/>
                <a:gd name="T18" fmla="*/ 12 w 26"/>
                <a:gd name="T19" fmla="*/ 20 h 33"/>
                <a:gd name="T20" fmla="*/ 7 w 26"/>
                <a:gd name="T21" fmla="*/ 20 h 33"/>
                <a:gd name="T22" fmla="*/ 7 w 26"/>
                <a:gd name="T23" fmla="*/ 32 h 33"/>
                <a:gd name="T24" fmla="*/ 6 w 26"/>
                <a:gd name="T25" fmla="*/ 33 h 33"/>
                <a:gd name="T26" fmla="*/ 1 w 26"/>
                <a:gd name="T27" fmla="*/ 33 h 33"/>
                <a:gd name="T28" fmla="*/ 0 w 26"/>
                <a:gd name="T29" fmla="*/ 32 h 33"/>
                <a:gd name="T30" fmla="*/ 0 w 26"/>
                <a:gd name="T31" fmla="*/ 1 h 33"/>
                <a:gd name="T32" fmla="*/ 15 w 26"/>
                <a:gd name="T33" fmla="*/ 15 h 33"/>
                <a:gd name="T34" fmla="*/ 19 w 26"/>
                <a:gd name="T35" fmla="*/ 10 h 33"/>
                <a:gd name="T36" fmla="*/ 15 w 26"/>
                <a:gd name="T37" fmla="*/ 6 h 33"/>
                <a:gd name="T38" fmla="*/ 7 w 26"/>
                <a:gd name="T39" fmla="*/ 6 h 33"/>
                <a:gd name="T40" fmla="*/ 7 w 26"/>
                <a:gd name="T41" fmla="*/ 15 h 33"/>
                <a:gd name="T42" fmla="*/ 15 w 26"/>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3">
                  <a:moveTo>
                    <a:pt x="0" y="1"/>
                  </a:moveTo>
                  <a:cubicBezTo>
                    <a:pt x="0" y="0"/>
                    <a:pt x="1" y="0"/>
                    <a:pt x="1" y="0"/>
                  </a:cubicBezTo>
                  <a:cubicBezTo>
                    <a:pt x="15" y="0"/>
                    <a:pt x="15" y="0"/>
                    <a:pt x="15" y="0"/>
                  </a:cubicBezTo>
                  <a:cubicBezTo>
                    <a:pt x="21" y="0"/>
                    <a:pt x="26" y="4"/>
                    <a:pt x="26" y="10"/>
                  </a:cubicBezTo>
                  <a:cubicBezTo>
                    <a:pt x="26" y="15"/>
                    <a:pt x="23"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7" y="20"/>
                    <a:pt x="7" y="20"/>
                    <a:pt x="7" y="20"/>
                  </a:cubicBezTo>
                  <a:cubicBezTo>
                    <a:pt x="7" y="32"/>
                    <a:pt x="7" y="32"/>
                    <a:pt x="7" y="32"/>
                  </a:cubicBezTo>
                  <a:cubicBezTo>
                    <a:pt x="7" y="33"/>
                    <a:pt x="6" y="33"/>
                    <a:pt x="6" y="33"/>
                  </a:cubicBezTo>
                  <a:cubicBezTo>
                    <a:pt x="1" y="33"/>
                    <a:pt x="1" y="33"/>
                    <a:pt x="1" y="33"/>
                  </a:cubicBezTo>
                  <a:cubicBezTo>
                    <a:pt x="1" y="33"/>
                    <a:pt x="0" y="33"/>
                    <a:pt x="0" y="32"/>
                  </a:cubicBezTo>
                  <a:lnTo>
                    <a:pt x="0" y="1"/>
                  </a:lnTo>
                  <a:close/>
                  <a:moveTo>
                    <a:pt x="15" y="15"/>
                  </a:moveTo>
                  <a:cubicBezTo>
                    <a:pt x="17" y="15"/>
                    <a:pt x="19" y="13"/>
                    <a:pt x="19" y="10"/>
                  </a:cubicBezTo>
                  <a:cubicBezTo>
                    <a:pt x="19" y="8"/>
                    <a:pt x="17" y="6"/>
                    <a:pt x="15" y="6"/>
                  </a:cubicBezTo>
                  <a:cubicBezTo>
                    <a:pt x="7" y="6"/>
                    <a:pt x="7" y="6"/>
                    <a:pt x="7" y="6"/>
                  </a:cubicBezTo>
                  <a:cubicBezTo>
                    <a:pt x="7" y="15"/>
                    <a:pt x="7" y="15"/>
                    <a:pt x="7" y="15"/>
                  </a:cubicBezTo>
                  <a:lnTo>
                    <a:pt x="15"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9">
              <a:extLst>
                <a:ext uri="{FF2B5EF4-FFF2-40B4-BE49-F238E27FC236}">
                  <a16:creationId xmlns:a16="http://schemas.microsoft.com/office/drawing/2014/main" id="{69BDE1AC-09ED-4D8B-86EF-3B0BBFC69FF9}"/>
                </a:ext>
              </a:extLst>
            </p:cNvPr>
            <p:cNvSpPr>
              <a:spLocks noChangeArrowheads="1"/>
            </p:cNvSpPr>
            <p:nvPr userDrawn="1"/>
          </p:nvSpPr>
          <p:spPr bwMode="black">
            <a:xfrm>
              <a:off x="4311" y="1164"/>
              <a:ext cx="22"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4">
              <a:extLst>
                <a:ext uri="{FF2B5EF4-FFF2-40B4-BE49-F238E27FC236}">
                  <a16:creationId xmlns:a16="http://schemas.microsoft.com/office/drawing/2014/main" id="{D21D02D7-7AF7-4D04-8121-46384F9AB215}"/>
                </a:ext>
              </a:extLst>
            </p:cNvPr>
            <p:cNvSpPr>
              <a:spLocks/>
            </p:cNvSpPr>
            <p:nvPr userDrawn="1"/>
          </p:nvSpPr>
          <p:spPr bwMode="black">
            <a:xfrm>
              <a:off x="4406" y="1104"/>
              <a:ext cx="66" cy="79"/>
            </a:xfrm>
            <a:custGeom>
              <a:avLst/>
              <a:gdLst>
                <a:gd name="T0" fmla="*/ 0 w 28"/>
                <a:gd name="T1" fmla="*/ 1 h 33"/>
                <a:gd name="T2" fmla="*/ 0 w 28"/>
                <a:gd name="T3" fmla="*/ 0 h 33"/>
                <a:gd name="T4" fmla="*/ 5 w 28"/>
                <a:gd name="T5" fmla="*/ 0 h 33"/>
                <a:gd name="T6" fmla="*/ 6 w 28"/>
                <a:gd name="T7" fmla="*/ 1 h 33"/>
                <a:gd name="T8" fmla="*/ 6 w 28"/>
                <a:gd name="T9" fmla="*/ 13 h 33"/>
                <a:gd name="T10" fmla="*/ 21 w 28"/>
                <a:gd name="T11" fmla="*/ 13 h 33"/>
                <a:gd name="T12" fmla="*/ 21 w 28"/>
                <a:gd name="T13" fmla="*/ 1 h 33"/>
                <a:gd name="T14" fmla="*/ 22 w 28"/>
                <a:gd name="T15" fmla="*/ 0 h 33"/>
                <a:gd name="T16" fmla="*/ 27 w 28"/>
                <a:gd name="T17" fmla="*/ 0 h 33"/>
                <a:gd name="T18" fmla="*/ 28 w 28"/>
                <a:gd name="T19" fmla="*/ 1 h 33"/>
                <a:gd name="T20" fmla="*/ 28 w 28"/>
                <a:gd name="T21" fmla="*/ 32 h 33"/>
                <a:gd name="T22" fmla="*/ 27 w 28"/>
                <a:gd name="T23" fmla="*/ 33 h 33"/>
                <a:gd name="T24" fmla="*/ 22 w 28"/>
                <a:gd name="T25" fmla="*/ 33 h 33"/>
                <a:gd name="T26" fmla="*/ 21 w 28"/>
                <a:gd name="T27" fmla="*/ 32 h 33"/>
                <a:gd name="T28" fmla="*/ 21 w 28"/>
                <a:gd name="T29" fmla="*/ 19 h 33"/>
                <a:gd name="T30" fmla="*/ 6 w 28"/>
                <a:gd name="T31" fmla="*/ 19 h 33"/>
                <a:gd name="T32" fmla="*/ 6 w 28"/>
                <a:gd name="T33" fmla="*/ 32 h 33"/>
                <a:gd name="T34" fmla="*/ 5 w 28"/>
                <a:gd name="T35" fmla="*/ 33 h 33"/>
                <a:gd name="T36" fmla="*/ 0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0" y="0"/>
                  </a:cubicBezTo>
                  <a:cubicBezTo>
                    <a:pt x="5" y="0"/>
                    <a:pt x="5" y="0"/>
                    <a:pt x="5" y="0"/>
                  </a:cubicBezTo>
                  <a:cubicBezTo>
                    <a:pt x="5" y="0"/>
                    <a:pt x="6" y="0"/>
                    <a:pt x="6" y="1"/>
                  </a:cubicBezTo>
                  <a:cubicBezTo>
                    <a:pt x="6" y="13"/>
                    <a:pt x="6" y="13"/>
                    <a:pt x="6" y="13"/>
                  </a:cubicBezTo>
                  <a:cubicBezTo>
                    <a:pt x="21" y="13"/>
                    <a:pt x="21" y="13"/>
                    <a:pt x="21" y="13"/>
                  </a:cubicBezTo>
                  <a:cubicBezTo>
                    <a:pt x="21" y="1"/>
                    <a:pt x="21" y="1"/>
                    <a:pt x="21" y="1"/>
                  </a:cubicBezTo>
                  <a:cubicBezTo>
                    <a:pt x="21" y="0"/>
                    <a:pt x="22" y="0"/>
                    <a:pt x="22" y="0"/>
                  </a:cubicBezTo>
                  <a:cubicBezTo>
                    <a:pt x="27" y="0"/>
                    <a:pt x="27" y="0"/>
                    <a:pt x="27" y="0"/>
                  </a:cubicBezTo>
                  <a:cubicBezTo>
                    <a:pt x="27" y="0"/>
                    <a:pt x="28" y="0"/>
                    <a:pt x="28" y="1"/>
                  </a:cubicBezTo>
                  <a:cubicBezTo>
                    <a:pt x="28" y="32"/>
                    <a:pt x="28" y="32"/>
                    <a:pt x="28" y="32"/>
                  </a:cubicBezTo>
                  <a:cubicBezTo>
                    <a:pt x="28" y="33"/>
                    <a:pt x="27" y="33"/>
                    <a:pt x="27" y="33"/>
                  </a:cubicBezTo>
                  <a:cubicBezTo>
                    <a:pt x="22" y="33"/>
                    <a:pt x="22" y="33"/>
                    <a:pt x="22" y="33"/>
                  </a:cubicBezTo>
                  <a:cubicBezTo>
                    <a:pt x="22" y="33"/>
                    <a:pt x="21" y="33"/>
                    <a:pt x="21" y="32"/>
                  </a:cubicBezTo>
                  <a:cubicBezTo>
                    <a:pt x="21" y="19"/>
                    <a:pt x="21" y="19"/>
                    <a:pt x="21" y="19"/>
                  </a:cubicBezTo>
                  <a:cubicBezTo>
                    <a:pt x="6" y="19"/>
                    <a:pt x="6" y="19"/>
                    <a:pt x="6" y="19"/>
                  </a:cubicBezTo>
                  <a:cubicBezTo>
                    <a:pt x="6" y="32"/>
                    <a:pt x="6" y="32"/>
                    <a:pt x="6" y="32"/>
                  </a:cubicBezTo>
                  <a:cubicBezTo>
                    <a:pt x="6" y="33"/>
                    <a:pt x="5" y="33"/>
                    <a:pt x="5" y="33"/>
                  </a:cubicBezTo>
                  <a:cubicBezTo>
                    <a:pt x="0" y="33"/>
                    <a:pt x="0" y="33"/>
                    <a:pt x="0"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5">
              <a:extLst>
                <a:ext uri="{FF2B5EF4-FFF2-40B4-BE49-F238E27FC236}">
                  <a16:creationId xmlns:a16="http://schemas.microsoft.com/office/drawing/2014/main" id="{EF0201FB-79CE-4E8C-B82B-09646A7528BC}"/>
                </a:ext>
              </a:extLst>
            </p:cNvPr>
            <p:cNvSpPr>
              <a:spLocks/>
            </p:cNvSpPr>
            <p:nvPr userDrawn="1"/>
          </p:nvSpPr>
          <p:spPr bwMode="black">
            <a:xfrm>
              <a:off x="4505"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6">
              <a:extLst>
                <a:ext uri="{FF2B5EF4-FFF2-40B4-BE49-F238E27FC236}">
                  <a16:creationId xmlns:a16="http://schemas.microsoft.com/office/drawing/2014/main" id="{180FB8A4-2A82-49C5-8669-2D96DABF4F96}"/>
                </a:ext>
              </a:extLst>
            </p:cNvPr>
            <p:cNvSpPr>
              <a:spLocks noEditPoints="1"/>
            </p:cNvSpPr>
            <p:nvPr userDrawn="1"/>
          </p:nvSpPr>
          <p:spPr bwMode="black">
            <a:xfrm>
              <a:off x="4576"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6 w 32"/>
                <a:gd name="T17" fmla="*/ 33 h 34"/>
                <a:gd name="T18" fmla="*/ 23 w 32"/>
                <a:gd name="T19" fmla="*/ 28 h 34"/>
                <a:gd name="T20" fmla="*/ 9 w 32"/>
                <a:gd name="T21" fmla="*/ 28 h 34"/>
                <a:gd name="T22" fmla="*/ 7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6"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6" y="33"/>
                  </a:cubicBezTo>
                  <a:cubicBezTo>
                    <a:pt x="23" y="28"/>
                    <a:pt x="23" y="28"/>
                    <a:pt x="23" y="28"/>
                  </a:cubicBezTo>
                  <a:cubicBezTo>
                    <a:pt x="9" y="28"/>
                    <a:pt x="9" y="28"/>
                    <a:pt x="9" y="28"/>
                  </a:cubicBezTo>
                  <a:cubicBezTo>
                    <a:pt x="7" y="33"/>
                    <a:pt x="7" y="33"/>
                    <a:pt x="7"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7">
              <a:extLst>
                <a:ext uri="{FF2B5EF4-FFF2-40B4-BE49-F238E27FC236}">
                  <a16:creationId xmlns:a16="http://schemas.microsoft.com/office/drawing/2014/main" id="{F5CA99C3-5260-4107-B058-488CB785C2A0}"/>
                </a:ext>
              </a:extLst>
            </p:cNvPr>
            <p:cNvSpPr>
              <a:spLocks/>
            </p:cNvSpPr>
            <p:nvPr userDrawn="1"/>
          </p:nvSpPr>
          <p:spPr bwMode="black">
            <a:xfrm>
              <a:off x="4678"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5"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8">
              <a:extLst>
                <a:ext uri="{FF2B5EF4-FFF2-40B4-BE49-F238E27FC236}">
                  <a16:creationId xmlns:a16="http://schemas.microsoft.com/office/drawing/2014/main" id="{F39D301E-AFAF-4D23-883C-7E346B46BC43}"/>
                </a:ext>
              </a:extLst>
            </p:cNvPr>
            <p:cNvSpPr>
              <a:spLocks/>
            </p:cNvSpPr>
            <p:nvPr userDrawn="1"/>
          </p:nvSpPr>
          <p:spPr bwMode="black">
            <a:xfrm>
              <a:off x="4737"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9">
              <a:extLst>
                <a:ext uri="{FF2B5EF4-FFF2-40B4-BE49-F238E27FC236}">
                  <a16:creationId xmlns:a16="http://schemas.microsoft.com/office/drawing/2014/main" id="{3F88A36F-7D77-43B4-9893-618135040836}"/>
                </a:ext>
              </a:extLst>
            </p:cNvPr>
            <p:cNvSpPr>
              <a:spLocks/>
            </p:cNvSpPr>
            <p:nvPr userDrawn="1"/>
          </p:nvSpPr>
          <p:spPr bwMode="black">
            <a:xfrm>
              <a:off x="4820" y="1104"/>
              <a:ext cx="66" cy="79"/>
            </a:xfrm>
            <a:custGeom>
              <a:avLst/>
              <a:gdLst>
                <a:gd name="T0" fmla="*/ 0 w 28"/>
                <a:gd name="T1" fmla="*/ 1 h 33"/>
                <a:gd name="T2" fmla="*/ 1 w 28"/>
                <a:gd name="T3" fmla="*/ 0 h 33"/>
                <a:gd name="T4" fmla="*/ 5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5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1" y="0"/>
                  </a:cubicBezTo>
                  <a:cubicBezTo>
                    <a:pt x="5" y="0"/>
                    <a:pt x="5" y="0"/>
                    <a:pt x="5"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0">
              <a:extLst>
                <a:ext uri="{FF2B5EF4-FFF2-40B4-BE49-F238E27FC236}">
                  <a16:creationId xmlns:a16="http://schemas.microsoft.com/office/drawing/2014/main" id="{84B95780-6B89-4906-95E0-938FB5408DAE}"/>
                </a:ext>
              </a:extLst>
            </p:cNvPr>
            <p:cNvSpPr>
              <a:spLocks/>
            </p:cNvSpPr>
            <p:nvPr userDrawn="1"/>
          </p:nvSpPr>
          <p:spPr bwMode="black">
            <a:xfrm>
              <a:off x="4960" y="1102"/>
              <a:ext cx="68" cy="83"/>
            </a:xfrm>
            <a:custGeom>
              <a:avLst/>
              <a:gdLst>
                <a:gd name="T0" fmla="*/ 17 w 29"/>
                <a:gd name="T1" fmla="*/ 0 h 35"/>
                <a:gd name="T2" fmla="*/ 28 w 29"/>
                <a:gd name="T3" fmla="*/ 5 h 35"/>
                <a:gd name="T4" fmla="*/ 28 w 29"/>
                <a:gd name="T5" fmla="*/ 6 h 35"/>
                <a:gd name="T6" fmla="*/ 26 w 29"/>
                <a:gd name="T7" fmla="*/ 9 h 35"/>
                <a:gd name="T8" fmla="*/ 24 w 29"/>
                <a:gd name="T9" fmla="*/ 9 h 35"/>
                <a:gd name="T10" fmla="*/ 17 w 29"/>
                <a:gd name="T11" fmla="*/ 6 h 35"/>
                <a:gd name="T12" fmla="*/ 6 w 29"/>
                <a:gd name="T13" fmla="*/ 17 h 35"/>
                <a:gd name="T14" fmla="*/ 17 w 29"/>
                <a:gd name="T15" fmla="*/ 29 h 35"/>
                <a:gd name="T16" fmla="*/ 24 w 29"/>
                <a:gd name="T17" fmla="*/ 26 h 35"/>
                <a:gd name="T18" fmla="*/ 26 w 29"/>
                <a:gd name="T19" fmla="*/ 26 h 35"/>
                <a:gd name="T20" fmla="*/ 29 w 29"/>
                <a:gd name="T21" fmla="*/ 29 h 35"/>
                <a:gd name="T22" fmla="*/ 28 w 29"/>
                <a:gd name="T23" fmla="*/ 30 h 35"/>
                <a:gd name="T24" fmla="*/ 17 w 29"/>
                <a:gd name="T25" fmla="*/ 35 h 35"/>
                <a:gd name="T26" fmla="*/ 0 w 29"/>
                <a:gd name="T27" fmla="*/ 18 h 35"/>
                <a:gd name="T28" fmla="*/ 17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5">
                  <a:moveTo>
                    <a:pt x="17" y="0"/>
                  </a:moveTo>
                  <a:cubicBezTo>
                    <a:pt x="22" y="0"/>
                    <a:pt x="25" y="2"/>
                    <a:pt x="28" y="5"/>
                  </a:cubicBezTo>
                  <a:cubicBezTo>
                    <a:pt x="29" y="5"/>
                    <a:pt x="29" y="6"/>
                    <a:pt x="28" y="6"/>
                  </a:cubicBezTo>
                  <a:cubicBezTo>
                    <a:pt x="26" y="9"/>
                    <a:pt x="26" y="9"/>
                    <a:pt x="26" y="9"/>
                  </a:cubicBezTo>
                  <a:cubicBezTo>
                    <a:pt x="25" y="10"/>
                    <a:pt x="25" y="10"/>
                    <a:pt x="24" y="9"/>
                  </a:cubicBezTo>
                  <a:cubicBezTo>
                    <a:pt x="22" y="7"/>
                    <a:pt x="20" y="6"/>
                    <a:pt x="17" y="6"/>
                  </a:cubicBezTo>
                  <a:cubicBezTo>
                    <a:pt x="11" y="6"/>
                    <a:pt x="6" y="11"/>
                    <a:pt x="6" y="17"/>
                  </a:cubicBezTo>
                  <a:cubicBezTo>
                    <a:pt x="6" y="23"/>
                    <a:pt x="11" y="29"/>
                    <a:pt x="17" y="29"/>
                  </a:cubicBezTo>
                  <a:cubicBezTo>
                    <a:pt x="20" y="29"/>
                    <a:pt x="22" y="27"/>
                    <a:pt x="24" y="26"/>
                  </a:cubicBezTo>
                  <a:cubicBezTo>
                    <a:pt x="25" y="25"/>
                    <a:pt x="25" y="26"/>
                    <a:pt x="26" y="26"/>
                  </a:cubicBezTo>
                  <a:cubicBezTo>
                    <a:pt x="29" y="29"/>
                    <a:pt x="29" y="29"/>
                    <a:pt x="29" y="29"/>
                  </a:cubicBezTo>
                  <a:cubicBezTo>
                    <a:pt x="29" y="29"/>
                    <a:pt x="29" y="30"/>
                    <a:pt x="28" y="30"/>
                  </a:cubicBezTo>
                  <a:cubicBezTo>
                    <a:pt x="25" y="33"/>
                    <a:pt x="21" y="35"/>
                    <a:pt x="17" y="35"/>
                  </a:cubicBezTo>
                  <a:cubicBezTo>
                    <a:pt x="7" y="35"/>
                    <a:pt x="0" y="27"/>
                    <a:pt x="0" y="18"/>
                  </a:cubicBezTo>
                  <a:cubicBezTo>
                    <a:pt x="0" y="8"/>
                    <a:pt x="7" y="0"/>
                    <a:pt x="17" y="0"/>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1">
              <a:extLst>
                <a:ext uri="{FF2B5EF4-FFF2-40B4-BE49-F238E27FC236}">
                  <a16:creationId xmlns:a16="http://schemas.microsoft.com/office/drawing/2014/main" id="{1BCDBE21-6582-4471-8F97-33515DB3C459}"/>
                </a:ext>
              </a:extLst>
            </p:cNvPr>
            <p:cNvSpPr>
              <a:spLocks noEditPoints="1"/>
            </p:cNvSpPr>
            <p:nvPr userDrawn="1"/>
          </p:nvSpPr>
          <p:spPr bwMode="black">
            <a:xfrm>
              <a:off x="5047"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2">
              <a:extLst>
                <a:ext uri="{FF2B5EF4-FFF2-40B4-BE49-F238E27FC236}">
                  <a16:creationId xmlns:a16="http://schemas.microsoft.com/office/drawing/2014/main" id="{4995C549-52A9-469F-970B-D792FD6EF635}"/>
                </a:ext>
              </a:extLst>
            </p:cNvPr>
            <p:cNvSpPr>
              <a:spLocks noEditPoints="1"/>
            </p:cNvSpPr>
            <p:nvPr userDrawn="1"/>
          </p:nvSpPr>
          <p:spPr bwMode="black">
            <a:xfrm>
              <a:off x="5147" y="1104"/>
              <a:ext cx="59" cy="79"/>
            </a:xfrm>
            <a:custGeom>
              <a:avLst/>
              <a:gdLst>
                <a:gd name="T0" fmla="*/ 0 w 25"/>
                <a:gd name="T1" fmla="*/ 1 h 33"/>
                <a:gd name="T2" fmla="*/ 1 w 25"/>
                <a:gd name="T3" fmla="*/ 0 h 33"/>
                <a:gd name="T4" fmla="*/ 15 w 25"/>
                <a:gd name="T5" fmla="*/ 0 h 33"/>
                <a:gd name="T6" fmla="*/ 25 w 25"/>
                <a:gd name="T7" fmla="*/ 10 h 33"/>
                <a:gd name="T8" fmla="*/ 18 w 25"/>
                <a:gd name="T9" fmla="*/ 20 h 33"/>
                <a:gd name="T10" fmla="*/ 25 w 25"/>
                <a:gd name="T11" fmla="*/ 32 h 33"/>
                <a:gd name="T12" fmla="*/ 24 w 25"/>
                <a:gd name="T13" fmla="*/ 33 h 33"/>
                <a:gd name="T14" fmla="*/ 19 w 25"/>
                <a:gd name="T15" fmla="*/ 33 h 33"/>
                <a:gd name="T16" fmla="*/ 18 w 25"/>
                <a:gd name="T17" fmla="*/ 33 h 33"/>
                <a:gd name="T18" fmla="*/ 12 w 25"/>
                <a:gd name="T19" fmla="*/ 20 h 33"/>
                <a:gd name="T20" fmla="*/ 6 w 25"/>
                <a:gd name="T21" fmla="*/ 20 h 33"/>
                <a:gd name="T22" fmla="*/ 6 w 25"/>
                <a:gd name="T23" fmla="*/ 32 h 33"/>
                <a:gd name="T24" fmla="*/ 6 w 25"/>
                <a:gd name="T25" fmla="*/ 33 h 33"/>
                <a:gd name="T26" fmla="*/ 1 w 25"/>
                <a:gd name="T27" fmla="*/ 33 h 33"/>
                <a:gd name="T28" fmla="*/ 0 w 25"/>
                <a:gd name="T29" fmla="*/ 32 h 33"/>
                <a:gd name="T30" fmla="*/ 0 w 25"/>
                <a:gd name="T31" fmla="*/ 1 h 33"/>
                <a:gd name="T32" fmla="*/ 14 w 25"/>
                <a:gd name="T33" fmla="*/ 15 h 33"/>
                <a:gd name="T34" fmla="*/ 19 w 25"/>
                <a:gd name="T35" fmla="*/ 10 h 33"/>
                <a:gd name="T36" fmla="*/ 14 w 25"/>
                <a:gd name="T37" fmla="*/ 6 h 33"/>
                <a:gd name="T38" fmla="*/ 7 w 25"/>
                <a:gd name="T39" fmla="*/ 6 h 33"/>
                <a:gd name="T40" fmla="*/ 7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1" y="0"/>
                    <a:pt x="1" y="0"/>
                  </a:cubicBezTo>
                  <a:cubicBezTo>
                    <a:pt x="15" y="0"/>
                    <a:pt x="15" y="0"/>
                    <a:pt x="15" y="0"/>
                  </a:cubicBezTo>
                  <a:cubicBezTo>
                    <a:pt x="21" y="0"/>
                    <a:pt x="25" y="4"/>
                    <a:pt x="25" y="10"/>
                  </a:cubicBezTo>
                  <a:cubicBezTo>
                    <a:pt x="25" y="15"/>
                    <a:pt x="22"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6" y="20"/>
                    <a:pt x="6" y="20"/>
                    <a:pt x="6" y="20"/>
                  </a:cubicBezTo>
                  <a:cubicBezTo>
                    <a:pt x="6" y="32"/>
                    <a:pt x="6" y="32"/>
                    <a:pt x="6" y="32"/>
                  </a:cubicBezTo>
                  <a:cubicBezTo>
                    <a:pt x="6" y="33"/>
                    <a:pt x="6" y="33"/>
                    <a:pt x="6" y="33"/>
                  </a:cubicBezTo>
                  <a:cubicBezTo>
                    <a:pt x="1" y="33"/>
                    <a:pt x="1" y="33"/>
                    <a:pt x="1" y="33"/>
                  </a:cubicBezTo>
                  <a:cubicBezTo>
                    <a:pt x="1" y="33"/>
                    <a:pt x="0" y="33"/>
                    <a:pt x="0" y="32"/>
                  </a:cubicBezTo>
                  <a:lnTo>
                    <a:pt x="0" y="1"/>
                  </a:lnTo>
                  <a:close/>
                  <a:moveTo>
                    <a:pt x="14" y="15"/>
                  </a:moveTo>
                  <a:cubicBezTo>
                    <a:pt x="17" y="15"/>
                    <a:pt x="19" y="13"/>
                    <a:pt x="19" y="10"/>
                  </a:cubicBezTo>
                  <a:cubicBezTo>
                    <a:pt x="19" y="8"/>
                    <a:pt x="17" y="6"/>
                    <a:pt x="14" y="6"/>
                  </a:cubicBezTo>
                  <a:cubicBezTo>
                    <a:pt x="7" y="6"/>
                    <a:pt x="7" y="6"/>
                    <a:pt x="7" y="6"/>
                  </a:cubicBezTo>
                  <a:cubicBezTo>
                    <a:pt x="7" y="15"/>
                    <a:pt x="7" y="15"/>
                    <a:pt x="7"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3">
              <a:extLst>
                <a:ext uri="{FF2B5EF4-FFF2-40B4-BE49-F238E27FC236}">
                  <a16:creationId xmlns:a16="http://schemas.microsoft.com/office/drawing/2014/main" id="{AD0467AD-EAFC-479A-A17C-961962711216}"/>
                </a:ext>
              </a:extLst>
            </p:cNvPr>
            <p:cNvSpPr>
              <a:spLocks/>
            </p:cNvSpPr>
            <p:nvPr userDrawn="1"/>
          </p:nvSpPr>
          <p:spPr bwMode="black">
            <a:xfrm>
              <a:off x="5237"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4">
              <a:extLst>
                <a:ext uri="{FF2B5EF4-FFF2-40B4-BE49-F238E27FC236}">
                  <a16:creationId xmlns:a16="http://schemas.microsoft.com/office/drawing/2014/main" id="{794451FE-B5FB-4A85-A98D-9BB774FCF662}"/>
                </a:ext>
              </a:extLst>
            </p:cNvPr>
            <p:cNvSpPr>
              <a:spLocks/>
            </p:cNvSpPr>
            <p:nvPr userDrawn="1"/>
          </p:nvSpPr>
          <p:spPr bwMode="black">
            <a:xfrm>
              <a:off x="5350"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5">
              <a:extLst>
                <a:ext uri="{FF2B5EF4-FFF2-40B4-BE49-F238E27FC236}">
                  <a16:creationId xmlns:a16="http://schemas.microsoft.com/office/drawing/2014/main" id="{35A97EDB-7021-443A-A70A-DD2B6599CDD9}"/>
                </a:ext>
              </a:extLst>
            </p:cNvPr>
            <p:cNvSpPr>
              <a:spLocks/>
            </p:cNvSpPr>
            <p:nvPr userDrawn="1"/>
          </p:nvSpPr>
          <p:spPr bwMode="black">
            <a:xfrm>
              <a:off x="5431" y="1104"/>
              <a:ext cx="66" cy="79"/>
            </a:xfrm>
            <a:custGeom>
              <a:avLst/>
              <a:gdLst>
                <a:gd name="T0" fmla="*/ 0 w 28"/>
                <a:gd name="T1" fmla="*/ 1 h 33"/>
                <a:gd name="T2" fmla="*/ 1 w 28"/>
                <a:gd name="T3" fmla="*/ 0 h 33"/>
                <a:gd name="T4" fmla="*/ 6 w 28"/>
                <a:gd name="T5" fmla="*/ 0 h 33"/>
                <a:gd name="T6" fmla="*/ 7 w 28"/>
                <a:gd name="T7" fmla="*/ 1 h 33"/>
                <a:gd name="T8" fmla="*/ 7 w 28"/>
                <a:gd name="T9" fmla="*/ 13 h 33"/>
                <a:gd name="T10" fmla="*/ 22 w 28"/>
                <a:gd name="T11" fmla="*/ 13 h 33"/>
                <a:gd name="T12" fmla="*/ 22 w 28"/>
                <a:gd name="T13" fmla="*/ 1 h 33"/>
                <a:gd name="T14" fmla="*/ 23 w 28"/>
                <a:gd name="T15" fmla="*/ 0 h 33"/>
                <a:gd name="T16" fmla="*/ 28 w 28"/>
                <a:gd name="T17" fmla="*/ 0 h 33"/>
                <a:gd name="T18" fmla="*/ 28 w 28"/>
                <a:gd name="T19" fmla="*/ 1 h 33"/>
                <a:gd name="T20" fmla="*/ 28 w 28"/>
                <a:gd name="T21" fmla="*/ 32 h 33"/>
                <a:gd name="T22" fmla="*/ 28 w 28"/>
                <a:gd name="T23" fmla="*/ 33 h 33"/>
                <a:gd name="T24" fmla="*/ 23 w 28"/>
                <a:gd name="T25" fmla="*/ 33 h 33"/>
                <a:gd name="T26" fmla="*/ 22 w 28"/>
                <a:gd name="T27" fmla="*/ 32 h 33"/>
                <a:gd name="T28" fmla="*/ 22 w 28"/>
                <a:gd name="T29" fmla="*/ 19 h 33"/>
                <a:gd name="T30" fmla="*/ 7 w 28"/>
                <a:gd name="T31" fmla="*/ 19 h 33"/>
                <a:gd name="T32" fmla="*/ 7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7" y="0"/>
                    <a:pt x="7" y="1"/>
                  </a:cubicBezTo>
                  <a:cubicBezTo>
                    <a:pt x="7" y="13"/>
                    <a:pt x="7" y="13"/>
                    <a:pt x="7" y="13"/>
                  </a:cubicBezTo>
                  <a:cubicBezTo>
                    <a:pt x="22" y="13"/>
                    <a:pt x="22" y="13"/>
                    <a:pt x="22" y="13"/>
                  </a:cubicBezTo>
                  <a:cubicBezTo>
                    <a:pt x="22" y="1"/>
                    <a:pt x="22" y="1"/>
                    <a:pt x="22" y="1"/>
                  </a:cubicBezTo>
                  <a:cubicBezTo>
                    <a:pt x="22" y="0"/>
                    <a:pt x="23" y="0"/>
                    <a:pt x="23" y="0"/>
                  </a:cubicBezTo>
                  <a:cubicBezTo>
                    <a:pt x="28" y="0"/>
                    <a:pt x="28" y="0"/>
                    <a:pt x="28" y="0"/>
                  </a:cubicBezTo>
                  <a:cubicBezTo>
                    <a:pt x="28" y="0"/>
                    <a:pt x="28" y="0"/>
                    <a:pt x="28" y="1"/>
                  </a:cubicBezTo>
                  <a:cubicBezTo>
                    <a:pt x="28" y="32"/>
                    <a:pt x="28" y="32"/>
                    <a:pt x="28" y="32"/>
                  </a:cubicBezTo>
                  <a:cubicBezTo>
                    <a:pt x="28" y="33"/>
                    <a:pt x="28" y="33"/>
                    <a:pt x="28" y="33"/>
                  </a:cubicBezTo>
                  <a:cubicBezTo>
                    <a:pt x="23" y="33"/>
                    <a:pt x="23" y="33"/>
                    <a:pt x="23" y="33"/>
                  </a:cubicBezTo>
                  <a:cubicBezTo>
                    <a:pt x="23" y="33"/>
                    <a:pt x="22" y="33"/>
                    <a:pt x="22" y="32"/>
                  </a:cubicBezTo>
                  <a:cubicBezTo>
                    <a:pt x="22" y="19"/>
                    <a:pt x="22" y="19"/>
                    <a:pt x="22" y="19"/>
                  </a:cubicBezTo>
                  <a:cubicBezTo>
                    <a:pt x="7" y="19"/>
                    <a:pt x="7" y="19"/>
                    <a:pt x="7" y="19"/>
                  </a:cubicBezTo>
                  <a:cubicBezTo>
                    <a:pt x="7" y="32"/>
                    <a:pt x="7" y="32"/>
                    <a:pt x="7" y="32"/>
                  </a:cubicBezTo>
                  <a:cubicBezTo>
                    <a:pt x="7"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6">
              <a:extLst>
                <a:ext uri="{FF2B5EF4-FFF2-40B4-BE49-F238E27FC236}">
                  <a16:creationId xmlns:a16="http://schemas.microsoft.com/office/drawing/2014/main" id="{AD894810-9ED6-4707-A42A-B84E1106ED60}"/>
                </a:ext>
              </a:extLst>
            </p:cNvPr>
            <p:cNvSpPr>
              <a:spLocks noEditPoints="1"/>
            </p:cNvSpPr>
            <p:nvPr userDrawn="1"/>
          </p:nvSpPr>
          <p:spPr bwMode="black">
            <a:xfrm>
              <a:off x="5523"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7">
              <a:extLst>
                <a:ext uri="{FF2B5EF4-FFF2-40B4-BE49-F238E27FC236}">
                  <a16:creationId xmlns:a16="http://schemas.microsoft.com/office/drawing/2014/main" id="{9B3AD849-A3D3-4AFA-BE84-CABA5B99DA53}"/>
                </a:ext>
              </a:extLst>
            </p:cNvPr>
            <p:cNvSpPr>
              <a:spLocks/>
            </p:cNvSpPr>
            <p:nvPr userDrawn="1"/>
          </p:nvSpPr>
          <p:spPr bwMode="black">
            <a:xfrm>
              <a:off x="5611" y="1104"/>
              <a:ext cx="54"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8">
              <a:extLst>
                <a:ext uri="{FF2B5EF4-FFF2-40B4-BE49-F238E27FC236}">
                  <a16:creationId xmlns:a16="http://schemas.microsoft.com/office/drawing/2014/main" id="{5055040D-9B03-48FD-AE80-ADD10C8D1DD4}"/>
                </a:ext>
              </a:extLst>
            </p:cNvPr>
            <p:cNvSpPr>
              <a:spLocks/>
            </p:cNvSpPr>
            <p:nvPr userDrawn="1"/>
          </p:nvSpPr>
          <p:spPr bwMode="black">
            <a:xfrm>
              <a:off x="5729" y="1102"/>
              <a:ext cx="95" cy="83"/>
            </a:xfrm>
            <a:custGeom>
              <a:avLst/>
              <a:gdLst>
                <a:gd name="T0" fmla="*/ 0 w 40"/>
                <a:gd name="T1" fmla="*/ 2 h 35"/>
                <a:gd name="T2" fmla="*/ 1 w 40"/>
                <a:gd name="T3" fmla="*/ 1 h 35"/>
                <a:gd name="T4" fmla="*/ 5 w 40"/>
                <a:gd name="T5" fmla="*/ 1 h 35"/>
                <a:gd name="T6" fmla="*/ 6 w 40"/>
                <a:gd name="T7" fmla="*/ 1 h 35"/>
                <a:gd name="T8" fmla="*/ 11 w 40"/>
                <a:gd name="T9" fmla="*/ 21 h 35"/>
                <a:gd name="T10" fmla="*/ 11 w 40"/>
                <a:gd name="T11" fmla="*/ 21 h 35"/>
                <a:gd name="T12" fmla="*/ 19 w 40"/>
                <a:gd name="T13" fmla="*/ 1 h 35"/>
                <a:gd name="T14" fmla="*/ 19 w 40"/>
                <a:gd name="T15" fmla="*/ 0 h 35"/>
                <a:gd name="T16" fmla="*/ 20 w 40"/>
                <a:gd name="T17" fmla="*/ 0 h 35"/>
                <a:gd name="T18" fmla="*/ 21 w 40"/>
                <a:gd name="T19" fmla="*/ 1 h 35"/>
                <a:gd name="T20" fmla="*/ 29 w 40"/>
                <a:gd name="T21" fmla="*/ 21 h 35"/>
                <a:gd name="T22" fmla="*/ 29 w 40"/>
                <a:gd name="T23" fmla="*/ 21 h 35"/>
                <a:gd name="T24" fmla="*/ 34 w 40"/>
                <a:gd name="T25" fmla="*/ 1 h 35"/>
                <a:gd name="T26" fmla="*/ 35 w 40"/>
                <a:gd name="T27" fmla="*/ 1 h 35"/>
                <a:gd name="T28" fmla="*/ 39 w 40"/>
                <a:gd name="T29" fmla="*/ 1 h 35"/>
                <a:gd name="T30" fmla="*/ 40 w 40"/>
                <a:gd name="T31" fmla="*/ 2 h 35"/>
                <a:gd name="T32" fmla="*/ 31 w 40"/>
                <a:gd name="T33" fmla="*/ 34 h 35"/>
                <a:gd name="T34" fmla="*/ 30 w 40"/>
                <a:gd name="T35" fmla="*/ 35 h 35"/>
                <a:gd name="T36" fmla="*/ 29 w 40"/>
                <a:gd name="T37" fmla="*/ 35 h 35"/>
                <a:gd name="T38" fmla="*/ 29 w 40"/>
                <a:gd name="T39" fmla="*/ 34 h 35"/>
                <a:gd name="T40" fmla="*/ 20 w 40"/>
                <a:gd name="T41" fmla="*/ 13 h 35"/>
                <a:gd name="T42" fmla="*/ 20 w 40"/>
                <a:gd name="T43" fmla="*/ 13 h 35"/>
                <a:gd name="T44" fmla="*/ 11 w 40"/>
                <a:gd name="T45" fmla="*/ 34 h 35"/>
                <a:gd name="T46" fmla="*/ 10 w 40"/>
                <a:gd name="T47" fmla="*/ 35 h 35"/>
                <a:gd name="T48" fmla="*/ 10 w 40"/>
                <a:gd name="T49" fmla="*/ 35 h 35"/>
                <a:gd name="T50" fmla="*/ 9 w 40"/>
                <a:gd name="T51" fmla="*/ 34 h 35"/>
                <a:gd name="T52" fmla="*/ 0 w 4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5">
                  <a:moveTo>
                    <a:pt x="0" y="2"/>
                  </a:moveTo>
                  <a:cubicBezTo>
                    <a:pt x="0" y="1"/>
                    <a:pt x="0" y="1"/>
                    <a:pt x="1" y="1"/>
                  </a:cubicBezTo>
                  <a:cubicBezTo>
                    <a:pt x="5" y="1"/>
                    <a:pt x="5" y="1"/>
                    <a:pt x="5" y="1"/>
                  </a:cubicBezTo>
                  <a:cubicBezTo>
                    <a:pt x="5" y="1"/>
                    <a:pt x="6" y="1"/>
                    <a:pt x="6" y="1"/>
                  </a:cubicBezTo>
                  <a:cubicBezTo>
                    <a:pt x="11" y="21"/>
                    <a:pt x="11" y="21"/>
                    <a:pt x="11" y="21"/>
                  </a:cubicBezTo>
                  <a:cubicBezTo>
                    <a:pt x="11" y="21"/>
                    <a:pt x="11" y="21"/>
                    <a:pt x="11" y="21"/>
                  </a:cubicBezTo>
                  <a:cubicBezTo>
                    <a:pt x="19" y="1"/>
                    <a:pt x="19" y="1"/>
                    <a:pt x="19" y="1"/>
                  </a:cubicBezTo>
                  <a:cubicBezTo>
                    <a:pt x="19" y="1"/>
                    <a:pt x="19" y="0"/>
                    <a:pt x="19" y="0"/>
                  </a:cubicBezTo>
                  <a:cubicBezTo>
                    <a:pt x="20" y="0"/>
                    <a:pt x="20" y="0"/>
                    <a:pt x="20" y="0"/>
                  </a:cubicBezTo>
                  <a:cubicBezTo>
                    <a:pt x="21" y="0"/>
                    <a:pt x="21" y="1"/>
                    <a:pt x="21" y="1"/>
                  </a:cubicBezTo>
                  <a:cubicBezTo>
                    <a:pt x="29" y="21"/>
                    <a:pt x="29" y="21"/>
                    <a:pt x="29" y="21"/>
                  </a:cubicBezTo>
                  <a:cubicBezTo>
                    <a:pt x="29" y="21"/>
                    <a:pt x="29" y="21"/>
                    <a:pt x="29" y="21"/>
                  </a:cubicBezTo>
                  <a:cubicBezTo>
                    <a:pt x="34" y="1"/>
                    <a:pt x="34" y="1"/>
                    <a:pt x="34" y="1"/>
                  </a:cubicBezTo>
                  <a:cubicBezTo>
                    <a:pt x="34" y="1"/>
                    <a:pt x="34" y="1"/>
                    <a:pt x="35" y="1"/>
                  </a:cubicBezTo>
                  <a:cubicBezTo>
                    <a:pt x="39" y="1"/>
                    <a:pt x="39" y="1"/>
                    <a:pt x="39" y="1"/>
                  </a:cubicBezTo>
                  <a:cubicBezTo>
                    <a:pt x="40" y="1"/>
                    <a:pt x="40" y="1"/>
                    <a:pt x="40" y="2"/>
                  </a:cubicBezTo>
                  <a:cubicBezTo>
                    <a:pt x="31" y="34"/>
                    <a:pt x="31" y="34"/>
                    <a:pt x="31" y="34"/>
                  </a:cubicBezTo>
                  <a:cubicBezTo>
                    <a:pt x="31" y="35"/>
                    <a:pt x="31" y="35"/>
                    <a:pt x="30" y="35"/>
                  </a:cubicBezTo>
                  <a:cubicBezTo>
                    <a:pt x="29" y="35"/>
                    <a:pt x="29" y="35"/>
                    <a:pt x="29" y="35"/>
                  </a:cubicBezTo>
                  <a:cubicBezTo>
                    <a:pt x="29" y="35"/>
                    <a:pt x="29" y="35"/>
                    <a:pt x="29" y="34"/>
                  </a:cubicBezTo>
                  <a:cubicBezTo>
                    <a:pt x="20" y="13"/>
                    <a:pt x="20" y="13"/>
                    <a:pt x="20" y="13"/>
                  </a:cubicBezTo>
                  <a:cubicBezTo>
                    <a:pt x="20" y="13"/>
                    <a:pt x="20" y="13"/>
                    <a:pt x="20" y="13"/>
                  </a:cubicBezTo>
                  <a:cubicBezTo>
                    <a:pt x="11" y="34"/>
                    <a:pt x="11" y="34"/>
                    <a:pt x="11" y="34"/>
                  </a:cubicBezTo>
                  <a:cubicBezTo>
                    <a:pt x="11" y="35"/>
                    <a:pt x="11" y="35"/>
                    <a:pt x="10" y="35"/>
                  </a:cubicBezTo>
                  <a:cubicBezTo>
                    <a:pt x="10" y="35"/>
                    <a:pt x="10" y="35"/>
                    <a:pt x="10" y="35"/>
                  </a:cubicBezTo>
                  <a:cubicBezTo>
                    <a:pt x="9" y="35"/>
                    <a:pt x="9" y="35"/>
                    <a:pt x="9" y="34"/>
                  </a:cubicBezTo>
                  <a:lnTo>
                    <a:pt x="0" y="2"/>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9">
              <a:extLst>
                <a:ext uri="{FF2B5EF4-FFF2-40B4-BE49-F238E27FC236}">
                  <a16:creationId xmlns:a16="http://schemas.microsoft.com/office/drawing/2014/main" id="{AD05E464-7DBC-41C6-B702-8CD8D00A87F2}"/>
                </a:ext>
              </a:extLst>
            </p:cNvPr>
            <p:cNvSpPr>
              <a:spLocks noEditPoints="1"/>
            </p:cNvSpPr>
            <p:nvPr userDrawn="1"/>
          </p:nvSpPr>
          <p:spPr bwMode="black">
            <a:xfrm>
              <a:off x="5847"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0">
              <a:extLst>
                <a:ext uri="{FF2B5EF4-FFF2-40B4-BE49-F238E27FC236}">
                  <a16:creationId xmlns:a16="http://schemas.microsoft.com/office/drawing/2014/main" id="{59B452EE-3447-4D5D-B678-9E60BD512816}"/>
                </a:ext>
              </a:extLst>
            </p:cNvPr>
            <p:cNvSpPr>
              <a:spLocks noEditPoints="1"/>
            </p:cNvSpPr>
            <p:nvPr userDrawn="1"/>
          </p:nvSpPr>
          <p:spPr bwMode="black">
            <a:xfrm>
              <a:off x="5958" y="1104"/>
              <a:ext cx="60" cy="79"/>
            </a:xfrm>
            <a:custGeom>
              <a:avLst/>
              <a:gdLst>
                <a:gd name="T0" fmla="*/ 0 w 25"/>
                <a:gd name="T1" fmla="*/ 1 h 33"/>
                <a:gd name="T2" fmla="*/ 1 w 25"/>
                <a:gd name="T3" fmla="*/ 0 h 33"/>
                <a:gd name="T4" fmla="*/ 14 w 25"/>
                <a:gd name="T5" fmla="*/ 0 h 33"/>
                <a:gd name="T6" fmla="*/ 25 w 25"/>
                <a:gd name="T7" fmla="*/ 10 h 33"/>
                <a:gd name="T8" fmla="*/ 18 w 25"/>
                <a:gd name="T9" fmla="*/ 20 h 33"/>
                <a:gd name="T10" fmla="*/ 24 w 25"/>
                <a:gd name="T11" fmla="*/ 32 h 33"/>
                <a:gd name="T12" fmla="*/ 23 w 25"/>
                <a:gd name="T13" fmla="*/ 33 h 33"/>
                <a:gd name="T14" fmla="*/ 18 w 25"/>
                <a:gd name="T15" fmla="*/ 33 h 33"/>
                <a:gd name="T16" fmla="*/ 18 w 25"/>
                <a:gd name="T17" fmla="*/ 33 h 33"/>
                <a:gd name="T18" fmla="*/ 11 w 25"/>
                <a:gd name="T19" fmla="*/ 20 h 33"/>
                <a:gd name="T20" fmla="*/ 6 w 25"/>
                <a:gd name="T21" fmla="*/ 20 h 33"/>
                <a:gd name="T22" fmla="*/ 6 w 25"/>
                <a:gd name="T23" fmla="*/ 32 h 33"/>
                <a:gd name="T24" fmla="*/ 5 w 25"/>
                <a:gd name="T25" fmla="*/ 33 h 33"/>
                <a:gd name="T26" fmla="*/ 1 w 25"/>
                <a:gd name="T27" fmla="*/ 33 h 33"/>
                <a:gd name="T28" fmla="*/ 0 w 25"/>
                <a:gd name="T29" fmla="*/ 32 h 33"/>
                <a:gd name="T30" fmla="*/ 0 w 25"/>
                <a:gd name="T31" fmla="*/ 1 h 33"/>
                <a:gd name="T32" fmla="*/ 14 w 25"/>
                <a:gd name="T33" fmla="*/ 15 h 33"/>
                <a:gd name="T34" fmla="*/ 18 w 25"/>
                <a:gd name="T35" fmla="*/ 10 h 33"/>
                <a:gd name="T36" fmla="*/ 14 w 25"/>
                <a:gd name="T37" fmla="*/ 6 h 33"/>
                <a:gd name="T38" fmla="*/ 6 w 25"/>
                <a:gd name="T39" fmla="*/ 6 h 33"/>
                <a:gd name="T40" fmla="*/ 6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0" y="0"/>
                    <a:pt x="1" y="0"/>
                  </a:cubicBezTo>
                  <a:cubicBezTo>
                    <a:pt x="14" y="0"/>
                    <a:pt x="14" y="0"/>
                    <a:pt x="14" y="0"/>
                  </a:cubicBezTo>
                  <a:cubicBezTo>
                    <a:pt x="20" y="0"/>
                    <a:pt x="25" y="4"/>
                    <a:pt x="25" y="10"/>
                  </a:cubicBezTo>
                  <a:cubicBezTo>
                    <a:pt x="25" y="15"/>
                    <a:pt x="22" y="18"/>
                    <a:pt x="18" y="20"/>
                  </a:cubicBezTo>
                  <a:cubicBezTo>
                    <a:pt x="24" y="32"/>
                    <a:pt x="24" y="32"/>
                    <a:pt x="24" y="32"/>
                  </a:cubicBezTo>
                  <a:cubicBezTo>
                    <a:pt x="25" y="33"/>
                    <a:pt x="24" y="33"/>
                    <a:pt x="23" y="33"/>
                  </a:cubicBezTo>
                  <a:cubicBezTo>
                    <a:pt x="18" y="33"/>
                    <a:pt x="18" y="33"/>
                    <a:pt x="18" y="33"/>
                  </a:cubicBezTo>
                  <a:cubicBezTo>
                    <a:pt x="18" y="33"/>
                    <a:pt x="18" y="33"/>
                    <a:pt x="18" y="33"/>
                  </a:cubicBezTo>
                  <a:cubicBezTo>
                    <a:pt x="11" y="20"/>
                    <a:pt x="11" y="20"/>
                    <a:pt x="11" y="20"/>
                  </a:cubicBezTo>
                  <a:cubicBezTo>
                    <a:pt x="6" y="20"/>
                    <a:pt x="6" y="20"/>
                    <a:pt x="6" y="20"/>
                  </a:cubicBezTo>
                  <a:cubicBezTo>
                    <a:pt x="6" y="32"/>
                    <a:pt x="6" y="32"/>
                    <a:pt x="6" y="32"/>
                  </a:cubicBezTo>
                  <a:cubicBezTo>
                    <a:pt x="6" y="33"/>
                    <a:pt x="5" y="33"/>
                    <a:pt x="5" y="33"/>
                  </a:cubicBezTo>
                  <a:cubicBezTo>
                    <a:pt x="1" y="33"/>
                    <a:pt x="1" y="33"/>
                    <a:pt x="1" y="33"/>
                  </a:cubicBezTo>
                  <a:cubicBezTo>
                    <a:pt x="0" y="33"/>
                    <a:pt x="0" y="33"/>
                    <a:pt x="0" y="32"/>
                  </a:cubicBezTo>
                  <a:lnTo>
                    <a:pt x="0" y="1"/>
                  </a:lnTo>
                  <a:close/>
                  <a:moveTo>
                    <a:pt x="14" y="15"/>
                  </a:moveTo>
                  <a:cubicBezTo>
                    <a:pt x="16" y="15"/>
                    <a:pt x="18" y="13"/>
                    <a:pt x="18" y="10"/>
                  </a:cubicBezTo>
                  <a:cubicBezTo>
                    <a:pt x="18" y="8"/>
                    <a:pt x="16" y="6"/>
                    <a:pt x="14" y="6"/>
                  </a:cubicBezTo>
                  <a:cubicBezTo>
                    <a:pt x="6" y="6"/>
                    <a:pt x="6" y="6"/>
                    <a:pt x="6" y="6"/>
                  </a:cubicBezTo>
                  <a:cubicBezTo>
                    <a:pt x="6" y="15"/>
                    <a:pt x="6" y="15"/>
                    <a:pt x="6"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1">
              <a:extLst>
                <a:ext uri="{FF2B5EF4-FFF2-40B4-BE49-F238E27FC236}">
                  <a16:creationId xmlns:a16="http://schemas.microsoft.com/office/drawing/2014/main" id="{65F67AC7-2128-4B85-BC91-FC29F75DE29B}"/>
                </a:ext>
              </a:extLst>
            </p:cNvPr>
            <p:cNvSpPr>
              <a:spLocks/>
            </p:cNvSpPr>
            <p:nvPr userDrawn="1"/>
          </p:nvSpPr>
          <p:spPr bwMode="black">
            <a:xfrm>
              <a:off x="6048" y="1104"/>
              <a:ext cx="62" cy="79"/>
            </a:xfrm>
            <a:custGeom>
              <a:avLst/>
              <a:gdLst>
                <a:gd name="T0" fmla="*/ 0 w 26"/>
                <a:gd name="T1" fmla="*/ 1 h 33"/>
                <a:gd name="T2" fmla="*/ 1 w 26"/>
                <a:gd name="T3" fmla="*/ 0 h 33"/>
                <a:gd name="T4" fmla="*/ 5 w 26"/>
                <a:gd name="T5" fmla="*/ 0 h 33"/>
                <a:gd name="T6" fmla="*/ 6 w 26"/>
                <a:gd name="T7" fmla="*/ 1 h 33"/>
                <a:gd name="T8" fmla="*/ 6 w 26"/>
                <a:gd name="T9" fmla="*/ 14 h 33"/>
                <a:gd name="T10" fmla="*/ 18 w 26"/>
                <a:gd name="T11" fmla="*/ 0 h 33"/>
                <a:gd name="T12" fmla="*/ 19 w 26"/>
                <a:gd name="T13" fmla="*/ 0 h 33"/>
                <a:gd name="T14" fmla="*/ 24 w 26"/>
                <a:gd name="T15" fmla="*/ 0 h 33"/>
                <a:gd name="T16" fmla="*/ 25 w 26"/>
                <a:gd name="T17" fmla="*/ 2 h 33"/>
                <a:gd name="T18" fmla="*/ 12 w 26"/>
                <a:gd name="T19" fmla="*/ 16 h 33"/>
                <a:gd name="T20" fmla="*/ 26 w 26"/>
                <a:gd name="T21" fmla="*/ 32 h 33"/>
                <a:gd name="T22" fmla="*/ 25 w 26"/>
                <a:gd name="T23" fmla="*/ 33 h 33"/>
                <a:gd name="T24" fmla="*/ 20 w 26"/>
                <a:gd name="T25" fmla="*/ 33 h 33"/>
                <a:gd name="T26" fmla="*/ 19 w 26"/>
                <a:gd name="T27" fmla="*/ 33 h 33"/>
                <a:gd name="T28" fmla="*/ 6 w 26"/>
                <a:gd name="T29" fmla="*/ 18 h 33"/>
                <a:gd name="T30" fmla="*/ 6 w 26"/>
                <a:gd name="T31" fmla="*/ 32 h 33"/>
                <a:gd name="T32" fmla="*/ 5 w 26"/>
                <a:gd name="T33" fmla="*/ 33 h 33"/>
                <a:gd name="T34" fmla="*/ 1 w 26"/>
                <a:gd name="T35" fmla="*/ 33 h 33"/>
                <a:gd name="T36" fmla="*/ 0 w 26"/>
                <a:gd name="T37" fmla="*/ 32 h 33"/>
                <a:gd name="T38" fmla="*/ 0 w 26"/>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3">
                  <a:moveTo>
                    <a:pt x="0" y="1"/>
                  </a:moveTo>
                  <a:cubicBezTo>
                    <a:pt x="0" y="0"/>
                    <a:pt x="0" y="0"/>
                    <a:pt x="1" y="0"/>
                  </a:cubicBezTo>
                  <a:cubicBezTo>
                    <a:pt x="5" y="0"/>
                    <a:pt x="5" y="0"/>
                    <a:pt x="5" y="0"/>
                  </a:cubicBezTo>
                  <a:cubicBezTo>
                    <a:pt x="6" y="0"/>
                    <a:pt x="6" y="0"/>
                    <a:pt x="6" y="1"/>
                  </a:cubicBezTo>
                  <a:cubicBezTo>
                    <a:pt x="6" y="14"/>
                    <a:pt x="6" y="14"/>
                    <a:pt x="6" y="14"/>
                  </a:cubicBezTo>
                  <a:cubicBezTo>
                    <a:pt x="18" y="0"/>
                    <a:pt x="18" y="0"/>
                    <a:pt x="18" y="0"/>
                  </a:cubicBezTo>
                  <a:cubicBezTo>
                    <a:pt x="18" y="0"/>
                    <a:pt x="19" y="0"/>
                    <a:pt x="19" y="0"/>
                  </a:cubicBezTo>
                  <a:cubicBezTo>
                    <a:pt x="24" y="0"/>
                    <a:pt x="24" y="0"/>
                    <a:pt x="24" y="0"/>
                  </a:cubicBezTo>
                  <a:cubicBezTo>
                    <a:pt x="25" y="0"/>
                    <a:pt x="25" y="1"/>
                    <a:pt x="25" y="2"/>
                  </a:cubicBezTo>
                  <a:cubicBezTo>
                    <a:pt x="12" y="16"/>
                    <a:pt x="12" y="16"/>
                    <a:pt x="12" y="16"/>
                  </a:cubicBezTo>
                  <a:cubicBezTo>
                    <a:pt x="26" y="32"/>
                    <a:pt x="26" y="32"/>
                    <a:pt x="26" y="32"/>
                  </a:cubicBezTo>
                  <a:cubicBezTo>
                    <a:pt x="26" y="32"/>
                    <a:pt x="26" y="33"/>
                    <a:pt x="25" y="33"/>
                  </a:cubicBezTo>
                  <a:cubicBezTo>
                    <a:pt x="20" y="33"/>
                    <a:pt x="20" y="33"/>
                    <a:pt x="20" y="33"/>
                  </a:cubicBezTo>
                  <a:cubicBezTo>
                    <a:pt x="19" y="33"/>
                    <a:pt x="19" y="33"/>
                    <a:pt x="19" y="33"/>
                  </a:cubicBezTo>
                  <a:cubicBezTo>
                    <a:pt x="6" y="18"/>
                    <a:pt x="6" y="18"/>
                    <a:pt x="6" y="18"/>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59" name="Freeform 52">
              <a:extLst>
                <a:ext uri="{FF2B5EF4-FFF2-40B4-BE49-F238E27FC236}">
                  <a16:creationId xmlns:a16="http://schemas.microsoft.com/office/drawing/2014/main" id="{FB9C6709-DE22-4AAD-BDE1-9C91E2152F93}"/>
                </a:ext>
              </a:extLst>
            </p:cNvPr>
            <p:cNvSpPr>
              <a:spLocks/>
            </p:cNvSpPr>
            <p:nvPr userDrawn="1"/>
          </p:nvSpPr>
          <p:spPr bwMode="black">
            <a:xfrm>
              <a:off x="6129" y="1102"/>
              <a:ext cx="54" cy="83"/>
            </a:xfrm>
            <a:custGeom>
              <a:avLst/>
              <a:gdLst>
                <a:gd name="T0" fmla="*/ 1 w 23"/>
                <a:gd name="T1" fmla="*/ 31 h 35"/>
                <a:gd name="T2" fmla="*/ 1 w 23"/>
                <a:gd name="T3" fmla="*/ 30 h 35"/>
                <a:gd name="T4" fmla="*/ 3 w 23"/>
                <a:gd name="T5" fmla="*/ 27 h 35"/>
                <a:gd name="T6" fmla="*/ 4 w 23"/>
                <a:gd name="T7" fmla="*/ 26 h 35"/>
                <a:gd name="T8" fmla="*/ 12 w 23"/>
                <a:gd name="T9" fmla="*/ 29 h 35"/>
                <a:gd name="T10" fmla="*/ 16 w 23"/>
                <a:gd name="T11" fmla="*/ 26 h 35"/>
                <a:gd name="T12" fmla="*/ 10 w 23"/>
                <a:gd name="T13" fmla="*/ 20 h 35"/>
                <a:gd name="T14" fmla="*/ 1 w 23"/>
                <a:gd name="T15" fmla="*/ 10 h 35"/>
                <a:gd name="T16" fmla="*/ 12 w 23"/>
                <a:gd name="T17" fmla="*/ 0 h 35"/>
                <a:gd name="T18" fmla="*/ 21 w 23"/>
                <a:gd name="T19" fmla="*/ 4 h 35"/>
                <a:gd name="T20" fmla="*/ 21 w 23"/>
                <a:gd name="T21" fmla="*/ 5 h 35"/>
                <a:gd name="T22" fmla="*/ 20 w 23"/>
                <a:gd name="T23" fmla="*/ 8 h 35"/>
                <a:gd name="T24" fmla="*/ 18 w 23"/>
                <a:gd name="T25" fmla="*/ 8 h 35"/>
                <a:gd name="T26" fmla="*/ 11 w 23"/>
                <a:gd name="T27" fmla="*/ 6 h 35"/>
                <a:gd name="T28" fmla="*/ 7 w 23"/>
                <a:gd name="T29" fmla="*/ 9 h 35"/>
                <a:gd name="T30" fmla="*/ 13 w 23"/>
                <a:gd name="T31" fmla="*/ 15 h 35"/>
                <a:gd name="T32" fmla="*/ 23 w 23"/>
                <a:gd name="T33" fmla="*/ 25 h 35"/>
                <a:gd name="T34" fmla="*/ 12 w 23"/>
                <a:gd name="T35" fmla="*/ 35 h 35"/>
                <a:gd name="T36" fmla="*/ 1 w 23"/>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 y="31"/>
                  </a:moveTo>
                  <a:cubicBezTo>
                    <a:pt x="1" y="31"/>
                    <a:pt x="0" y="30"/>
                    <a:pt x="1" y="30"/>
                  </a:cubicBezTo>
                  <a:cubicBezTo>
                    <a:pt x="3" y="27"/>
                    <a:pt x="3" y="27"/>
                    <a:pt x="3" y="27"/>
                  </a:cubicBezTo>
                  <a:cubicBezTo>
                    <a:pt x="3" y="26"/>
                    <a:pt x="4" y="26"/>
                    <a:pt x="4" y="26"/>
                  </a:cubicBezTo>
                  <a:cubicBezTo>
                    <a:pt x="6" y="28"/>
                    <a:pt x="8" y="29"/>
                    <a:pt x="12" y="29"/>
                  </a:cubicBezTo>
                  <a:cubicBezTo>
                    <a:pt x="14" y="29"/>
                    <a:pt x="16" y="28"/>
                    <a:pt x="16" y="26"/>
                  </a:cubicBezTo>
                  <a:cubicBezTo>
                    <a:pt x="16" y="23"/>
                    <a:pt x="14" y="22"/>
                    <a:pt x="10" y="20"/>
                  </a:cubicBezTo>
                  <a:cubicBezTo>
                    <a:pt x="5" y="18"/>
                    <a:pt x="1" y="15"/>
                    <a:pt x="1" y="10"/>
                  </a:cubicBezTo>
                  <a:cubicBezTo>
                    <a:pt x="1" y="5"/>
                    <a:pt x="4" y="0"/>
                    <a:pt x="12" y="0"/>
                  </a:cubicBezTo>
                  <a:cubicBezTo>
                    <a:pt x="16" y="0"/>
                    <a:pt x="20" y="3"/>
                    <a:pt x="21" y="4"/>
                  </a:cubicBezTo>
                  <a:cubicBezTo>
                    <a:pt x="22" y="4"/>
                    <a:pt x="22" y="5"/>
                    <a:pt x="21" y="5"/>
                  </a:cubicBezTo>
                  <a:cubicBezTo>
                    <a:pt x="20" y="8"/>
                    <a:pt x="20" y="8"/>
                    <a:pt x="20" y="8"/>
                  </a:cubicBezTo>
                  <a:cubicBezTo>
                    <a:pt x="19" y="8"/>
                    <a:pt x="19" y="9"/>
                    <a:pt x="18" y="8"/>
                  </a:cubicBezTo>
                  <a:cubicBezTo>
                    <a:pt x="16" y="7"/>
                    <a:pt x="14" y="6"/>
                    <a:pt x="11" y="6"/>
                  </a:cubicBezTo>
                  <a:cubicBezTo>
                    <a:pt x="9" y="6"/>
                    <a:pt x="7" y="7"/>
                    <a:pt x="7" y="9"/>
                  </a:cubicBezTo>
                  <a:cubicBezTo>
                    <a:pt x="7" y="11"/>
                    <a:pt x="9" y="13"/>
                    <a:pt x="13" y="15"/>
                  </a:cubicBezTo>
                  <a:cubicBezTo>
                    <a:pt x="17" y="16"/>
                    <a:pt x="23" y="19"/>
                    <a:pt x="23" y="25"/>
                  </a:cubicBezTo>
                  <a:cubicBezTo>
                    <a:pt x="23" y="30"/>
                    <a:pt x="18" y="35"/>
                    <a:pt x="12" y="35"/>
                  </a:cubicBezTo>
                  <a:cubicBezTo>
                    <a:pt x="6" y="35"/>
                    <a:pt x="3"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Oval 59">
              <a:extLst>
                <a:ext uri="{FF2B5EF4-FFF2-40B4-BE49-F238E27FC236}">
                  <a16:creationId xmlns:a16="http://schemas.microsoft.com/office/drawing/2014/main" id="{E9282B08-B83B-4781-B13D-6A33377AE9E7}"/>
                </a:ext>
              </a:extLst>
            </p:cNvPr>
            <p:cNvSpPr>
              <a:spLocks noChangeArrowheads="1"/>
            </p:cNvSpPr>
            <p:nvPr userDrawn="1"/>
          </p:nvSpPr>
          <p:spPr bwMode="black">
            <a:xfrm>
              <a:off x="6207" y="1164"/>
              <a:ext cx="21"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0886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17DD-2AE9-4DCB-933C-6B43D44236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803543-BEC9-4C0D-8042-CDAA56E696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584FCA-E1C2-4D4D-B121-5BF9B36099EF}"/>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5" name="Footer Placeholder 4">
            <a:extLst>
              <a:ext uri="{FF2B5EF4-FFF2-40B4-BE49-F238E27FC236}">
                <a16:creationId xmlns:a16="http://schemas.microsoft.com/office/drawing/2014/main" id="{3966E5FE-CBE1-4B75-8CD0-CF48798F86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02402-7FD8-45DC-9458-27C1CAEB0974}"/>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2933584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2442491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2371715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D81AA-2E8E-487D-ACFD-8C1EFA0FA1A0}"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1758445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D81AA-2E8E-487D-ACFD-8C1EFA0FA1A0}"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4B7215-A374-4C1A-A13D-8E2209368329}" type="slidenum">
              <a:rPr lang="en-US" smtClean="0"/>
              <a:t>‹#›</a:t>
            </a:fld>
            <a:endParaRPr lang="en-US" dirty="0"/>
          </a:p>
        </p:txBody>
      </p:sp>
    </p:spTree>
    <p:extLst>
      <p:ext uri="{BB962C8B-B14F-4D97-AF65-F5344CB8AC3E}">
        <p14:creationId xmlns:p14="http://schemas.microsoft.com/office/powerpoint/2010/main" val="2630933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with Image - Right">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7162800" y="0"/>
            <a:ext cx="5029200" cy="6858000"/>
          </a:xfrm>
          <a:solidFill>
            <a:srgbClr val="88DBDF"/>
          </a:solidFill>
        </p:spPr>
        <p:txBody>
          <a:bodyPr>
            <a:normAutofit/>
          </a:bodyPr>
          <a:lstStyle>
            <a:lvl1pPr marL="0" marR="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sz="2400">
                <a:solidFill>
                  <a:schemeClr val="bg1"/>
                </a:solidFill>
                <a:latin typeface="Brandon Text Light" panose="020B0303020203060203" pitchFamily="34" charset="0"/>
              </a:defRPr>
            </a:lvl1pPr>
          </a:lstStyle>
          <a:p>
            <a:pPr marL="0" marR="0" lvl="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a:pPr>
            <a:r>
              <a:rPr lang="en-US" dirty="0"/>
              <a:t>INSERT IMAGE (605 x 825 px)</a:t>
            </a:r>
          </a:p>
        </p:txBody>
      </p:sp>
      <p:sp>
        <p:nvSpPr>
          <p:cNvPr id="2" name="Title 1"/>
          <p:cNvSpPr>
            <a:spLocks noGrp="1"/>
          </p:cNvSpPr>
          <p:nvPr>
            <p:ph type="title"/>
          </p:nvPr>
        </p:nvSpPr>
        <p:spPr>
          <a:xfrm>
            <a:off x="839788" y="457200"/>
            <a:ext cx="5943600" cy="1463040"/>
          </a:xfrm>
        </p:spPr>
        <p:txBody>
          <a:bodyPr anchor="ctr" anchorCtr="0"/>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38200" y="2063751"/>
            <a:ext cx="5943600" cy="416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dirty="0"/>
          </a:p>
        </p:txBody>
      </p:sp>
      <p:sp>
        <p:nvSpPr>
          <p:cNvPr id="4" name="Footer Placeholder 3"/>
          <p:cNvSpPr>
            <a:spLocks noGrp="1"/>
          </p:cNvSpPr>
          <p:nvPr>
            <p:ph type="ftr" sz="quarter" idx="14"/>
          </p:nvPr>
        </p:nvSpPr>
        <p:spPr/>
        <p:txBody>
          <a:bodyPr/>
          <a:lstStyle/>
          <a:p>
            <a:r>
              <a:rPr lang="en-US" dirty="0"/>
              <a:t>Cardea | Altarum</a:t>
            </a:r>
          </a:p>
        </p:txBody>
      </p:sp>
    </p:spTree>
    <p:extLst>
      <p:ext uri="{BB962C8B-B14F-4D97-AF65-F5344CB8AC3E}">
        <p14:creationId xmlns:p14="http://schemas.microsoft.com/office/powerpoint/2010/main" val="33671411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with Image - Left">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0" y="0"/>
            <a:ext cx="5029200" cy="6858000"/>
          </a:xfrm>
          <a:solidFill>
            <a:srgbClr val="88DBDF"/>
          </a:solidFill>
        </p:spPr>
        <p:txBody>
          <a:bodyPr>
            <a:normAutofit/>
          </a:bodyPr>
          <a:lstStyle>
            <a:lvl1pPr marL="0" indent="0">
              <a:buNone/>
              <a:defRPr sz="2400" baseline="0">
                <a:solidFill>
                  <a:schemeClr val="bg1"/>
                </a:solidFill>
                <a:latin typeface="Brandon Text Light" panose="020B0303020203060203" pitchFamily="34" charset="0"/>
              </a:defRPr>
            </a:lvl1pPr>
          </a:lstStyle>
          <a:p>
            <a:r>
              <a:rPr lang="en-US" dirty="0"/>
              <a:t>INSERT IMAGE (605 x 825 px)</a:t>
            </a:r>
          </a:p>
        </p:txBody>
      </p:sp>
      <p:sp>
        <p:nvSpPr>
          <p:cNvPr id="2" name="Title 1"/>
          <p:cNvSpPr>
            <a:spLocks noGrp="1"/>
          </p:cNvSpPr>
          <p:nvPr>
            <p:ph type="title"/>
          </p:nvPr>
        </p:nvSpPr>
        <p:spPr>
          <a:xfrm>
            <a:off x="5410200" y="457198"/>
            <a:ext cx="5943600" cy="1463040"/>
          </a:xfrm>
        </p:spPr>
        <p:txBody>
          <a:bodyPr anchor="ctr" anchorCtr="0"/>
          <a:lstStyle>
            <a:lvl1pPr>
              <a:defRPr sz="3200"/>
            </a:lvl1pPr>
          </a:lstStyle>
          <a:p>
            <a:r>
              <a:rPr lang="en-US" dirty="0"/>
              <a:t>Click to edit Master title style</a:t>
            </a:r>
          </a:p>
        </p:txBody>
      </p:sp>
      <p:sp>
        <p:nvSpPr>
          <p:cNvPr id="3" name="Content Placeholder 2"/>
          <p:cNvSpPr>
            <a:spLocks noGrp="1"/>
          </p:cNvSpPr>
          <p:nvPr>
            <p:ph idx="1"/>
          </p:nvPr>
        </p:nvSpPr>
        <p:spPr>
          <a:xfrm>
            <a:off x="5408612" y="2063750"/>
            <a:ext cx="5943600" cy="4160520"/>
          </a:xfrm>
        </p:spPr>
        <p:txBody>
          <a:bodyPr/>
          <a:lstStyle>
            <a:lvl1pPr marL="401638" indent="-401638">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rgbClr val="EA2839"/>
                </a:solidFill>
              </a:defRPr>
            </a:lvl1pPr>
          </a:lstStyle>
          <a:p>
            <a:fld id="{3CA5EEED-C7C9-4C7B-8D20-D1B182A18EAB}" type="slidenum">
              <a:rPr lang="en-US" smtClean="0"/>
              <a:pPr/>
              <a:t>‹#›</a:t>
            </a:fld>
            <a:endParaRPr lang="en-US" dirty="0"/>
          </a:p>
        </p:txBody>
      </p:sp>
    </p:spTree>
    <p:extLst>
      <p:ext uri="{BB962C8B-B14F-4D97-AF65-F5344CB8AC3E}">
        <p14:creationId xmlns:p14="http://schemas.microsoft.com/office/powerpoint/2010/main" val="394614830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 No Mark">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dirty="0"/>
          </a:p>
        </p:txBody>
      </p:sp>
      <p:sp>
        <p:nvSpPr>
          <p:cNvPr id="8" name="Title 7"/>
          <p:cNvSpPr>
            <a:spLocks noGrp="1"/>
          </p:cNvSpPr>
          <p:nvPr>
            <p:ph type="title"/>
          </p:nvPr>
        </p:nvSpPr>
        <p:spPr>
          <a:xfrm>
            <a:off x="838201" y="365125"/>
            <a:ext cx="9361868" cy="1281113"/>
          </a:xfrm>
        </p:spPr>
        <p:txBody>
          <a:bodyPr/>
          <a:lstStyle/>
          <a:p>
            <a:r>
              <a:rPr lang="en-US"/>
              <a:t>Click to edit Master title style</a:t>
            </a:r>
            <a:endParaRPr lang="en-US" dirty="0"/>
          </a:p>
        </p:txBody>
      </p:sp>
      <p:sp>
        <p:nvSpPr>
          <p:cNvPr id="9" name="Footer Placeholder 8"/>
          <p:cNvSpPr>
            <a:spLocks noGrp="1"/>
          </p:cNvSpPr>
          <p:nvPr>
            <p:ph type="ftr" sz="quarter" idx="13"/>
          </p:nvPr>
        </p:nvSpPr>
        <p:spPr/>
        <p:txBody>
          <a:bodyPr/>
          <a:lstStyle/>
          <a:p>
            <a:r>
              <a:rPr lang="en-US" dirty="0"/>
              <a:t>Cardea | Altarum</a:t>
            </a:r>
          </a:p>
        </p:txBody>
      </p:sp>
    </p:spTree>
    <p:extLst>
      <p:ext uri="{BB962C8B-B14F-4D97-AF65-F5344CB8AC3E}">
        <p14:creationId xmlns:p14="http://schemas.microsoft.com/office/powerpoint/2010/main" val="18454579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481C-1DA5-44C8-8C22-AC792419998C}"/>
              </a:ext>
            </a:extLst>
          </p:cNvPr>
          <p:cNvSpPr>
            <a:spLocks noGrp="1"/>
          </p:cNvSpPr>
          <p:nvPr>
            <p:ph type="title"/>
          </p:nvPr>
        </p:nvSpPr>
        <p:spPr>
          <a:xfrm>
            <a:off x="6172200" y="844089"/>
            <a:ext cx="5181600" cy="846599"/>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6BF841EE-9AD8-455E-815C-963B6740C3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5EF211A-9D25-4E10-9659-963C2C616848}"/>
              </a:ext>
            </a:extLst>
          </p:cNvPr>
          <p:cNvSpPr>
            <a:spLocks noGrp="1"/>
          </p:cNvSpPr>
          <p:nvPr>
            <p:ph type="sldNum" sz="quarter" idx="12"/>
          </p:nvPr>
        </p:nvSpPr>
        <p:spPr/>
        <p:txBody>
          <a:bodyPr/>
          <a:lstStyle/>
          <a:p>
            <a:fld id="{8B87A828-345D-4DF7-AA8B-DD2A1A93D9D2}" type="slidenum">
              <a:rPr lang="en-US" smtClean="0"/>
              <a:t>‹#›</a:t>
            </a:fld>
            <a:endParaRPr lang="en-US" dirty="0"/>
          </a:p>
        </p:txBody>
      </p:sp>
      <p:sp>
        <p:nvSpPr>
          <p:cNvPr id="8" name="Picture Placeholder 8">
            <a:extLst>
              <a:ext uri="{FF2B5EF4-FFF2-40B4-BE49-F238E27FC236}">
                <a16:creationId xmlns:a16="http://schemas.microsoft.com/office/drawing/2014/main" id="{E70AEA8C-EB85-483A-BA28-4721DE2294CB}"/>
              </a:ext>
            </a:extLst>
          </p:cNvPr>
          <p:cNvSpPr>
            <a:spLocks noGrp="1"/>
          </p:cNvSpPr>
          <p:nvPr>
            <p:ph type="pic" sz="quarter" idx="13" hasCustomPrompt="1"/>
          </p:nvPr>
        </p:nvSpPr>
        <p:spPr bwMode="ltGray">
          <a:xfrm>
            <a:off x="0" y="965200"/>
            <a:ext cx="5029200" cy="5892800"/>
          </a:xfrm>
          <a:solidFill>
            <a:srgbClr val="88DBDF"/>
          </a:solidFill>
        </p:spPr>
        <p:txBody>
          <a:bodyPr>
            <a:normAutofit/>
          </a:bodyPr>
          <a:lstStyle>
            <a:lvl1pPr marL="0" indent="0">
              <a:buNone/>
              <a:defRPr sz="2400" baseline="0">
                <a:solidFill>
                  <a:schemeClr val="bg1"/>
                </a:solidFill>
                <a:latin typeface="Brandon Text Light" panose="020B0303020203060203" pitchFamily="34" charset="0"/>
              </a:defRPr>
            </a:lvl1pPr>
          </a:lstStyle>
          <a:p>
            <a:r>
              <a:rPr lang="en-US" dirty="0"/>
              <a:t>INSERT IMAGE (605 x 825 px)</a:t>
            </a:r>
          </a:p>
        </p:txBody>
      </p:sp>
    </p:spTree>
    <p:extLst>
      <p:ext uri="{BB962C8B-B14F-4D97-AF65-F5344CB8AC3E}">
        <p14:creationId xmlns:p14="http://schemas.microsoft.com/office/powerpoint/2010/main" val="410809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DF07-33A9-4E4F-9C1E-E1103FC821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000D6-2C44-4C56-9515-33BFBC536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8E1EC8-781D-426E-94B0-E9DB947289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8C07D-7EFF-4D14-AC08-1A863AB6F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571CAA-1B36-44C4-B939-5432A6A481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DA766-F02B-4A1A-898E-5770F86C6EAA}"/>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8" name="Footer Placeholder 7">
            <a:extLst>
              <a:ext uri="{FF2B5EF4-FFF2-40B4-BE49-F238E27FC236}">
                <a16:creationId xmlns:a16="http://schemas.microsoft.com/office/drawing/2014/main" id="{00A573C5-07AE-426E-99D6-2C7DDD969E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EC6167-DAD9-434E-9A29-AC0525CE54D2}"/>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86844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F272-C0A6-4DED-8000-523A576BE8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F5A8B9-D34B-4FC3-9BA6-18800DD7BD33}"/>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4" name="Footer Placeholder 3">
            <a:extLst>
              <a:ext uri="{FF2B5EF4-FFF2-40B4-BE49-F238E27FC236}">
                <a16:creationId xmlns:a16="http://schemas.microsoft.com/office/drawing/2014/main" id="{F65EB63D-8AFF-4BEA-BCCE-104266D629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656271-EC2B-4DC0-B14D-E1A5AAC7E41E}"/>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278371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910F0-523C-48A0-830C-EC29CE67DA09}"/>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3" name="Footer Placeholder 2">
            <a:extLst>
              <a:ext uri="{FF2B5EF4-FFF2-40B4-BE49-F238E27FC236}">
                <a16:creationId xmlns:a16="http://schemas.microsoft.com/office/drawing/2014/main" id="{ACC6F3A1-E175-4B4F-912D-36AD2A27E4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DFAF1A1-F274-4975-BAC3-0BDEDB30208B}"/>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277599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F3D1-3E9C-4641-ADB5-735B9656C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CCBC6-9B14-4F58-9A6E-26CD4EBD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19377-8F88-450E-B574-8682165E5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9D95A4-E7DA-4A5C-8301-7E38C36CA7EC}"/>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6" name="Footer Placeholder 5">
            <a:extLst>
              <a:ext uri="{FF2B5EF4-FFF2-40B4-BE49-F238E27FC236}">
                <a16:creationId xmlns:a16="http://schemas.microsoft.com/office/drawing/2014/main" id="{580BA827-9AD5-41BB-B16C-582C588B93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41B021-2A79-4522-9D1B-B28F0239F356}"/>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73703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556F-4811-486A-80CD-0D478CD39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C6A0C7-DA7D-42FB-AA5E-26218CA13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8DDBF16-5CB1-4ACF-AA5D-39D4021E0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63FA45-2B5A-4D5A-8C12-E5CF7E183684}"/>
              </a:ext>
            </a:extLst>
          </p:cNvPr>
          <p:cNvSpPr>
            <a:spLocks noGrp="1"/>
          </p:cNvSpPr>
          <p:nvPr>
            <p:ph type="dt" sz="half" idx="10"/>
          </p:nvPr>
        </p:nvSpPr>
        <p:spPr/>
        <p:txBody>
          <a:bodyPr/>
          <a:lstStyle/>
          <a:p>
            <a:fld id="{09952EBA-AB74-483F-9CDE-671FA78FE8AF}" type="datetimeFigureOut">
              <a:rPr lang="en-US" smtClean="0"/>
              <a:t>4/3/2019</a:t>
            </a:fld>
            <a:endParaRPr lang="en-US" dirty="0"/>
          </a:p>
        </p:txBody>
      </p:sp>
      <p:sp>
        <p:nvSpPr>
          <p:cNvPr id="6" name="Footer Placeholder 5">
            <a:extLst>
              <a:ext uri="{FF2B5EF4-FFF2-40B4-BE49-F238E27FC236}">
                <a16:creationId xmlns:a16="http://schemas.microsoft.com/office/drawing/2014/main" id="{7478370C-5D2A-4E66-ABA6-D75ABBAB2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492EB0-1DAA-49AB-9D83-BD30F11C1E39}"/>
              </a:ext>
            </a:extLst>
          </p:cNvPr>
          <p:cNvSpPr>
            <a:spLocks noGrp="1"/>
          </p:cNvSpPr>
          <p:nvPr>
            <p:ph type="sldNum" sz="quarter" idx="12"/>
          </p:nvPr>
        </p:nvSpPr>
        <p:spPr/>
        <p:txBody>
          <a:bodyPr/>
          <a:lstStyle/>
          <a:p>
            <a:fld id="{8B87A828-345D-4DF7-AA8B-DD2A1A93D9D2}" type="slidenum">
              <a:rPr lang="en-US" smtClean="0"/>
              <a:t>‹#›</a:t>
            </a:fld>
            <a:endParaRPr lang="en-US" dirty="0"/>
          </a:p>
        </p:txBody>
      </p:sp>
    </p:spTree>
    <p:extLst>
      <p:ext uri="{BB962C8B-B14F-4D97-AF65-F5344CB8AC3E}">
        <p14:creationId xmlns:p14="http://schemas.microsoft.com/office/powerpoint/2010/main" val="331714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84036-E9EA-424E-8688-70BBA2B13DFB}"/>
              </a:ext>
            </a:extLst>
          </p:cNvPr>
          <p:cNvSpPr>
            <a:spLocks noGrp="1"/>
          </p:cNvSpPr>
          <p:nvPr>
            <p:ph type="title"/>
          </p:nvPr>
        </p:nvSpPr>
        <p:spPr>
          <a:xfrm>
            <a:off x="838200" y="844089"/>
            <a:ext cx="10515600" cy="8465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EEC10C-9F4F-410C-997C-75076D3DE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43740-0F12-4922-B6BD-4B47069F6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2EBA-AB74-483F-9CDE-671FA78FE8AF}" type="datetimeFigureOut">
              <a:rPr lang="en-US" smtClean="0"/>
              <a:t>4/3/2019</a:t>
            </a:fld>
            <a:endParaRPr lang="en-US" dirty="0"/>
          </a:p>
        </p:txBody>
      </p:sp>
      <p:sp>
        <p:nvSpPr>
          <p:cNvPr id="5" name="Footer Placeholder 4">
            <a:extLst>
              <a:ext uri="{FF2B5EF4-FFF2-40B4-BE49-F238E27FC236}">
                <a16:creationId xmlns:a16="http://schemas.microsoft.com/office/drawing/2014/main" id="{92F299A6-B446-4A35-ABDE-C485BFF55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22A0E1F-68F2-463C-9818-216CC24F7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A828-345D-4DF7-AA8B-DD2A1A93D9D2}" type="slidenum">
              <a:rPr lang="en-US" smtClean="0"/>
              <a:t>‹#›</a:t>
            </a:fld>
            <a:endParaRPr lang="en-US" dirty="0"/>
          </a:p>
        </p:txBody>
      </p:sp>
      <p:pic>
        <p:nvPicPr>
          <p:cNvPr id="7" name="Picture 6">
            <a:extLst>
              <a:ext uri="{FF2B5EF4-FFF2-40B4-BE49-F238E27FC236}">
                <a16:creationId xmlns:a16="http://schemas.microsoft.com/office/drawing/2014/main" id="{D12EFC02-3E83-4D9C-B2D6-C4794BE5D82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1095" y="24249"/>
            <a:ext cx="3171660" cy="620739"/>
          </a:xfrm>
          <a:prstGeom prst="rect">
            <a:avLst/>
          </a:prstGeom>
        </p:spPr>
      </p:pic>
      <p:grpSp>
        <p:nvGrpSpPr>
          <p:cNvPr id="8" name="Group 7">
            <a:extLst>
              <a:ext uri="{FF2B5EF4-FFF2-40B4-BE49-F238E27FC236}">
                <a16:creationId xmlns:a16="http://schemas.microsoft.com/office/drawing/2014/main" id="{C13AE995-4800-49B3-A748-62559BC2E2DF}"/>
              </a:ext>
            </a:extLst>
          </p:cNvPr>
          <p:cNvGrpSpPr>
            <a:grpSpLocks noChangeAspect="1"/>
          </p:cNvGrpSpPr>
          <p:nvPr userDrawn="1"/>
        </p:nvGrpSpPr>
        <p:grpSpPr bwMode="black">
          <a:xfrm>
            <a:off x="9578739" y="53637"/>
            <a:ext cx="2344126" cy="603206"/>
            <a:chOff x="2610" y="254"/>
            <a:chExt cx="3618" cy="931"/>
          </a:xfrm>
        </p:grpSpPr>
        <p:sp>
          <p:nvSpPr>
            <p:cNvPr id="9" name="Freeform 5">
              <a:extLst>
                <a:ext uri="{FF2B5EF4-FFF2-40B4-BE49-F238E27FC236}">
                  <a16:creationId xmlns:a16="http://schemas.microsoft.com/office/drawing/2014/main" id="{9761CD7E-EED4-4841-A90D-528A7AEF1A37}"/>
                </a:ext>
              </a:extLst>
            </p:cNvPr>
            <p:cNvSpPr>
              <a:spLocks noEditPoints="1"/>
            </p:cNvSpPr>
            <p:nvPr userDrawn="1"/>
          </p:nvSpPr>
          <p:spPr bwMode="black">
            <a:xfrm>
              <a:off x="3646" y="385"/>
              <a:ext cx="355" cy="381"/>
            </a:xfrm>
            <a:custGeom>
              <a:avLst/>
              <a:gdLst>
                <a:gd name="T0" fmla="*/ 1 w 150"/>
                <a:gd name="T1" fmla="*/ 154 h 160"/>
                <a:gd name="T2" fmla="*/ 70 w 150"/>
                <a:gd name="T3" fmla="*/ 2 h 160"/>
                <a:gd name="T4" fmla="*/ 74 w 150"/>
                <a:gd name="T5" fmla="*/ 0 h 160"/>
                <a:gd name="T6" fmla="*/ 76 w 150"/>
                <a:gd name="T7" fmla="*/ 0 h 160"/>
                <a:gd name="T8" fmla="*/ 80 w 150"/>
                <a:gd name="T9" fmla="*/ 2 h 160"/>
                <a:gd name="T10" fmla="*/ 148 w 150"/>
                <a:gd name="T11" fmla="*/ 154 h 160"/>
                <a:gd name="T12" fmla="*/ 144 w 150"/>
                <a:gd name="T13" fmla="*/ 160 h 160"/>
                <a:gd name="T14" fmla="*/ 135 w 150"/>
                <a:gd name="T15" fmla="*/ 160 h 160"/>
                <a:gd name="T16" fmla="*/ 132 w 150"/>
                <a:gd name="T17" fmla="*/ 158 h 160"/>
                <a:gd name="T18" fmla="*/ 115 w 150"/>
                <a:gd name="T19" fmla="*/ 120 h 160"/>
                <a:gd name="T20" fmla="*/ 34 w 150"/>
                <a:gd name="T21" fmla="*/ 120 h 160"/>
                <a:gd name="T22" fmla="*/ 18 w 150"/>
                <a:gd name="T23" fmla="*/ 158 h 160"/>
                <a:gd name="T24" fmla="*/ 14 w 150"/>
                <a:gd name="T25" fmla="*/ 160 h 160"/>
                <a:gd name="T26" fmla="*/ 5 w 150"/>
                <a:gd name="T27" fmla="*/ 160 h 160"/>
                <a:gd name="T28" fmla="*/ 1 w 150"/>
                <a:gd name="T29" fmla="*/ 154 h 160"/>
                <a:gd name="T30" fmla="*/ 109 w 150"/>
                <a:gd name="T31" fmla="*/ 106 h 160"/>
                <a:gd name="T32" fmla="*/ 76 w 150"/>
                <a:gd name="T33" fmla="*/ 32 h 160"/>
                <a:gd name="T34" fmla="*/ 74 w 150"/>
                <a:gd name="T35" fmla="*/ 32 h 160"/>
                <a:gd name="T36" fmla="*/ 41 w 150"/>
                <a:gd name="T37" fmla="*/ 106 h 160"/>
                <a:gd name="T38" fmla="*/ 109 w 150"/>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60">
                  <a:moveTo>
                    <a:pt x="1" y="154"/>
                  </a:moveTo>
                  <a:cubicBezTo>
                    <a:pt x="70" y="2"/>
                    <a:pt x="70" y="2"/>
                    <a:pt x="70" y="2"/>
                  </a:cubicBezTo>
                  <a:cubicBezTo>
                    <a:pt x="71" y="1"/>
                    <a:pt x="72" y="0"/>
                    <a:pt x="74" y="0"/>
                  </a:cubicBezTo>
                  <a:cubicBezTo>
                    <a:pt x="76" y="0"/>
                    <a:pt x="76" y="0"/>
                    <a:pt x="76" y="0"/>
                  </a:cubicBezTo>
                  <a:cubicBezTo>
                    <a:pt x="78" y="0"/>
                    <a:pt x="79" y="1"/>
                    <a:pt x="80" y="2"/>
                  </a:cubicBezTo>
                  <a:cubicBezTo>
                    <a:pt x="148" y="154"/>
                    <a:pt x="148" y="154"/>
                    <a:pt x="148" y="154"/>
                  </a:cubicBezTo>
                  <a:cubicBezTo>
                    <a:pt x="150" y="157"/>
                    <a:pt x="148" y="160"/>
                    <a:pt x="144" y="160"/>
                  </a:cubicBezTo>
                  <a:cubicBezTo>
                    <a:pt x="135" y="160"/>
                    <a:pt x="135" y="160"/>
                    <a:pt x="135" y="160"/>
                  </a:cubicBezTo>
                  <a:cubicBezTo>
                    <a:pt x="133" y="160"/>
                    <a:pt x="132" y="159"/>
                    <a:pt x="132"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2" y="160"/>
                    <a:pt x="0" y="157"/>
                    <a:pt x="1" y="154"/>
                  </a:cubicBezTo>
                  <a:moveTo>
                    <a:pt x="109" y="106"/>
                  </a:moveTo>
                  <a:cubicBezTo>
                    <a:pt x="98" y="82"/>
                    <a:pt x="87" y="57"/>
                    <a:pt x="76" y="32"/>
                  </a:cubicBezTo>
                  <a:cubicBezTo>
                    <a:pt x="74" y="32"/>
                    <a:pt x="74" y="32"/>
                    <a:pt x="74" y="32"/>
                  </a:cubicBezTo>
                  <a:cubicBezTo>
                    <a:pt x="41" y="106"/>
                    <a:pt x="41" y="106"/>
                    <a:pt x="41" y="106"/>
                  </a:cubicBezTo>
                  <a:lnTo>
                    <a:pt x="109"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0" name="Freeform 6">
              <a:extLst>
                <a:ext uri="{FF2B5EF4-FFF2-40B4-BE49-F238E27FC236}">
                  <a16:creationId xmlns:a16="http://schemas.microsoft.com/office/drawing/2014/main" id="{A126BF9D-CD7B-4DB5-A1A2-2B4A5E1B1572}"/>
                </a:ext>
              </a:extLst>
            </p:cNvPr>
            <p:cNvSpPr>
              <a:spLocks/>
            </p:cNvSpPr>
            <p:nvPr userDrawn="1"/>
          </p:nvSpPr>
          <p:spPr bwMode="black">
            <a:xfrm>
              <a:off x="4084" y="389"/>
              <a:ext cx="206" cy="377"/>
            </a:xfrm>
            <a:custGeom>
              <a:avLst/>
              <a:gdLst>
                <a:gd name="T0" fmla="*/ 0 w 87"/>
                <a:gd name="T1" fmla="*/ 4 h 158"/>
                <a:gd name="T2" fmla="*/ 5 w 87"/>
                <a:gd name="T3" fmla="*/ 0 h 158"/>
                <a:gd name="T4" fmla="*/ 14 w 87"/>
                <a:gd name="T5" fmla="*/ 0 h 158"/>
                <a:gd name="T6" fmla="*/ 18 w 87"/>
                <a:gd name="T7" fmla="*/ 4 h 158"/>
                <a:gd name="T8" fmla="*/ 18 w 87"/>
                <a:gd name="T9" fmla="*/ 143 h 158"/>
                <a:gd name="T10" fmla="*/ 83 w 87"/>
                <a:gd name="T11" fmla="*/ 143 h 158"/>
                <a:gd name="T12" fmla="*/ 87 w 87"/>
                <a:gd name="T13" fmla="*/ 147 h 158"/>
                <a:gd name="T14" fmla="*/ 87 w 87"/>
                <a:gd name="T15" fmla="*/ 154 h 158"/>
                <a:gd name="T16" fmla="*/ 83 w 87"/>
                <a:gd name="T17" fmla="*/ 158 h 158"/>
                <a:gd name="T18" fmla="*/ 5 w 87"/>
                <a:gd name="T19" fmla="*/ 158 h 158"/>
                <a:gd name="T20" fmla="*/ 0 w 87"/>
                <a:gd name="T21" fmla="*/ 154 h 158"/>
                <a:gd name="T22" fmla="*/ 0 w 87"/>
                <a:gd name="T2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58">
                  <a:moveTo>
                    <a:pt x="0" y="4"/>
                  </a:moveTo>
                  <a:cubicBezTo>
                    <a:pt x="0" y="2"/>
                    <a:pt x="2" y="0"/>
                    <a:pt x="5" y="0"/>
                  </a:cubicBezTo>
                  <a:cubicBezTo>
                    <a:pt x="14" y="0"/>
                    <a:pt x="14" y="0"/>
                    <a:pt x="14" y="0"/>
                  </a:cubicBezTo>
                  <a:cubicBezTo>
                    <a:pt x="16" y="0"/>
                    <a:pt x="18" y="2"/>
                    <a:pt x="18" y="4"/>
                  </a:cubicBezTo>
                  <a:cubicBezTo>
                    <a:pt x="18" y="143"/>
                    <a:pt x="18" y="143"/>
                    <a:pt x="18" y="143"/>
                  </a:cubicBezTo>
                  <a:cubicBezTo>
                    <a:pt x="83" y="143"/>
                    <a:pt x="83" y="143"/>
                    <a:pt x="83" y="143"/>
                  </a:cubicBezTo>
                  <a:cubicBezTo>
                    <a:pt x="86" y="143"/>
                    <a:pt x="87" y="145"/>
                    <a:pt x="87" y="147"/>
                  </a:cubicBezTo>
                  <a:cubicBezTo>
                    <a:pt x="87" y="154"/>
                    <a:pt x="87" y="154"/>
                    <a:pt x="87" y="154"/>
                  </a:cubicBezTo>
                  <a:cubicBezTo>
                    <a:pt x="87" y="156"/>
                    <a:pt x="86" y="158"/>
                    <a:pt x="83" y="158"/>
                  </a:cubicBezTo>
                  <a:cubicBezTo>
                    <a:pt x="5" y="158"/>
                    <a:pt x="5" y="158"/>
                    <a:pt x="5" y="158"/>
                  </a:cubicBezTo>
                  <a:cubicBezTo>
                    <a:pt x="2" y="158"/>
                    <a:pt x="0" y="156"/>
                    <a:pt x="0" y="154"/>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1" name="Freeform 7">
              <a:extLst>
                <a:ext uri="{FF2B5EF4-FFF2-40B4-BE49-F238E27FC236}">
                  <a16:creationId xmlns:a16="http://schemas.microsoft.com/office/drawing/2014/main" id="{997624CC-90D0-46DC-A7A0-147AFB58E294}"/>
                </a:ext>
              </a:extLst>
            </p:cNvPr>
            <p:cNvSpPr>
              <a:spLocks/>
            </p:cNvSpPr>
            <p:nvPr userDrawn="1"/>
          </p:nvSpPr>
          <p:spPr bwMode="black">
            <a:xfrm>
              <a:off x="4333" y="389"/>
              <a:ext cx="248" cy="377"/>
            </a:xfrm>
            <a:custGeom>
              <a:avLst/>
              <a:gdLst>
                <a:gd name="T0" fmla="*/ 44 w 105"/>
                <a:gd name="T1" fmla="*/ 15 h 158"/>
                <a:gd name="T2" fmla="*/ 5 w 105"/>
                <a:gd name="T3" fmla="*/ 15 h 158"/>
                <a:gd name="T4" fmla="*/ 0 w 105"/>
                <a:gd name="T5" fmla="*/ 11 h 158"/>
                <a:gd name="T6" fmla="*/ 0 w 105"/>
                <a:gd name="T7" fmla="*/ 4 h 158"/>
                <a:gd name="T8" fmla="*/ 5 w 105"/>
                <a:gd name="T9" fmla="*/ 0 h 158"/>
                <a:gd name="T10" fmla="*/ 101 w 105"/>
                <a:gd name="T11" fmla="*/ 0 h 158"/>
                <a:gd name="T12" fmla="*/ 105 w 105"/>
                <a:gd name="T13" fmla="*/ 4 h 158"/>
                <a:gd name="T14" fmla="*/ 105 w 105"/>
                <a:gd name="T15" fmla="*/ 11 h 158"/>
                <a:gd name="T16" fmla="*/ 101 w 105"/>
                <a:gd name="T17" fmla="*/ 15 h 158"/>
                <a:gd name="T18" fmla="*/ 61 w 105"/>
                <a:gd name="T19" fmla="*/ 15 h 158"/>
                <a:gd name="T20" fmla="*/ 61 w 105"/>
                <a:gd name="T21" fmla="*/ 154 h 158"/>
                <a:gd name="T22" fmla="*/ 57 w 105"/>
                <a:gd name="T23" fmla="*/ 158 h 158"/>
                <a:gd name="T24" fmla="*/ 48 w 105"/>
                <a:gd name="T25" fmla="*/ 158 h 158"/>
                <a:gd name="T26" fmla="*/ 44 w 105"/>
                <a:gd name="T27" fmla="*/ 154 h 158"/>
                <a:gd name="T28" fmla="*/ 44 w 105"/>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58">
                  <a:moveTo>
                    <a:pt x="44" y="15"/>
                  </a:moveTo>
                  <a:cubicBezTo>
                    <a:pt x="5" y="15"/>
                    <a:pt x="5" y="15"/>
                    <a:pt x="5" y="15"/>
                  </a:cubicBezTo>
                  <a:cubicBezTo>
                    <a:pt x="2" y="15"/>
                    <a:pt x="0" y="13"/>
                    <a:pt x="0" y="11"/>
                  </a:cubicBezTo>
                  <a:cubicBezTo>
                    <a:pt x="0" y="4"/>
                    <a:pt x="0" y="4"/>
                    <a:pt x="0" y="4"/>
                  </a:cubicBezTo>
                  <a:cubicBezTo>
                    <a:pt x="0" y="2"/>
                    <a:pt x="2" y="0"/>
                    <a:pt x="5" y="0"/>
                  </a:cubicBezTo>
                  <a:cubicBezTo>
                    <a:pt x="101" y="0"/>
                    <a:pt x="101" y="0"/>
                    <a:pt x="101" y="0"/>
                  </a:cubicBezTo>
                  <a:cubicBezTo>
                    <a:pt x="103" y="0"/>
                    <a:pt x="105" y="2"/>
                    <a:pt x="105" y="4"/>
                  </a:cubicBezTo>
                  <a:cubicBezTo>
                    <a:pt x="105" y="11"/>
                    <a:pt x="105" y="11"/>
                    <a:pt x="105" y="11"/>
                  </a:cubicBezTo>
                  <a:cubicBezTo>
                    <a:pt x="105" y="13"/>
                    <a:pt x="103" y="15"/>
                    <a:pt x="101" y="15"/>
                  </a:cubicBezTo>
                  <a:cubicBezTo>
                    <a:pt x="61" y="15"/>
                    <a:pt x="61" y="15"/>
                    <a:pt x="61" y="15"/>
                  </a:cubicBezTo>
                  <a:cubicBezTo>
                    <a:pt x="61" y="154"/>
                    <a:pt x="61" y="154"/>
                    <a:pt x="61" y="154"/>
                  </a:cubicBezTo>
                  <a:cubicBezTo>
                    <a:pt x="61" y="156"/>
                    <a:pt x="59" y="158"/>
                    <a:pt x="57" y="158"/>
                  </a:cubicBezTo>
                  <a:cubicBezTo>
                    <a:pt x="48" y="158"/>
                    <a:pt x="48" y="158"/>
                    <a:pt x="48" y="158"/>
                  </a:cubicBezTo>
                  <a:cubicBezTo>
                    <a:pt x="46" y="158"/>
                    <a:pt x="44" y="156"/>
                    <a:pt x="44" y="154"/>
                  </a:cubicBezTo>
                  <a:lnTo>
                    <a:pt x="4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2" name="Freeform 8">
              <a:extLst>
                <a:ext uri="{FF2B5EF4-FFF2-40B4-BE49-F238E27FC236}">
                  <a16:creationId xmlns:a16="http://schemas.microsoft.com/office/drawing/2014/main" id="{882D52EE-3729-4250-8D52-EC0E89BC066D}"/>
                </a:ext>
              </a:extLst>
            </p:cNvPr>
            <p:cNvSpPr>
              <a:spLocks noEditPoints="1"/>
            </p:cNvSpPr>
            <p:nvPr userDrawn="1"/>
          </p:nvSpPr>
          <p:spPr bwMode="black">
            <a:xfrm>
              <a:off x="4607" y="385"/>
              <a:ext cx="353" cy="381"/>
            </a:xfrm>
            <a:custGeom>
              <a:avLst/>
              <a:gdLst>
                <a:gd name="T0" fmla="*/ 1 w 149"/>
                <a:gd name="T1" fmla="*/ 154 h 160"/>
                <a:gd name="T2" fmla="*/ 70 w 149"/>
                <a:gd name="T3" fmla="*/ 2 h 160"/>
                <a:gd name="T4" fmla="*/ 74 w 149"/>
                <a:gd name="T5" fmla="*/ 0 h 160"/>
                <a:gd name="T6" fmla="*/ 76 w 149"/>
                <a:gd name="T7" fmla="*/ 0 h 160"/>
                <a:gd name="T8" fmla="*/ 80 w 149"/>
                <a:gd name="T9" fmla="*/ 2 h 160"/>
                <a:gd name="T10" fmla="*/ 148 w 149"/>
                <a:gd name="T11" fmla="*/ 154 h 160"/>
                <a:gd name="T12" fmla="*/ 144 w 149"/>
                <a:gd name="T13" fmla="*/ 160 h 160"/>
                <a:gd name="T14" fmla="*/ 135 w 149"/>
                <a:gd name="T15" fmla="*/ 160 h 160"/>
                <a:gd name="T16" fmla="*/ 131 w 149"/>
                <a:gd name="T17" fmla="*/ 158 h 160"/>
                <a:gd name="T18" fmla="*/ 115 w 149"/>
                <a:gd name="T19" fmla="*/ 120 h 160"/>
                <a:gd name="T20" fmla="*/ 34 w 149"/>
                <a:gd name="T21" fmla="*/ 120 h 160"/>
                <a:gd name="T22" fmla="*/ 18 w 149"/>
                <a:gd name="T23" fmla="*/ 158 h 160"/>
                <a:gd name="T24" fmla="*/ 14 w 149"/>
                <a:gd name="T25" fmla="*/ 160 h 160"/>
                <a:gd name="T26" fmla="*/ 5 w 149"/>
                <a:gd name="T27" fmla="*/ 160 h 160"/>
                <a:gd name="T28" fmla="*/ 1 w 149"/>
                <a:gd name="T29" fmla="*/ 154 h 160"/>
                <a:gd name="T30" fmla="*/ 108 w 149"/>
                <a:gd name="T31" fmla="*/ 106 h 160"/>
                <a:gd name="T32" fmla="*/ 75 w 149"/>
                <a:gd name="T33" fmla="*/ 32 h 160"/>
                <a:gd name="T34" fmla="*/ 74 w 149"/>
                <a:gd name="T35" fmla="*/ 32 h 160"/>
                <a:gd name="T36" fmla="*/ 41 w 149"/>
                <a:gd name="T37" fmla="*/ 106 h 160"/>
                <a:gd name="T38" fmla="*/ 108 w 149"/>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0">
                  <a:moveTo>
                    <a:pt x="1" y="154"/>
                  </a:moveTo>
                  <a:cubicBezTo>
                    <a:pt x="70" y="2"/>
                    <a:pt x="70" y="2"/>
                    <a:pt x="70" y="2"/>
                  </a:cubicBezTo>
                  <a:cubicBezTo>
                    <a:pt x="70" y="1"/>
                    <a:pt x="72" y="0"/>
                    <a:pt x="74" y="0"/>
                  </a:cubicBezTo>
                  <a:cubicBezTo>
                    <a:pt x="76" y="0"/>
                    <a:pt x="76" y="0"/>
                    <a:pt x="76" y="0"/>
                  </a:cubicBezTo>
                  <a:cubicBezTo>
                    <a:pt x="78" y="0"/>
                    <a:pt x="79" y="1"/>
                    <a:pt x="80" y="2"/>
                  </a:cubicBezTo>
                  <a:cubicBezTo>
                    <a:pt x="148" y="154"/>
                    <a:pt x="148" y="154"/>
                    <a:pt x="148" y="154"/>
                  </a:cubicBezTo>
                  <a:cubicBezTo>
                    <a:pt x="149" y="157"/>
                    <a:pt x="148" y="160"/>
                    <a:pt x="144" y="160"/>
                  </a:cubicBezTo>
                  <a:cubicBezTo>
                    <a:pt x="135" y="160"/>
                    <a:pt x="135" y="160"/>
                    <a:pt x="135" y="160"/>
                  </a:cubicBezTo>
                  <a:cubicBezTo>
                    <a:pt x="133" y="160"/>
                    <a:pt x="132" y="159"/>
                    <a:pt x="131"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1" y="160"/>
                    <a:pt x="0" y="157"/>
                    <a:pt x="1" y="154"/>
                  </a:cubicBezTo>
                  <a:moveTo>
                    <a:pt x="108" y="106"/>
                  </a:moveTo>
                  <a:cubicBezTo>
                    <a:pt x="97" y="82"/>
                    <a:pt x="87" y="57"/>
                    <a:pt x="75" y="32"/>
                  </a:cubicBezTo>
                  <a:cubicBezTo>
                    <a:pt x="74" y="32"/>
                    <a:pt x="74" y="32"/>
                    <a:pt x="74" y="32"/>
                  </a:cubicBezTo>
                  <a:cubicBezTo>
                    <a:pt x="41" y="106"/>
                    <a:pt x="41" y="106"/>
                    <a:pt x="41" y="106"/>
                  </a:cubicBezTo>
                  <a:lnTo>
                    <a:pt x="108"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3" name="Freeform 9">
              <a:extLst>
                <a:ext uri="{FF2B5EF4-FFF2-40B4-BE49-F238E27FC236}">
                  <a16:creationId xmlns:a16="http://schemas.microsoft.com/office/drawing/2014/main" id="{31637513-727D-4F5A-BA92-8B96313BE63B}"/>
                </a:ext>
              </a:extLst>
            </p:cNvPr>
            <p:cNvSpPr>
              <a:spLocks noEditPoints="1"/>
            </p:cNvSpPr>
            <p:nvPr userDrawn="1"/>
          </p:nvSpPr>
          <p:spPr bwMode="black">
            <a:xfrm>
              <a:off x="5045" y="389"/>
              <a:ext cx="265" cy="377"/>
            </a:xfrm>
            <a:custGeom>
              <a:avLst/>
              <a:gdLst>
                <a:gd name="T0" fmla="*/ 0 w 112"/>
                <a:gd name="T1" fmla="*/ 4 h 158"/>
                <a:gd name="T2" fmla="*/ 4 w 112"/>
                <a:gd name="T3" fmla="*/ 0 h 158"/>
                <a:gd name="T4" fmla="*/ 63 w 112"/>
                <a:gd name="T5" fmla="*/ 0 h 158"/>
                <a:gd name="T6" fmla="*/ 112 w 112"/>
                <a:gd name="T7" fmla="*/ 48 h 158"/>
                <a:gd name="T8" fmla="*/ 79 w 112"/>
                <a:gd name="T9" fmla="*/ 94 h 158"/>
                <a:gd name="T10" fmla="*/ 110 w 112"/>
                <a:gd name="T11" fmla="*/ 152 h 158"/>
                <a:gd name="T12" fmla="*/ 106 w 112"/>
                <a:gd name="T13" fmla="*/ 158 h 158"/>
                <a:gd name="T14" fmla="*/ 95 w 112"/>
                <a:gd name="T15" fmla="*/ 158 h 158"/>
                <a:gd name="T16" fmla="*/ 90 w 112"/>
                <a:gd name="T17" fmla="*/ 155 h 158"/>
                <a:gd name="T18" fmla="*/ 61 w 112"/>
                <a:gd name="T19" fmla="*/ 96 h 158"/>
                <a:gd name="T20" fmla="*/ 18 w 112"/>
                <a:gd name="T21" fmla="*/ 96 h 158"/>
                <a:gd name="T22" fmla="*/ 18 w 112"/>
                <a:gd name="T23" fmla="*/ 154 h 158"/>
                <a:gd name="T24" fmla="*/ 13 w 112"/>
                <a:gd name="T25" fmla="*/ 158 h 158"/>
                <a:gd name="T26" fmla="*/ 4 w 112"/>
                <a:gd name="T27" fmla="*/ 158 h 158"/>
                <a:gd name="T28" fmla="*/ 0 w 112"/>
                <a:gd name="T29" fmla="*/ 154 h 158"/>
                <a:gd name="T30" fmla="*/ 0 w 112"/>
                <a:gd name="T31" fmla="*/ 4 h 158"/>
                <a:gd name="T32" fmla="*/ 62 w 112"/>
                <a:gd name="T33" fmla="*/ 81 h 158"/>
                <a:gd name="T34" fmla="*/ 95 w 112"/>
                <a:gd name="T35" fmla="*/ 48 h 158"/>
                <a:gd name="T36" fmla="*/ 62 w 112"/>
                <a:gd name="T37" fmla="*/ 16 h 158"/>
                <a:gd name="T38" fmla="*/ 18 w 112"/>
                <a:gd name="T39" fmla="*/ 16 h 158"/>
                <a:gd name="T40" fmla="*/ 18 w 112"/>
                <a:gd name="T41" fmla="*/ 81 h 158"/>
                <a:gd name="T42" fmla="*/ 62 w 112"/>
                <a:gd name="T43"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58">
                  <a:moveTo>
                    <a:pt x="0" y="4"/>
                  </a:moveTo>
                  <a:cubicBezTo>
                    <a:pt x="0" y="2"/>
                    <a:pt x="2" y="0"/>
                    <a:pt x="4" y="0"/>
                  </a:cubicBezTo>
                  <a:cubicBezTo>
                    <a:pt x="63" y="0"/>
                    <a:pt x="63" y="0"/>
                    <a:pt x="63" y="0"/>
                  </a:cubicBezTo>
                  <a:cubicBezTo>
                    <a:pt x="90" y="0"/>
                    <a:pt x="112" y="21"/>
                    <a:pt x="112" y="48"/>
                  </a:cubicBezTo>
                  <a:cubicBezTo>
                    <a:pt x="112" y="69"/>
                    <a:pt x="99" y="86"/>
                    <a:pt x="79" y="94"/>
                  </a:cubicBezTo>
                  <a:cubicBezTo>
                    <a:pt x="110" y="152"/>
                    <a:pt x="110" y="152"/>
                    <a:pt x="110" y="152"/>
                  </a:cubicBezTo>
                  <a:cubicBezTo>
                    <a:pt x="112" y="155"/>
                    <a:pt x="110" y="158"/>
                    <a:pt x="106" y="158"/>
                  </a:cubicBezTo>
                  <a:cubicBezTo>
                    <a:pt x="95" y="158"/>
                    <a:pt x="95" y="158"/>
                    <a:pt x="95" y="158"/>
                  </a:cubicBezTo>
                  <a:cubicBezTo>
                    <a:pt x="93" y="158"/>
                    <a:pt x="91" y="157"/>
                    <a:pt x="90" y="155"/>
                  </a:cubicBezTo>
                  <a:cubicBezTo>
                    <a:pt x="61" y="96"/>
                    <a:pt x="61" y="96"/>
                    <a:pt x="61" y="96"/>
                  </a:cubicBezTo>
                  <a:cubicBezTo>
                    <a:pt x="18" y="96"/>
                    <a:pt x="18" y="96"/>
                    <a:pt x="18" y="96"/>
                  </a:cubicBezTo>
                  <a:cubicBezTo>
                    <a:pt x="18" y="154"/>
                    <a:pt x="18" y="154"/>
                    <a:pt x="18" y="154"/>
                  </a:cubicBezTo>
                  <a:cubicBezTo>
                    <a:pt x="18" y="156"/>
                    <a:pt x="16" y="158"/>
                    <a:pt x="13" y="158"/>
                  </a:cubicBezTo>
                  <a:cubicBezTo>
                    <a:pt x="4" y="158"/>
                    <a:pt x="4" y="158"/>
                    <a:pt x="4" y="158"/>
                  </a:cubicBezTo>
                  <a:cubicBezTo>
                    <a:pt x="2" y="158"/>
                    <a:pt x="0" y="156"/>
                    <a:pt x="0" y="154"/>
                  </a:cubicBezTo>
                  <a:lnTo>
                    <a:pt x="0" y="4"/>
                  </a:lnTo>
                  <a:close/>
                  <a:moveTo>
                    <a:pt x="62" y="81"/>
                  </a:moveTo>
                  <a:cubicBezTo>
                    <a:pt x="79" y="81"/>
                    <a:pt x="95" y="67"/>
                    <a:pt x="95" y="48"/>
                  </a:cubicBezTo>
                  <a:cubicBezTo>
                    <a:pt x="95" y="31"/>
                    <a:pt x="79" y="16"/>
                    <a:pt x="62" y="16"/>
                  </a:cubicBezTo>
                  <a:cubicBezTo>
                    <a:pt x="18" y="16"/>
                    <a:pt x="18" y="16"/>
                    <a:pt x="18" y="16"/>
                  </a:cubicBezTo>
                  <a:cubicBezTo>
                    <a:pt x="18" y="81"/>
                    <a:pt x="18" y="81"/>
                    <a:pt x="18" y="81"/>
                  </a:cubicBezTo>
                  <a:lnTo>
                    <a:pt x="62" y="8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4" name="Freeform 10">
              <a:extLst>
                <a:ext uri="{FF2B5EF4-FFF2-40B4-BE49-F238E27FC236}">
                  <a16:creationId xmlns:a16="http://schemas.microsoft.com/office/drawing/2014/main" id="{2019357F-FE83-494D-A652-6496378400D0}"/>
                </a:ext>
              </a:extLst>
            </p:cNvPr>
            <p:cNvSpPr>
              <a:spLocks/>
            </p:cNvSpPr>
            <p:nvPr userDrawn="1"/>
          </p:nvSpPr>
          <p:spPr bwMode="black">
            <a:xfrm>
              <a:off x="5421" y="389"/>
              <a:ext cx="284" cy="384"/>
            </a:xfrm>
            <a:custGeom>
              <a:avLst/>
              <a:gdLst>
                <a:gd name="T0" fmla="*/ 0 w 120"/>
                <a:gd name="T1" fmla="*/ 4 h 161"/>
                <a:gd name="T2" fmla="*/ 5 w 120"/>
                <a:gd name="T3" fmla="*/ 0 h 161"/>
                <a:gd name="T4" fmla="*/ 13 w 120"/>
                <a:gd name="T5" fmla="*/ 0 h 161"/>
                <a:gd name="T6" fmla="*/ 18 w 120"/>
                <a:gd name="T7" fmla="*/ 4 h 161"/>
                <a:gd name="T8" fmla="*/ 18 w 120"/>
                <a:gd name="T9" fmla="*/ 99 h 161"/>
                <a:gd name="T10" fmla="*/ 60 w 120"/>
                <a:gd name="T11" fmla="*/ 144 h 161"/>
                <a:gd name="T12" fmla="*/ 103 w 120"/>
                <a:gd name="T13" fmla="*/ 100 h 161"/>
                <a:gd name="T14" fmla="*/ 103 w 120"/>
                <a:gd name="T15" fmla="*/ 4 h 161"/>
                <a:gd name="T16" fmla="*/ 107 w 120"/>
                <a:gd name="T17" fmla="*/ 0 h 161"/>
                <a:gd name="T18" fmla="*/ 116 w 120"/>
                <a:gd name="T19" fmla="*/ 0 h 161"/>
                <a:gd name="T20" fmla="*/ 120 w 120"/>
                <a:gd name="T21" fmla="*/ 4 h 161"/>
                <a:gd name="T22" fmla="*/ 120 w 120"/>
                <a:gd name="T23" fmla="*/ 101 h 161"/>
                <a:gd name="T24" fmla="*/ 60 w 120"/>
                <a:gd name="T25" fmla="*/ 161 h 161"/>
                <a:gd name="T26" fmla="*/ 0 w 120"/>
                <a:gd name="T27" fmla="*/ 101 h 161"/>
                <a:gd name="T28" fmla="*/ 0 w 120"/>
                <a:gd name="T29"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0" y="4"/>
                  </a:moveTo>
                  <a:cubicBezTo>
                    <a:pt x="0" y="2"/>
                    <a:pt x="2" y="0"/>
                    <a:pt x="5" y="0"/>
                  </a:cubicBezTo>
                  <a:cubicBezTo>
                    <a:pt x="13" y="0"/>
                    <a:pt x="13" y="0"/>
                    <a:pt x="13" y="0"/>
                  </a:cubicBezTo>
                  <a:cubicBezTo>
                    <a:pt x="16" y="0"/>
                    <a:pt x="18" y="2"/>
                    <a:pt x="18" y="4"/>
                  </a:cubicBezTo>
                  <a:cubicBezTo>
                    <a:pt x="18" y="99"/>
                    <a:pt x="18" y="99"/>
                    <a:pt x="18" y="99"/>
                  </a:cubicBezTo>
                  <a:cubicBezTo>
                    <a:pt x="18" y="125"/>
                    <a:pt x="34" y="144"/>
                    <a:pt x="60" y="144"/>
                  </a:cubicBezTo>
                  <a:cubicBezTo>
                    <a:pt x="87" y="144"/>
                    <a:pt x="103" y="126"/>
                    <a:pt x="103" y="100"/>
                  </a:cubicBezTo>
                  <a:cubicBezTo>
                    <a:pt x="103" y="4"/>
                    <a:pt x="103" y="4"/>
                    <a:pt x="103" y="4"/>
                  </a:cubicBezTo>
                  <a:cubicBezTo>
                    <a:pt x="103" y="2"/>
                    <a:pt x="105" y="0"/>
                    <a:pt x="107" y="0"/>
                  </a:cubicBezTo>
                  <a:cubicBezTo>
                    <a:pt x="116" y="0"/>
                    <a:pt x="116" y="0"/>
                    <a:pt x="116" y="0"/>
                  </a:cubicBezTo>
                  <a:cubicBezTo>
                    <a:pt x="118" y="0"/>
                    <a:pt x="120" y="2"/>
                    <a:pt x="120" y="4"/>
                  </a:cubicBezTo>
                  <a:cubicBezTo>
                    <a:pt x="120" y="101"/>
                    <a:pt x="120" y="101"/>
                    <a:pt x="120" y="101"/>
                  </a:cubicBezTo>
                  <a:cubicBezTo>
                    <a:pt x="120" y="135"/>
                    <a:pt x="96" y="161"/>
                    <a:pt x="60" y="161"/>
                  </a:cubicBezTo>
                  <a:cubicBezTo>
                    <a:pt x="25" y="161"/>
                    <a:pt x="0" y="135"/>
                    <a:pt x="0" y="101"/>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5" name="Freeform 11">
              <a:extLst>
                <a:ext uri="{FF2B5EF4-FFF2-40B4-BE49-F238E27FC236}">
                  <a16:creationId xmlns:a16="http://schemas.microsoft.com/office/drawing/2014/main" id="{EF590AB4-2854-48FE-A99D-F09344033955}"/>
                </a:ext>
              </a:extLst>
            </p:cNvPr>
            <p:cNvSpPr>
              <a:spLocks/>
            </p:cNvSpPr>
            <p:nvPr userDrawn="1"/>
          </p:nvSpPr>
          <p:spPr bwMode="black">
            <a:xfrm>
              <a:off x="5802" y="385"/>
              <a:ext cx="407" cy="388"/>
            </a:xfrm>
            <a:custGeom>
              <a:avLst/>
              <a:gdLst>
                <a:gd name="T0" fmla="*/ 29 w 172"/>
                <a:gd name="T1" fmla="*/ 3 h 163"/>
                <a:gd name="T2" fmla="*/ 33 w 172"/>
                <a:gd name="T3" fmla="*/ 0 h 163"/>
                <a:gd name="T4" fmla="*/ 37 w 172"/>
                <a:gd name="T5" fmla="*/ 0 h 163"/>
                <a:gd name="T6" fmla="*/ 41 w 172"/>
                <a:gd name="T7" fmla="*/ 2 h 163"/>
                <a:gd name="T8" fmla="*/ 86 w 172"/>
                <a:gd name="T9" fmla="*/ 127 h 163"/>
                <a:gd name="T10" fmla="*/ 87 w 172"/>
                <a:gd name="T11" fmla="*/ 127 h 163"/>
                <a:gd name="T12" fmla="*/ 131 w 172"/>
                <a:gd name="T13" fmla="*/ 2 h 163"/>
                <a:gd name="T14" fmla="*/ 135 w 172"/>
                <a:gd name="T15" fmla="*/ 0 h 163"/>
                <a:gd name="T16" fmla="*/ 139 w 172"/>
                <a:gd name="T17" fmla="*/ 0 h 163"/>
                <a:gd name="T18" fmla="*/ 143 w 172"/>
                <a:gd name="T19" fmla="*/ 3 h 163"/>
                <a:gd name="T20" fmla="*/ 172 w 172"/>
                <a:gd name="T21" fmla="*/ 155 h 163"/>
                <a:gd name="T22" fmla="*/ 168 w 172"/>
                <a:gd name="T23" fmla="*/ 160 h 163"/>
                <a:gd name="T24" fmla="*/ 159 w 172"/>
                <a:gd name="T25" fmla="*/ 160 h 163"/>
                <a:gd name="T26" fmla="*/ 155 w 172"/>
                <a:gd name="T27" fmla="*/ 157 h 163"/>
                <a:gd name="T28" fmla="*/ 134 w 172"/>
                <a:gd name="T29" fmla="*/ 41 h 163"/>
                <a:gd name="T30" fmla="*/ 134 w 172"/>
                <a:gd name="T31" fmla="*/ 41 h 163"/>
                <a:gd name="T32" fmla="*/ 92 w 172"/>
                <a:gd name="T33" fmla="*/ 160 h 163"/>
                <a:gd name="T34" fmla="*/ 88 w 172"/>
                <a:gd name="T35" fmla="*/ 163 h 163"/>
                <a:gd name="T36" fmla="*/ 84 w 172"/>
                <a:gd name="T37" fmla="*/ 163 h 163"/>
                <a:gd name="T38" fmla="*/ 80 w 172"/>
                <a:gd name="T39" fmla="*/ 160 h 163"/>
                <a:gd name="T40" fmla="*/ 38 w 172"/>
                <a:gd name="T41" fmla="*/ 41 h 163"/>
                <a:gd name="T42" fmla="*/ 37 w 172"/>
                <a:gd name="T43" fmla="*/ 41 h 163"/>
                <a:gd name="T44" fmla="*/ 17 w 172"/>
                <a:gd name="T45" fmla="*/ 157 h 163"/>
                <a:gd name="T46" fmla="*/ 13 w 172"/>
                <a:gd name="T47" fmla="*/ 160 h 163"/>
                <a:gd name="T48" fmla="*/ 4 w 172"/>
                <a:gd name="T49" fmla="*/ 160 h 163"/>
                <a:gd name="T50" fmla="*/ 0 w 172"/>
                <a:gd name="T51" fmla="*/ 155 h 163"/>
                <a:gd name="T52" fmla="*/ 29 w 172"/>
                <a:gd name="T53"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63">
                  <a:moveTo>
                    <a:pt x="29" y="3"/>
                  </a:moveTo>
                  <a:cubicBezTo>
                    <a:pt x="30" y="1"/>
                    <a:pt x="32" y="0"/>
                    <a:pt x="33" y="0"/>
                  </a:cubicBezTo>
                  <a:cubicBezTo>
                    <a:pt x="37" y="0"/>
                    <a:pt x="37" y="0"/>
                    <a:pt x="37" y="0"/>
                  </a:cubicBezTo>
                  <a:cubicBezTo>
                    <a:pt x="39" y="0"/>
                    <a:pt x="40" y="1"/>
                    <a:pt x="41" y="2"/>
                  </a:cubicBezTo>
                  <a:cubicBezTo>
                    <a:pt x="86" y="127"/>
                    <a:pt x="86" y="127"/>
                    <a:pt x="86" y="127"/>
                  </a:cubicBezTo>
                  <a:cubicBezTo>
                    <a:pt x="87" y="127"/>
                    <a:pt x="87" y="127"/>
                    <a:pt x="87" y="127"/>
                  </a:cubicBezTo>
                  <a:cubicBezTo>
                    <a:pt x="131" y="2"/>
                    <a:pt x="131" y="2"/>
                    <a:pt x="131" y="2"/>
                  </a:cubicBezTo>
                  <a:cubicBezTo>
                    <a:pt x="131" y="1"/>
                    <a:pt x="133" y="0"/>
                    <a:pt x="135" y="0"/>
                  </a:cubicBezTo>
                  <a:cubicBezTo>
                    <a:pt x="139" y="0"/>
                    <a:pt x="139" y="0"/>
                    <a:pt x="139" y="0"/>
                  </a:cubicBezTo>
                  <a:cubicBezTo>
                    <a:pt x="140" y="0"/>
                    <a:pt x="142" y="1"/>
                    <a:pt x="143" y="3"/>
                  </a:cubicBezTo>
                  <a:cubicBezTo>
                    <a:pt x="172" y="155"/>
                    <a:pt x="172" y="155"/>
                    <a:pt x="172" y="155"/>
                  </a:cubicBezTo>
                  <a:cubicBezTo>
                    <a:pt x="172" y="158"/>
                    <a:pt x="171" y="160"/>
                    <a:pt x="168" y="160"/>
                  </a:cubicBezTo>
                  <a:cubicBezTo>
                    <a:pt x="159" y="160"/>
                    <a:pt x="159" y="160"/>
                    <a:pt x="159" y="160"/>
                  </a:cubicBezTo>
                  <a:cubicBezTo>
                    <a:pt x="157" y="160"/>
                    <a:pt x="155" y="159"/>
                    <a:pt x="155" y="157"/>
                  </a:cubicBezTo>
                  <a:cubicBezTo>
                    <a:pt x="134" y="41"/>
                    <a:pt x="134" y="41"/>
                    <a:pt x="134" y="41"/>
                  </a:cubicBezTo>
                  <a:cubicBezTo>
                    <a:pt x="134" y="41"/>
                    <a:pt x="134" y="41"/>
                    <a:pt x="134" y="41"/>
                  </a:cubicBezTo>
                  <a:cubicBezTo>
                    <a:pt x="92" y="160"/>
                    <a:pt x="92" y="160"/>
                    <a:pt x="92" y="160"/>
                  </a:cubicBezTo>
                  <a:cubicBezTo>
                    <a:pt x="91" y="161"/>
                    <a:pt x="89" y="163"/>
                    <a:pt x="88" y="163"/>
                  </a:cubicBezTo>
                  <a:cubicBezTo>
                    <a:pt x="84" y="163"/>
                    <a:pt x="84" y="163"/>
                    <a:pt x="84" y="163"/>
                  </a:cubicBezTo>
                  <a:cubicBezTo>
                    <a:pt x="83" y="163"/>
                    <a:pt x="81" y="161"/>
                    <a:pt x="80" y="160"/>
                  </a:cubicBezTo>
                  <a:cubicBezTo>
                    <a:pt x="38" y="41"/>
                    <a:pt x="38" y="41"/>
                    <a:pt x="38" y="41"/>
                  </a:cubicBezTo>
                  <a:cubicBezTo>
                    <a:pt x="37" y="41"/>
                    <a:pt x="37" y="41"/>
                    <a:pt x="37" y="41"/>
                  </a:cubicBezTo>
                  <a:cubicBezTo>
                    <a:pt x="17" y="157"/>
                    <a:pt x="17" y="157"/>
                    <a:pt x="17" y="157"/>
                  </a:cubicBezTo>
                  <a:cubicBezTo>
                    <a:pt x="17" y="159"/>
                    <a:pt x="15" y="160"/>
                    <a:pt x="13" y="160"/>
                  </a:cubicBezTo>
                  <a:cubicBezTo>
                    <a:pt x="4" y="160"/>
                    <a:pt x="4" y="160"/>
                    <a:pt x="4" y="160"/>
                  </a:cubicBezTo>
                  <a:cubicBezTo>
                    <a:pt x="1" y="160"/>
                    <a:pt x="0" y="158"/>
                    <a:pt x="0" y="155"/>
                  </a:cubicBezTo>
                  <a:lnTo>
                    <a:pt x="29" y="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6" name="Freeform 12">
              <a:extLst>
                <a:ext uri="{FF2B5EF4-FFF2-40B4-BE49-F238E27FC236}">
                  <a16:creationId xmlns:a16="http://schemas.microsoft.com/office/drawing/2014/main" id="{C9D2E607-47DE-4B2F-A361-0B7D8AC04467}"/>
                </a:ext>
              </a:extLst>
            </p:cNvPr>
            <p:cNvSpPr>
              <a:spLocks/>
            </p:cNvSpPr>
            <p:nvPr userDrawn="1"/>
          </p:nvSpPr>
          <p:spPr bwMode="black">
            <a:xfrm>
              <a:off x="2610" y="254"/>
              <a:ext cx="530" cy="559"/>
            </a:xfrm>
            <a:custGeom>
              <a:avLst/>
              <a:gdLst>
                <a:gd name="T0" fmla="*/ 428 w 530"/>
                <a:gd name="T1" fmla="*/ 0 h 559"/>
                <a:gd name="T2" fmla="*/ 0 w 530"/>
                <a:gd name="T3" fmla="*/ 559 h 559"/>
                <a:gd name="T4" fmla="*/ 101 w 530"/>
                <a:gd name="T5" fmla="*/ 559 h 559"/>
                <a:gd name="T6" fmla="*/ 530 w 530"/>
                <a:gd name="T7" fmla="*/ 0 h 559"/>
                <a:gd name="T8" fmla="*/ 428 w 530"/>
                <a:gd name="T9" fmla="*/ 0 h 559"/>
              </a:gdLst>
              <a:ahLst/>
              <a:cxnLst>
                <a:cxn ang="0">
                  <a:pos x="T0" y="T1"/>
                </a:cxn>
                <a:cxn ang="0">
                  <a:pos x="T2" y="T3"/>
                </a:cxn>
                <a:cxn ang="0">
                  <a:pos x="T4" y="T5"/>
                </a:cxn>
                <a:cxn ang="0">
                  <a:pos x="T6" y="T7"/>
                </a:cxn>
                <a:cxn ang="0">
                  <a:pos x="T8" y="T9"/>
                </a:cxn>
              </a:cxnLst>
              <a:rect l="0" t="0" r="r" b="b"/>
              <a:pathLst>
                <a:path w="530" h="559">
                  <a:moveTo>
                    <a:pt x="428" y="0"/>
                  </a:moveTo>
                  <a:lnTo>
                    <a:pt x="0" y="559"/>
                  </a:lnTo>
                  <a:lnTo>
                    <a:pt x="101" y="559"/>
                  </a:lnTo>
                  <a:lnTo>
                    <a:pt x="530" y="0"/>
                  </a:lnTo>
                  <a:lnTo>
                    <a:pt x="428"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a:extLst>
                <a:ext uri="{FF2B5EF4-FFF2-40B4-BE49-F238E27FC236}">
                  <a16:creationId xmlns:a16="http://schemas.microsoft.com/office/drawing/2014/main" id="{110FC158-5E51-4FFD-94E3-9F70DE11BE1F}"/>
                </a:ext>
              </a:extLst>
            </p:cNvPr>
            <p:cNvSpPr>
              <a:spLocks/>
            </p:cNvSpPr>
            <p:nvPr userDrawn="1"/>
          </p:nvSpPr>
          <p:spPr bwMode="black">
            <a:xfrm>
              <a:off x="2851" y="385"/>
              <a:ext cx="580" cy="381"/>
            </a:xfrm>
            <a:custGeom>
              <a:avLst/>
              <a:gdLst>
                <a:gd name="T0" fmla="*/ 301 w 580"/>
                <a:gd name="T1" fmla="*/ 0 h 381"/>
                <a:gd name="T2" fmla="*/ 0 w 580"/>
                <a:gd name="T3" fmla="*/ 381 h 381"/>
                <a:gd name="T4" fmla="*/ 580 w 580"/>
                <a:gd name="T5" fmla="*/ 381 h 381"/>
                <a:gd name="T6" fmla="*/ 301 w 580"/>
                <a:gd name="T7" fmla="*/ 0 h 381"/>
              </a:gdLst>
              <a:ahLst/>
              <a:cxnLst>
                <a:cxn ang="0">
                  <a:pos x="T0" y="T1"/>
                </a:cxn>
                <a:cxn ang="0">
                  <a:pos x="T2" y="T3"/>
                </a:cxn>
                <a:cxn ang="0">
                  <a:pos x="T4" y="T5"/>
                </a:cxn>
                <a:cxn ang="0">
                  <a:pos x="T6" y="T7"/>
                </a:cxn>
              </a:cxnLst>
              <a:rect l="0" t="0" r="r" b="b"/>
              <a:pathLst>
                <a:path w="580" h="381">
                  <a:moveTo>
                    <a:pt x="301" y="0"/>
                  </a:moveTo>
                  <a:lnTo>
                    <a:pt x="0" y="381"/>
                  </a:lnTo>
                  <a:lnTo>
                    <a:pt x="580" y="381"/>
                  </a:lnTo>
                  <a:lnTo>
                    <a:pt x="301"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a:extLst>
                <a:ext uri="{FF2B5EF4-FFF2-40B4-BE49-F238E27FC236}">
                  <a16:creationId xmlns:a16="http://schemas.microsoft.com/office/drawing/2014/main" id="{F7704CC7-D9A6-43F1-92D8-ADE8CEEDCE6E}"/>
                </a:ext>
              </a:extLst>
            </p:cNvPr>
            <p:cNvSpPr>
              <a:spLocks/>
            </p:cNvSpPr>
            <p:nvPr userDrawn="1"/>
          </p:nvSpPr>
          <p:spPr bwMode="black">
            <a:xfrm>
              <a:off x="2614" y="1102"/>
              <a:ext cx="52" cy="83"/>
            </a:xfrm>
            <a:custGeom>
              <a:avLst/>
              <a:gdLst>
                <a:gd name="T0" fmla="*/ 1 w 22"/>
                <a:gd name="T1" fmla="*/ 31 h 35"/>
                <a:gd name="T2" fmla="*/ 1 w 22"/>
                <a:gd name="T3" fmla="*/ 30 h 35"/>
                <a:gd name="T4" fmla="*/ 2 w 22"/>
                <a:gd name="T5" fmla="*/ 27 h 35"/>
                <a:gd name="T6" fmla="*/ 4 w 22"/>
                <a:gd name="T7" fmla="*/ 26 h 35"/>
                <a:gd name="T8" fmla="*/ 11 w 22"/>
                <a:gd name="T9" fmla="*/ 29 h 35"/>
                <a:gd name="T10" fmla="*/ 16 w 22"/>
                <a:gd name="T11" fmla="*/ 26 h 35"/>
                <a:gd name="T12" fmla="*/ 10 w 22"/>
                <a:gd name="T13" fmla="*/ 20 h 35"/>
                <a:gd name="T14" fmla="*/ 1 w 22"/>
                <a:gd name="T15" fmla="*/ 10 h 35"/>
                <a:gd name="T16" fmla="*/ 11 w 22"/>
                <a:gd name="T17" fmla="*/ 0 h 35"/>
                <a:gd name="T18" fmla="*/ 21 w 22"/>
                <a:gd name="T19" fmla="*/ 4 h 35"/>
                <a:gd name="T20" fmla="*/ 21 w 22"/>
                <a:gd name="T21" fmla="*/ 5 h 35"/>
                <a:gd name="T22" fmla="*/ 19 w 22"/>
                <a:gd name="T23" fmla="*/ 8 h 35"/>
                <a:gd name="T24" fmla="*/ 18 w 22"/>
                <a:gd name="T25" fmla="*/ 8 h 35"/>
                <a:gd name="T26" fmla="*/ 11 w 22"/>
                <a:gd name="T27" fmla="*/ 6 h 35"/>
                <a:gd name="T28" fmla="*/ 7 w 22"/>
                <a:gd name="T29" fmla="*/ 9 h 35"/>
                <a:gd name="T30" fmla="*/ 12 w 22"/>
                <a:gd name="T31" fmla="*/ 15 h 35"/>
                <a:gd name="T32" fmla="*/ 22 w 22"/>
                <a:gd name="T33" fmla="*/ 25 h 35"/>
                <a:gd name="T34" fmla="*/ 11 w 22"/>
                <a:gd name="T35" fmla="*/ 35 h 35"/>
                <a:gd name="T36" fmla="*/ 1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1" y="31"/>
                  </a:moveTo>
                  <a:cubicBezTo>
                    <a:pt x="0" y="31"/>
                    <a:pt x="0" y="30"/>
                    <a:pt x="1" y="30"/>
                  </a:cubicBezTo>
                  <a:cubicBezTo>
                    <a:pt x="2" y="27"/>
                    <a:pt x="2" y="27"/>
                    <a:pt x="2" y="27"/>
                  </a:cubicBezTo>
                  <a:cubicBezTo>
                    <a:pt x="3" y="26"/>
                    <a:pt x="4" y="26"/>
                    <a:pt x="4" y="26"/>
                  </a:cubicBezTo>
                  <a:cubicBezTo>
                    <a:pt x="6" y="28"/>
                    <a:pt x="8" y="29"/>
                    <a:pt x="11" y="29"/>
                  </a:cubicBezTo>
                  <a:cubicBezTo>
                    <a:pt x="14" y="29"/>
                    <a:pt x="16" y="28"/>
                    <a:pt x="16" y="26"/>
                  </a:cubicBezTo>
                  <a:cubicBezTo>
                    <a:pt x="16" y="23"/>
                    <a:pt x="14" y="22"/>
                    <a:pt x="10" y="20"/>
                  </a:cubicBezTo>
                  <a:cubicBezTo>
                    <a:pt x="5" y="18"/>
                    <a:pt x="1" y="15"/>
                    <a:pt x="1" y="10"/>
                  </a:cubicBezTo>
                  <a:cubicBezTo>
                    <a:pt x="1" y="5"/>
                    <a:pt x="4" y="0"/>
                    <a:pt x="11" y="0"/>
                  </a:cubicBezTo>
                  <a:cubicBezTo>
                    <a:pt x="16" y="0"/>
                    <a:pt x="20" y="3"/>
                    <a:pt x="21" y="4"/>
                  </a:cubicBezTo>
                  <a:cubicBezTo>
                    <a:pt x="21" y="4"/>
                    <a:pt x="22" y="5"/>
                    <a:pt x="21" y="5"/>
                  </a:cubicBezTo>
                  <a:cubicBezTo>
                    <a:pt x="19" y="8"/>
                    <a:pt x="19" y="8"/>
                    <a:pt x="19" y="8"/>
                  </a:cubicBezTo>
                  <a:cubicBezTo>
                    <a:pt x="19" y="8"/>
                    <a:pt x="18" y="9"/>
                    <a:pt x="18" y="8"/>
                  </a:cubicBezTo>
                  <a:cubicBezTo>
                    <a:pt x="16" y="7"/>
                    <a:pt x="14" y="6"/>
                    <a:pt x="11" y="6"/>
                  </a:cubicBezTo>
                  <a:cubicBezTo>
                    <a:pt x="8" y="6"/>
                    <a:pt x="7" y="7"/>
                    <a:pt x="7" y="9"/>
                  </a:cubicBezTo>
                  <a:cubicBezTo>
                    <a:pt x="7" y="11"/>
                    <a:pt x="9" y="13"/>
                    <a:pt x="12" y="15"/>
                  </a:cubicBezTo>
                  <a:cubicBezTo>
                    <a:pt x="17" y="16"/>
                    <a:pt x="22" y="19"/>
                    <a:pt x="22" y="25"/>
                  </a:cubicBezTo>
                  <a:cubicBezTo>
                    <a:pt x="22" y="30"/>
                    <a:pt x="18" y="35"/>
                    <a:pt x="11" y="35"/>
                  </a:cubicBezTo>
                  <a:cubicBezTo>
                    <a:pt x="5" y="35"/>
                    <a:pt x="2"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a:extLst>
                <a:ext uri="{FF2B5EF4-FFF2-40B4-BE49-F238E27FC236}">
                  <a16:creationId xmlns:a16="http://schemas.microsoft.com/office/drawing/2014/main" id="{5BC141C0-F017-40D6-BA1E-AD7091543FA2}"/>
                </a:ext>
              </a:extLst>
            </p:cNvPr>
            <p:cNvSpPr>
              <a:spLocks noEditPoints="1"/>
            </p:cNvSpPr>
            <p:nvPr userDrawn="1"/>
          </p:nvSpPr>
          <p:spPr bwMode="black">
            <a:xfrm>
              <a:off x="2692"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7" y="0"/>
                    <a:pt x="34" y="8"/>
                    <a:pt x="34" y="18"/>
                  </a:cubicBezTo>
                  <a:cubicBezTo>
                    <a:pt x="34" y="27"/>
                    <a:pt x="27"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a:extLst>
                <a:ext uri="{FF2B5EF4-FFF2-40B4-BE49-F238E27FC236}">
                  <a16:creationId xmlns:a16="http://schemas.microsoft.com/office/drawing/2014/main" id="{CDDA46F7-3B7F-4865-83DF-C0942ACEF59F}"/>
                </a:ext>
              </a:extLst>
            </p:cNvPr>
            <p:cNvSpPr>
              <a:spLocks/>
            </p:cNvSpPr>
            <p:nvPr userDrawn="1"/>
          </p:nvSpPr>
          <p:spPr bwMode="black">
            <a:xfrm>
              <a:off x="2804"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6"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a:extLst>
                <a:ext uri="{FF2B5EF4-FFF2-40B4-BE49-F238E27FC236}">
                  <a16:creationId xmlns:a16="http://schemas.microsoft.com/office/drawing/2014/main" id="{B7D69B34-8B2A-4B9B-919B-0278D45AA5CE}"/>
                </a:ext>
              </a:extLst>
            </p:cNvPr>
            <p:cNvSpPr>
              <a:spLocks/>
            </p:cNvSpPr>
            <p:nvPr userDrawn="1"/>
          </p:nvSpPr>
          <p:spPr bwMode="black">
            <a:xfrm>
              <a:off x="2872" y="1104"/>
              <a:ext cx="64" cy="81"/>
            </a:xfrm>
            <a:custGeom>
              <a:avLst/>
              <a:gdLst>
                <a:gd name="T0" fmla="*/ 0 w 27"/>
                <a:gd name="T1" fmla="*/ 1 h 34"/>
                <a:gd name="T2" fmla="*/ 1 w 27"/>
                <a:gd name="T3" fmla="*/ 0 h 34"/>
                <a:gd name="T4" fmla="*/ 6 w 27"/>
                <a:gd name="T5" fmla="*/ 0 h 34"/>
                <a:gd name="T6" fmla="*/ 7 w 27"/>
                <a:gd name="T7" fmla="*/ 1 h 34"/>
                <a:gd name="T8" fmla="*/ 7 w 27"/>
                <a:gd name="T9" fmla="*/ 21 h 34"/>
                <a:gd name="T10" fmla="*/ 14 w 27"/>
                <a:gd name="T11" fmla="*/ 28 h 34"/>
                <a:gd name="T12" fmla="*/ 21 w 27"/>
                <a:gd name="T13" fmla="*/ 21 h 34"/>
                <a:gd name="T14" fmla="*/ 21 w 27"/>
                <a:gd name="T15" fmla="*/ 1 h 34"/>
                <a:gd name="T16" fmla="*/ 22 w 27"/>
                <a:gd name="T17" fmla="*/ 0 h 34"/>
                <a:gd name="T18" fmla="*/ 26 w 27"/>
                <a:gd name="T19" fmla="*/ 0 h 34"/>
                <a:gd name="T20" fmla="*/ 27 w 27"/>
                <a:gd name="T21" fmla="*/ 1 h 34"/>
                <a:gd name="T22" fmla="*/ 27 w 27"/>
                <a:gd name="T23" fmla="*/ 21 h 34"/>
                <a:gd name="T24" fmla="*/ 14 w 27"/>
                <a:gd name="T25" fmla="*/ 34 h 34"/>
                <a:gd name="T26" fmla="*/ 0 w 27"/>
                <a:gd name="T27" fmla="*/ 21 h 34"/>
                <a:gd name="T28" fmla="*/ 0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0" y="1"/>
                  </a:moveTo>
                  <a:cubicBezTo>
                    <a:pt x="0" y="0"/>
                    <a:pt x="1" y="0"/>
                    <a:pt x="1" y="0"/>
                  </a:cubicBezTo>
                  <a:cubicBezTo>
                    <a:pt x="6" y="0"/>
                    <a:pt x="6" y="0"/>
                    <a:pt x="6" y="0"/>
                  </a:cubicBezTo>
                  <a:cubicBezTo>
                    <a:pt x="6" y="0"/>
                    <a:pt x="7" y="0"/>
                    <a:pt x="7" y="1"/>
                  </a:cubicBezTo>
                  <a:cubicBezTo>
                    <a:pt x="7" y="21"/>
                    <a:pt x="7" y="21"/>
                    <a:pt x="7" y="21"/>
                  </a:cubicBezTo>
                  <a:cubicBezTo>
                    <a:pt x="7" y="25"/>
                    <a:pt x="10" y="28"/>
                    <a:pt x="14" y="28"/>
                  </a:cubicBezTo>
                  <a:cubicBezTo>
                    <a:pt x="18" y="28"/>
                    <a:pt x="21" y="25"/>
                    <a:pt x="21" y="21"/>
                  </a:cubicBezTo>
                  <a:cubicBezTo>
                    <a:pt x="21" y="1"/>
                    <a:pt x="21" y="1"/>
                    <a:pt x="21" y="1"/>
                  </a:cubicBezTo>
                  <a:cubicBezTo>
                    <a:pt x="21" y="0"/>
                    <a:pt x="21" y="0"/>
                    <a:pt x="22" y="0"/>
                  </a:cubicBezTo>
                  <a:cubicBezTo>
                    <a:pt x="26" y="0"/>
                    <a:pt x="26" y="0"/>
                    <a:pt x="26" y="0"/>
                  </a:cubicBezTo>
                  <a:cubicBezTo>
                    <a:pt x="27" y="0"/>
                    <a:pt x="27" y="0"/>
                    <a:pt x="27" y="1"/>
                  </a:cubicBezTo>
                  <a:cubicBezTo>
                    <a:pt x="27" y="21"/>
                    <a:pt x="27" y="21"/>
                    <a:pt x="27" y="21"/>
                  </a:cubicBezTo>
                  <a:cubicBezTo>
                    <a:pt x="27" y="28"/>
                    <a:pt x="21" y="34"/>
                    <a:pt x="14" y="34"/>
                  </a:cubicBezTo>
                  <a:cubicBezTo>
                    <a:pt x="6" y="34"/>
                    <a:pt x="0" y="28"/>
                    <a:pt x="0" y="21"/>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a:extLst>
                <a:ext uri="{FF2B5EF4-FFF2-40B4-BE49-F238E27FC236}">
                  <a16:creationId xmlns:a16="http://schemas.microsoft.com/office/drawing/2014/main" id="{EC2351F5-817A-4B71-8F49-39A34D1674AB}"/>
                </a:ext>
              </a:extLst>
            </p:cNvPr>
            <p:cNvSpPr>
              <a:spLocks/>
            </p:cNvSpPr>
            <p:nvPr userDrawn="1"/>
          </p:nvSpPr>
          <p:spPr bwMode="black">
            <a:xfrm>
              <a:off x="296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4BDE7DCE-9729-44B3-B35F-8DAE69BB9AAB}"/>
                </a:ext>
              </a:extLst>
            </p:cNvPr>
            <p:cNvSpPr>
              <a:spLocks/>
            </p:cNvSpPr>
            <p:nvPr userDrawn="1"/>
          </p:nvSpPr>
          <p:spPr bwMode="black">
            <a:xfrm>
              <a:off x="3045" y="1104"/>
              <a:ext cx="14" cy="79"/>
            </a:xfrm>
            <a:custGeom>
              <a:avLst/>
              <a:gdLst>
                <a:gd name="T0" fmla="*/ 0 w 6"/>
                <a:gd name="T1" fmla="*/ 1 h 33"/>
                <a:gd name="T2" fmla="*/ 1 w 6"/>
                <a:gd name="T3" fmla="*/ 0 h 33"/>
                <a:gd name="T4" fmla="*/ 5 w 6"/>
                <a:gd name="T5" fmla="*/ 0 h 33"/>
                <a:gd name="T6" fmla="*/ 6 w 6"/>
                <a:gd name="T7" fmla="*/ 1 h 33"/>
                <a:gd name="T8" fmla="*/ 6 w 6"/>
                <a:gd name="T9" fmla="*/ 32 h 33"/>
                <a:gd name="T10" fmla="*/ 5 w 6"/>
                <a:gd name="T11" fmla="*/ 33 h 33"/>
                <a:gd name="T12" fmla="*/ 1 w 6"/>
                <a:gd name="T13" fmla="*/ 33 h 33"/>
                <a:gd name="T14" fmla="*/ 0 w 6"/>
                <a:gd name="T15" fmla="*/ 32 h 33"/>
                <a:gd name="T16" fmla="*/ 0 w 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0" y="1"/>
                  </a:moveTo>
                  <a:cubicBezTo>
                    <a:pt x="0" y="0"/>
                    <a:pt x="0" y="0"/>
                    <a:pt x="1" y="0"/>
                  </a:cubicBezTo>
                  <a:cubicBezTo>
                    <a:pt x="5" y="0"/>
                    <a:pt x="5" y="0"/>
                    <a:pt x="5" y="0"/>
                  </a:cubicBezTo>
                  <a:cubicBezTo>
                    <a:pt x="6" y="0"/>
                    <a:pt x="6" y="0"/>
                    <a:pt x="6" y="1"/>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0">
              <a:extLst>
                <a:ext uri="{FF2B5EF4-FFF2-40B4-BE49-F238E27FC236}">
                  <a16:creationId xmlns:a16="http://schemas.microsoft.com/office/drawing/2014/main" id="{E15EC037-66C3-4BAE-8566-953389F3E4ED}"/>
                </a:ext>
              </a:extLst>
            </p:cNvPr>
            <p:cNvSpPr>
              <a:spLocks noEditPoints="1"/>
            </p:cNvSpPr>
            <p:nvPr userDrawn="1"/>
          </p:nvSpPr>
          <p:spPr bwMode="black">
            <a:xfrm>
              <a:off x="3090"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1">
              <a:extLst>
                <a:ext uri="{FF2B5EF4-FFF2-40B4-BE49-F238E27FC236}">
                  <a16:creationId xmlns:a16="http://schemas.microsoft.com/office/drawing/2014/main" id="{B7A3A449-B816-4E5E-9BB2-03F36EF8D30E}"/>
                </a:ext>
              </a:extLst>
            </p:cNvPr>
            <p:cNvSpPr>
              <a:spLocks/>
            </p:cNvSpPr>
            <p:nvPr userDrawn="1"/>
          </p:nvSpPr>
          <p:spPr bwMode="black">
            <a:xfrm>
              <a:off x="3201" y="1102"/>
              <a:ext cx="67" cy="83"/>
            </a:xfrm>
            <a:custGeom>
              <a:avLst/>
              <a:gdLst>
                <a:gd name="T0" fmla="*/ 0 w 28"/>
                <a:gd name="T1" fmla="*/ 1 h 35"/>
                <a:gd name="T2" fmla="*/ 1 w 28"/>
                <a:gd name="T3" fmla="*/ 0 h 35"/>
                <a:gd name="T4" fmla="*/ 1 w 28"/>
                <a:gd name="T5" fmla="*/ 0 h 35"/>
                <a:gd name="T6" fmla="*/ 2 w 28"/>
                <a:gd name="T7" fmla="*/ 1 h 35"/>
                <a:gd name="T8" fmla="*/ 22 w 28"/>
                <a:gd name="T9" fmla="*/ 22 h 35"/>
                <a:gd name="T10" fmla="*/ 22 w 28"/>
                <a:gd name="T11" fmla="*/ 22 h 35"/>
                <a:gd name="T12" fmla="*/ 22 w 28"/>
                <a:gd name="T13" fmla="*/ 2 h 35"/>
                <a:gd name="T14" fmla="*/ 23 w 28"/>
                <a:gd name="T15" fmla="*/ 1 h 35"/>
                <a:gd name="T16" fmla="*/ 27 w 28"/>
                <a:gd name="T17" fmla="*/ 1 h 35"/>
                <a:gd name="T18" fmla="*/ 28 w 28"/>
                <a:gd name="T19" fmla="*/ 2 h 35"/>
                <a:gd name="T20" fmla="*/ 28 w 28"/>
                <a:gd name="T21" fmla="*/ 34 h 35"/>
                <a:gd name="T22" fmla="*/ 27 w 28"/>
                <a:gd name="T23" fmla="*/ 35 h 35"/>
                <a:gd name="T24" fmla="*/ 26 w 28"/>
                <a:gd name="T25" fmla="*/ 35 h 35"/>
                <a:gd name="T26" fmla="*/ 26 w 28"/>
                <a:gd name="T27" fmla="*/ 35 h 35"/>
                <a:gd name="T28" fmla="*/ 6 w 28"/>
                <a:gd name="T29" fmla="*/ 13 h 35"/>
                <a:gd name="T30" fmla="*/ 6 w 28"/>
                <a:gd name="T31" fmla="*/ 13 h 35"/>
                <a:gd name="T32" fmla="*/ 6 w 28"/>
                <a:gd name="T33" fmla="*/ 33 h 35"/>
                <a:gd name="T34" fmla="*/ 5 w 28"/>
                <a:gd name="T35" fmla="*/ 34 h 35"/>
                <a:gd name="T36" fmla="*/ 1 w 28"/>
                <a:gd name="T37" fmla="*/ 34 h 35"/>
                <a:gd name="T38" fmla="*/ 0 w 28"/>
                <a:gd name="T39" fmla="*/ 33 h 35"/>
                <a:gd name="T40" fmla="*/ 0 w 28"/>
                <a:gd name="T4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0" y="1"/>
                  </a:moveTo>
                  <a:cubicBezTo>
                    <a:pt x="0" y="1"/>
                    <a:pt x="0" y="0"/>
                    <a:pt x="1" y="0"/>
                  </a:cubicBezTo>
                  <a:cubicBezTo>
                    <a:pt x="1" y="0"/>
                    <a:pt x="1" y="0"/>
                    <a:pt x="1" y="0"/>
                  </a:cubicBezTo>
                  <a:cubicBezTo>
                    <a:pt x="2" y="0"/>
                    <a:pt x="2" y="0"/>
                    <a:pt x="2" y="1"/>
                  </a:cubicBezTo>
                  <a:cubicBezTo>
                    <a:pt x="22" y="22"/>
                    <a:pt x="22" y="22"/>
                    <a:pt x="22" y="22"/>
                  </a:cubicBezTo>
                  <a:cubicBezTo>
                    <a:pt x="22" y="22"/>
                    <a:pt x="22" y="22"/>
                    <a:pt x="22" y="22"/>
                  </a:cubicBezTo>
                  <a:cubicBezTo>
                    <a:pt x="22" y="2"/>
                    <a:pt x="22" y="2"/>
                    <a:pt x="22" y="2"/>
                  </a:cubicBezTo>
                  <a:cubicBezTo>
                    <a:pt x="22" y="1"/>
                    <a:pt x="22" y="1"/>
                    <a:pt x="23" y="1"/>
                  </a:cubicBezTo>
                  <a:cubicBezTo>
                    <a:pt x="27" y="1"/>
                    <a:pt x="27" y="1"/>
                    <a:pt x="27" y="1"/>
                  </a:cubicBezTo>
                  <a:cubicBezTo>
                    <a:pt x="28" y="1"/>
                    <a:pt x="28" y="1"/>
                    <a:pt x="28" y="2"/>
                  </a:cubicBezTo>
                  <a:cubicBezTo>
                    <a:pt x="28" y="34"/>
                    <a:pt x="28" y="34"/>
                    <a:pt x="28" y="34"/>
                  </a:cubicBezTo>
                  <a:cubicBezTo>
                    <a:pt x="28" y="34"/>
                    <a:pt x="28" y="35"/>
                    <a:pt x="27" y="35"/>
                  </a:cubicBezTo>
                  <a:cubicBezTo>
                    <a:pt x="26" y="35"/>
                    <a:pt x="26" y="35"/>
                    <a:pt x="26" y="35"/>
                  </a:cubicBezTo>
                  <a:cubicBezTo>
                    <a:pt x="26" y="35"/>
                    <a:pt x="26" y="35"/>
                    <a:pt x="26" y="35"/>
                  </a:cubicBezTo>
                  <a:cubicBezTo>
                    <a:pt x="6" y="13"/>
                    <a:pt x="6" y="13"/>
                    <a:pt x="6" y="13"/>
                  </a:cubicBezTo>
                  <a:cubicBezTo>
                    <a:pt x="6" y="13"/>
                    <a:pt x="6" y="13"/>
                    <a:pt x="6" y="13"/>
                  </a:cubicBezTo>
                  <a:cubicBezTo>
                    <a:pt x="6" y="33"/>
                    <a:pt x="6" y="33"/>
                    <a:pt x="6" y="33"/>
                  </a:cubicBezTo>
                  <a:cubicBezTo>
                    <a:pt x="6" y="34"/>
                    <a:pt x="6" y="34"/>
                    <a:pt x="5" y="34"/>
                  </a:cubicBezTo>
                  <a:cubicBezTo>
                    <a:pt x="1" y="34"/>
                    <a:pt x="1" y="34"/>
                    <a:pt x="1" y="34"/>
                  </a:cubicBezTo>
                  <a:cubicBezTo>
                    <a:pt x="0" y="34"/>
                    <a:pt x="0" y="34"/>
                    <a:pt x="0" y="33"/>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2">
              <a:extLst>
                <a:ext uri="{FF2B5EF4-FFF2-40B4-BE49-F238E27FC236}">
                  <a16:creationId xmlns:a16="http://schemas.microsoft.com/office/drawing/2014/main" id="{0FB1A37F-E333-46DA-9D53-97C2A0B8B1D9}"/>
                </a:ext>
              </a:extLst>
            </p:cNvPr>
            <p:cNvSpPr>
              <a:spLocks/>
            </p:cNvSpPr>
            <p:nvPr userDrawn="1"/>
          </p:nvSpPr>
          <p:spPr bwMode="black">
            <a:xfrm>
              <a:off x="3298" y="1102"/>
              <a:ext cx="52" cy="83"/>
            </a:xfrm>
            <a:custGeom>
              <a:avLst/>
              <a:gdLst>
                <a:gd name="T0" fmla="*/ 0 w 22"/>
                <a:gd name="T1" fmla="*/ 31 h 35"/>
                <a:gd name="T2" fmla="*/ 0 w 22"/>
                <a:gd name="T3" fmla="*/ 30 h 35"/>
                <a:gd name="T4" fmla="*/ 2 w 22"/>
                <a:gd name="T5" fmla="*/ 27 h 35"/>
                <a:gd name="T6" fmla="*/ 3 w 22"/>
                <a:gd name="T7" fmla="*/ 26 h 35"/>
                <a:gd name="T8" fmla="*/ 11 w 22"/>
                <a:gd name="T9" fmla="*/ 29 h 35"/>
                <a:gd name="T10" fmla="*/ 15 w 22"/>
                <a:gd name="T11" fmla="*/ 26 h 35"/>
                <a:gd name="T12" fmla="*/ 9 w 22"/>
                <a:gd name="T13" fmla="*/ 20 h 35"/>
                <a:gd name="T14" fmla="*/ 0 w 22"/>
                <a:gd name="T15" fmla="*/ 10 h 35"/>
                <a:gd name="T16" fmla="*/ 11 w 22"/>
                <a:gd name="T17" fmla="*/ 0 h 35"/>
                <a:gd name="T18" fmla="*/ 20 w 22"/>
                <a:gd name="T19" fmla="*/ 4 h 35"/>
                <a:gd name="T20" fmla="*/ 20 w 22"/>
                <a:gd name="T21" fmla="*/ 5 h 35"/>
                <a:gd name="T22" fmla="*/ 19 w 22"/>
                <a:gd name="T23" fmla="*/ 8 h 35"/>
                <a:gd name="T24" fmla="*/ 17 w 22"/>
                <a:gd name="T25" fmla="*/ 8 h 35"/>
                <a:gd name="T26" fmla="*/ 10 w 22"/>
                <a:gd name="T27" fmla="*/ 6 h 35"/>
                <a:gd name="T28" fmla="*/ 6 w 22"/>
                <a:gd name="T29" fmla="*/ 9 h 35"/>
                <a:gd name="T30" fmla="*/ 12 w 22"/>
                <a:gd name="T31" fmla="*/ 15 h 35"/>
                <a:gd name="T32" fmla="*/ 22 w 22"/>
                <a:gd name="T33" fmla="*/ 25 h 35"/>
                <a:gd name="T34" fmla="*/ 11 w 22"/>
                <a:gd name="T35" fmla="*/ 35 h 35"/>
                <a:gd name="T36" fmla="*/ 0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0" y="31"/>
                  </a:moveTo>
                  <a:cubicBezTo>
                    <a:pt x="0" y="31"/>
                    <a:pt x="0" y="30"/>
                    <a:pt x="0" y="30"/>
                  </a:cubicBezTo>
                  <a:cubicBezTo>
                    <a:pt x="2" y="27"/>
                    <a:pt x="2" y="27"/>
                    <a:pt x="2" y="27"/>
                  </a:cubicBezTo>
                  <a:cubicBezTo>
                    <a:pt x="2" y="26"/>
                    <a:pt x="3" y="26"/>
                    <a:pt x="3" y="26"/>
                  </a:cubicBezTo>
                  <a:cubicBezTo>
                    <a:pt x="5" y="28"/>
                    <a:pt x="7" y="29"/>
                    <a:pt x="11" y="29"/>
                  </a:cubicBezTo>
                  <a:cubicBezTo>
                    <a:pt x="13" y="29"/>
                    <a:pt x="15" y="28"/>
                    <a:pt x="15" y="26"/>
                  </a:cubicBezTo>
                  <a:cubicBezTo>
                    <a:pt x="15" y="23"/>
                    <a:pt x="13" y="22"/>
                    <a:pt x="9" y="20"/>
                  </a:cubicBezTo>
                  <a:cubicBezTo>
                    <a:pt x="4" y="18"/>
                    <a:pt x="0" y="15"/>
                    <a:pt x="0" y="10"/>
                  </a:cubicBezTo>
                  <a:cubicBezTo>
                    <a:pt x="0" y="5"/>
                    <a:pt x="3" y="0"/>
                    <a:pt x="11" y="0"/>
                  </a:cubicBezTo>
                  <a:cubicBezTo>
                    <a:pt x="15" y="0"/>
                    <a:pt x="19" y="3"/>
                    <a:pt x="20" y="4"/>
                  </a:cubicBezTo>
                  <a:cubicBezTo>
                    <a:pt x="21" y="4"/>
                    <a:pt x="21" y="5"/>
                    <a:pt x="20" y="5"/>
                  </a:cubicBezTo>
                  <a:cubicBezTo>
                    <a:pt x="19" y="8"/>
                    <a:pt x="19" y="8"/>
                    <a:pt x="19" y="8"/>
                  </a:cubicBezTo>
                  <a:cubicBezTo>
                    <a:pt x="18" y="8"/>
                    <a:pt x="18" y="9"/>
                    <a:pt x="17" y="8"/>
                  </a:cubicBezTo>
                  <a:cubicBezTo>
                    <a:pt x="15" y="7"/>
                    <a:pt x="13" y="6"/>
                    <a:pt x="10" y="6"/>
                  </a:cubicBezTo>
                  <a:cubicBezTo>
                    <a:pt x="8" y="6"/>
                    <a:pt x="6" y="7"/>
                    <a:pt x="6" y="9"/>
                  </a:cubicBezTo>
                  <a:cubicBezTo>
                    <a:pt x="6" y="11"/>
                    <a:pt x="8" y="13"/>
                    <a:pt x="12" y="15"/>
                  </a:cubicBezTo>
                  <a:cubicBezTo>
                    <a:pt x="16" y="16"/>
                    <a:pt x="22" y="19"/>
                    <a:pt x="22" y="25"/>
                  </a:cubicBezTo>
                  <a:cubicBezTo>
                    <a:pt x="22" y="30"/>
                    <a:pt x="18" y="35"/>
                    <a:pt x="11" y="35"/>
                  </a:cubicBezTo>
                  <a:cubicBezTo>
                    <a:pt x="5" y="35"/>
                    <a:pt x="2" y="32"/>
                    <a:pt x="0"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3">
              <a:extLst>
                <a:ext uri="{FF2B5EF4-FFF2-40B4-BE49-F238E27FC236}">
                  <a16:creationId xmlns:a16="http://schemas.microsoft.com/office/drawing/2014/main" id="{397EBCCA-0F2D-4A2E-9215-ACAAC2C7489B}"/>
                </a:ext>
              </a:extLst>
            </p:cNvPr>
            <p:cNvSpPr>
              <a:spLocks/>
            </p:cNvSpPr>
            <p:nvPr userDrawn="1"/>
          </p:nvSpPr>
          <p:spPr bwMode="black">
            <a:xfrm>
              <a:off x="3412" y="1104"/>
              <a:ext cx="54"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8"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4">
              <a:extLst>
                <a:ext uri="{FF2B5EF4-FFF2-40B4-BE49-F238E27FC236}">
                  <a16:creationId xmlns:a16="http://schemas.microsoft.com/office/drawing/2014/main" id="{ABBEF25E-FF2D-4586-87DD-08FB380871E9}"/>
                </a:ext>
              </a:extLst>
            </p:cNvPr>
            <p:cNvSpPr>
              <a:spLocks/>
            </p:cNvSpPr>
            <p:nvPr userDrawn="1"/>
          </p:nvSpPr>
          <p:spPr bwMode="black">
            <a:xfrm>
              <a:off x="3492" y="1104"/>
              <a:ext cx="67" cy="79"/>
            </a:xfrm>
            <a:custGeom>
              <a:avLst/>
              <a:gdLst>
                <a:gd name="T0" fmla="*/ 0 w 28"/>
                <a:gd name="T1" fmla="*/ 1 h 33"/>
                <a:gd name="T2" fmla="*/ 1 w 28"/>
                <a:gd name="T3" fmla="*/ 0 h 33"/>
                <a:gd name="T4" fmla="*/ 6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5">
              <a:extLst>
                <a:ext uri="{FF2B5EF4-FFF2-40B4-BE49-F238E27FC236}">
                  <a16:creationId xmlns:a16="http://schemas.microsoft.com/office/drawing/2014/main" id="{CE491939-9292-4567-8773-DC9AF42FF1B6}"/>
                </a:ext>
              </a:extLst>
            </p:cNvPr>
            <p:cNvSpPr>
              <a:spLocks noEditPoints="1"/>
            </p:cNvSpPr>
            <p:nvPr userDrawn="1"/>
          </p:nvSpPr>
          <p:spPr bwMode="black">
            <a:xfrm>
              <a:off x="3585" y="1102"/>
              <a:ext cx="75"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6">
              <a:extLst>
                <a:ext uri="{FF2B5EF4-FFF2-40B4-BE49-F238E27FC236}">
                  <a16:creationId xmlns:a16="http://schemas.microsoft.com/office/drawing/2014/main" id="{218B6335-22E8-40BB-AACE-4C5A030B0B23}"/>
                </a:ext>
              </a:extLst>
            </p:cNvPr>
            <p:cNvSpPr>
              <a:spLocks/>
            </p:cNvSpPr>
            <p:nvPr userDrawn="1"/>
          </p:nvSpPr>
          <p:spPr bwMode="black">
            <a:xfrm>
              <a:off x="367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7">
              <a:extLst>
                <a:ext uri="{FF2B5EF4-FFF2-40B4-BE49-F238E27FC236}">
                  <a16:creationId xmlns:a16="http://schemas.microsoft.com/office/drawing/2014/main" id="{C4898D07-E2EF-49E4-A4BF-D96DB57A04C1}"/>
                </a:ext>
              </a:extLst>
            </p:cNvPr>
            <p:cNvSpPr>
              <a:spLocks/>
            </p:cNvSpPr>
            <p:nvPr userDrawn="1"/>
          </p:nvSpPr>
          <p:spPr bwMode="black">
            <a:xfrm>
              <a:off x="3793" y="1102"/>
              <a:ext cx="88" cy="83"/>
            </a:xfrm>
            <a:custGeom>
              <a:avLst/>
              <a:gdLst>
                <a:gd name="T0" fmla="*/ 5 w 37"/>
                <a:gd name="T1" fmla="*/ 1 h 35"/>
                <a:gd name="T2" fmla="*/ 6 w 37"/>
                <a:gd name="T3" fmla="*/ 0 h 35"/>
                <a:gd name="T4" fmla="*/ 7 w 37"/>
                <a:gd name="T5" fmla="*/ 0 h 35"/>
                <a:gd name="T6" fmla="*/ 8 w 37"/>
                <a:gd name="T7" fmla="*/ 1 h 35"/>
                <a:gd name="T8" fmla="*/ 18 w 37"/>
                <a:gd name="T9" fmla="*/ 23 h 35"/>
                <a:gd name="T10" fmla="*/ 19 w 37"/>
                <a:gd name="T11" fmla="*/ 23 h 35"/>
                <a:gd name="T12" fmla="*/ 29 w 37"/>
                <a:gd name="T13" fmla="*/ 1 h 35"/>
                <a:gd name="T14" fmla="*/ 30 w 37"/>
                <a:gd name="T15" fmla="*/ 0 h 35"/>
                <a:gd name="T16" fmla="*/ 31 w 37"/>
                <a:gd name="T17" fmla="*/ 0 h 35"/>
                <a:gd name="T18" fmla="*/ 32 w 37"/>
                <a:gd name="T19" fmla="*/ 1 h 35"/>
                <a:gd name="T20" fmla="*/ 37 w 37"/>
                <a:gd name="T21" fmla="*/ 33 h 35"/>
                <a:gd name="T22" fmla="*/ 36 w 37"/>
                <a:gd name="T23" fmla="*/ 34 h 35"/>
                <a:gd name="T24" fmla="*/ 32 w 37"/>
                <a:gd name="T25" fmla="*/ 34 h 35"/>
                <a:gd name="T26" fmla="*/ 31 w 37"/>
                <a:gd name="T27" fmla="*/ 34 h 35"/>
                <a:gd name="T28" fmla="*/ 28 w 37"/>
                <a:gd name="T29" fmla="*/ 15 h 35"/>
                <a:gd name="T30" fmla="*/ 28 w 37"/>
                <a:gd name="T31" fmla="*/ 15 h 35"/>
                <a:gd name="T32" fmla="*/ 20 w 37"/>
                <a:gd name="T33" fmla="*/ 34 h 35"/>
                <a:gd name="T34" fmla="*/ 19 w 37"/>
                <a:gd name="T35" fmla="*/ 35 h 35"/>
                <a:gd name="T36" fmla="*/ 18 w 37"/>
                <a:gd name="T37" fmla="*/ 35 h 35"/>
                <a:gd name="T38" fmla="*/ 17 w 37"/>
                <a:gd name="T39" fmla="*/ 34 h 35"/>
                <a:gd name="T40" fmla="*/ 9 w 37"/>
                <a:gd name="T41" fmla="*/ 15 h 35"/>
                <a:gd name="T42" fmla="*/ 9 w 37"/>
                <a:gd name="T43" fmla="*/ 15 h 35"/>
                <a:gd name="T44" fmla="*/ 6 w 37"/>
                <a:gd name="T45" fmla="*/ 34 h 35"/>
                <a:gd name="T46" fmla="*/ 5 w 37"/>
                <a:gd name="T47" fmla="*/ 34 h 35"/>
                <a:gd name="T48" fmla="*/ 1 w 37"/>
                <a:gd name="T49" fmla="*/ 34 h 35"/>
                <a:gd name="T50" fmla="*/ 0 w 37"/>
                <a:gd name="T51" fmla="*/ 33 h 35"/>
                <a:gd name="T52" fmla="*/ 5 w 37"/>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5" y="1"/>
                  </a:moveTo>
                  <a:cubicBezTo>
                    <a:pt x="6" y="1"/>
                    <a:pt x="6" y="0"/>
                    <a:pt x="6" y="0"/>
                  </a:cubicBezTo>
                  <a:cubicBezTo>
                    <a:pt x="7" y="0"/>
                    <a:pt x="7" y="0"/>
                    <a:pt x="7" y="0"/>
                  </a:cubicBezTo>
                  <a:cubicBezTo>
                    <a:pt x="7" y="0"/>
                    <a:pt x="8" y="1"/>
                    <a:pt x="8" y="1"/>
                  </a:cubicBezTo>
                  <a:cubicBezTo>
                    <a:pt x="18" y="23"/>
                    <a:pt x="18" y="23"/>
                    <a:pt x="18" y="23"/>
                  </a:cubicBezTo>
                  <a:cubicBezTo>
                    <a:pt x="19" y="23"/>
                    <a:pt x="19" y="23"/>
                    <a:pt x="19" y="23"/>
                  </a:cubicBezTo>
                  <a:cubicBezTo>
                    <a:pt x="29" y="1"/>
                    <a:pt x="29" y="1"/>
                    <a:pt x="29" y="1"/>
                  </a:cubicBezTo>
                  <a:cubicBezTo>
                    <a:pt x="29" y="1"/>
                    <a:pt x="30" y="0"/>
                    <a:pt x="30" y="0"/>
                  </a:cubicBezTo>
                  <a:cubicBezTo>
                    <a:pt x="31" y="0"/>
                    <a:pt x="31" y="0"/>
                    <a:pt x="31" y="0"/>
                  </a:cubicBezTo>
                  <a:cubicBezTo>
                    <a:pt x="31" y="0"/>
                    <a:pt x="32" y="1"/>
                    <a:pt x="32" y="1"/>
                  </a:cubicBezTo>
                  <a:cubicBezTo>
                    <a:pt x="37" y="33"/>
                    <a:pt x="37" y="33"/>
                    <a:pt x="37" y="33"/>
                  </a:cubicBezTo>
                  <a:cubicBezTo>
                    <a:pt x="37" y="34"/>
                    <a:pt x="37" y="34"/>
                    <a:pt x="36" y="34"/>
                  </a:cubicBezTo>
                  <a:cubicBezTo>
                    <a:pt x="32" y="34"/>
                    <a:pt x="32" y="34"/>
                    <a:pt x="32" y="34"/>
                  </a:cubicBezTo>
                  <a:cubicBezTo>
                    <a:pt x="32" y="34"/>
                    <a:pt x="31" y="34"/>
                    <a:pt x="31" y="34"/>
                  </a:cubicBezTo>
                  <a:cubicBezTo>
                    <a:pt x="28" y="15"/>
                    <a:pt x="28" y="15"/>
                    <a:pt x="28" y="15"/>
                  </a:cubicBezTo>
                  <a:cubicBezTo>
                    <a:pt x="28" y="15"/>
                    <a:pt x="28" y="15"/>
                    <a:pt x="28" y="15"/>
                  </a:cubicBezTo>
                  <a:cubicBezTo>
                    <a:pt x="20" y="34"/>
                    <a:pt x="20" y="34"/>
                    <a:pt x="20" y="34"/>
                  </a:cubicBezTo>
                  <a:cubicBezTo>
                    <a:pt x="20" y="35"/>
                    <a:pt x="19" y="35"/>
                    <a:pt x="19" y="35"/>
                  </a:cubicBezTo>
                  <a:cubicBezTo>
                    <a:pt x="18" y="35"/>
                    <a:pt x="18" y="35"/>
                    <a:pt x="18" y="35"/>
                  </a:cubicBezTo>
                  <a:cubicBezTo>
                    <a:pt x="18" y="35"/>
                    <a:pt x="17" y="35"/>
                    <a:pt x="17" y="34"/>
                  </a:cubicBezTo>
                  <a:cubicBezTo>
                    <a:pt x="9" y="15"/>
                    <a:pt x="9" y="15"/>
                    <a:pt x="9" y="15"/>
                  </a:cubicBezTo>
                  <a:cubicBezTo>
                    <a:pt x="9" y="15"/>
                    <a:pt x="9" y="15"/>
                    <a:pt x="9" y="15"/>
                  </a:cubicBezTo>
                  <a:cubicBezTo>
                    <a:pt x="6" y="34"/>
                    <a:pt x="6" y="34"/>
                    <a:pt x="6" y="34"/>
                  </a:cubicBezTo>
                  <a:cubicBezTo>
                    <a:pt x="6" y="34"/>
                    <a:pt x="5" y="34"/>
                    <a:pt x="5" y="34"/>
                  </a:cubicBezTo>
                  <a:cubicBezTo>
                    <a:pt x="1" y="34"/>
                    <a:pt x="1" y="34"/>
                    <a:pt x="1" y="34"/>
                  </a:cubicBezTo>
                  <a:cubicBezTo>
                    <a:pt x="0" y="34"/>
                    <a:pt x="0" y="34"/>
                    <a:pt x="0" y="33"/>
                  </a:cubicBezTo>
                  <a:lnTo>
                    <a:pt x="5"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8">
              <a:extLst>
                <a:ext uri="{FF2B5EF4-FFF2-40B4-BE49-F238E27FC236}">
                  <a16:creationId xmlns:a16="http://schemas.microsoft.com/office/drawing/2014/main" id="{7A43EA81-04A6-4816-B0B6-0BAD992BBE58}"/>
                </a:ext>
              </a:extLst>
            </p:cNvPr>
            <p:cNvSpPr>
              <a:spLocks noEditPoints="1"/>
            </p:cNvSpPr>
            <p:nvPr userDrawn="1"/>
          </p:nvSpPr>
          <p:spPr bwMode="black">
            <a:xfrm>
              <a:off x="3902"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9">
              <a:extLst>
                <a:ext uri="{FF2B5EF4-FFF2-40B4-BE49-F238E27FC236}">
                  <a16:creationId xmlns:a16="http://schemas.microsoft.com/office/drawing/2014/main" id="{D84A1DBE-BD47-447A-8040-9F4F667231CF}"/>
                </a:ext>
              </a:extLst>
            </p:cNvPr>
            <p:cNvSpPr>
              <a:spLocks/>
            </p:cNvSpPr>
            <p:nvPr userDrawn="1"/>
          </p:nvSpPr>
          <p:spPr bwMode="black">
            <a:xfrm>
              <a:off x="3989"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0">
              <a:extLst>
                <a:ext uri="{FF2B5EF4-FFF2-40B4-BE49-F238E27FC236}">
                  <a16:creationId xmlns:a16="http://schemas.microsoft.com/office/drawing/2014/main" id="{7BE11E96-023B-43E8-8692-6ABA7B2C27D6}"/>
                </a:ext>
              </a:extLst>
            </p:cNvPr>
            <p:cNvSpPr>
              <a:spLocks/>
            </p:cNvSpPr>
            <p:nvPr userDrawn="1"/>
          </p:nvSpPr>
          <p:spPr bwMode="black">
            <a:xfrm>
              <a:off x="4065"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1">
              <a:extLst>
                <a:ext uri="{FF2B5EF4-FFF2-40B4-BE49-F238E27FC236}">
                  <a16:creationId xmlns:a16="http://schemas.microsoft.com/office/drawing/2014/main" id="{A3CEE130-973D-49FE-B388-0647F103EE1C}"/>
                </a:ext>
              </a:extLst>
            </p:cNvPr>
            <p:cNvSpPr>
              <a:spLocks/>
            </p:cNvSpPr>
            <p:nvPr userDrawn="1"/>
          </p:nvSpPr>
          <p:spPr bwMode="black">
            <a:xfrm>
              <a:off x="4146"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7 w 22"/>
                <a:gd name="T13" fmla="*/ 6 h 33"/>
                <a:gd name="T14" fmla="*/ 7 w 22"/>
                <a:gd name="T15" fmla="*/ 13 h 33"/>
                <a:gd name="T16" fmla="*/ 19 w 22"/>
                <a:gd name="T17" fmla="*/ 13 h 33"/>
                <a:gd name="T18" fmla="*/ 19 w 22"/>
                <a:gd name="T19" fmla="*/ 14 h 33"/>
                <a:gd name="T20" fmla="*/ 19 w 22"/>
                <a:gd name="T21" fmla="*/ 18 h 33"/>
                <a:gd name="T22" fmla="*/ 19 w 22"/>
                <a:gd name="T23" fmla="*/ 19 h 33"/>
                <a:gd name="T24" fmla="*/ 7 w 22"/>
                <a:gd name="T25" fmla="*/ 19 h 33"/>
                <a:gd name="T26" fmla="*/ 7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7" y="6"/>
                    <a:pt x="7" y="6"/>
                    <a:pt x="7" y="6"/>
                  </a:cubicBezTo>
                  <a:cubicBezTo>
                    <a:pt x="7" y="13"/>
                    <a:pt x="7" y="13"/>
                    <a:pt x="7" y="13"/>
                  </a:cubicBezTo>
                  <a:cubicBezTo>
                    <a:pt x="19" y="13"/>
                    <a:pt x="19" y="13"/>
                    <a:pt x="19" y="13"/>
                  </a:cubicBezTo>
                  <a:cubicBezTo>
                    <a:pt x="19" y="13"/>
                    <a:pt x="19" y="14"/>
                    <a:pt x="19" y="14"/>
                  </a:cubicBezTo>
                  <a:cubicBezTo>
                    <a:pt x="19" y="18"/>
                    <a:pt x="19" y="18"/>
                    <a:pt x="19" y="18"/>
                  </a:cubicBezTo>
                  <a:cubicBezTo>
                    <a:pt x="19" y="19"/>
                    <a:pt x="19" y="19"/>
                    <a:pt x="19" y="19"/>
                  </a:cubicBezTo>
                  <a:cubicBezTo>
                    <a:pt x="7" y="19"/>
                    <a:pt x="7" y="19"/>
                    <a:pt x="7" y="19"/>
                  </a:cubicBezTo>
                  <a:cubicBezTo>
                    <a:pt x="7" y="28"/>
                    <a:pt x="7" y="28"/>
                    <a:pt x="7"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2">
              <a:extLst>
                <a:ext uri="{FF2B5EF4-FFF2-40B4-BE49-F238E27FC236}">
                  <a16:creationId xmlns:a16="http://schemas.microsoft.com/office/drawing/2014/main" id="{ED0DB478-5D18-489D-9050-960269A68FCF}"/>
                </a:ext>
              </a:extLst>
            </p:cNvPr>
            <p:cNvSpPr>
              <a:spLocks noEditPoints="1"/>
            </p:cNvSpPr>
            <p:nvPr userDrawn="1"/>
          </p:nvSpPr>
          <p:spPr bwMode="black">
            <a:xfrm>
              <a:off x="4226" y="1104"/>
              <a:ext cx="62" cy="79"/>
            </a:xfrm>
            <a:custGeom>
              <a:avLst/>
              <a:gdLst>
                <a:gd name="T0" fmla="*/ 0 w 26"/>
                <a:gd name="T1" fmla="*/ 1 h 33"/>
                <a:gd name="T2" fmla="*/ 1 w 26"/>
                <a:gd name="T3" fmla="*/ 0 h 33"/>
                <a:gd name="T4" fmla="*/ 15 w 26"/>
                <a:gd name="T5" fmla="*/ 0 h 33"/>
                <a:gd name="T6" fmla="*/ 26 w 26"/>
                <a:gd name="T7" fmla="*/ 10 h 33"/>
                <a:gd name="T8" fmla="*/ 18 w 26"/>
                <a:gd name="T9" fmla="*/ 20 h 33"/>
                <a:gd name="T10" fmla="*/ 25 w 26"/>
                <a:gd name="T11" fmla="*/ 32 h 33"/>
                <a:gd name="T12" fmla="*/ 24 w 26"/>
                <a:gd name="T13" fmla="*/ 33 h 33"/>
                <a:gd name="T14" fmla="*/ 19 w 26"/>
                <a:gd name="T15" fmla="*/ 33 h 33"/>
                <a:gd name="T16" fmla="*/ 18 w 26"/>
                <a:gd name="T17" fmla="*/ 33 h 33"/>
                <a:gd name="T18" fmla="*/ 12 w 26"/>
                <a:gd name="T19" fmla="*/ 20 h 33"/>
                <a:gd name="T20" fmla="*/ 7 w 26"/>
                <a:gd name="T21" fmla="*/ 20 h 33"/>
                <a:gd name="T22" fmla="*/ 7 w 26"/>
                <a:gd name="T23" fmla="*/ 32 h 33"/>
                <a:gd name="T24" fmla="*/ 6 w 26"/>
                <a:gd name="T25" fmla="*/ 33 h 33"/>
                <a:gd name="T26" fmla="*/ 1 w 26"/>
                <a:gd name="T27" fmla="*/ 33 h 33"/>
                <a:gd name="T28" fmla="*/ 0 w 26"/>
                <a:gd name="T29" fmla="*/ 32 h 33"/>
                <a:gd name="T30" fmla="*/ 0 w 26"/>
                <a:gd name="T31" fmla="*/ 1 h 33"/>
                <a:gd name="T32" fmla="*/ 15 w 26"/>
                <a:gd name="T33" fmla="*/ 15 h 33"/>
                <a:gd name="T34" fmla="*/ 19 w 26"/>
                <a:gd name="T35" fmla="*/ 10 h 33"/>
                <a:gd name="T36" fmla="*/ 15 w 26"/>
                <a:gd name="T37" fmla="*/ 6 h 33"/>
                <a:gd name="T38" fmla="*/ 7 w 26"/>
                <a:gd name="T39" fmla="*/ 6 h 33"/>
                <a:gd name="T40" fmla="*/ 7 w 26"/>
                <a:gd name="T41" fmla="*/ 15 h 33"/>
                <a:gd name="T42" fmla="*/ 15 w 26"/>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3">
                  <a:moveTo>
                    <a:pt x="0" y="1"/>
                  </a:moveTo>
                  <a:cubicBezTo>
                    <a:pt x="0" y="0"/>
                    <a:pt x="1" y="0"/>
                    <a:pt x="1" y="0"/>
                  </a:cubicBezTo>
                  <a:cubicBezTo>
                    <a:pt x="15" y="0"/>
                    <a:pt x="15" y="0"/>
                    <a:pt x="15" y="0"/>
                  </a:cubicBezTo>
                  <a:cubicBezTo>
                    <a:pt x="21" y="0"/>
                    <a:pt x="26" y="4"/>
                    <a:pt x="26" y="10"/>
                  </a:cubicBezTo>
                  <a:cubicBezTo>
                    <a:pt x="26" y="15"/>
                    <a:pt x="23"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7" y="20"/>
                    <a:pt x="7" y="20"/>
                    <a:pt x="7" y="20"/>
                  </a:cubicBezTo>
                  <a:cubicBezTo>
                    <a:pt x="7" y="32"/>
                    <a:pt x="7" y="32"/>
                    <a:pt x="7" y="32"/>
                  </a:cubicBezTo>
                  <a:cubicBezTo>
                    <a:pt x="7" y="33"/>
                    <a:pt x="6" y="33"/>
                    <a:pt x="6" y="33"/>
                  </a:cubicBezTo>
                  <a:cubicBezTo>
                    <a:pt x="1" y="33"/>
                    <a:pt x="1" y="33"/>
                    <a:pt x="1" y="33"/>
                  </a:cubicBezTo>
                  <a:cubicBezTo>
                    <a:pt x="1" y="33"/>
                    <a:pt x="0" y="33"/>
                    <a:pt x="0" y="32"/>
                  </a:cubicBezTo>
                  <a:lnTo>
                    <a:pt x="0" y="1"/>
                  </a:lnTo>
                  <a:close/>
                  <a:moveTo>
                    <a:pt x="15" y="15"/>
                  </a:moveTo>
                  <a:cubicBezTo>
                    <a:pt x="17" y="15"/>
                    <a:pt x="19" y="13"/>
                    <a:pt x="19" y="10"/>
                  </a:cubicBezTo>
                  <a:cubicBezTo>
                    <a:pt x="19" y="8"/>
                    <a:pt x="17" y="6"/>
                    <a:pt x="15" y="6"/>
                  </a:cubicBezTo>
                  <a:cubicBezTo>
                    <a:pt x="7" y="6"/>
                    <a:pt x="7" y="6"/>
                    <a:pt x="7" y="6"/>
                  </a:cubicBezTo>
                  <a:cubicBezTo>
                    <a:pt x="7" y="15"/>
                    <a:pt x="7" y="15"/>
                    <a:pt x="7" y="15"/>
                  </a:cubicBezTo>
                  <a:lnTo>
                    <a:pt x="15"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Oval 36">
              <a:extLst>
                <a:ext uri="{FF2B5EF4-FFF2-40B4-BE49-F238E27FC236}">
                  <a16:creationId xmlns:a16="http://schemas.microsoft.com/office/drawing/2014/main" id="{104E18C6-712F-4FA7-839B-B2F4B1F56470}"/>
                </a:ext>
              </a:extLst>
            </p:cNvPr>
            <p:cNvSpPr>
              <a:spLocks noChangeArrowheads="1"/>
            </p:cNvSpPr>
            <p:nvPr userDrawn="1"/>
          </p:nvSpPr>
          <p:spPr bwMode="black">
            <a:xfrm>
              <a:off x="4311" y="1164"/>
              <a:ext cx="22"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4">
              <a:extLst>
                <a:ext uri="{FF2B5EF4-FFF2-40B4-BE49-F238E27FC236}">
                  <a16:creationId xmlns:a16="http://schemas.microsoft.com/office/drawing/2014/main" id="{ED658B91-2B87-4C39-AC04-4CD7DA5AD1CB}"/>
                </a:ext>
              </a:extLst>
            </p:cNvPr>
            <p:cNvSpPr>
              <a:spLocks/>
            </p:cNvSpPr>
            <p:nvPr userDrawn="1"/>
          </p:nvSpPr>
          <p:spPr bwMode="black">
            <a:xfrm>
              <a:off x="4406" y="1104"/>
              <a:ext cx="66" cy="79"/>
            </a:xfrm>
            <a:custGeom>
              <a:avLst/>
              <a:gdLst>
                <a:gd name="T0" fmla="*/ 0 w 28"/>
                <a:gd name="T1" fmla="*/ 1 h 33"/>
                <a:gd name="T2" fmla="*/ 0 w 28"/>
                <a:gd name="T3" fmla="*/ 0 h 33"/>
                <a:gd name="T4" fmla="*/ 5 w 28"/>
                <a:gd name="T5" fmla="*/ 0 h 33"/>
                <a:gd name="T6" fmla="*/ 6 w 28"/>
                <a:gd name="T7" fmla="*/ 1 h 33"/>
                <a:gd name="T8" fmla="*/ 6 w 28"/>
                <a:gd name="T9" fmla="*/ 13 h 33"/>
                <a:gd name="T10" fmla="*/ 21 w 28"/>
                <a:gd name="T11" fmla="*/ 13 h 33"/>
                <a:gd name="T12" fmla="*/ 21 w 28"/>
                <a:gd name="T13" fmla="*/ 1 h 33"/>
                <a:gd name="T14" fmla="*/ 22 w 28"/>
                <a:gd name="T15" fmla="*/ 0 h 33"/>
                <a:gd name="T16" fmla="*/ 27 w 28"/>
                <a:gd name="T17" fmla="*/ 0 h 33"/>
                <a:gd name="T18" fmla="*/ 28 w 28"/>
                <a:gd name="T19" fmla="*/ 1 h 33"/>
                <a:gd name="T20" fmla="*/ 28 w 28"/>
                <a:gd name="T21" fmla="*/ 32 h 33"/>
                <a:gd name="T22" fmla="*/ 27 w 28"/>
                <a:gd name="T23" fmla="*/ 33 h 33"/>
                <a:gd name="T24" fmla="*/ 22 w 28"/>
                <a:gd name="T25" fmla="*/ 33 h 33"/>
                <a:gd name="T26" fmla="*/ 21 w 28"/>
                <a:gd name="T27" fmla="*/ 32 h 33"/>
                <a:gd name="T28" fmla="*/ 21 w 28"/>
                <a:gd name="T29" fmla="*/ 19 h 33"/>
                <a:gd name="T30" fmla="*/ 6 w 28"/>
                <a:gd name="T31" fmla="*/ 19 h 33"/>
                <a:gd name="T32" fmla="*/ 6 w 28"/>
                <a:gd name="T33" fmla="*/ 32 h 33"/>
                <a:gd name="T34" fmla="*/ 5 w 28"/>
                <a:gd name="T35" fmla="*/ 33 h 33"/>
                <a:gd name="T36" fmla="*/ 0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0" y="0"/>
                  </a:cubicBezTo>
                  <a:cubicBezTo>
                    <a:pt x="5" y="0"/>
                    <a:pt x="5" y="0"/>
                    <a:pt x="5" y="0"/>
                  </a:cubicBezTo>
                  <a:cubicBezTo>
                    <a:pt x="5" y="0"/>
                    <a:pt x="6" y="0"/>
                    <a:pt x="6" y="1"/>
                  </a:cubicBezTo>
                  <a:cubicBezTo>
                    <a:pt x="6" y="13"/>
                    <a:pt x="6" y="13"/>
                    <a:pt x="6" y="13"/>
                  </a:cubicBezTo>
                  <a:cubicBezTo>
                    <a:pt x="21" y="13"/>
                    <a:pt x="21" y="13"/>
                    <a:pt x="21" y="13"/>
                  </a:cubicBezTo>
                  <a:cubicBezTo>
                    <a:pt x="21" y="1"/>
                    <a:pt x="21" y="1"/>
                    <a:pt x="21" y="1"/>
                  </a:cubicBezTo>
                  <a:cubicBezTo>
                    <a:pt x="21" y="0"/>
                    <a:pt x="22" y="0"/>
                    <a:pt x="22" y="0"/>
                  </a:cubicBezTo>
                  <a:cubicBezTo>
                    <a:pt x="27" y="0"/>
                    <a:pt x="27" y="0"/>
                    <a:pt x="27" y="0"/>
                  </a:cubicBezTo>
                  <a:cubicBezTo>
                    <a:pt x="27" y="0"/>
                    <a:pt x="28" y="0"/>
                    <a:pt x="28" y="1"/>
                  </a:cubicBezTo>
                  <a:cubicBezTo>
                    <a:pt x="28" y="32"/>
                    <a:pt x="28" y="32"/>
                    <a:pt x="28" y="32"/>
                  </a:cubicBezTo>
                  <a:cubicBezTo>
                    <a:pt x="28" y="33"/>
                    <a:pt x="27" y="33"/>
                    <a:pt x="27" y="33"/>
                  </a:cubicBezTo>
                  <a:cubicBezTo>
                    <a:pt x="22" y="33"/>
                    <a:pt x="22" y="33"/>
                    <a:pt x="22" y="33"/>
                  </a:cubicBezTo>
                  <a:cubicBezTo>
                    <a:pt x="22" y="33"/>
                    <a:pt x="21" y="33"/>
                    <a:pt x="21" y="32"/>
                  </a:cubicBezTo>
                  <a:cubicBezTo>
                    <a:pt x="21" y="19"/>
                    <a:pt x="21" y="19"/>
                    <a:pt x="21" y="19"/>
                  </a:cubicBezTo>
                  <a:cubicBezTo>
                    <a:pt x="6" y="19"/>
                    <a:pt x="6" y="19"/>
                    <a:pt x="6" y="19"/>
                  </a:cubicBezTo>
                  <a:cubicBezTo>
                    <a:pt x="6" y="32"/>
                    <a:pt x="6" y="32"/>
                    <a:pt x="6" y="32"/>
                  </a:cubicBezTo>
                  <a:cubicBezTo>
                    <a:pt x="6" y="33"/>
                    <a:pt x="5" y="33"/>
                    <a:pt x="5" y="33"/>
                  </a:cubicBezTo>
                  <a:cubicBezTo>
                    <a:pt x="0" y="33"/>
                    <a:pt x="0" y="33"/>
                    <a:pt x="0"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5">
              <a:extLst>
                <a:ext uri="{FF2B5EF4-FFF2-40B4-BE49-F238E27FC236}">
                  <a16:creationId xmlns:a16="http://schemas.microsoft.com/office/drawing/2014/main" id="{C4BE0C6E-4544-4AA1-8349-43E53C23DE46}"/>
                </a:ext>
              </a:extLst>
            </p:cNvPr>
            <p:cNvSpPr>
              <a:spLocks/>
            </p:cNvSpPr>
            <p:nvPr userDrawn="1"/>
          </p:nvSpPr>
          <p:spPr bwMode="black">
            <a:xfrm>
              <a:off x="4505"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6">
              <a:extLst>
                <a:ext uri="{FF2B5EF4-FFF2-40B4-BE49-F238E27FC236}">
                  <a16:creationId xmlns:a16="http://schemas.microsoft.com/office/drawing/2014/main" id="{B3BC1B7D-5CB3-48B9-AA23-C8B5565307A5}"/>
                </a:ext>
              </a:extLst>
            </p:cNvPr>
            <p:cNvSpPr>
              <a:spLocks noEditPoints="1"/>
            </p:cNvSpPr>
            <p:nvPr userDrawn="1"/>
          </p:nvSpPr>
          <p:spPr bwMode="black">
            <a:xfrm>
              <a:off x="4576"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6 w 32"/>
                <a:gd name="T17" fmla="*/ 33 h 34"/>
                <a:gd name="T18" fmla="*/ 23 w 32"/>
                <a:gd name="T19" fmla="*/ 28 h 34"/>
                <a:gd name="T20" fmla="*/ 9 w 32"/>
                <a:gd name="T21" fmla="*/ 28 h 34"/>
                <a:gd name="T22" fmla="*/ 7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6"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6" y="33"/>
                  </a:cubicBezTo>
                  <a:cubicBezTo>
                    <a:pt x="23" y="28"/>
                    <a:pt x="23" y="28"/>
                    <a:pt x="23" y="28"/>
                  </a:cubicBezTo>
                  <a:cubicBezTo>
                    <a:pt x="9" y="28"/>
                    <a:pt x="9" y="28"/>
                    <a:pt x="9" y="28"/>
                  </a:cubicBezTo>
                  <a:cubicBezTo>
                    <a:pt x="7" y="33"/>
                    <a:pt x="7" y="33"/>
                    <a:pt x="7"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265A2868-612E-407A-A2C8-39F75859CDD6}"/>
                </a:ext>
              </a:extLst>
            </p:cNvPr>
            <p:cNvSpPr>
              <a:spLocks/>
            </p:cNvSpPr>
            <p:nvPr userDrawn="1"/>
          </p:nvSpPr>
          <p:spPr bwMode="black">
            <a:xfrm>
              <a:off x="4678"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5"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E16FC273-FA83-4DA9-A4A2-18504D051F61}"/>
                </a:ext>
              </a:extLst>
            </p:cNvPr>
            <p:cNvSpPr>
              <a:spLocks/>
            </p:cNvSpPr>
            <p:nvPr userDrawn="1"/>
          </p:nvSpPr>
          <p:spPr bwMode="black">
            <a:xfrm>
              <a:off x="4737"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9">
              <a:extLst>
                <a:ext uri="{FF2B5EF4-FFF2-40B4-BE49-F238E27FC236}">
                  <a16:creationId xmlns:a16="http://schemas.microsoft.com/office/drawing/2014/main" id="{759919FD-F1B1-48DF-BF8F-2D990906B1A4}"/>
                </a:ext>
              </a:extLst>
            </p:cNvPr>
            <p:cNvSpPr>
              <a:spLocks/>
            </p:cNvSpPr>
            <p:nvPr userDrawn="1"/>
          </p:nvSpPr>
          <p:spPr bwMode="black">
            <a:xfrm>
              <a:off x="4820" y="1104"/>
              <a:ext cx="66" cy="79"/>
            </a:xfrm>
            <a:custGeom>
              <a:avLst/>
              <a:gdLst>
                <a:gd name="T0" fmla="*/ 0 w 28"/>
                <a:gd name="T1" fmla="*/ 1 h 33"/>
                <a:gd name="T2" fmla="*/ 1 w 28"/>
                <a:gd name="T3" fmla="*/ 0 h 33"/>
                <a:gd name="T4" fmla="*/ 5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5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1" y="0"/>
                  </a:cubicBezTo>
                  <a:cubicBezTo>
                    <a:pt x="5" y="0"/>
                    <a:pt x="5" y="0"/>
                    <a:pt x="5"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0">
              <a:extLst>
                <a:ext uri="{FF2B5EF4-FFF2-40B4-BE49-F238E27FC236}">
                  <a16:creationId xmlns:a16="http://schemas.microsoft.com/office/drawing/2014/main" id="{0EB69B88-1AF9-4BDC-A647-A74F6C1138F4}"/>
                </a:ext>
              </a:extLst>
            </p:cNvPr>
            <p:cNvSpPr>
              <a:spLocks/>
            </p:cNvSpPr>
            <p:nvPr userDrawn="1"/>
          </p:nvSpPr>
          <p:spPr bwMode="black">
            <a:xfrm>
              <a:off x="4960" y="1102"/>
              <a:ext cx="68" cy="83"/>
            </a:xfrm>
            <a:custGeom>
              <a:avLst/>
              <a:gdLst>
                <a:gd name="T0" fmla="*/ 17 w 29"/>
                <a:gd name="T1" fmla="*/ 0 h 35"/>
                <a:gd name="T2" fmla="*/ 28 w 29"/>
                <a:gd name="T3" fmla="*/ 5 h 35"/>
                <a:gd name="T4" fmla="*/ 28 w 29"/>
                <a:gd name="T5" fmla="*/ 6 h 35"/>
                <a:gd name="T6" fmla="*/ 26 w 29"/>
                <a:gd name="T7" fmla="*/ 9 h 35"/>
                <a:gd name="T8" fmla="*/ 24 w 29"/>
                <a:gd name="T9" fmla="*/ 9 h 35"/>
                <a:gd name="T10" fmla="*/ 17 w 29"/>
                <a:gd name="T11" fmla="*/ 6 h 35"/>
                <a:gd name="T12" fmla="*/ 6 w 29"/>
                <a:gd name="T13" fmla="*/ 17 h 35"/>
                <a:gd name="T14" fmla="*/ 17 w 29"/>
                <a:gd name="T15" fmla="*/ 29 h 35"/>
                <a:gd name="T16" fmla="*/ 24 w 29"/>
                <a:gd name="T17" fmla="*/ 26 h 35"/>
                <a:gd name="T18" fmla="*/ 26 w 29"/>
                <a:gd name="T19" fmla="*/ 26 h 35"/>
                <a:gd name="T20" fmla="*/ 29 w 29"/>
                <a:gd name="T21" fmla="*/ 29 h 35"/>
                <a:gd name="T22" fmla="*/ 28 w 29"/>
                <a:gd name="T23" fmla="*/ 30 h 35"/>
                <a:gd name="T24" fmla="*/ 17 w 29"/>
                <a:gd name="T25" fmla="*/ 35 h 35"/>
                <a:gd name="T26" fmla="*/ 0 w 29"/>
                <a:gd name="T27" fmla="*/ 18 h 35"/>
                <a:gd name="T28" fmla="*/ 17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5">
                  <a:moveTo>
                    <a:pt x="17" y="0"/>
                  </a:moveTo>
                  <a:cubicBezTo>
                    <a:pt x="22" y="0"/>
                    <a:pt x="25" y="2"/>
                    <a:pt x="28" y="5"/>
                  </a:cubicBezTo>
                  <a:cubicBezTo>
                    <a:pt x="29" y="5"/>
                    <a:pt x="29" y="6"/>
                    <a:pt x="28" y="6"/>
                  </a:cubicBezTo>
                  <a:cubicBezTo>
                    <a:pt x="26" y="9"/>
                    <a:pt x="26" y="9"/>
                    <a:pt x="26" y="9"/>
                  </a:cubicBezTo>
                  <a:cubicBezTo>
                    <a:pt x="25" y="10"/>
                    <a:pt x="25" y="10"/>
                    <a:pt x="24" y="9"/>
                  </a:cubicBezTo>
                  <a:cubicBezTo>
                    <a:pt x="22" y="7"/>
                    <a:pt x="20" y="6"/>
                    <a:pt x="17" y="6"/>
                  </a:cubicBezTo>
                  <a:cubicBezTo>
                    <a:pt x="11" y="6"/>
                    <a:pt x="6" y="11"/>
                    <a:pt x="6" y="17"/>
                  </a:cubicBezTo>
                  <a:cubicBezTo>
                    <a:pt x="6" y="23"/>
                    <a:pt x="11" y="29"/>
                    <a:pt x="17" y="29"/>
                  </a:cubicBezTo>
                  <a:cubicBezTo>
                    <a:pt x="20" y="29"/>
                    <a:pt x="22" y="27"/>
                    <a:pt x="24" y="26"/>
                  </a:cubicBezTo>
                  <a:cubicBezTo>
                    <a:pt x="25" y="25"/>
                    <a:pt x="25" y="26"/>
                    <a:pt x="26" y="26"/>
                  </a:cubicBezTo>
                  <a:cubicBezTo>
                    <a:pt x="29" y="29"/>
                    <a:pt x="29" y="29"/>
                    <a:pt x="29" y="29"/>
                  </a:cubicBezTo>
                  <a:cubicBezTo>
                    <a:pt x="29" y="29"/>
                    <a:pt x="29" y="30"/>
                    <a:pt x="28" y="30"/>
                  </a:cubicBezTo>
                  <a:cubicBezTo>
                    <a:pt x="25" y="33"/>
                    <a:pt x="21" y="35"/>
                    <a:pt x="17" y="35"/>
                  </a:cubicBezTo>
                  <a:cubicBezTo>
                    <a:pt x="7" y="35"/>
                    <a:pt x="0" y="27"/>
                    <a:pt x="0" y="18"/>
                  </a:cubicBezTo>
                  <a:cubicBezTo>
                    <a:pt x="0" y="8"/>
                    <a:pt x="7" y="0"/>
                    <a:pt x="17" y="0"/>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1">
              <a:extLst>
                <a:ext uri="{FF2B5EF4-FFF2-40B4-BE49-F238E27FC236}">
                  <a16:creationId xmlns:a16="http://schemas.microsoft.com/office/drawing/2014/main" id="{9EA19BAB-1017-4395-BC27-371D24BF4F0A}"/>
                </a:ext>
              </a:extLst>
            </p:cNvPr>
            <p:cNvSpPr>
              <a:spLocks noEditPoints="1"/>
            </p:cNvSpPr>
            <p:nvPr userDrawn="1"/>
          </p:nvSpPr>
          <p:spPr bwMode="black">
            <a:xfrm>
              <a:off x="5047"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2">
              <a:extLst>
                <a:ext uri="{FF2B5EF4-FFF2-40B4-BE49-F238E27FC236}">
                  <a16:creationId xmlns:a16="http://schemas.microsoft.com/office/drawing/2014/main" id="{5E8C5D08-6485-4A0F-A0C1-D48A29ACAAB6}"/>
                </a:ext>
              </a:extLst>
            </p:cNvPr>
            <p:cNvSpPr>
              <a:spLocks noEditPoints="1"/>
            </p:cNvSpPr>
            <p:nvPr userDrawn="1"/>
          </p:nvSpPr>
          <p:spPr bwMode="black">
            <a:xfrm>
              <a:off x="5147" y="1104"/>
              <a:ext cx="59" cy="79"/>
            </a:xfrm>
            <a:custGeom>
              <a:avLst/>
              <a:gdLst>
                <a:gd name="T0" fmla="*/ 0 w 25"/>
                <a:gd name="T1" fmla="*/ 1 h 33"/>
                <a:gd name="T2" fmla="*/ 1 w 25"/>
                <a:gd name="T3" fmla="*/ 0 h 33"/>
                <a:gd name="T4" fmla="*/ 15 w 25"/>
                <a:gd name="T5" fmla="*/ 0 h 33"/>
                <a:gd name="T6" fmla="*/ 25 w 25"/>
                <a:gd name="T7" fmla="*/ 10 h 33"/>
                <a:gd name="T8" fmla="*/ 18 w 25"/>
                <a:gd name="T9" fmla="*/ 20 h 33"/>
                <a:gd name="T10" fmla="*/ 25 w 25"/>
                <a:gd name="T11" fmla="*/ 32 h 33"/>
                <a:gd name="T12" fmla="*/ 24 w 25"/>
                <a:gd name="T13" fmla="*/ 33 h 33"/>
                <a:gd name="T14" fmla="*/ 19 w 25"/>
                <a:gd name="T15" fmla="*/ 33 h 33"/>
                <a:gd name="T16" fmla="*/ 18 w 25"/>
                <a:gd name="T17" fmla="*/ 33 h 33"/>
                <a:gd name="T18" fmla="*/ 12 w 25"/>
                <a:gd name="T19" fmla="*/ 20 h 33"/>
                <a:gd name="T20" fmla="*/ 6 w 25"/>
                <a:gd name="T21" fmla="*/ 20 h 33"/>
                <a:gd name="T22" fmla="*/ 6 w 25"/>
                <a:gd name="T23" fmla="*/ 32 h 33"/>
                <a:gd name="T24" fmla="*/ 6 w 25"/>
                <a:gd name="T25" fmla="*/ 33 h 33"/>
                <a:gd name="T26" fmla="*/ 1 w 25"/>
                <a:gd name="T27" fmla="*/ 33 h 33"/>
                <a:gd name="T28" fmla="*/ 0 w 25"/>
                <a:gd name="T29" fmla="*/ 32 h 33"/>
                <a:gd name="T30" fmla="*/ 0 w 25"/>
                <a:gd name="T31" fmla="*/ 1 h 33"/>
                <a:gd name="T32" fmla="*/ 14 w 25"/>
                <a:gd name="T33" fmla="*/ 15 h 33"/>
                <a:gd name="T34" fmla="*/ 19 w 25"/>
                <a:gd name="T35" fmla="*/ 10 h 33"/>
                <a:gd name="T36" fmla="*/ 14 w 25"/>
                <a:gd name="T37" fmla="*/ 6 h 33"/>
                <a:gd name="T38" fmla="*/ 7 w 25"/>
                <a:gd name="T39" fmla="*/ 6 h 33"/>
                <a:gd name="T40" fmla="*/ 7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1" y="0"/>
                    <a:pt x="1" y="0"/>
                  </a:cubicBezTo>
                  <a:cubicBezTo>
                    <a:pt x="15" y="0"/>
                    <a:pt x="15" y="0"/>
                    <a:pt x="15" y="0"/>
                  </a:cubicBezTo>
                  <a:cubicBezTo>
                    <a:pt x="21" y="0"/>
                    <a:pt x="25" y="4"/>
                    <a:pt x="25" y="10"/>
                  </a:cubicBezTo>
                  <a:cubicBezTo>
                    <a:pt x="25" y="15"/>
                    <a:pt x="22"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6" y="20"/>
                    <a:pt x="6" y="20"/>
                    <a:pt x="6" y="20"/>
                  </a:cubicBezTo>
                  <a:cubicBezTo>
                    <a:pt x="6" y="32"/>
                    <a:pt x="6" y="32"/>
                    <a:pt x="6" y="32"/>
                  </a:cubicBezTo>
                  <a:cubicBezTo>
                    <a:pt x="6" y="33"/>
                    <a:pt x="6" y="33"/>
                    <a:pt x="6" y="33"/>
                  </a:cubicBezTo>
                  <a:cubicBezTo>
                    <a:pt x="1" y="33"/>
                    <a:pt x="1" y="33"/>
                    <a:pt x="1" y="33"/>
                  </a:cubicBezTo>
                  <a:cubicBezTo>
                    <a:pt x="1" y="33"/>
                    <a:pt x="0" y="33"/>
                    <a:pt x="0" y="32"/>
                  </a:cubicBezTo>
                  <a:lnTo>
                    <a:pt x="0" y="1"/>
                  </a:lnTo>
                  <a:close/>
                  <a:moveTo>
                    <a:pt x="14" y="15"/>
                  </a:moveTo>
                  <a:cubicBezTo>
                    <a:pt x="17" y="15"/>
                    <a:pt x="19" y="13"/>
                    <a:pt x="19" y="10"/>
                  </a:cubicBezTo>
                  <a:cubicBezTo>
                    <a:pt x="19" y="8"/>
                    <a:pt x="17" y="6"/>
                    <a:pt x="14" y="6"/>
                  </a:cubicBezTo>
                  <a:cubicBezTo>
                    <a:pt x="7" y="6"/>
                    <a:pt x="7" y="6"/>
                    <a:pt x="7" y="6"/>
                  </a:cubicBezTo>
                  <a:cubicBezTo>
                    <a:pt x="7" y="15"/>
                    <a:pt x="7" y="15"/>
                    <a:pt x="7"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3">
              <a:extLst>
                <a:ext uri="{FF2B5EF4-FFF2-40B4-BE49-F238E27FC236}">
                  <a16:creationId xmlns:a16="http://schemas.microsoft.com/office/drawing/2014/main" id="{E0690EC8-3541-4644-96D6-EE070865A67C}"/>
                </a:ext>
              </a:extLst>
            </p:cNvPr>
            <p:cNvSpPr>
              <a:spLocks/>
            </p:cNvSpPr>
            <p:nvPr userDrawn="1"/>
          </p:nvSpPr>
          <p:spPr bwMode="black">
            <a:xfrm>
              <a:off x="5237"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4">
              <a:extLst>
                <a:ext uri="{FF2B5EF4-FFF2-40B4-BE49-F238E27FC236}">
                  <a16:creationId xmlns:a16="http://schemas.microsoft.com/office/drawing/2014/main" id="{92274CE9-0390-4213-8D1D-693BB6745ABD}"/>
                </a:ext>
              </a:extLst>
            </p:cNvPr>
            <p:cNvSpPr>
              <a:spLocks/>
            </p:cNvSpPr>
            <p:nvPr userDrawn="1"/>
          </p:nvSpPr>
          <p:spPr bwMode="black">
            <a:xfrm>
              <a:off x="5350"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5">
              <a:extLst>
                <a:ext uri="{FF2B5EF4-FFF2-40B4-BE49-F238E27FC236}">
                  <a16:creationId xmlns:a16="http://schemas.microsoft.com/office/drawing/2014/main" id="{D35C1944-A14B-4D73-A893-565DC2F064DB}"/>
                </a:ext>
              </a:extLst>
            </p:cNvPr>
            <p:cNvSpPr>
              <a:spLocks/>
            </p:cNvSpPr>
            <p:nvPr userDrawn="1"/>
          </p:nvSpPr>
          <p:spPr bwMode="black">
            <a:xfrm>
              <a:off x="5431" y="1104"/>
              <a:ext cx="66" cy="79"/>
            </a:xfrm>
            <a:custGeom>
              <a:avLst/>
              <a:gdLst>
                <a:gd name="T0" fmla="*/ 0 w 28"/>
                <a:gd name="T1" fmla="*/ 1 h 33"/>
                <a:gd name="T2" fmla="*/ 1 w 28"/>
                <a:gd name="T3" fmla="*/ 0 h 33"/>
                <a:gd name="T4" fmla="*/ 6 w 28"/>
                <a:gd name="T5" fmla="*/ 0 h 33"/>
                <a:gd name="T6" fmla="*/ 7 w 28"/>
                <a:gd name="T7" fmla="*/ 1 h 33"/>
                <a:gd name="T8" fmla="*/ 7 w 28"/>
                <a:gd name="T9" fmla="*/ 13 h 33"/>
                <a:gd name="T10" fmla="*/ 22 w 28"/>
                <a:gd name="T11" fmla="*/ 13 h 33"/>
                <a:gd name="T12" fmla="*/ 22 w 28"/>
                <a:gd name="T13" fmla="*/ 1 h 33"/>
                <a:gd name="T14" fmla="*/ 23 w 28"/>
                <a:gd name="T15" fmla="*/ 0 h 33"/>
                <a:gd name="T16" fmla="*/ 28 w 28"/>
                <a:gd name="T17" fmla="*/ 0 h 33"/>
                <a:gd name="T18" fmla="*/ 28 w 28"/>
                <a:gd name="T19" fmla="*/ 1 h 33"/>
                <a:gd name="T20" fmla="*/ 28 w 28"/>
                <a:gd name="T21" fmla="*/ 32 h 33"/>
                <a:gd name="T22" fmla="*/ 28 w 28"/>
                <a:gd name="T23" fmla="*/ 33 h 33"/>
                <a:gd name="T24" fmla="*/ 23 w 28"/>
                <a:gd name="T25" fmla="*/ 33 h 33"/>
                <a:gd name="T26" fmla="*/ 22 w 28"/>
                <a:gd name="T27" fmla="*/ 32 h 33"/>
                <a:gd name="T28" fmla="*/ 22 w 28"/>
                <a:gd name="T29" fmla="*/ 19 h 33"/>
                <a:gd name="T30" fmla="*/ 7 w 28"/>
                <a:gd name="T31" fmla="*/ 19 h 33"/>
                <a:gd name="T32" fmla="*/ 7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7" y="0"/>
                    <a:pt x="7" y="1"/>
                  </a:cubicBezTo>
                  <a:cubicBezTo>
                    <a:pt x="7" y="13"/>
                    <a:pt x="7" y="13"/>
                    <a:pt x="7" y="13"/>
                  </a:cubicBezTo>
                  <a:cubicBezTo>
                    <a:pt x="22" y="13"/>
                    <a:pt x="22" y="13"/>
                    <a:pt x="22" y="13"/>
                  </a:cubicBezTo>
                  <a:cubicBezTo>
                    <a:pt x="22" y="1"/>
                    <a:pt x="22" y="1"/>
                    <a:pt x="22" y="1"/>
                  </a:cubicBezTo>
                  <a:cubicBezTo>
                    <a:pt x="22" y="0"/>
                    <a:pt x="23" y="0"/>
                    <a:pt x="23" y="0"/>
                  </a:cubicBezTo>
                  <a:cubicBezTo>
                    <a:pt x="28" y="0"/>
                    <a:pt x="28" y="0"/>
                    <a:pt x="28" y="0"/>
                  </a:cubicBezTo>
                  <a:cubicBezTo>
                    <a:pt x="28" y="0"/>
                    <a:pt x="28" y="0"/>
                    <a:pt x="28" y="1"/>
                  </a:cubicBezTo>
                  <a:cubicBezTo>
                    <a:pt x="28" y="32"/>
                    <a:pt x="28" y="32"/>
                    <a:pt x="28" y="32"/>
                  </a:cubicBezTo>
                  <a:cubicBezTo>
                    <a:pt x="28" y="33"/>
                    <a:pt x="28" y="33"/>
                    <a:pt x="28" y="33"/>
                  </a:cubicBezTo>
                  <a:cubicBezTo>
                    <a:pt x="23" y="33"/>
                    <a:pt x="23" y="33"/>
                    <a:pt x="23" y="33"/>
                  </a:cubicBezTo>
                  <a:cubicBezTo>
                    <a:pt x="23" y="33"/>
                    <a:pt x="22" y="33"/>
                    <a:pt x="22" y="32"/>
                  </a:cubicBezTo>
                  <a:cubicBezTo>
                    <a:pt x="22" y="19"/>
                    <a:pt x="22" y="19"/>
                    <a:pt x="22" y="19"/>
                  </a:cubicBezTo>
                  <a:cubicBezTo>
                    <a:pt x="7" y="19"/>
                    <a:pt x="7" y="19"/>
                    <a:pt x="7" y="19"/>
                  </a:cubicBezTo>
                  <a:cubicBezTo>
                    <a:pt x="7" y="32"/>
                    <a:pt x="7" y="32"/>
                    <a:pt x="7" y="32"/>
                  </a:cubicBezTo>
                  <a:cubicBezTo>
                    <a:pt x="7"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6">
              <a:extLst>
                <a:ext uri="{FF2B5EF4-FFF2-40B4-BE49-F238E27FC236}">
                  <a16:creationId xmlns:a16="http://schemas.microsoft.com/office/drawing/2014/main" id="{EAE41EB5-4FCE-45CE-9F4C-EFF0E1528B48}"/>
                </a:ext>
              </a:extLst>
            </p:cNvPr>
            <p:cNvSpPr>
              <a:spLocks noEditPoints="1"/>
            </p:cNvSpPr>
            <p:nvPr userDrawn="1"/>
          </p:nvSpPr>
          <p:spPr bwMode="black">
            <a:xfrm>
              <a:off x="5523"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7">
              <a:extLst>
                <a:ext uri="{FF2B5EF4-FFF2-40B4-BE49-F238E27FC236}">
                  <a16:creationId xmlns:a16="http://schemas.microsoft.com/office/drawing/2014/main" id="{08FD8F43-AF36-4FB3-AD3C-1E09BA1750BB}"/>
                </a:ext>
              </a:extLst>
            </p:cNvPr>
            <p:cNvSpPr>
              <a:spLocks/>
            </p:cNvSpPr>
            <p:nvPr userDrawn="1"/>
          </p:nvSpPr>
          <p:spPr bwMode="black">
            <a:xfrm>
              <a:off x="5611" y="1104"/>
              <a:ext cx="54"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8">
              <a:extLst>
                <a:ext uri="{FF2B5EF4-FFF2-40B4-BE49-F238E27FC236}">
                  <a16:creationId xmlns:a16="http://schemas.microsoft.com/office/drawing/2014/main" id="{4EDC79BF-5196-40BF-8893-377C3CF15C87}"/>
                </a:ext>
              </a:extLst>
            </p:cNvPr>
            <p:cNvSpPr>
              <a:spLocks/>
            </p:cNvSpPr>
            <p:nvPr userDrawn="1"/>
          </p:nvSpPr>
          <p:spPr bwMode="black">
            <a:xfrm>
              <a:off x="5729" y="1102"/>
              <a:ext cx="95" cy="83"/>
            </a:xfrm>
            <a:custGeom>
              <a:avLst/>
              <a:gdLst>
                <a:gd name="T0" fmla="*/ 0 w 40"/>
                <a:gd name="T1" fmla="*/ 2 h 35"/>
                <a:gd name="T2" fmla="*/ 1 w 40"/>
                <a:gd name="T3" fmla="*/ 1 h 35"/>
                <a:gd name="T4" fmla="*/ 5 w 40"/>
                <a:gd name="T5" fmla="*/ 1 h 35"/>
                <a:gd name="T6" fmla="*/ 6 w 40"/>
                <a:gd name="T7" fmla="*/ 1 h 35"/>
                <a:gd name="T8" fmla="*/ 11 w 40"/>
                <a:gd name="T9" fmla="*/ 21 h 35"/>
                <a:gd name="T10" fmla="*/ 11 w 40"/>
                <a:gd name="T11" fmla="*/ 21 h 35"/>
                <a:gd name="T12" fmla="*/ 19 w 40"/>
                <a:gd name="T13" fmla="*/ 1 h 35"/>
                <a:gd name="T14" fmla="*/ 19 w 40"/>
                <a:gd name="T15" fmla="*/ 0 h 35"/>
                <a:gd name="T16" fmla="*/ 20 w 40"/>
                <a:gd name="T17" fmla="*/ 0 h 35"/>
                <a:gd name="T18" fmla="*/ 21 w 40"/>
                <a:gd name="T19" fmla="*/ 1 h 35"/>
                <a:gd name="T20" fmla="*/ 29 w 40"/>
                <a:gd name="T21" fmla="*/ 21 h 35"/>
                <a:gd name="T22" fmla="*/ 29 w 40"/>
                <a:gd name="T23" fmla="*/ 21 h 35"/>
                <a:gd name="T24" fmla="*/ 34 w 40"/>
                <a:gd name="T25" fmla="*/ 1 h 35"/>
                <a:gd name="T26" fmla="*/ 35 w 40"/>
                <a:gd name="T27" fmla="*/ 1 h 35"/>
                <a:gd name="T28" fmla="*/ 39 w 40"/>
                <a:gd name="T29" fmla="*/ 1 h 35"/>
                <a:gd name="T30" fmla="*/ 40 w 40"/>
                <a:gd name="T31" fmla="*/ 2 h 35"/>
                <a:gd name="T32" fmla="*/ 31 w 40"/>
                <a:gd name="T33" fmla="*/ 34 h 35"/>
                <a:gd name="T34" fmla="*/ 30 w 40"/>
                <a:gd name="T35" fmla="*/ 35 h 35"/>
                <a:gd name="T36" fmla="*/ 29 w 40"/>
                <a:gd name="T37" fmla="*/ 35 h 35"/>
                <a:gd name="T38" fmla="*/ 29 w 40"/>
                <a:gd name="T39" fmla="*/ 34 h 35"/>
                <a:gd name="T40" fmla="*/ 20 w 40"/>
                <a:gd name="T41" fmla="*/ 13 h 35"/>
                <a:gd name="T42" fmla="*/ 20 w 40"/>
                <a:gd name="T43" fmla="*/ 13 h 35"/>
                <a:gd name="T44" fmla="*/ 11 w 40"/>
                <a:gd name="T45" fmla="*/ 34 h 35"/>
                <a:gd name="T46" fmla="*/ 10 w 40"/>
                <a:gd name="T47" fmla="*/ 35 h 35"/>
                <a:gd name="T48" fmla="*/ 10 w 40"/>
                <a:gd name="T49" fmla="*/ 35 h 35"/>
                <a:gd name="T50" fmla="*/ 9 w 40"/>
                <a:gd name="T51" fmla="*/ 34 h 35"/>
                <a:gd name="T52" fmla="*/ 0 w 4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5">
                  <a:moveTo>
                    <a:pt x="0" y="2"/>
                  </a:moveTo>
                  <a:cubicBezTo>
                    <a:pt x="0" y="1"/>
                    <a:pt x="0" y="1"/>
                    <a:pt x="1" y="1"/>
                  </a:cubicBezTo>
                  <a:cubicBezTo>
                    <a:pt x="5" y="1"/>
                    <a:pt x="5" y="1"/>
                    <a:pt x="5" y="1"/>
                  </a:cubicBezTo>
                  <a:cubicBezTo>
                    <a:pt x="5" y="1"/>
                    <a:pt x="6" y="1"/>
                    <a:pt x="6" y="1"/>
                  </a:cubicBezTo>
                  <a:cubicBezTo>
                    <a:pt x="11" y="21"/>
                    <a:pt x="11" y="21"/>
                    <a:pt x="11" y="21"/>
                  </a:cubicBezTo>
                  <a:cubicBezTo>
                    <a:pt x="11" y="21"/>
                    <a:pt x="11" y="21"/>
                    <a:pt x="11" y="21"/>
                  </a:cubicBezTo>
                  <a:cubicBezTo>
                    <a:pt x="19" y="1"/>
                    <a:pt x="19" y="1"/>
                    <a:pt x="19" y="1"/>
                  </a:cubicBezTo>
                  <a:cubicBezTo>
                    <a:pt x="19" y="1"/>
                    <a:pt x="19" y="0"/>
                    <a:pt x="19" y="0"/>
                  </a:cubicBezTo>
                  <a:cubicBezTo>
                    <a:pt x="20" y="0"/>
                    <a:pt x="20" y="0"/>
                    <a:pt x="20" y="0"/>
                  </a:cubicBezTo>
                  <a:cubicBezTo>
                    <a:pt x="21" y="0"/>
                    <a:pt x="21" y="1"/>
                    <a:pt x="21" y="1"/>
                  </a:cubicBezTo>
                  <a:cubicBezTo>
                    <a:pt x="29" y="21"/>
                    <a:pt x="29" y="21"/>
                    <a:pt x="29" y="21"/>
                  </a:cubicBezTo>
                  <a:cubicBezTo>
                    <a:pt x="29" y="21"/>
                    <a:pt x="29" y="21"/>
                    <a:pt x="29" y="21"/>
                  </a:cubicBezTo>
                  <a:cubicBezTo>
                    <a:pt x="34" y="1"/>
                    <a:pt x="34" y="1"/>
                    <a:pt x="34" y="1"/>
                  </a:cubicBezTo>
                  <a:cubicBezTo>
                    <a:pt x="34" y="1"/>
                    <a:pt x="34" y="1"/>
                    <a:pt x="35" y="1"/>
                  </a:cubicBezTo>
                  <a:cubicBezTo>
                    <a:pt x="39" y="1"/>
                    <a:pt x="39" y="1"/>
                    <a:pt x="39" y="1"/>
                  </a:cubicBezTo>
                  <a:cubicBezTo>
                    <a:pt x="40" y="1"/>
                    <a:pt x="40" y="1"/>
                    <a:pt x="40" y="2"/>
                  </a:cubicBezTo>
                  <a:cubicBezTo>
                    <a:pt x="31" y="34"/>
                    <a:pt x="31" y="34"/>
                    <a:pt x="31" y="34"/>
                  </a:cubicBezTo>
                  <a:cubicBezTo>
                    <a:pt x="31" y="35"/>
                    <a:pt x="31" y="35"/>
                    <a:pt x="30" y="35"/>
                  </a:cubicBezTo>
                  <a:cubicBezTo>
                    <a:pt x="29" y="35"/>
                    <a:pt x="29" y="35"/>
                    <a:pt x="29" y="35"/>
                  </a:cubicBezTo>
                  <a:cubicBezTo>
                    <a:pt x="29" y="35"/>
                    <a:pt x="29" y="35"/>
                    <a:pt x="29" y="34"/>
                  </a:cubicBezTo>
                  <a:cubicBezTo>
                    <a:pt x="20" y="13"/>
                    <a:pt x="20" y="13"/>
                    <a:pt x="20" y="13"/>
                  </a:cubicBezTo>
                  <a:cubicBezTo>
                    <a:pt x="20" y="13"/>
                    <a:pt x="20" y="13"/>
                    <a:pt x="20" y="13"/>
                  </a:cubicBezTo>
                  <a:cubicBezTo>
                    <a:pt x="11" y="34"/>
                    <a:pt x="11" y="34"/>
                    <a:pt x="11" y="34"/>
                  </a:cubicBezTo>
                  <a:cubicBezTo>
                    <a:pt x="11" y="35"/>
                    <a:pt x="11" y="35"/>
                    <a:pt x="10" y="35"/>
                  </a:cubicBezTo>
                  <a:cubicBezTo>
                    <a:pt x="10" y="35"/>
                    <a:pt x="10" y="35"/>
                    <a:pt x="10" y="35"/>
                  </a:cubicBezTo>
                  <a:cubicBezTo>
                    <a:pt x="9" y="35"/>
                    <a:pt x="9" y="35"/>
                    <a:pt x="9" y="34"/>
                  </a:cubicBezTo>
                  <a:lnTo>
                    <a:pt x="0" y="2"/>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9">
              <a:extLst>
                <a:ext uri="{FF2B5EF4-FFF2-40B4-BE49-F238E27FC236}">
                  <a16:creationId xmlns:a16="http://schemas.microsoft.com/office/drawing/2014/main" id="{059DF5EF-6CBB-44B7-BBDC-AF485FAEB516}"/>
                </a:ext>
              </a:extLst>
            </p:cNvPr>
            <p:cNvSpPr>
              <a:spLocks noEditPoints="1"/>
            </p:cNvSpPr>
            <p:nvPr userDrawn="1"/>
          </p:nvSpPr>
          <p:spPr bwMode="black">
            <a:xfrm>
              <a:off x="5847"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0">
              <a:extLst>
                <a:ext uri="{FF2B5EF4-FFF2-40B4-BE49-F238E27FC236}">
                  <a16:creationId xmlns:a16="http://schemas.microsoft.com/office/drawing/2014/main" id="{88E1C292-7626-4216-B5B6-E29F01F2B47A}"/>
                </a:ext>
              </a:extLst>
            </p:cNvPr>
            <p:cNvSpPr>
              <a:spLocks noEditPoints="1"/>
            </p:cNvSpPr>
            <p:nvPr userDrawn="1"/>
          </p:nvSpPr>
          <p:spPr bwMode="black">
            <a:xfrm>
              <a:off x="5958" y="1104"/>
              <a:ext cx="60" cy="79"/>
            </a:xfrm>
            <a:custGeom>
              <a:avLst/>
              <a:gdLst>
                <a:gd name="T0" fmla="*/ 0 w 25"/>
                <a:gd name="T1" fmla="*/ 1 h 33"/>
                <a:gd name="T2" fmla="*/ 1 w 25"/>
                <a:gd name="T3" fmla="*/ 0 h 33"/>
                <a:gd name="T4" fmla="*/ 14 w 25"/>
                <a:gd name="T5" fmla="*/ 0 h 33"/>
                <a:gd name="T6" fmla="*/ 25 w 25"/>
                <a:gd name="T7" fmla="*/ 10 h 33"/>
                <a:gd name="T8" fmla="*/ 18 w 25"/>
                <a:gd name="T9" fmla="*/ 20 h 33"/>
                <a:gd name="T10" fmla="*/ 24 w 25"/>
                <a:gd name="T11" fmla="*/ 32 h 33"/>
                <a:gd name="T12" fmla="*/ 23 w 25"/>
                <a:gd name="T13" fmla="*/ 33 h 33"/>
                <a:gd name="T14" fmla="*/ 18 w 25"/>
                <a:gd name="T15" fmla="*/ 33 h 33"/>
                <a:gd name="T16" fmla="*/ 18 w 25"/>
                <a:gd name="T17" fmla="*/ 33 h 33"/>
                <a:gd name="T18" fmla="*/ 11 w 25"/>
                <a:gd name="T19" fmla="*/ 20 h 33"/>
                <a:gd name="T20" fmla="*/ 6 w 25"/>
                <a:gd name="T21" fmla="*/ 20 h 33"/>
                <a:gd name="T22" fmla="*/ 6 w 25"/>
                <a:gd name="T23" fmla="*/ 32 h 33"/>
                <a:gd name="T24" fmla="*/ 5 w 25"/>
                <a:gd name="T25" fmla="*/ 33 h 33"/>
                <a:gd name="T26" fmla="*/ 1 w 25"/>
                <a:gd name="T27" fmla="*/ 33 h 33"/>
                <a:gd name="T28" fmla="*/ 0 w 25"/>
                <a:gd name="T29" fmla="*/ 32 h 33"/>
                <a:gd name="T30" fmla="*/ 0 w 25"/>
                <a:gd name="T31" fmla="*/ 1 h 33"/>
                <a:gd name="T32" fmla="*/ 14 w 25"/>
                <a:gd name="T33" fmla="*/ 15 h 33"/>
                <a:gd name="T34" fmla="*/ 18 w 25"/>
                <a:gd name="T35" fmla="*/ 10 h 33"/>
                <a:gd name="T36" fmla="*/ 14 w 25"/>
                <a:gd name="T37" fmla="*/ 6 h 33"/>
                <a:gd name="T38" fmla="*/ 6 w 25"/>
                <a:gd name="T39" fmla="*/ 6 h 33"/>
                <a:gd name="T40" fmla="*/ 6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0" y="0"/>
                    <a:pt x="1" y="0"/>
                  </a:cubicBezTo>
                  <a:cubicBezTo>
                    <a:pt x="14" y="0"/>
                    <a:pt x="14" y="0"/>
                    <a:pt x="14" y="0"/>
                  </a:cubicBezTo>
                  <a:cubicBezTo>
                    <a:pt x="20" y="0"/>
                    <a:pt x="25" y="4"/>
                    <a:pt x="25" y="10"/>
                  </a:cubicBezTo>
                  <a:cubicBezTo>
                    <a:pt x="25" y="15"/>
                    <a:pt x="22" y="18"/>
                    <a:pt x="18" y="20"/>
                  </a:cubicBezTo>
                  <a:cubicBezTo>
                    <a:pt x="24" y="32"/>
                    <a:pt x="24" y="32"/>
                    <a:pt x="24" y="32"/>
                  </a:cubicBezTo>
                  <a:cubicBezTo>
                    <a:pt x="25" y="33"/>
                    <a:pt x="24" y="33"/>
                    <a:pt x="23" y="33"/>
                  </a:cubicBezTo>
                  <a:cubicBezTo>
                    <a:pt x="18" y="33"/>
                    <a:pt x="18" y="33"/>
                    <a:pt x="18" y="33"/>
                  </a:cubicBezTo>
                  <a:cubicBezTo>
                    <a:pt x="18" y="33"/>
                    <a:pt x="18" y="33"/>
                    <a:pt x="18" y="33"/>
                  </a:cubicBezTo>
                  <a:cubicBezTo>
                    <a:pt x="11" y="20"/>
                    <a:pt x="11" y="20"/>
                    <a:pt x="11" y="20"/>
                  </a:cubicBezTo>
                  <a:cubicBezTo>
                    <a:pt x="6" y="20"/>
                    <a:pt x="6" y="20"/>
                    <a:pt x="6" y="20"/>
                  </a:cubicBezTo>
                  <a:cubicBezTo>
                    <a:pt x="6" y="32"/>
                    <a:pt x="6" y="32"/>
                    <a:pt x="6" y="32"/>
                  </a:cubicBezTo>
                  <a:cubicBezTo>
                    <a:pt x="6" y="33"/>
                    <a:pt x="5" y="33"/>
                    <a:pt x="5" y="33"/>
                  </a:cubicBezTo>
                  <a:cubicBezTo>
                    <a:pt x="1" y="33"/>
                    <a:pt x="1" y="33"/>
                    <a:pt x="1" y="33"/>
                  </a:cubicBezTo>
                  <a:cubicBezTo>
                    <a:pt x="0" y="33"/>
                    <a:pt x="0" y="33"/>
                    <a:pt x="0" y="32"/>
                  </a:cubicBezTo>
                  <a:lnTo>
                    <a:pt x="0" y="1"/>
                  </a:lnTo>
                  <a:close/>
                  <a:moveTo>
                    <a:pt x="14" y="15"/>
                  </a:moveTo>
                  <a:cubicBezTo>
                    <a:pt x="16" y="15"/>
                    <a:pt x="18" y="13"/>
                    <a:pt x="18" y="10"/>
                  </a:cubicBezTo>
                  <a:cubicBezTo>
                    <a:pt x="18" y="8"/>
                    <a:pt x="16" y="6"/>
                    <a:pt x="14" y="6"/>
                  </a:cubicBezTo>
                  <a:cubicBezTo>
                    <a:pt x="6" y="6"/>
                    <a:pt x="6" y="6"/>
                    <a:pt x="6" y="6"/>
                  </a:cubicBezTo>
                  <a:cubicBezTo>
                    <a:pt x="6" y="15"/>
                    <a:pt x="6" y="15"/>
                    <a:pt x="6"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1">
              <a:extLst>
                <a:ext uri="{FF2B5EF4-FFF2-40B4-BE49-F238E27FC236}">
                  <a16:creationId xmlns:a16="http://schemas.microsoft.com/office/drawing/2014/main" id="{485DDE12-A4F5-4406-9E10-D014C885BFD4}"/>
                </a:ext>
              </a:extLst>
            </p:cNvPr>
            <p:cNvSpPr>
              <a:spLocks/>
            </p:cNvSpPr>
            <p:nvPr userDrawn="1"/>
          </p:nvSpPr>
          <p:spPr bwMode="black">
            <a:xfrm>
              <a:off x="6048" y="1104"/>
              <a:ext cx="62" cy="79"/>
            </a:xfrm>
            <a:custGeom>
              <a:avLst/>
              <a:gdLst>
                <a:gd name="T0" fmla="*/ 0 w 26"/>
                <a:gd name="T1" fmla="*/ 1 h 33"/>
                <a:gd name="T2" fmla="*/ 1 w 26"/>
                <a:gd name="T3" fmla="*/ 0 h 33"/>
                <a:gd name="T4" fmla="*/ 5 w 26"/>
                <a:gd name="T5" fmla="*/ 0 h 33"/>
                <a:gd name="T6" fmla="*/ 6 w 26"/>
                <a:gd name="T7" fmla="*/ 1 h 33"/>
                <a:gd name="T8" fmla="*/ 6 w 26"/>
                <a:gd name="T9" fmla="*/ 14 h 33"/>
                <a:gd name="T10" fmla="*/ 18 w 26"/>
                <a:gd name="T11" fmla="*/ 0 h 33"/>
                <a:gd name="T12" fmla="*/ 19 w 26"/>
                <a:gd name="T13" fmla="*/ 0 h 33"/>
                <a:gd name="T14" fmla="*/ 24 w 26"/>
                <a:gd name="T15" fmla="*/ 0 h 33"/>
                <a:gd name="T16" fmla="*/ 25 w 26"/>
                <a:gd name="T17" fmla="*/ 2 h 33"/>
                <a:gd name="T18" fmla="*/ 12 w 26"/>
                <a:gd name="T19" fmla="*/ 16 h 33"/>
                <a:gd name="T20" fmla="*/ 26 w 26"/>
                <a:gd name="T21" fmla="*/ 32 h 33"/>
                <a:gd name="T22" fmla="*/ 25 w 26"/>
                <a:gd name="T23" fmla="*/ 33 h 33"/>
                <a:gd name="T24" fmla="*/ 20 w 26"/>
                <a:gd name="T25" fmla="*/ 33 h 33"/>
                <a:gd name="T26" fmla="*/ 19 w 26"/>
                <a:gd name="T27" fmla="*/ 33 h 33"/>
                <a:gd name="T28" fmla="*/ 6 w 26"/>
                <a:gd name="T29" fmla="*/ 18 h 33"/>
                <a:gd name="T30" fmla="*/ 6 w 26"/>
                <a:gd name="T31" fmla="*/ 32 h 33"/>
                <a:gd name="T32" fmla="*/ 5 w 26"/>
                <a:gd name="T33" fmla="*/ 33 h 33"/>
                <a:gd name="T34" fmla="*/ 1 w 26"/>
                <a:gd name="T35" fmla="*/ 33 h 33"/>
                <a:gd name="T36" fmla="*/ 0 w 26"/>
                <a:gd name="T37" fmla="*/ 32 h 33"/>
                <a:gd name="T38" fmla="*/ 0 w 26"/>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3">
                  <a:moveTo>
                    <a:pt x="0" y="1"/>
                  </a:moveTo>
                  <a:cubicBezTo>
                    <a:pt x="0" y="0"/>
                    <a:pt x="0" y="0"/>
                    <a:pt x="1" y="0"/>
                  </a:cubicBezTo>
                  <a:cubicBezTo>
                    <a:pt x="5" y="0"/>
                    <a:pt x="5" y="0"/>
                    <a:pt x="5" y="0"/>
                  </a:cubicBezTo>
                  <a:cubicBezTo>
                    <a:pt x="6" y="0"/>
                    <a:pt x="6" y="0"/>
                    <a:pt x="6" y="1"/>
                  </a:cubicBezTo>
                  <a:cubicBezTo>
                    <a:pt x="6" y="14"/>
                    <a:pt x="6" y="14"/>
                    <a:pt x="6" y="14"/>
                  </a:cubicBezTo>
                  <a:cubicBezTo>
                    <a:pt x="18" y="0"/>
                    <a:pt x="18" y="0"/>
                    <a:pt x="18" y="0"/>
                  </a:cubicBezTo>
                  <a:cubicBezTo>
                    <a:pt x="18" y="0"/>
                    <a:pt x="19" y="0"/>
                    <a:pt x="19" y="0"/>
                  </a:cubicBezTo>
                  <a:cubicBezTo>
                    <a:pt x="24" y="0"/>
                    <a:pt x="24" y="0"/>
                    <a:pt x="24" y="0"/>
                  </a:cubicBezTo>
                  <a:cubicBezTo>
                    <a:pt x="25" y="0"/>
                    <a:pt x="25" y="1"/>
                    <a:pt x="25" y="2"/>
                  </a:cubicBezTo>
                  <a:cubicBezTo>
                    <a:pt x="12" y="16"/>
                    <a:pt x="12" y="16"/>
                    <a:pt x="12" y="16"/>
                  </a:cubicBezTo>
                  <a:cubicBezTo>
                    <a:pt x="26" y="32"/>
                    <a:pt x="26" y="32"/>
                    <a:pt x="26" y="32"/>
                  </a:cubicBezTo>
                  <a:cubicBezTo>
                    <a:pt x="26" y="32"/>
                    <a:pt x="26" y="33"/>
                    <a:pt x="25" y="33"/>
                  </a:cubicBezTo>
                  <a:cubicBezTo>
                    <a:pt x="20" y="33"/>
                    <a:pt x="20" y="33"/>
                    <a:pt x="20" y="33"/>
                  </a:cubicBezTo>
                  <a:cubicBezTo>
                    <a:pt x="19" y="33"/>
                    <a:pt x="19" y="33"/>
                    <a:pt x="19" y="33"/>
                  </a:cubicBezTo>
                  <a:cubicBezTo>
                    <a:pt x="6" y="18"/>
                    <a:pt x="6" y="18"/>
                    <a:pt x="6" y="18"/>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56" name="Freeform 52">
              <a:extLst>
                <a:ext uri="{FF2B5EF4-FFF2-40B4-BE49-F238E27FC236}">
                  <a16:creationId xmlns:a16="http://schemas.microsoft.com/office/drawing/2014/main" id="{FA33C876-6EFA-45EC-A17D-8B2D0F387264}"/>
                </a:ext>
              </a:extLst>
            </p:cNvPr>
            <p:cNvSpPr>
              <a:spLocks/>
            </p:cNvSpPr>
            <p:nvPr userDrawn="1"/>
          </p:nvSpPr>
          <p:spPr bwMode="black">
            <a:xfrm>
              <a:off x="6129" y="1102"/>
              <a:ext cx="54" cy="83"/>
            </a:xfrm>
            <a:custGeom>
              <a:avLst/>
              <a:gdLst>
                <a:gd name="T0" fmla="*/ 1 w 23"/>
                <a:gd name="T1" fmla="*/ 31 h 35"/>
                <a:gd name="T2" fmla="*/ 1 w 23"/>
                <a:gd name="T3" fmla="*/ 30 h 35"/>
                <a:gd name="T4" fmla="*/ 3 w 23"/>
                <a:gd name="T5" fmla="*/ 27 h 35"/>
                <a:gd name="T6" fmla="*/ 4 w 23"/>
                <a:gd name="T7" fmla="*/ 26 h 35"/>
                <a:gd name="T8" fmla="*/ 12 w 23"/>
                <a:gd name="T9" fmla="*/ 29 h 35"/>
                <a:gd name="T10" fmla="*/ 16 w 23"/>
                <a:gd name="T11" fmla="*/ 26 h 35"/>
                <a:gd name="T12" fmla="*/ 10 w 23"/>
                <a:gd name="T13" fmla="*/ 20 h 35"/>
                <a:gd name="T14" fmla="*/ 1 w 23"/>
                <a:gd name="T15" fmla="*/ 10 h 35"/>
                <a:gd name="T16" fmla="*/ 12 w 23"/>
                <a:gd name="T17" fmla="*/ 0 h 35"/>
                <a:gd name="T18" fmla="*/ 21 w 23"/>
                <a:gd name="T19" fmla="*/ 4 h 35"/>
                <a:gd name="T20" fmla="*/ 21 w 23"/>
                <a:gd name="T21" fmla="*/ 5 h 35"/>
                <a:gd name="T22" fmla="*/ 20 w 23"/>
                <a:gd name="T23" fmla="*/ 8 h 35"/>
                <a:gd name="T24" fmla="*/ 18 w 23"/>
                <a:gd name="T25" fmla="*/ 8 h 35"/>
                <a:gd name="T26" fmla="*/ 11 w 23"/>
                <a:gd name="T27" fmla="*/ 6 h 35"/>
                <a:gd name="T28" fmla="*/ 7 w 23"/>
                <a:gd name="T29" fmla="*/ 9 h 35"/>
                <a:gd name="T30" fmla="*/ 13 w 23"/>
                <a:gd name="T31" fmla="*/ 15 h 35"/>
                <a:gd name="T32" fmla="*/ 23 w 23"/>
                <a:gd name="T33" fmla="*/ 25 h 35"/>
                <a:gd name="T34" fmla="*/ 12 w 23"/>
                <a:gd name="T35" fmla="*/ 35 h 35"/>
                <a:gd name="T36" fmla="*/ 1 w 23"/>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 y="31"/>
                  </a:moveTo>
                  <a:cubicBezTo>
                    <a:pt x="1" y="31"/>
                    <a:pt x="0" y="30"/>
                    <a:pt x="1" y="30"/>
                  </a:cubicBezTo>
                  <a:cubicBezTo>
                    <a:pt x="3" y="27"/>
                    <a:pt x="3" y="27"/>
                    <a:pt x="3" y="27"/>
                  </a:cubicBezTo>
                  <a:cubicBezTo>
                    <a:pt x="3" y="26"/>
                    <a:pt x="4" y="26"/>
                    <a:pt x="4" y="26"/>
                  </a:cubicBezTo>
                  <a:cubicBezTo>
                    <a:pt x="6" y="28"/>
                    <a:pt x="8" y="29"/>
                    <a:pt x="12" y="29"/>
                  </a:cubicBezTo>
                  <a:cubicBezTo>
                    <a:pt x="14" y="29"/>
                    <a:pt x="16" y="28"/>
                    <a:pt x="16" y="26"/>
                  </a:cubicBezTo>
                  <a:cubicBezTo>
                    <a:pt x="16" y="23"/>
                    <a:pt x="14" y="22"/>
                    <a:pt x="10" y="20"/>
                  </a:cubicBezTo>
                  <a:cubicBezTo>
                    <a:pt x="5" y="18"/>
                    <a:pt x="1" y="15"/>
                    <a:pt x="1" y="10"/>
                  </a:cubicBezTo>
                  <a:cubicBezTo>
                    <a:pt x="1" y="5"/>
                    <a:pt x="4" y="0"/>
                    <a:pt x="12" y="0"/>
                  </a:cubicBezTo>
                  <a:cubicBezTo>
                    <a:pt x="16" y="0"/>
                    <a:pt x="20" y="3"/>
                    <a:pt x="21" y="4"/>
                  </a:cubicBezTo>
                  <a:cubicBezTo>
                    <a:pt x="22" y="4"/>
                    <a:pt x="22" y="5"/>
                    <a:pt x="21" y="5"/>
                  </a:cubicBezTo>
                  <a:cubicBezTo>
                    <a:pt x="20" y="8"/>
                    <a:pt x="20" y="8"/>
                    <a:pt x="20" y="8"/>
                  </a:cubicBezTo>
                  <a:cubicBezTo>
                    <a:pt x="19" y="8"/>
                    <a:pt x="19" y="9"/>
                    <a:pt x="18" y="8"/>
                  </a:cubicBezTo>
                  <a:cubicBezTo>
                    <a:pt x="16" y="7"/>
                    <a:pt x="14" y="6"/>
                    <a:pt x="11" y="6"/>
                  </a:cubicBezTo>
                  <a:cubicBezTo>
                    <a:pt x="9" y="6"/>
                    <a:pt x="7" y="7"/>
                    <a:pt x="7" y="9"/>
                  </a:cubicBezTo>
                  <a:cubicBezTo>
                    <a:pt x="7" y="11"/>
                    <a:pt x="9" y="13"/>
                    <a:pt x="13" y="15"/>
                  </a:cubicBezTo>
                  <a:cubicBezTo>
                    <a:pt x="17" y="16"/>
                    <a:pt x="23" y="19"/>
                    <a:pt x="23" y="25"/>
                  </a:cubicBezTo>
                  <a:cubicBezTo>
                    <a:pt x="23" y="30"/>
                    <a:pt x="18" y="35"/>
                    <a:pt x="12" y="35"/>
                  </a:cubicBezTo>
                  <a:cubicBezTo>
                    <a:pt x="6" y="35"/>
                    <a:pt x="3"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6">
              <a:extLst>
                <a:ext uri="{FF2B5EF4-FFF2-40B4-BE49-F238E27FC236}">
                  <a16:creationId xmlns:a16="http://schemas.microsoft.com/office/drawing/2014/main" id="{C4C43961-77F0-40F7-9F89-768A301593B0}"/>
                </a:ext>
              </a:extLst>
            </p:cNvPr>
            <p:cNvSpPr>
              <a:spLocks noChangeArrowheads="1"/>
            </p:cNvSpPr>
            <p:nvPr userDrawn="1"/>
          </p:nvSpPr>
          <p:spPr bwMode="black">
            <a:xfrm>
              <a:off x="6207" y="1164"/>
              <a:ext cx="21"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085472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ADA0C-3628-45B7-923C-44BE816AA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2A351-2B4E-48B8-AD73-BDA2E2D4C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E94F913-B6B4-4E50-B954-117D600E4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2D04E-1376-4999-9DBF-550550626355}" type="slidenum">
              <a:rPr lang="en-US" smtClean="0"/>
              <a:t>‹#›</a:t>
            </a:fld>
            <a:endParaRPr lang="en-US" dirty="0"/>
          </a:p>
        </p:txBody>
      </p:sp>
    </p:spTree>
    <p:extLst>
      <p:ext uri="{BB962C8B-B14F-4D97-AF65-F5344CB8AC3E}">
        <p14:creationId xmlns:p14="http://schemas.microsoft.com/office/powerpoint/2010/main" val="41041502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B7215-A374-4C1A-A13D-8E2209368329}" type="slidenum">
              <a:rPr lang="en-US" smtClean="0"/>
              <a:t>‹#›</a:t>
            </a:fld>
            <a:endParaRPr lang="en-US" dirty="0"/>
          </a:p>
        </p:txBody>
      </p:sp>
      <p:sp>
        <p:nvSpPr>
          <p:cNvPr id="7" name="Rectangle 6">
            <a:extLst>
              <a:ext uri="{FF2B5EF4-FFF2-40B4-BE49-F238E27FC236}">
                <a16:creationId xmlns:a16="http://schemas.microsoft.com/office/drawing/2014/main" id="{DA8C4003-34B0-41BC-AE4C-80F63CADE61B}"/>
              </a:ext>
            </a:extLst>
          </p:cNvPr>
          <p:cNvSpPr/>
          <p:nvPr userDrawn="1"/>
        </p:nvSpPr>
        <p:spPr>
          <a:xfrm>
            <a:off x="0" y="6485641"/>
            <a:ext cx="2809188" cy="372359"/>
          </a:xfrm>
          <a:prstGeom prst="rect">
            <a:avLst/>
          </a:prstGeom>
          <a:solidFill>
            <a:srgbClr val="F15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4C80B35-60AC-43A3-A5A0-D63D68EB54AA}"/>
              </a:ext>
            </a:extLst>
          </p:cNvPr>
          <p:cNvSpPr/>
          <p:nvPr userDrawn="1"/>
        </p:nvSpPr>
        <p:spPr>
          <a:xfrm>
            <a:off x="2809188" y="6485641"/>
            <a:ext cx="6532775" cy="372359"/>
          </a:xfrm>
          <a:prstGeom prst="rect">
            <a:avLst/>
          </a:prstGeom>
          <a:solidFill>
            <a:srgbClr val="FF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47B8BF-BDEC-41D2-ACEC-BCF322778838}"/>
              </a:ext>
            </a:extLst>
          </p:cNvPr>
          <p:cNvSpPr/>
          <p:nvPr userDrawn="1"/>
        </p:nvSpPr>
        <p:spPr>
          <a:xfrm>
            <a:off x="0" y="6202837"/>
            <a:ext cx="3311951" cy="282804"/>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6E909FB-FADF-4CFB-B52D-185E5FA437C8}"/>
              </a:ext>
            </a:extLst>
          </p:cNvPr>
          <p:cNvSpPr/>
          <p:nvPr userDrawn="1"/>
        </p:nvSpPr>
        <p:spPr>
          <a:xfrm>
            <a:off x="8309114" y="6485641"/>
            <a:ext cx="3882886" cy="372359"/>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0757E20-2430-488C-A7D5-26E5D59343D9}"/>
              </a:ext>
            </a:extLst>
          </p:cNvPr>
          <p:cNvSpPr/>
          <p:nvPr userDrawn="1"/>
        </p:nvSpPr>
        <p:spPr>
          <a:xfrm>
            <a:off x="9615022" y="6214165"/>
            <a:ext cx="2576978" cy="281508"/>
          </a:xfrm>
          <a:prstGeom prst="rect">
            <a:avLst/>
          </a:prstGeom>
          <a:solidFill>
            <a:srgbClr val="FDC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5F7241-4E14-40DE-9B90-88354E25AB36}"/>
              </a:ext>
            </a:extLst>
          </p:cNvPr>
          <p:cNvSpPr/>
          <p:nvPr userDrawn="1"/>
        </p:nvSpPr>
        <p:spPr>
          <a:xfrm>
            <a:off x="3311952" y="6202837"/>
            <a:ext cx="6319916" cy="282804"/>
          </a:xfrm>
          <a:prstGeom prst="rect">
            <a:avLst/>
          </a:prstGeom>
          <a:solidFill>
            <a:srgbClr val="D7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20BD25-2A22-424B-9908-06EB07F09EC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1095" y="24249"/>
            <a:ext cx="3171660" cy="620739"/>
          </a:xfrm>
          <a:prstGeom prst="rect">
            <a:avLst/>
          </a:prstGeom>
        </p:spPr>
      </p:pic>
      <p:grpSp>
        <p:nvGrpSpPr>
          <p:cNvPr id="14" name="Group 13">
            <a:extLst>
              <a:ext uri="{FF2B5EF4-FFF2-40B4-BE49-F238E27FC236}">
                <a16:creationId xmlns:a16="http://schemas.microsoft.com/office/drawing/2014/main" id="{24A5EC71-2DF5-46CC-BE45-E36C353582BB}"/>
              </a:ext>
            </a:extLst>
          </p:cNvPr>
          <p:cNvGrpSpPr>
            <a:grpSpLocks noChangeAspect="1"/>
          </p:cNvGrpSpPr>
          <p:nvPr userDrawn="1"/>
        </p:nvGrpSpPr>
        <p:grpSpPr bwMode="black">
          <a:xfrm>
            <a:off x="9578739" y="53637"/>
            <a:ext cx="2344126" cy="603206"/>
            <a:chOff x="2610" y="254"/>
            <a:chExt cx="3618" cy="931"/>
          </a:xfrm>
        </p:grpSpPr>
        <p:sp>
          <p:nvSpPr>
            <p:cNvPr id="15" name="Freeform 5">
              <a:extLst>
                <a:ext uri="{FF2B5EF4-FFF2-40B4-BE49-F238E27FC236}">
                  <a16:creationId xmlns:a16="http://schemas.microsoft.com/office/drawing/2014/main" id="{25128AF7-B1C2-4E9B-8247-EAC22A46158A}"/>
                </a:ext>
              </a:extLst>
            </p:cNvPr>
            <p:cNvSpPr>
              <a:spLocks noEditPoints="1"/>
            </p:cNvSpPr>
            <p:nvPr userDrawn="1"/>
          </p:nvSpPr>
          <p:spPr bwMode="black">
            <a:xfrm>
              <a:off x="3646" y="385"/>
              <a:ext cx="355" cy="381"/>
            </a:xfrm>
            <a:custGeom>
              <a:avLst/>
              <a:gdLst>
                <a:gd name="T0" fmla="*/ 1 w 150"/>
                <a:gd name="T1" fmla="*/ 154 h 160"/>
                <a:gd name="T2" fmla="*/ 70 w 150"/>
                <a:gd name="T3" fmla="*/ 2 h 160"/>
                <a:gd name="T4" fmla="*/ 74 w 150"/>
                <a:gd name="T5" fmla="*/ 0 h 160"/>
                <a:gd name="T6" fmla="*/ 76 w 150"/>
                <a:gd name="T7" fmla="*/ 0 h 160"/>
                <a:gd name="T8" fmla="*/ 80 w 150"/>
                <a:gd name="T9" fmla="*/ 2 h 160"/>
                <a:gd name="T10" fmla="*/ 148 w 150"/>
                <a:gd name="T11" fmla="*/ 154 h 160"/>
                <a:gd name="T12" fmla="*/ 144 w 150"/>
                <a:gd name="T13" fmla="*/ 160 h 160"/>
                <a:gd name="T14" fmla="*/ 135 w 150"/>
                <a:gd name="T15" fmla="*/ 160 h 160"/>
                <a:gd name="T16" fmla="*/ 132 w 150"/>
                <a:gd name="T17" fmla="*/ 158 h 160"/>
                <a:gd name="T18" fmla="*/ 115 w 150"/>
                <a:gd name="T19" fmla="*/ 120 h 160"/>
                <a:gd name="T20" fmla="*/ 34 w 150"/>
                <a:gd name="T21" fmla="*/ 120 h 160"/>
                <a:gd name="T22" fmla="*/ 18 w 150"/>
                <a:gd name="T23" fmla="*/ 158 h 160"/>
                <a:gd name="T24" fmla="*/ 14 w 150"/>
                <a:gd name="T25" fmla="*/ 160 h 160"/>
                <a:gd name="T26" fmla="*/ 5 w 150"/>
                <a:gd name="T27" fmla="*/ 160 h 160"/>
                <a:gd name="T28" fmla="*/ 1 w 150"/>
                <a:gd name="T29" fmla="*/ 154 h 160"/>
                <a:gd name="T30" fmla="*/ 109 w 150"/>
                <a:gd name="T31" fmla="*/ 106 h 160"/>
                <a:gd name="T32" fmla="*/ 76 w 150"/>
                <a:gd name="T33" fmla="*/ 32 h 160"/>
                <a:gd name="T34" fmla="*/ 74 w 150"/>
                <a:gd name="T35" fmla="*/ 32 h 160"/>
                <a:gd name="T36" fmla="*/ 41 w 150"/>
                <a:gd name="T37" fmla="*/ 106 h 160"/>
                <a:gd name="T38" fmla="*/ 109 w 150"/>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60">
                  <a:moveTo>
                    <a:pt x="1" y="154"/>
                  </a:moveTo>
                  <a:cubicBezTo>
                    <a:pt x="70" y="2"/>
                    <a:pt x="70" y="2"/>
                    <a:pt x="70" y="2"/>
                  </a:cubicBezTo>
                  <a:cubicBezTo>
                    <a:pt x="71" y="1"/>
                    <a:pt x="72" y="0"/>
                    <a:pt x="74" y="0"/>
                  </a:cubicBezTo>
                  <a:cubicBezTo>
                    <a:pt x="76" y="0"/>
                    <a:pt x="76" y="0"/>
                    <a:pt x="76" y="0"/>
                  </a:cubicBezTo>
                  <a:cubicBezTo>
                    <a:pt x="78" y="0"/>
                    <a:pt x="79" y="1"/>
                    <a:pt x="80" y="2"/>
                  </a:cubicBezTo>
                  <a:cubicBezTo>
                    <a:pt x="148" y="154"/>
                    <a:pt x="148" y="154"/>
                    <a:pt x="148" y="154"/>
                  </a:cubicBezTo>
                  <a:cubicBezTo>
                    <a:pt x="150" y="157"/>
                    <a:pt x="148" y="160"/>
                    <a:pt x="144" y="160"/>
                  </a:cubicBezTo>
                  <a:cubicBezTo>
                    <a:pt x="135" y="160"/>
                    <a:pt x="135" y="160"/>
                    <a:pt x="135" y="160"/>
                  </a:cubicBezTo>
                  <a:cubicBezTo>
                    <a:pt x="133" y="160"/>
                    <a:pt x="132" y="159"/>
                    <a:pt x="132"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2" y="160"/>
                    <a:pt x="0" y="157"/>
                    <a:pt x="1" y="154"/>
                  </a:cubicBezTo>
                  <a:moveTo>
                    <a:pt x="109" y="106"/>
                  </a:moveTo>
                  <a:cubicBezTo>
                    <a:pt x="98" y="82"/>
                    <a:pt x="87" y="57"/>
                    <a:pt x="76" y="32"/>
                  </a:cubicBezTo>
                  <a:cubicBezTo>
                    <a:pt x="74" y="32"/>
                    <a:pt x="74" y="32"/>
                    <a:pt x="74" y="32"/>
                  </a:cubicBezTo>
                  <a:cubicBezTo>
                    <a:pt x="41" y="106"/>
                    <a:pt x="41" y="106"/>
                    <a:pt x="41" y="106"/>
                  </a:cubicBezTo>
                  <a:lnTo>
                    <a:pt x="109"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6" name="Freeform 6">
              <a:extLst>
                <a:ext uri="{FF2B5EF4-FFF2-40B4-BE49-F238E27FC236}">
                  <a16:creationId xmlns:a16="http://schemas.microsoft.com/office/drawing/2014/main" id="{29272BDC-9AA8-4626-B85D-017755E88AB3}"/>
                </a:ext>
              </a:extLst>
            </p:cNvPr>
            <p:cNvSpPr>
              <a:spLocks/>
            </p:cNvSpPr>
            <p:nvPr userDrawn="1"/>
          </p:nvSpPr>
          <p:spPr bwMode="black">
            <a:xfrm>
              <a:off x="4084" y="389"/>
              <a:ext cx="206" cy="377"/>
            </a:xfrm>
            <a:custGeom>
              <a:avLst/>
              <a:gdLst>
                <a:gd name="T0" fmla="*/ 0 w 87"/>
                <a:gd name="T1" fmla="*/ 4 h 158"/>
                <a:gd name="T2" fmla="*/ 5 w 87"/>
                <a:gd name="T3" fmla="*/ 0 h 158"/>
                <a:gd name="T4" fmla="*/ 14 w 87"/>
                <a:gd name="T5" fmla="*/ 0 h 158"/>
                <a:gd name="T6" fmla="*/ 18 w 87"/>
                <a:gd name="T7" fmla="*/ 4 h 158"/>
                <a:gd name="T8" fmla="*/ 18 w 87"/>
                <a:gd name="T9" fmla="*/ 143 h 158"/>
                <a:gd name="T10" fmla="*/ 83 w 87"/>
                <a:gd name="T11" fmla="*/ 143 h 158"/>
                <a:gd name="T12" fmla="*/ 87 w 87"/>
                <a:gd name="T13" fmla="*/ 147 h 158"/>
                <a:gd name="T14" fmla="*/ 87 w 87"/>
                <a:gd name="T15" fmla="*/ 154 h 158"/>
                <a:gd name="T16" fmla="*/ 83 w 87"/>
                <a:gd name="T17" fmla="*/ 158 h 158"/>
                <a:gd name="T18" fmla="*/ 5 w 87"/>
                <a:gd name="T19" fmla="*/ 158 h 158"/>
                <a:gd name="T20" fmla="*/ 0 w 87"/>
                <a:gd name="T21" fmla="*/ 154 h 158"/>
                <a:gd name="T22" fmla="*/ 0 w 87"/>
                <a:gd name="T2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58">
                  <a:moveTo>
                    <a:pt x="0" y="4"/>
                  </a:moveTo>
                  <a:cubicBezTo>
                    <a:pt x="0" y="2"/>
                    <a:pt x="2" y="0"/>
                    <a:pt x="5" y="0"/>
                  </a:cubicBezTo>
                  <a:cubicBezTo>
                    <a:pt x="14" y="0"/>
                    <a:pt x="14" y="0"/>
                    <a:pt x="14" y="0"/>
                  </a:cubicBezTo>
                  <a:cubicBezTo>
                    <a:pt x="16" y="0"/>
                    <a:pt x="18" y="2"/>
                    <a:pt x="18" y="4"/>
                  </a:cubicBezTo>
                  <a:cubicBezTo>
                    <a:pt x="18" y="143"/>
                    <a:pt x="18" y="143"/>
                    <a:pt x="18" y="143"/>
                  </a:cubicBezTo>
                  <a:cubicBezTo>
                    <a:pt x="83" y="143"/>
                    <a:pt x="83" y="143"/>
                    <a:pt x="83" y="143"/>
                  </a:cubicBezTo>
                  <a:cubicBezTo>
                    <a:pt x="86" y="143"/>
                    <a:pt x="87" y="145"/>
                    <a:pt x="87" y="147"/>
                  </a:cubicBezTo>
                  <a:cubicBezTo>
                    <a:pt x="87" y="154"/>
                    <a:pt x="87" y="154"/>
                    <a:pt x="87" y="154"/>
                  </a:cubicBezTo>
                  <a:cubicBezTo>
                    <a:pt x="87" y="156"/>
                    <a:pt x="86" y="158"/>
                    <a:pt x="83" y="158"/>
                  </a:cubicBezTo>
                  <a:cubicBezTo>
                    <a:pt x="5" y="158"/>
                    <a:pt x="5" y="158"/>
                    <a:pt x="5" y="158"/>
                  </a:cubicBezTo>
                  <a:cubicBezTo>
                    <a:pt x="2" y="158"/>
                    <a:pt x="0" y="156"/>
                    <a:pt x="0" y="154"/>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7" name="Freeform 7">
              <a:extLst>
                <a:ext uri="{FF2B5EF4-FFF2-40B4-BE49-F238E27FC236}">
                  <a16:creationId xmlns:a16="http://schemas.microsoft.com/office/drawing/2014/main" id="{E11ADCA3-BD3F-44B9-8E8D-63E1CB066328}"/>
                </a:ext>
              </a:extLst>
            </p:cNvPr>
            <p:cNvSpPr>
              <a:spLocks/>
            </p:cNvSpPr>
            <p:nvPr userDrawn="1"/>
          </p:nvSpPr>
          <p:spPr bwMode="black">
            <a:xfrm>
              <a:off x="4333" y="389"/>
              <a:ext cx="248" cy="377"/>
            </a:xfrm>
            <a:custGeom>
              <a:avLst/>
              <a:gdLst>
                <a:gd name="T0" fmla="*/ 44 w 105"/>
                <a:gd name="T1" fmla="*/ 15 h 158"/>
                <a:gd name="T2" fmla="*/ 5 w 105"/>
                <a:gd name="T3" fmla="*/ 15 h 158"/>
                <a:gd name="T4" fmla="*/ 0 w 105"/>
                <a:gd name="T5" fmla="*/ 11 h 158"/>
                <a:gd name="T6" fmla="*/ 0 w 105"/>
                <a:gd name="T7" fmla="*/ 4 h 158"/>
                <a:gd name="T8" fmla="*/ 5 w 105"/>
                <a:gd name="T9" fmla="*/ 0 h 158"/>
                <a:gd name="T10" fmla="*/ 101 w 105"/>
                <a:gd name="T11" fmla="*/ 0 h 158"/>
                <a:gd name="T12" fmla="*/ 105 w 105"/>
                <a:gd name="T13" fmla="*/ 4 h 158"/>
                <a:gd name="T14" fmla="*/ 105 w 105"/>
                <a:gd name="T15" fmla="*/ 11 h 158"/>
                <a:gd name="T16" fmla="*/ 101 w 105"/>
                <a:gd name="T17" fmla="*/ 15 h 158"/>
                <a:gd name="T18" fmla="*/ 61 w 105"/>
                <a:gd name="T19" fmla="*/ 15 h 158"/>
                <a:gd name="T20" fmla="*/ 61 w 105"/>
                <a:gd name="T21" fmla="*/ 154 h 158"/>
                <a:gd name="T22" fmla="*/ 57 w 105"/>
                <a:gd name="T23" fmla="*/ 158 h 158"/>
                <a:gd name="T24" fmla="*/ 48 w 105"/>
                <a:gd name="T25" fmla="*/ 158 h 158"/>
                <a:gd name="T26" fmla="*/ 44 w 105"/>
                <a:gd name="T27" fmla="*/ 154 h 158"/>
                <a:gd name="T28" fmla="*/ 44 w 105"/>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58">
                  <a:moveTo>
                    <a:pt x="44" y="15"/>
                  </a:moveTo>
                  <a:cubicBezTo>
                    <a:pt x="5" y="15"/>
                    <a:pt x="5" y="15"/>
                    <a:pt x="5" y="15"/>
                  </a:cubicBezTo>
                  <a:cubicBezTo>
                    <a:pt x="2" y="15"/>
                    <a:pt x="0" y="13"/>
                    <a:pt x="0" y="11"/>
                  </a:cubicBezTo>
                  <a:cubicBezTo>
                    <a:pt x="0" y="4"/>
                    <a:pt x="0" y="4"/>
                    <a:pt x="0" y="4"/>
                  </a:cubicBezTo>
                  <a:cubicBezTo>
                    <a:pt x="0" y="2"/>
                    <a:pt x="2" y="0"/>
                    <a:pt x="5" y="0"/>
                  </a:cubicBezTo>
                  <a:cubicBezTo>
                    <a:pt x="101" y="0"/>
                    <a:pt x="101" y="0"/>
                    <a:pt x="101" y="0"/>
                  </a:cubicBezTo>
                  <a:cubicBezTo>
                    <a:pt x="103" y="0"/>
                    <a:pt x="105" y="2"/>
                    <a:pt x="105" y="4"/>
                  </a:cubicBezTo>
                  <a:cubicBezTo>
                    <a:pt x="105" y="11"/>
                    <a:pt x="105" y="11"/>
                    <a:pt x="105" y="11"/>
                  </a:cubicBezTo>
                  <a:cubicBezTo>
                    <a:pt x="105" y="13"/>
                    <a:pt x="103" y="15"/>
                    <a:pt x="101" y="15"/>
                  </a:cubicBezTo>
                  <a:cubicBezTo>
                    <a:pt x="61" y="15"/>
                    <a:pt x="61" y="15"/>
                    <a:pt x="61" y="15"/>
                  </a:cubicBezTo>
                  <a:cubicBezTo>
                    <a:pt x="61" y="154"/>
                    <a:pt x="61" y="154"/>
                    <a:pt x="61" y="154"/>
                  </a:cubicBezTo>
                  <a:cubicBezTo>
                    <a:pt x="61" y="156"/>
                    <a:pt x="59" y="158"/>
                    <a:pt x="57" y="158"/>
                  </a:cubicBezTo>
                  <a:cubicBezTo>
                    <a:pt x="48" y="158"/>
                    <a:pt x="48" y="158"/>
                    <a:pt x="48" y="158"/>
                  </a:cubicBezTo>
                  <a:cubicBezTo>
                    <a:pt x="46" y="158"/>
                    <a:pt x="44" y="156"/>
                    <a:pt x="44" y="154"/>
                  </a:cubicBezTo>
                  <a:lnTo>
                    <a:pt x="4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8" name="Freeform 8">
              <a:extLst>
                <a:ext uri="{FF2B5EF4-FFF2-40B4-BE49-F238E27FC236}">
                  <a16:creationId xmlns:a16="http://schemas.microsoft.com/office/drawing/2014/main" id="{9507687C-CA89-47FA-AC88-FDFA8BB5ED07}"/>
                </a:ext>
              </a:extLst>
            </p:cNvPr>
            <p:cNvSpPr>
              <a:spLocks noEditPoints="1"/>
            </p:cNvSpPr>
            <p:nvPr userDrawn="1"/>
          </p:nvSpPr>
          <p:spPr bwMode="black">
            <a:xfrm>
              <a:off x="4607" y="385"/>
              <a:ext cx="353" cy="381"/>
            </a:xfrm>
            <a:custGeom>
              <a:avLst/>
              <a:gdLst>
                <a:gd name="T0" fmla="*/ 1 w 149"/>
                <a:gd name="T1" fmla="*/ 154 h 160"/>
                <a:gd name="T2" fmla="*/ 70 w 149"/>
                <a:gd name="T3" fmla="*/ 2 h 160"/>
                <a:gd name="T4" fmla="*/ 74 w 149"/>
                <a:gd name="T5" fmla="*/ 0 h 160"/>
                <a:gd name="T6" fmla="*/ 76 w 149"/>
                <a:gd name="T7" fmla="*/ 0 h 160"/>
                <a:gd name="T8" fmla="*/ 80 w 149"/>
                <a:gd name="T9" fmla="*/ 2 h 160"/>
                <a:gd name="T10" fmla="*/ 148 w 149"/>
                <a:gd name="T11" fmla="*/ 154 h 160"/>
                <a:gd name="T12" fmla="*/ 144 w 149"/>
                <a:gd name="T13" fmla="*/ 160 h 160"/>
                <a:gd name="T14" fmla="*/ 135 w 149"/>
                <a:gd name="T15" fmla="*/ 160 h 160"/>
                <a:gd name="T16" fmla="*/ 131 w 149"/>
                <a:gd name="T17" fmla="*/ 158 h 160"/>
                <a:gd name="T18" fmla="*/ 115 w 149"/>
                <a:gd name="T19" fmla="*/ 120 h 160"/>
                <a:gd name="T20" fmla="*/ 34 w 149"/>
                <a:gd name="T21" fmla="*/ 120 h 160"/>
                <a:gd name="T22" fmla="*/ 18 w 149"/>
                <a:gd name="T23" fmla="*/ 158 h 160"/>
                <a:gd name="T24" fmla="*/ 14 w 149"/>
                <a:gd name="T25" fmla="*/ 160 h 160"/>
                <a:gd name="T26" fmla="*/ 5 w 149"/>
                <a:gd name="T27" fmla="*/ 160 h 160"/>
                <a:gd name="T28" fmla="*/ 1 w 149"/>
                <a:gd name="T29" fmla="*/ 154 h 160"/>
                <a:gd name="T30" fmla="*/ 108 w 149"/>
                <a:gd name="T31" fmla="*/ 106 h 160"/>
                <a:gd name="T32" fmla="*/ 75 w 149"/>
                <a:gd name="T33" fmla="*/ 32 h 160"/>
                <a:gd name="T34" fmla="*/ 74 w 149"/>
                <a:gd name="T35" fmla="*/ 32 h 160"/>
                <a:gd name="T36" fmla="*/ 41 w 149"/>
                <a:gd name="T37" fmla="*/ 106 h 160"/>
                <a:gd name="T38" fmla="*/ 108 w 149"/>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0">
                  <a:moveTo>
                    <a:pt x="1" y="154"/>
                  </a:moveTo>
                  <a:cubicBezTo>
                    <a:pt x="70" y="2"/>
                    <a:pt x="70" y="2"/>
                    <a:pt x="70" y="2"/>
                  </a:cubicBezTo>
                  <a:cubicBezTo>
                    <a:pt x="70" y="1"/>
                    <a:pt x="72" y="0"/>
                    <a:pt x="74" y="0"/>
                  </a:cubicBezTo>
                  <a:cubicBezTo>
                    <a:pt x="76" y="0"/>
                    <a:pt x="76" y="0"/>
                    <a:pt x="76" y="0"/>
                  </a:cubicBezTo>
                  <a:cubicBezTo>
                    <a:pt x="78" y="0"/>
                    <a:pt x="79" y="1"/>
                    <a:pt x="80" y="2"/>
                  </a:cubicBezTo>
                  <a:cubicBezTo>
                    <a:pt x="148" y="154"/>
                    <a:pt x="148" y="154"/>
                    <a:pt x="148" y="154"/>
                  </a:cubicBezTo>
                  <a:cubicBezTo>
                    <a:pt x="149" y="157"/>
                    <a:pt x="148" y="160"/>
                    <a:pt x="144" y="160"/>
                  </a:cubicBezTo>
                  <a:cubicBezTo>
                    <a:pt x="135" y="160"/>
                    <a:pt x="135" y="160"/>
                    <a:pt x="135" y="160"/>
                  </a:cubicBezTo>
                  <a:cubicBezTo>
                    <a:pt x="133" y="160"/>
                    <a:pt x="132" y="159"/>
                    <a:pt x="131"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1" y="160"/>
                    <a:pt x="0" y="157"/>
                    <a:pt x="1" y="154"/>
                  </a:cubicBezTo>
                  <a:moveTo>
                    <a:pt x="108" y="106"/>
                  </a:moveTo>
                  <a:cubicBezTo>
                    <a:pt x="97" y="82"/>
                    <a:pt x="87" y="57"/>
                    <a:pt x="75" y="32"/>
                  </a:cubicBezTo>
                  <a:cubicBezTo>
                    <a:pt x="74" y="32"/>
                    <a:pt x="74" y="32"/>
                    <a:pt x="74" y="32"/>
                  </a:cubicBezTo>
                  <a:cubicBezTo>
                    <a:pt x="41" y="106"/>
                    <a:pt x="41" y="106"/>
                    <a:pt x="41" y="106"/>
                  </a:cubicBezTo>
                  <a:lnTo>
                    <a:pt x="108"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19" name="Freeform 9">
              <a:extLst>
                <a:ext uri="{FF2B5EF4-FFF2-40B4-BE49-F238E27FC236}">
                  <a16:creationId xmlns:a16="http://schemas.microsoft.com/office/drawing/2014/main" id="{9E1EEDC7-5519-4F01-A8A3-AE531CE7AD85}"/>
                </a:ext>
              </a:extLst>
            </p:cNvPr>
            <p:cNvSpPr>
              <a:spLocks noEditPoints="1"/>
            </p:cNvSpPr>
            <p:nvPr userDrawn="1"/>
          </p:nvSpPr>
          <p:spPr bwMode="black">
            <a:xfrm>
              <a:off x="5045" y="389"/>
              <a:ext cx="265" cy="377"/>
            </a:xfrm>
            <a:custGeom>
              <a:avLst/>
              <a:gdLst>
                <a:gd name="T0" fmla="*/ 0 w 112"/>
                <a:gd name="T1" fmla="*/ 4 h 158"/>
                <a:gd name="T2" fmla="*/ 4 w 112"/>
                <a:gd name="T3" fmla="*/ 0 h 158"/>
                <a:gd name="T4" fmla="*/ 63 w 112"/>
                <a:gd name="T5" fmla="*/ 0 h 158"/>
                <a:gd name="T6" fmla="*/ 112 w 112"/>
                <a:gd name="T7" fmla="*/ 48 h 158"/>
                <a:gd name="T8" fmla="*/ 79 w 112"/>
                <a:gd name="T9" fmla="*/ 94 h 158"/>
                <a:gd name="T10" fmla="*/ 110 w 112"/>
                <a:gd name="T11" fmla="*/ 152 h 158"/>
                <a:gd name="T12" fmla="*/ 106 w 112"/>
                <a:gd name="T13" fmla="*/ 158 h 158"/>
                <a:gd name="T14" fmla="*/ 95 w 112"/>
                <a:gd name="T15" fmla="*/ 158 h 158"/>
                <a:gd name="T16" fmla="*/ 90 w 112"/>
                <a:gd name="T17" fmla="*/ 155 h 158"/>
                <a:gd name="T18" fmla="*/ 61 w 112"/>
                <a:gd name="T19" fmla="*/ 96 h 158"/>
                <a:gd name="T20" fmla="*/ 18 w 112"/>
                <a:gd name="T21" fmla="*/ 96 h 158"/>
                <a:gd name="T22" fmla="*/ 18 w 112"/>
                <a:gd name="T23" fmla="*/ 154 h 158"/>
                <a:gd name="T24" fmla="*/ 13 w 112"/>
                <a:gd name="T25" fmla="*/ 158 h 158"/>
                <a:gd name="T26" fmla="*/ 4 w 112"/>
                <a:gd name="T27" fmla="*/ 158 h 158"/>
                <a:gd name="T28" fmla="*/ 0 w 112"/>
                <a:gd name="T29" fmla="*/ 154 h 158"/>
                <a:gd name="T30" fmla="*/ 0 w 112"/>
                <a:gd name="T31" fmla="*/ 4 h 158"/>
                <a:gd name="T32" fmla="*/ 62 w 112"/>
                <a:gd name="T33" fmla="*/ 81 h 158"/>
                <a:gd name="T34" fmla="*/ 95 w 112"/>
                <a:gd name="T35" fmla="*/ 48 h 158"/>
                <a:gd name="T36" fmla="*/ 62 w 112"/>
                <a:gd name="T37" fmla="*/ 16 h 158"/>
                <a:gd name="T38" fmla="*/ 18 w 112"/>
                <a:gd name="T39" fmla="*/ 16 h 158"/>
                <a:gd name="T40" fmla="*/ 18 w 112"/>
                <a:gd name="T41" fmla="*/ 81 h 158"/>
                <a:gd name="T42" fmla="*/ 62 w 112"/>
                <a:gd name="T43"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58">
                  <a:moveTo>
                    <a:pt x="0" y="4"/>
                  </a:moveTo>
                  <a:cubicBezTo>
                    <a:pt x="0" y="2"/>
                    <a:pt x="2" y="0"/>
                    <a:pt x="4" y="0"/>
                  </a:cubicBezTo>
                  <a:cubicBezTo>
                    <a:pt x="63" y="0"/>
                    <a:pt x="63" y="0"/>
                    <a:pt x="63" y="0"/>
                  </a:cubicBezTo>
                  <a:cubicBezTo>
                    <a:pt x="90" y="0"/>
                    <a:pt x="112" y="21"/>
                    <a:pt x="112" y="48"/>
                  </a:cubicBezTo>
                  <a:cubicBezTo>
                    <a:pt x="112" y="69"/>
                    <a:pt x="99" y="86"/>
                    <a:pt x="79" y="94"/>
                  </a:cubicBezTo>
                  <a:cubicBezTo>
                    <a:pt x="110" y="152"/>
                    <a:pt x="110" y="152"/>
                    <a:pt x="110" y="152"/>
                  </a:cubicBezTo>
                  <a:cubicBezTo>
                    <a:pt x="112" y="155"/>
                    <a:pt x="110" y="158"/>
                    <a:pt x="106" y="158"/>
                  </a:cubicBezTo>
                  <a:cubicBezTo>
                    <a:pt x="95" y="158"/>
                    <a:pt x="95" y="158"/>
                    <a:pt x="95" y="158"/>
                  </a:cubicBezTo>
                  <a:cubicBezTo>
                    <a:pt x="93" y="158"/>
                    <a:pt x="91" y="157"/>
                    <a:pt x="90" y="155"/>
                  </a:cubicBezTo>
                  <a:cubicBezTo>
                    <a:pt x="61" y="96"/>
                    <a:pt x="61" y="96"/>
                    <a:pt x="61" y="96"/>
                  </a:cubicBezTo>
                  <a:cubicBezTo>
                    <a:pt x="18" y="96"/>
                    <a:pt x="18" y="96"/>
                    <a:pt x="18" y="96"/>
                  </a:cubicBezTo>
                  <a:cubicBezTo>
                    <a:pt x="18" y="154"/>
                    <a:pt x="18" y="154"/>
                    <a:pt x="18" y="154"/>
                  </a:cubicBezTo>
                  <a:cubicBezTo>
                    <a:pt x="18" y="156"/>
                    <a:pt x="16" y="158"/>
                    <a:pt x="13" y="158"/>
                  </a:cubicBezTo>
                  <a:cubicBezTo>
                    <a:pt x="4" y="158"/>
                    <a:pt x="4" y="158"/>
                    <a:pt x="4" y="158"/>
                  </a:cubicBezTo>
                  <a:cubicBezTo>
                    <a:pt x="2" y="158"/>
                    <a:pt x="0" y="156"/>
                    <a:pt x="0" y="154"/>
                  </a:cubicBezTo>
                  <a:lnTo>
                    <a:pt x="0" y="4"/>
                  </a:lnTo>
                  <a:close/>
                  <a:moveTo>
                    <a:pt x="62" y="81"/>
                  </a:moveTo>
                  <a:cubicBezTo>
                    <a:pt x="79" y="81"/>
                    <a:pt x="95" y="67"/>
                    <a:pt x="95" y="48"/>
                  </a:cubicBezTo>
                  <a:cubicBezTo>
                    <a:pt x="95" y="31"/>
                    <a:pt x="79" y="16"/>
                    <a:pt x="62" y="16"/>
                  </a:cubicBezTo>
                  <a:cubicBezTo>
                    <a:pt x="18" y="16"/>
                    <a:pt x="18" y="16"/>
                    <a:pt x="18" y="16"/>
                  </a:cubicBezTo>
                  <a:cubicBezTo>
                    <a:pt x="18" y="81"/>
                    <a:pt x="18" y="81"/>
                    <a:pt x="18" y="81"/>
                  </a:cubicBezTo>
                  <a:lnTo>
                    <a:pt x="62" y="8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20" name="Freeform 10">
              <a:extLst>
                <a:ext uri="{FF2B5EF4-FFF2-40B4-BE49-F238E27FC236}">
                  <a16:creationId xmlns:a16="http://schemas.microsoft.com/office/drawing/2014/main" id="{24CC4C08-BDD2-4C24-BEF1-4DC44040331A}"/>
                </a:ext>
              </a:extLst>
            </p:cNvPr>
            <p:cNvSpPr>
              <a:spLocks/>
            </p:cNvSpPr>
            <p:nvPr userDrawn="1"/>
          </p:nvSpPr>
          <p:spPr bwMode="black">
            <a:xfrm>
              <a:off x="5421" y="389"/>
              <a:ext cx="284" cy="384"/>
            </a:xfrm>
            <a:custGeom>
              <a:avLst/>
              <a:gdLst>
                <a:gd name="T0" fmla="*/ 0 w 120"/>
                <a:gd name="T1" fmla="*/ 4 h 161"/>
                <a:gd name="T2" fmla="*/ 5 w 120"/>
                <a:gd name="T3" fmla="*/ 0 h 161"/>
                <a:gd name="T4" fmla="*/ 13 w 120"/>
                <a:gd name="T5" fmla="*/ 0 h 161"/>
                <a:gd name="T6" fmla="*/ 18 w 120"/>
                <a:gd name="T7" fmla="*/ 4 h 161"/>
                <a:gd name="T8" fmla="*/ 18 w 120"/>
                <a:gd name="T9" fmla="*/ 99 h 161"/>
                <a:gd name="T10" fmla="*/ 60 w 120"/>
                <a:gd name="T11" fmla="*/ 144 h 161"/>
                <a:gd name="T12" fmla="*/ 103 w 120"/>
                <a:gd name="T13" fmla="*/ 100 h 161"/>
                <a:gd name="T14" fmla="*/ 103 w 120"/>
                <a:gd name="T15" fmla="*/ 4 h 161"/>
                <a:gd name="T16" fmla="*/ 107 w 120"/>
                <a:gd name="T17" fmla="*/ 0 h 161"/>
                <a:gd name="T18" fmla="*/ 116 w 120"/>
                <a:gd name="T19" fmla="*/ 0 h 161"/>
                <a:gd name="T20" fmla="*/ 120 w 120"/>
                <a:gd name="T21" fmla="*/ 4 h 161"/>
                <a:gd name="T22" fmla="*/ 120 w 120"/>
                <a:gd name="T23" fmla="*/ 101 h 161"/>
                <a:gd name="T24" fmla="*/ 60 w 120"/>
                <a:gd name="T25" fmla="*/ 161 h 161"/>
                <a:gd name="T26" fmla="*/ 0 w 120"/>
                <a:gd name="T27" fmla="*/ 101 h 161"/>
                <a:gd name="T28" fmla="*/ 0 w 120"/>
                <a:gd name="T29"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0" y="4"/>
                  </a:moveTo>
                  <a:cubicBezTo>
                    <a:pt x="0" y="2"/>
                    <a:pt x="2" y="0"/>
                    <a:pt x="5" y="0"/>
                  </a:cubicBezTo>
                  <a:cubicBezTo>
                    <a:pt x="13" y="0"/>
                    <a:pt x="13" y="0"/>
                    <a:pt x="13" y="0"/>
                  </a:cubicBezTo>
                  <a:cubicBezTo>
                    <a:pt x="16" y="0"/>
                    <a:pt x="18" y="2"/>
                    <a:pt x="18" y="4"/>
                  </a:cubicBezTo>
                  <a:cubicBezTo>
                    <a:pt x="18" y="99"/>
                    <a:pt x="18" y="99"/>
                    <a:pt x="18" y="99"/>
                  </a:cubicBezTo>
                  <a:cubicBezTo>
                    <a:pt x="18" y="125"/>
                    <a:pt x="34" y="144"/>
                    <a:pt x="60" y="144"/>
                  </a:cubicBezTo>
                  <a:cubicBezTo>
                    <a:pt x="87" y="144"/>
                    <a:pt x="103" y="126"/>
                    <a:pt x="103" y="100"/>
                  </a:cubicBezTo>
                  <a:cubicBezTo>
                    <a:pt x="103" y="4"/>
                    <a:pt x="103" y="4"/>
                    <a:pt x="103" y="4"/>
                  </a:cubicBezTo>
                  <a:cubicBezTo>
                    <a:pt x="103" y="2"/>
                    <a:pt x="105" y="0"/>
                    <a:pt x="107" y="0"/>
                  </a:cubicBezTo>
                  <a:cubicBezTo>
                    <a:pt x="116" y="0"/>
                    <a:pt x="116" y="0"/>
                    <a:pt x="116" y="0"/>
                  </a:cubicBezTo>
                  <a:cubicBezTo>
                    <a:pt x="118" y="0"/>
                    <a:pt x="120" y="2"/>
                    <a:pt x="120" y="4"/>
                  </a:cubicBezTo>
                  <a:cubicBezTo>
                    <a:pt x="120" y="101"/>
                    <a:pt x="120" y="101"/>
                    <a:pt x="120" y="101"/>
                  </a:cubicBezTo>
                  <a:cubicBezTo>
                    <a:pt x="120" y="135"/>
                    <a:pt x="96" y="161"/>
                    <a:pt x="60" y="161"/>
                  </a:cubicBezTo>
                  <a:cubicBezTo>
                    <a:pt x="25" y="161"/>
                    <a:pt x="0" y="135"/>
                    <a:pt x="0" y="101"/>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21" name="Freeform 11">
              <a:extLst>
                <a:ext uri="{FF2B5EF4-FFF2-40B4-BE49-F238E27FC236}">
                  <a16:creationId xmlns:a16="http://schemas.microsoft.com/office/drawing/2014/main" id="{99E60D26-E169-485B-9E2C-3F29FB4E91BB}"/>
                </a:ext>
              </a:extLst>
            </p:cNvPr>
            <p:cNvSpPr>
              <a:spLocks/>
            </p:cNvSpPr>
            <p:nvPr userDrawn="1"/>
          </p:nvSpPr>
          <p:spPr bwMode="black">
            <a:xfrm>
              <a:off x="5802" y="385"/>
              <a:ext cx="407" cy="388"/>
            </a:xfrm>
            <a:custGeom>
              <a:avLst/>
              <a:gdLst>
                <a:gd name="T0" fmla="*/ 29 w 172"/>
                <a:gd name="T1" fmla="*/ 3 h 163"/>
                <a:gd name="T2" fmla="*/ 33 w 172"/>
                <a:gd name="T3" fmla="*/ 0 h 163"/>
                <a:gd name="T4" fmla="*/ 37 w 172"/>
                <a:gd name="T5" fmla="*/ 0 h 163"/>
                <a:gd name="T6" fmla="*/ 41 w 172"/>
                <a:gd name="T7" fmla="*/ 2 h 163"/>
                <a:gd name="T8" fmla="*/ 86 w 172"/>
                <a:gd name="T9" fmla="*/ 127 h 163"/>
                <a:gd name="T10" fmla="*/ 87 w 172"/>
                <a:gd name="T11" fmla="*/ 127 h 163"/>
                <a:gd name="T12" fmla="*/ 131 w 172"/>
                <a:gd name="T13" fmla="*/ 2 h 163"/>
                <a:gd name="T14" fmla="*/ 135 w 172"/>
                <a:gd name="T15" fmla="*/ 0 h 163"/>
                <a:gd name="T16" fmla="*/ 139 w 172"/>
                <a:gd name="T17" fmla="*/ 0 h 163"/>
                <a:gd name="T18" fmla="*/ 143 w 172"/>
                <a:gd name="T19" fmla="*/ 3 h 163"/>
                <a:gd name="T20" fmla="*/ 172 w 172"/>
                <a:gd name="T21" fmla="*/ 155 h 163"/>
                <a:gd name="T22" fmla="*/ 168 w 172"/>
                <a:gd name="T23" fmla="*/ 160 h 163"/>
                <a:gd name="T24" fmla="*/ 159 w 172"/>
                <a:gd name="T25" fmla="*/ 160 h 163"/>
                <a:gd name="T26" fmla="*/ 155 w 172"/>
                <a:gd name="T27" fmla="*/ 157 h 163"/>
                <a:gd name="T28" fmla="*/ 134 w 172"/>
                <a:gd name="T29" fmla="*/ 41 h 163"/>
                <a:gd name="T30" fmla="*/ 134 w 172"/>
                <a:gd name="T31" fmla="*/ 41 h 163"/>
                <a:gd name="T32" fmla="*/ 92 w 172"/>
                <a:gd name="T33" fmla="*/ 160 h 163"/>
                <a:gd name="T34" fmla="*/ 88 w 172"/>
                <a:gd name="T35" fmla="*/ 163 h 163"/>
                <a:gd name="T36" fmla="*/ 84 w 172"/>
                <a:gd name="T37" fmla="*/ 163 h 163"/>
                <a:gd name="T38" fmla="*/ 80 w 172"/>
                <a:gd name="T39" fmla="*/ 160 h 163"/>
                <a:gd name="T40" fmla="*/ 38 w 172"/>
                <a:gd name="T41" fmla="*/ 41 h 163"/>
                <a:gd name="T42" fmla="*/ 37 w 172"/>
                <a:gd name="T43" fmla="*/ 41 h 163"/>
                <a:gd name="T44" fmla="*/ 17 w 172"/>
                <a:gd name="T45" fmla="*/ 157 h 163"/>
                <a:gd name="T46" fmla="*/ 13 w 172"/>
                <a:gd name="T47" fmla="*/ 160 h 163"/>
                <a:gd name="T48" fmla="*/ 4 w 172"/>
                <a:gd name="T49" fmla="*/ 160 h 163"/>
                <a:gd name="T50" fmla="*/ 0 w 172"/>
                <a:gd name="T51" fmla="*/ 155 h 163"/>
                <a:gd name="T52" fmla="*/ 29 w 172"/>
                <a:gd name="T53"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63">
                  <a:moveTo>
                    <a:pt x="29" y="3"/>
                  </a:moveTo>
                  <a:cubicBezTo>
                    <a:pt x="30" y="1"/>
                    <a:pt x="32" y="0"/>
                    <a:pt x="33" y="0"/>
                  </a:cubicBezTo>
                  <a:cubicBezTo>
                    <a:pt x="37" y="0"/>
                    <a:pt x="37" y="0"/>
                    <a:pt x="37" y="0"/>
                  </a:cubicBezTo>
                  <a:cubicBezTo>
                    <a:pt x="39" y="0"/>
                    <a:pt x="40" y="1"/>
                    <a:pt x="41" y="2"/>
                  </a:cubicBezTo>
                  <a:cubicBezTo>
                    <a:pt x="86" y="127"/>
                    <a:pt x="86" y="127"/>
                    <a:pt x="86" y="127"/>
                  </a:cubicBezTo>
                  <a:cubicBezTo>
                    <a:pt x="87" y="127"/>
                    <a:pt x="87" y="127"/>
                    <a:pt x="87" y="127"/>
                  </a:cubicBezTo>
                  <a:cubicBezTo>
                    <a:pt x="131" y="2"/>
                    <a:pt x="131" y="2"/>
                    <a:pt x="131" y="2"/>
                  </a:cubicBezTo>
                  <a:cubicBezTo>
                    <a:pt x="131" y="1"/>
                    <a:pt x="133" y="0"/>
                    <a:pt x="135" y="0"/>
                  </a:cubicBezTo>
                  <a:cubicBezTo>
                    <a:pt x="139" y="0"/>
                    <a:pt x="139" y="0"/>
                    <a:pt x="139" y="0"/>
                  </a:cubicBezTo>
                  <a:cubicBezTo>
                    <a:pt x="140" y="0"/>
                    <a:pt x="142" y="1"/>
                    <a:pt x="143" y="3"/>
                  </a:cubicBezTo>
                  <a:cubicBezTo>
                    <a:pt x="172" y="155"/>
                    <a:pt x="172" y="155"/>
                    <a:pt x="172" y="155"/>
                  </a:cubicBezTo>
                  <a:cubicBezTo>
                    <a:pt x="172" y="158"/>
                    <a:pt x="171" y="160"/>
                    <a:pt x="168" y="160"/>
                  </a:cubicBezTo>
                  <a:cubicBezTo>
                    <a:pt x="159" y="160"/>
                    <a:pt x="159" y="160"/>
                    <a:pt x="159" y="160"/>
                  </a:cubicBezTo>
                  <a:cubicBezTo>
                    <a:pt x="157" y="160"/>
                    <a:pt x="155" y="159"/>
                    <a:pt x="155" y="157"/>
                  </a:cubicBezTo>
                  <a:cubicBezTo>
                    <a:pt x="134" y="41"/>
                    <a:pt x="134" y="41"/>
                    <a:pt x="134" y="41"/>
                  </a:cubicBezTo>
                  <a:cubicBezTo>
                    <a:pt x="134" y="41"/>
                    <a:pt x="134" y="41"/>
                    <a:pt x="134" y="41"/>
                  </a:cubicBezTo>
                  <a:cubicBezTo>
                    <a:pt x="92" y="160"/>
                    <a:pt x="92" y="160"/>
                    <a:pt x="92" y="160"/>
                  </a:cubicBezTo>
                  <a:cubicBezTo>
                    <a:pt x="91" y="161"/>
                    <a:pt x="89" y="163"/>
                    <a:pt x="88" y="163"/>
                  </a:cubicBezTo>
                  <a:cubicBezTo>
                    <a:pt x="84" y="163"/>
                    <a:pt x="84" y="163"/>
                    <a:pt x="84" y="163"/>
                  </a:cubicBezTo>
                  <a:cubicBezTo>
                    <a:pt x="83" y="163"/>
                    <a:pt x="81" y="161"/>
                    <a:pt x="80" y="160"/>
                  </a:cubicBezTo>
                  <a:cubicBezTo>
                    <a:pt x="38" y="41"/>
                    <a:pt x="38" y="41"/>
                    <a:pt x="38" y="41"/>
                  </a:cubicBezTo>
                  <a:cubicBezTo>
                    <a:pt x="37" y="41"/>
                    <a:pt x="37" y="41"/>
                    <a:pt x="37" y="41"/>
                  </a:cubicBezTo>
                  <a:cubicBezTo>
                    <a:pt x="17" y="157"/>
                    <a:pt x="17" y="157"/>
                    <a:pt x="17" y="157"/>
                  </a:cubicBezTo>
                  <a:cubicBezTo>
                    <a:pt x="17" y="159"/>
                    <a:pt x="15" y="160"/>
                    <a:pt x="13" y="160"/>
                  </a:cubicBezTo>
                  <a:cubicBezTo>
                    <a:pt x="4" y="160"/>
                    <a:pt x="4" y="160"/>
                    <a:pt x="4" y="160"/>
                  </a:cubicBezTo>
                  <a:cubicBezTo>
                    <a:pt x="1" y="160"/>
                    <a:pt x="0" y="158"/>
                    <a:pt x="0" y="155"/>
                  </a:cubicBezTo>
                  <a:lnTo>
                    <a:pt x="29" y="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22" name="Freeform 12">
              <a:extLst>
                <a:ext uri="{FF2B5EF4-FFF2-40B4-BE49-F238E27FC236}">
                  <a16:creationId xmlns:a16="http://schemas.microsoft.com/office/drawing/2014/main" id="{79AB307B-0345-4CAF-93AE-571D0F250B94}"/>
                </a:ext>
              </a:extLst>
            </p:cNvPr>
            <p:cNvSpPr>
              <a:spLocks/>
            </p:cNvSpPr>
            <p:nvPr userDrawn="1"/>
          </p:nvSpPr>
          <p:spPr bwMode="black">
            <a:xfrm>
              <a:off x="2610" y="254"/>
              <a:ext cx="530" cy="559"/>
            </a:xfrm>
            <a:custGeom>
              <a:avLst/>
              <a:gdLst>
                <a:gd name="T0" fmla="*/ 428 w 530"/>
                <a:gd name="T1" fmla="*/ 0 h 559"/>
                <a:gd name="T2" fmla="*/ 0 w 530"/>
                <a:gd name="T3" fmla="*/ 559 h 559"/>
                <a:gd name="T4" fmla="*/ 101 w 530"/>
                <a:gd name="T5" fmla="*/ 559 h 559"/>
                <a:gd name="T6" fmla="*/ 530 w 530"/>
                <a:gd name="T7" fmla="*/ 0 h 559"/>
                <a:gd name="T8" fmla="*/ 428 w 530"/>
                <a:gd name="T9" fmla="*/ 0 h 559"/>
              </a:gdLst>
              <a:ahLst/>
              <a:cxnLst>
                <a:cxn ang="0">
                  <a:pos x="T0" y="T1"/>
                </a:cxn>
                <a:cxn ang="0">
                  <a:pos x="T2" y="T3"/>
                </a:cxn>
                <a:cxn ang="0">
                  <a:pos x="T4" y="T5"/>
                </a:cxn>
                <a:cxn ang="0">
                  <a:pos x="T6" y="T7"/>
                </a:cxn>
                <a:cxn ang="0">
                  <a:pos x="T8" y="T9"/>
                </a:cxn>
              </a:cxnLst>
              <a:rect l="0" t="0" r="r" b="b"/>
              <a:pathLst>
                <a:path w="530" h="559">
                  <a:moveTo>
                    <a:pt x="428" y="0"/>
                  </a:moveTo>
                  <a:lnTo>
                    <a:pt x="0" y="559"/>
                  </a:lnTo>
                  <a:lnTo>
                    <a:pt x="101" y="559"/>
                  </a:lnTo>
                  <a:lnTo>
                    <a:pt x="530" y="0"/>
                  </a:lnTo>
                  <a:lnTo>
                    <a:pt x="428"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447FBC9D-FA4F-4B02-BF01-E39DAAB217E5}"/>
                </a:ext>
              </a:extLst>
            </p:cNvPr>
            <p:cNvSpPr>
              <a:spLocks/>
            </p:cNvSpPr>
            <p:nvPr userDrawn="1"/>
          </p:nvSpPr>
          <p:spPr bwMode="black">
            <a:xfrm>
              <a:off x="2851" y="385"/>
              <a:ext cx="580" cy="381"/>
            </a:xfrm>
            <a:custGeom>
              <a:avLst/>
              <a:gdLst>
                <a:gd name="T0" fmla="*/ 301 w 580"/>
                <a:gd name="T1" fmla="*/ 0 h 381"/>
                <a:gd name="T2" fmla="*/ 0 w 580"/>
                <a:gd name="T3" fmla="*/ 381 h 381"/>
                <a:gd name="T4" fmla="*/ 580 w 580"/>
                <a:gd name="T5" fmla="*/ 381 h 381"/>
                <a:gd name="T6" fmla="*/ 301 w 580"/>
                <a:gd name="T7" fmla="*/ 0 h 381"/>
              </a:gdLst>
              <a:ahLst/>
              <a:cxnLst>
                <a:cxn ang="0">
                  <a:pos x="T0" y="T1"/>
                </a:cxn>
                <a:cxn ang="0">
                  <a:pos x="T2" y="T3"/>
                </a:cxn>
                <a:cxn ang="0">
                  <a:pos x="T4" y="T5"/>
                </a:cxn>
                <a:cxn ang="0">
                  <a:pos x="T6" y="T7"/>
                </a:cxn>
              </a:cxnLst>
              <a:rect l="0" t="0" r="r" b="b"/>
              <a:pathLst>
                <a:path w="580" h="381">
                  <a:moveTo>
                    <a:pt x="301" y="0"/>
                  </a:moveTo>
                  <a:lnTo>
                    <a:pt x="0" y="381"/>
                  </a:lnTo>
                  <a:lnTo>
                    <a:pt x="580" y="381"/>
                  </a:lnTo>
                  <a:lnTo>
                    <a:pt x="301"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D9E8D320-91FB-4DE9-A204-E2930BA513D0}"/>
                </a:ext>
              </a:extLst>
            </p:cNvPr>
            <p:cNvSpPr>
              <a:spLocks/>
            </p:cNvSpPr>
            <p:nvPr userDrawn="1"/>
          </p:nvSpPr>
          <p:spPr bwMode="black">
            <a:xfrm>
              <a:off x="2614" y="1102"/>
              <a:ext cx="52" cy="83"/>
            </a:xfrm>
            <a:custGeom>
              <a:avLst/>
              <a:gdLst>
                <a:gd name="T0" fmla="*/ 1 w 22"/>
                <a:gd name="T1" fmla="*/ 31 h 35"/>
                <a:gd name="T2" fmla="*/ 1 w 22"/>
                <a:gd name="T3" fmla="*/ 30 h 35"/>
                <a:gd name="T4" fmla="*/ 2 w 22"/>
                <a:gd name="T5" fmla="*/ 27 h 35"/>
                <a:gd name="T6" fmla="*/ 4 w 22"/>
                <a:gd name="T7" fmla="*/ 26 h 35"/>
                <a:gd name="T8" fmla="*/ 11 w 22"/>
                <a:gd name="T9" fmla="*/ 29 h 35"/>
                <a:gd name="T10" fmla="*/ 16 w 22"/>
                <a:gd name="T11" fmla="*/ 26 h 35"/>
                <a:gd name="T12" fmla="*/ 10 w 22"/>
                <a:gd name="T13" fmla="*/ 20 h 35"/>
                <a:gd name="T14" fmla="*/ 1 w 22"/>
                <a:gd name="T15" fmla="*/ 10 h 35"/>
                <a:gd name="T16" fmla="*/ 11 w 22"/>
                <a:gd name="T17" fmla="*/ 0 h 35"/>
                <a:gd name="T18" fmla="*/ 21 w 22"/>
                <a:gd name="T19" fmla="*/ 4 h 35"/>
                <a:gd name="T20" fmla="*/ 21 w 22"/>
                <a:gd name="T21" fmla="*/ 5 h 35"/>
                <a:gd name="T22" fmla="*/ 19 w 22"/>
                <a:gd name="T23" fmla="*/ 8 h 35"/>
                <a:gd name="T24" fmla="*/ 18 w 22"/>
                <a:gd name="T25" fmla="*/ 8 h 35"/>
                <a:gd name="T26" fmla="*/ 11 w 22"/>
                <a:gd name="T27" fmla="*/ 6 h 35"/>
                <a:gd name="T28" fmla="*/ 7 w 22"/>
                <a:gd name="T29" fmla="*/ 9 h 35"/>
                <a:gd name="T30" fmla="*/ 12 w 22"/>
                <a:gd name="T31" fmla="*/ 15 h 35"/>
                <a:gd name="T32" fmla="*/ 22 w 22"/>
                <a:gd name="T33" fmla="*/ 25 h 35"/>
                <a:gd name="T34" fmla="*/ 11 w 22"/>
                <a:gd name="T35" fmla="*/ 35 h 35"/>
                <a:gd name="T36" fmla="*/ 1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1" y="31"/>
                  </a:moveTo>
                  <a:cubicBezTo>
                    <a:pt x="0" y="31"/>
                    <a:pt x="0" y="30"/>
                    <a:pt x="1" y="30"/>
                  </a:cubicBezTo>
                  <a:cubicBezTo>
                    <a:pt x="2" y="27"/>
                    <a:pt x="2" y="27"/>
                    <a:pt x="2" y="27"/>
                  </a:cubicBezTo>
                  <a:cubicBezTo>
                    <a:pt x="3" y="26"/>
                    <a:pt x="4" y="26"/>
                    <a:pt x="4" y="26"/>
                  </a:cubicBezTo>
                  <a:cubicBezTo>
                    <a:pt x="6" y="28"/>
                    <a:pt x="8" y="29"/>
                    <a:pt x="11" y="29"/>
                  </a:cubicBezTo>
                  <a:cubicBezTo>
                    <a:pt x="14" y="29"/>
                    <a:pt x="16" y="28"/>
                    <a:pt x="16" y="26"/>
                  </a:cubicBezTo>
                  <a:cubicBezTo>
                    <a:pt x="16" y="23"/>
                    <a:pt x="14" y="22"/>
                    <a:pt x="10" y="20"/>
                  </a:cubicBezTo>
                  <a:cubicBezTo>
                    <a:pt x="5" y="18"/>
                    <a:pt x="1" y="15"/>
                    <a:pt x="1" y="10"/>
                  </a:cubicBezTo>
                  <a:cubicBezTo>
                    <a:pt x="1" y="5"/>
                    <a:pt x="4" y="0"/>
                    <a:pt x="11" y="0"/>
                  </a:cubicBezTo>
                  <a:cubicBezTo>
                    <a:pt x="16" y="0"/>
                    <a:pt x="20" y="3"/>
                    <a:pt x="21" y="4"/>
                  </a:cubicBezTo>
                  <a:cubicBezTo>
                    <a:pt x="21" y="4"/>
                    <a:pt x="22" y="5"/>
                    <a:pt x="21" y="5"/>
                  </a:cubicBezTo>
                  <a:cubicBezTo>
                    <a:pt x="19" y="8"/>
                    <a:pt x="19" y="8"/>
                    <a:pt x="19" y="8"/>
                  </a:cubicBezTo>
                  <a:cubicBezTo>
                    <a:pt x="19" y="8"/>
                    <a:pt x="18" y="9"/>
                    <a:pt x="18" y="8"/>
                  </a:cubicBezTo>
                  <a:cubicBezTo>
                    <a:pt x="16" y="7"/>
                    <a:pt x="14" y="6"/>
                    <a:pt x="11" y="6"/>
                  </a:cubicBezTo>
                  <a:cubicBezTo>
                    <a:pt x="8" y="6"/>
                    <a:pt x="7" y="7"/>
                    <a:pt x="7" y="9"/>
                  </a:cubicBezTo>
                  <a:cubicBezTo>
                    <a:pt x="7" y="11"/>
                    <a:pt x="9" y="13"/>
                    <a:pt x="12" y="15"/>
                  </a:cubicBezTo>
                  <a:cubicBezTo>
                    <a:pt x="17" y="16"/>
                    <a:pt x="22" y="19"/>
                    <a:pt x="22" y="25"/>
                  </a:cubicBezTo>
                  <a:cubicBezTo>
                    <a:pt x="22" y="30"/>
                    <a:pt x="18" y="35"/>
                    <a:pt x="11" y="35"/>
                  </a:cubicBezTo>
                  <a:cubicBezTo>
                    <a:pt x="5" y="35"/>
                    <a:pt x="2"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630FD3B9-58A0-4580-8D6D-E0E763F4D0F1}"/>
                </a:ext>
              </a:extLst>
            </p:cNvPr>
            <p:cNvSpPr>
              <a:spLocks noEditPoints="1"/>
            </p:cNvSpPr>
            <p:nvPr userDrawn="1"/>
          </p:nvSpPr>
          <p:spPr bwMode="black">
            <a:xfrm>
              <a:off x="2692"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7" y="0"/>
                    <a:pt x="34" y="8"/>
                    <a:pt x="34" y="18"/>
                  </a:cubicBezTo>
                  <a:cubicBezTo>
                    <a:pt x="34" y="27"/>
                    <a:pt x="27"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77A428E7-020E-41C6-8A0A-E92FE59AC015}"/>
                </a:ext>
              </a:extLst>
            </p:cNvPr>
            <p:cNvSpPr>
              <a:spLocks/>
            </p:cNvSpPr>
            <p:nvPr userDrawn="1"/>
          </p:nvSpPr>
          <p:spPr bwMode="black">
            <a:xfrm>
              <a:off x="2804"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6"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1E45CBFF-09A2-479C-8455-0FC3951060EC}"/>
                </a:ext>
              </a:extLst>
            </p:cNvPr>
            <p:cNvSpPr>
              <a:spLocks/>
            </p:cNvSpPr>
            <p:nvPr userDrawn="1"/>
          </p:nvSpPr>
          <p:spPr bwMode="black">
            <a:xfrm>
              <a:off x="2872" y="1104"/>
              <a:ext cx="64" cy="81"/>
            </a:xfrm>
            <a:custGeom>
              <a:avLst/>
              <a:gdLst>
                <a:gd name="T0" fmla="*/ 0 w 27"/>
                <a:gd name="T1" fmla="*/ 1 h 34"/>
                <a:gd name="T2" fmla="*/ 1 w 27"/>
                <a:gd name="T3" fmla="*/ 0 h 34"/>
                <a:gd name="T4" fmla="*/ 6 w 27"/>
                <a:gd name="T5" fmla="*/ 0 h 34"/>
                <a:gd name="T6" fmla="*/ 7 w 27"/>
                <a:gd name="T7" fmla="*/ 1 h 34"/>
                <a:gd name="T8" fmla="*/ 7 w 27"/>
                <a:gd name="T9" fmla="*/ 21 h 34"/>
                <a:gd name="T10" fmla="*/ 14 w 27"/>
                <a:gd name="T11" fmla="*/ 28 h 34"/>
                <a:gd name="T12" fmla="*/ 21 w 27"/>
                <a:gd name="T13" fmla="*/ 21 h 34"/>
                <a:gd name="T14" fmla="*/ 21 w 27"/>
                <a:gd name="T15" fmla="*/ 1 h 34"/>
                <a:gd name="T16" fmla="*/ 22 w 27"/>
                <a:gd name="T17" fmla="*/ 0 h 34"/>
                <a:gd name="T18" fmla="*/ 26 w 27"/>
                <a:gd name="T19" fmla="*/ 0 h 34"/>
                <a:gd name="T20" fmla="*/ 27 w 27"/>
                <a:gd name="T21" fmla="*/ 1 h 34"/>
                <a:gd name="T22" fmla="*/ 27 w 27"/>
                <a:gd name="T23" fmla="*/ 21 h 34"/>
                <a:gd name="T24" fmla="*/ 14 w 27"/>
                <a:gd name="T25" fmla="*/ 34 h 34"/>
                <a:gd name="T26" fmla="*/ 0 w 27"/>
                <a:gd name="T27" fmla="*/ 21 h 34"/>
                <a:gd name="T28" fmla="*/ 0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0" y="1"/>
                  </a:moveTo>
                  <a:cubicBezTo>
                    <a:pt x="0" y="0"/>
                    <a:pt x="1" y="0"/>
                    <a:pt x="1" y="0"/>
                  </a:cubicBezTo>
                  <a:cubicBezTo>
                    <a:pt x="6" y="0"/>
                    <a:pt x="6" y="0"/>
                    <a:pt x="6" y="0"/>
                  </a:cubicBezTo>
                  <a:cubicBezTo>
                    <a:pt x="6" y="0"/>
                    <a:pt x="7" y="0"/>
                    <a:pt x="7" y="1"/>
                  </a:cubicBezTo>
                  <a:cubicBezTo>
                    <a:pt x="7" y="21"/>
                    <a:pt x="7" y="21"/>
                    <a:pt x="7" y="21"/>
                  </a:cubicBezTo>
                  <a:cubicBezTo>
                    <a:pt x="7" y="25"/>
                    <a:pt x="10" y="28"/>
                    <a:pt x="14" y="28"/>
                  </a:cubicBezTo>
                  <a:cubicBezTo>
                    <a:pt x="18" y="28"/>
                    <a:pt x="21" y="25"/>
                    <a:pt x="21" y="21"/>
                  </a:cubicBezTo>
                  <a:cubicBezTo>
                    <a:pt x="21" y="1"/>
                    <a:pt x="21" y="1"/>
                    <a:pt x="21" y="1"/>
                  </a:cubicBezTo>
                  <a:cubicBezTo>
                    <a:pt x="21" y="0"/>
                    <a:pt x="21" y="0"/>
                    <a:pt x="22" y="0"/>
                  </a:cubicBezTo>
                  <a:cubicBezTo>
                    <a:pt x="26" y="0"/>
                    <a:pt x="26" y="0"/>
                    <a:pt x="26" y="0"/>
                  </a:cubicBezTo>
                  <a:cubicBezTo>
                    <a:pt x="27" y="0"/>
                    <a:pt x="27" y="0"/>
                    <a:pt x="27" y="1"/>
                  </a:cubicBezTo>
                  <a:cubicBezTo>
                    <a:pt x="27" y="21"/>
                    <a:pt x="27" y="21"/>
                    <a:pt x="27" y="21"/>
                  </a:cubicBezTo>
                  <a:cubicBezTo>
                    <a:pt x="27" y="28"/>
                    <a:pt x="21" y="34"/>
                    <a:pt x="14" y="34"/>
                  </a:cubicBezTo>
                  <a:cubicBezTo>
                    <a:pt x="6" y="34"/>
                    <a:pt x="0" y="28"/>
                    <a:pt x="0" y="21"/>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C58EFB39-D775-4EFE-98B4-4D6FA69BAE66}"/>
                </a:ext>
              </a:extLst>
            </p:cNvPr>
            <p:cNvSpPr>
              <a:spLocks/>
            </p:cNvSpPr>
            <p:nvPr userDrawn="1"/>
          </p:nvSpPr>
          <p:spPr bwMode="black">
            <a:xfrm>
              <a:off x="296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6E91E7CC-86DE-41BB-9D4A-ECE1DE50D9F1}"/>
                </a:ext>
              </a:extLst>
            </p:cNvPr>
            <p:cNvSpPr>
              <a:spLocks/>
            </p:cNvSpPr>
            <p:nvPr userDrawn="1"/>
          </p:nvSpPr>
          <p:spPr bwMode="black">
            <a:xfrm>
              <a:off x="3045" y="1104"/>
              <a:ext cx="14" cy="79"/>
            </a:xfrm>
            <a:custGeom>
              <a:avLst/>
              <a:gdLst>
                <a:gd name="T0" fmla="*/ 0 w 6"/>
                <a:gd name="T1" fmla="*/ 1 h 33"/>
                <a:gd name="T2" fmla="*/ 1 w 6"/>
                <a:gd name="T3" fmla="*/ 0 h 33"/>
                <a:gd name="T4" fmla="*/ 5 w 6"/>
                <a:gd name="T5" fmla="*/ 0 h 33"/>
                <a:gd name="T6" fmla="*/ 6 w 6"/>
                <a:gd name="T7" fmla="*/ 1 h 33"/>
                <a:gd name="T8" fmla="*/ 6 w 6"/>
                <a:gd name="T9" fmla="*/ 32 h 33"/>
                <a:gd name="T10" fmla="*/ 5 w 6"/>
                <a:gd name="T11" fmla="*/ 33 h 33"/>
                <a:gd name="T12" fmla="*/ 1 w 6"/>
                <a:gd name="T13" fmla="*/ 33 h 33"/>
                <a:gd name="T14" fmla="*/ 0 w 6"/>
                <a:gd name="T15" fmla="*/ 32 h 33"/>
                <a:gd name="T16" fmla="*/ 0 w 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0" y="1"/>
                  </a:moveTo>
                  <a:cubicBezTo>
                    <a:pt x="0" y="0"/>
                    <a:pt x="0" y="0"/>
                    <a:pt x="1" y="0"/>
                  </a:cubicBezTo>
                  <a:cubicBezTo>
                    <a:pt x="5" y="0"/>
                    <a:pt x="5" y="0"/>
                    <a:pt x="5" y="0"/>
                  </a:cubicBezTo>
                  <a:cubicBezTo>
                    <a:pt x="6" y="0"/>
                    <a:pt x="6" y="0"/>
                    <a:pt x="6" y="1"/>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a:extLst>
                <a:ext uri="{FF2B5EF4-FFF2-40B4-BE49-F238E27FC236}">
                  <a16:creationId xmlns:a16="http://schemas.microsoft.com/office/drawing/2014/main" id="{E4A8F6BD-9EA7-47DB-B660-2BD5947BF055}"/>
                </a:ext>
              </a:extLst>
            </p:cNvPr>
            <p:cNvSpPr>
              <a:spLocks noEditPoints="1"/>
            </p:cNvSpPr>
            <p:nvPr userDrawn="1"/>
          </p:nvSpPr>
          <p:spPr bwMode="black">
            <a:xfrm>
              <a:off x="3090"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a:extLst>
                <a:ext uri="{FF2B5EF4-FFF2-40B4-BE49-F238E27FC236}">
                  <a16:creationId xmlns:a16="http://schemas.microsoft.com/office/drawing/2014/main" id="{746E7E62-A809-44FE-9268-D39B0D84CDFB}"/>
                </a:ext>
              </a:extLst>
            </p:cNvPr>
            <p:cNvSpPr>
              <a:spLocks/>
            </p:cNvSpPr>
            <p:nvPr userDrawn="1"/>
          </p:nvSpPr>
          <p:spPr bwMode="black">
            <a:xfrm>
              <a:off x="3201" y="1102"/>
              <a:ext cx="67" cy="83"/>
            </a:xfrm>
            <a:custGeom>
              <a:avLst/>
              <a:gdLst>
                <a:gd name="T0" fmla="*/ 0 w 28"/>
                <a:gd name="T1" fmla="*/ 1 h 35"/>
                <a:gd name="T2" fmla="*/ 1 w 28"/>
                <a:gd name="T3" fmla="*/ 0 h 35"/>
                <a:gd name="T4" fmla="*/ 1 w 28"/>
                <a:gd name="T5" fmla="*/ 0 h 35"/>
                <a:gd name="T6" fmla="*/ 2 w 28"/>
                <a:gd name="T7" fmla="*/ 1 h 35"/>
                <a:gd name="T8" fmla="*/ 22 w 28"/>
                <a:gd name="T9" fmla="*/ 22 h 35"/>
                <a:gd name="T10" fmla="*/ 22 w 28"/>
                <a:gd name="T11" fmla="*/ 22 h 35"/>
                <a:gd name="T12" fmla="*/ 22 w 28"/>
                <a:gd name="T13" fmla="*/ 2 h 35"/>
                <a:gd name="T14" fmla="*/ 23 w 28"/>
                <a:gd name="T15" fmla="*/ 1 h 35"/>
                <a:gd name="T16" fmla="*/ 27 w 28"/>
                <a:gd name="T17" fmla="*/ 1 h 35"/>
                <a:gd name="T18" fmla="*/ 28 w 28"/>
                <a:gd name="T19" fmla="*/ 2 h 35"/>
                <a:gd name="T20" fmla="*/ 28 w 28"/>
                <a:gd name="T21" fmla="*/ 34 h 35"/>
                <a:gd name="T22" fmla="*/ 27 w 28"/>
                <a:gd name="T23" fmla="*/ 35 h 35"/>
                <a:gd name="T24" fmla="*/ 26 w 28"/>
                <a:gd name="T25" fmla="*/ 35 h 35"/>
                <a:gd name="T26" fmla="*/ 26 w 28"/>
                <a:gd name="T27" fmla="*/ 35 h 35"/>
                <a:gd name="T28" fmla="*/ 6 w 28"/>
                <a:gd name="T29" fmla="*/ 13 h 35"/>
                <a:gd name="T30" fmla="*/ 6 w 28"/>
                <a:gd name="T31" fmla="*/ 13 h 35"/>
                <a:gd name="T32" fmla="*/ 6 w 28"/>
                <a:gd name="T33" fmla="*/ 33 h 35"/>
                <a:gd name="T34" fmla="*/ 5 w 28"/>
                <a:gd name="T35" fmla="*/ 34 h 35"/>
                <a:gd name="T36" fmla="*/ 1 w 28"/>
                <a:gd name="T37" fmla="*/ 34 h 35"/>
                <a:gd name="T38" fmla="*/ 0 w 28"/>
                <a:gd name="T39" fmla="*/ 33 h 35"/>
                <a:gd name="T40" fmla="*/ 0 w 28"/>
                <a:gd name="T4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0" y="1"/>
                  </a:moveTo>
                  <a:cubicBezTo>
                    <a:pt x="0" y="1"/>
                    <a:pt x="0" y="0"/>
                    <a:pt x="1" y="0"/>
                  </a:cubicBezTo>
                  <a:cubicBezTo>
                    <a:pt x="1" y="0"/>
                    <a:pt x="1" y="0"/>
                    <a:pt x="1" y="0"/>
                  </a:cubicBezTo>
                  <a:cubicBezTo>
                    <a:pt x="2" y="0"/>
                    <a:pt x="2" y="0"/>
                    <a:pt x="2" y="1"/>
                  </a:cubicBezTo>
                  <a:cubicBezTo>
                    <a:pt x="22" y="22"/>
                    <a:pt x="22" y="22"/>
                    <a:pt x="22" y="22"/>
                  </a:cubicBezTo>
                  <a:cubicBezTo>
                    <a:pt x="22" y="22"/>
                    <a:pt x="22" y="22"/>
                    <a:pt x="22" y="22"/>
                  </a:cubicBezTo>
                  <a:cubicBezTo>
                    <a:pt x="22" y="2"/>
                    <a:pt x="22" y="2"/>
                    <a:pt x="22" y="2"/>
                  </a:cubicBezTo>
                  <a:cubicBezTo>
                    <a:pt x="22" y="1"/>
                    <a:pt x="22" y="1"/>
                    <a:pt x="23" y="1"/>
                  </a:cubicBezTo>
                  <a:cubicBezTo>
                    <a:pt x="27" y="1"/>
                    <a:pt x="27" y="1"/>
                    <a:pt x="27" y="1"/>
                  </a:cubicBezTo>
                  <a:cubicBezTo>
                    <a:pt x="28" y="1"/>
                    <a:pt x="28" y="1"/>
                    <a:pt x="28" y="2"/>
                  </a:cubicBezTo>
                  <a:cubicBezTo>
                    <a:pt x="28" y="34"/>
                    <a:pt x="28" y="34"/>
                    <a:pt x="28" y="34"/>
                  </a:cubicBezTo>
                  <a:cubicBezTo>
                    <a:pt x="28" y="34"/>
                    <a:pt x="28" y="35"/>
                    <a:pt x="27" y="35"/>
                  </a:cubicBezTo>
                  <a:cubicBezTo>
                    <a:pt x="26" y="35"/>
                    <a:pt x="26" y="35"/>
                    <a:pt x="26" y="35"/>
                  </a:cubicBezTo>
                  <a:cubicBezTo>
                    <a:pt x="26" y="35"/>
                    <a:pt x="26" y="35"/>
                    <a:pt x="26" y="35"/>
                  </a:cubicBezTo>
                  <a:cubicBezTo>
                    <a:pt x="6" y="13"/>
                    <a:pt x="6" y="13"/>
                    <a:pt x="6" y="13"/>
                  </a:cubicBezTo>
                  <a:cubicBezTo>
                    <a:pt x="6" y="13"/>
                    <a:pt x="6" y="13"/>
                    <a:pt x="6" y="13"/>
                  </a:cubicBezTo>
                  <a:cubicBezTo>
                    <a:pt x="6" y="33"/>
                    <a:pt x="6" y="33"/>
                    <a:pt x="6" y="33"/>
                  </a:cubicBezTo>
                  <a:cubicBezTo>
                    <a:pt x="6" y="34"/>
                    <a:pt x="6" y="34"/>
                    <a:pt x="5" y="34"/>
                  </a:cubicBezTo>
                  <a:cubicBezTo>
                    <a:pt x="1" y="34"/>
                    <a:pt x="1" y="34"/>
                    <a:pt x="1" y="34"/>
                  </a:cubicBezTo>
                  <a:cubicBezTo>
                    <a:pt x="0" y="34"/>
                    <a:pt x="0" y="34"/>
                    <a:pt x="0" y="33"/>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a:extLst>
                <a:ext uri="{FF2B5EF4-FFF2-40B4-BE49-F238E27FC236}">
                  <a16:creationId xmlns:a16="http://schemas.microsoft.com/office/drawing/2014/main" id="{B2A7D0A5-BC58-4E8E-AAB7-42EB18E141C9}"/>
                </a:ext>
              </a:extLst>
            </p:cNvPr>
            <p:cNvSpPr>
              <a:spLocks/>
            </p:cNvSpPr>
            <p:nvPr userDrawn="1"/>
          </p:nvSpPr>
          <p:spPr bwMode="black">
            <a:xfrm>
              <a:off x="3298" y="1102"/>
              <a:ext cx="52" cy="83"/>
            </a:xfrm>
            <a:custGeom>
              <a:avLst/>
              <a:gdLst>
                <a:gd name="T0" fmla="*/ 0 w 22"/>
                <a:gd name="T1" fmla="*/ 31 h 35"/>
                <a:gd name="T2" fmla="*/ 0 w 22"/>
                <a:gd name="T3" fmla="*/ 30 h 35"/>
                <a:gd name="T4" fmla="*/ 2 w 22"/>
                <a:gd name="T5" fmla="*/ 27 h 35"/>
                <a:gd name="T6" fmla="*/ 3 w 22"/>
                <a:gd name="T7" fmla="*/ 26 h 35"/>
                <a:gd name="T8" fmla="*/ 11 w 22"/>
                <a:gd name="T9" fmla="*/ 29 h 35"/>
                <a:gd name="T10" fmla="*/ 15 w 22"/>
                <a:gd name="T11" fmla="*/ 26 h 35"/>
                <a:gd name="T12" fmla="*/ 9 w 22"/>
                <a:gd name="T13" fmla="*/ 20 h 35"/>
                <a:gd name="T14" fmla="*/ 0 w 22"/>
                <a:gd name="T15" fmla="*/ 10 h 35"/>
                <a:gd name="T16" fmla="*/ 11 w 22"/>
                <a:gd name="T17" fmla="*/ 0 h 35"/>
                <a:gd name="T18" fmla="*/ 20 w 22"/>
                <a:gd name="T19" fmla="*/ 4 h 35"/>
                <a:gd name="T20" fmla="*/ 20 w 22"/>
                <a:gd name="T21" fmla="*/ 5 h 35"/>
                <a:gd name="T22" fmla="*/ 19 w 22"/>
                <a:gd name="T23" fmla="*/ 8 h 35"/>
                <a:gd name="T24" fmla="*/ 17 w 22"/>
                <a:gd name="T25" fmla="*/ 8 h 35"/>
                <a:gd name="T26" fmla="*/ 10 w 22"/>
                <a:gd name="T27" fmla="*/ 6 h 35"/>
                <a:gd name="T28" fmla="*/ 6 w 22"/>
                <a:gd name="T29" fmla="*/ 9 h 35"/>
                <a:gd name="T30" fmla="*/ 12 w 22"/>
                <a:gd name="T31" fmla="*/ 15 h 35"/>
                <a:gd name="T32" fmla="*/ 22 w 22"/>
                <a:gd name="T33" fmla="*/ 25 h 35"/>
                <a:gd name="T34" fmla="*/ 11 w 22"/>
                <a:gd name="T35" fmla="*/ 35 h 35"/>
                <a:gd name="T36" fmla="*/ 0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0" y="31"/>
                  </a:moveTo>
                  <a:cubicBezTo>
                    <a:pt x="0" y="31"/>
                    <a:pt x="0" y="30"/>
                    <a:pt x="0" y="30"/>
                  </a:cubicBezTo>
                  <a:cubicBezTo>
                    <a:pt x="2" y="27"/>
                    <a:pt x="2" y="27"/>
                    <a:pt x="2" y="27"/>
                  </a:cubicBezTo>
                  <a:cubicBezTo>
                    <a:pt x="2" y="26"/>
                    <a:pt x="3" y="26"/>
                    <a:pt x="3" y="26"/>
                  </a:cubicBezTo>
                  <a:cubicBezTo>
                    <a:pt x="5" y="28"/>
                    <a:pt x="7" y="29"/>
                    <a:pt x="11" y="29"/>
                  </a:cubicBezTo>
                  <a:cubicBezTo>
                    <a:pt x="13" y="29"/>
                    <a:pt x="15" y="28"/>
                    <a:pt x="15" y="26"/>
                  </a:cubicBezTo>
                  <a:cubicBezTo>
                    <a:pt x="15" y="23"/>
                    <a:pt x="13" y="22"/>
                    <a:pt x="9" y="20"/>
                  </a:cubicBezTo>
                  <a:cubicBezTo>
                    <a:pt x="4" y="18"/>
                    <a:pt x="0" y="15"/>
                    <a:pt x="0" y="10"/>
                  </a:cubicBezTo>
                  <a:cubicBezTo>
                    <a:pt x="0" y="5"/>
                    <a:pt x="3" y="0"/>
                    <a:pt x="11" y="0"/>
                  </a:cubicBezTo>
                  <a:cubicBezTo>
                    <a:pt x="15" y="0"/>
                    <a:pt x="19" y="3"/>
                    <a:pt x="20" y="4"/>
                  </a:cubicBezTo>
                  <a:cubicBezTo>
                    <a:pt x="21" y="4"/>
                    <a:pt x="21" y="5"/>
                    <a:pt x="20" y="5"/>
                  </a:cubicBezTo>
                  <a:cubicBezTo>
                    <a:pt x="19" y="8"/>
                    <a:pt x="19" y="8"/>
                    <a:pt x="19" y="8"/>
                  </a:cubicBezTo>
                  <a:cubicBezTo>
                    <a:pt x="18" y="8"/>
                    <a:pt x="18" y="9"/>
                    <a:pt x="17" y="8"/>
                  </a:cubicBezTo>
                  <a:cubicBezTo>
                    <a:pt x="15" y="7"/>
                    <a:pt x="13" y="6"/>
                    <a:pt x="10" y="6"/>
                  </a:cubicBezTo>
                  <a:cubicBezTo>
                    <a:pt x="8" y="6"/>
                    <a:pt x="6" y="7"/>
                    <a:pt x="6" y="9"/>
                  </a:cubicBezTo>
                  <a:cubicBezTo>
                    <a:pt x="6" y="11"/>
                    <a:pt x="8" y="13"/>
                    <a:pt x="12" y="15"/>
                  </a:cubicBezTo>
                  <a:cubicBezTo>
                    <a:pt x="16" y="16"/>
                    <a:pt x="22" y="19"/>
                    <a:pt x="22" y="25"/>
                  </a:cubicBezTo>
                  <a:cubicBezTo>
                    <a:pt x="22" y="30"/>
                    <a:pt x="18" y="35"/>
                    <a:pt x="11" y="35"/>
                  </a:cubicBezTo>
                  <a:cubicBezTo>
                    <a:pt x="5" y="35"/>
                    <a:pt x="2" y="32"/>
                    <a:pt x="0"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a:extLst>
                <a:ext uri="{FF2B5EF4-FFF2-40B4-BE49-F238E27FC236}">
                  <a16:creationId xmlns:a16="http://schemas.microsoft.com/office/drawing/2014/main" id="{B90E4F2C-B8EC-45A1-A496-5C5131F13BDC}"/>
                </a:ext>
              </a:extLst>
            </p:cNvPr>
            <p:cNvSpPr>
              <a:spLocks/>
            </p:cNvSpPr>
            <p:nvPr userDrawn="1"/>
          </p:nvSpPr>
          <p:spPr bwMode="black">
            <a:xfrm>
              <a:off x="3412" y="1104"/>
              <a:ext cx="54"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8"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a:extLst>
                <a:ext uri="{FF2B5EF4-FFF2-40B4-BE49-F238E27FC236}">
                  <a16:creationId xmlns:a16="http://schemas.microsoft.com/office/drawing/2014/main" id="{D4B0ABC3-DDC6-43CA-AECB-A4EF0416AF97}"/>
                </a:ext>
              </a:extLst>
            </p:cNvPr>
            <p:cNvSpPr>
              <a:spLocks/>
            </p:cNvSpPr>
            <p:nvPr userDrawn="1"/>
          </p:nvSpPr>
          <p:spPr bwMode="black">
            <a:xfrm>
              <a:off x="3492" y="1104"/>
              <a:ext cx="67" cy="79"/>
            </a:xfrm>
            <a:custGeom>
              <a:avLst/>
              <a:gdLst>
                <a:gd name="T0" fmla="*/ 0 w 28"/>
                <a:gd name="T1" fmla="*/ 1 h 33"/>
                <a:gd name="T2" fmla="*/ 1 w 28"/>
                <a:gd name="T3" fmla="*/ 0 h 33"/>
                <a:gd name="T4" fmla="*/ 6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a:extLst>
                <a:ext uri="{FF2B5EF4-FFF2-40B4-BE49-F238E27FC236}">
                  <a16:creationId xmlns:a16="http://schemas.microsoft.com/office/drawing/2014/main" id="{09FF0249-1A2B-425B-852E-26864EAD6D73}"/>
                </a:ext>
              </a:extLst>
            </p:cNvPr>
            <p:cNvSpPr>
              <a:spLocks noEditPoints="1"/>
            </p:cNvSpPr>
            <p:nvPr userDrawn="1"/>
          </p:nvSpPr>
          <p:spPr bwMode="black">
            <a:xfrm>
              <a:off x="3585" y="1102"/>
              <a:ext cx="75"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6">
              <a:extLst>
                <a:ext uri="{FF2B5EF4-FFF2-40B4-BE49-F238E27FC236}">
                  <a16:creationId xmlns:a16="http://schemas.microsoft.com/office/drawing/2014/main" id="{07D56375-1EF5-423D-ACCE-24761C86D044}"/>
                </a:ext>
              </a:extLst>
            </p:cNvPr>
            <p:cNvSpPr>
              <a:spLocks/>
            </p:cNvSpPr>
            <p:nvPr userDrawn="1"/>
          </p:nvSpPr>
          <p:spPr bwMode="black">
            <a:xfrm>
              <a:off x="367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7">
              <a:extLst>
                <a:ext uri="{FF2B5EF4-FFF2-40B4-BE49-F238E27FC236}">
                  <a16:creationId xmlns:a16="http://schemas.microsoft.com/office/drawing/2014/main" id="{C81AD2A5-2691-4064-93C4-253AA46B810E}"/>
                </a:ext>
              </a:extLst>
            </p:cNvPr>
            <p:cNvSpPr>
              <a:spLocks/>
            </p:cNvSpPr>
            <p:nvPr userDrawn="1"/>
          </p:nvSpPr>
          <p:spPr bwMode="black">
            <a:xfrm>
              <a:off x="3793" y="1102"/>
              <a:ext cx="88" cy="83"/>
            </a:xfrm>
            <a:custGeom>
              <a:avLst/>
              <a:gdLst>
                <a:gd name="T0" fmla="*/ 5 w 37"/>
                <a:gd name="T1" fmla="*/ 1 h 35"/>
                <a:gd name="T2" fmla="*/ 6 w 37"/>
                <a:gd name="T3" fmla="*/ 0 h 35"/>
                <a:gd name="T4" fmla="*/ 7 w 37"/>
                <a:gd name="T5" fmla="*/ 0 h 35"/>
                <a:gd name="T6" fmla="*/ 8 w 37"/>
                <a:gd name="T7" fmla="*/ 1 h 35"/>
                <a:gd name="T8" fmla="*/ 18 w 37"/>
                <a:gd name="T9" fmla="*/ 23 h 35"/>
                <a:gd name="T10" fmla="*/ 19 w 37"/>
                <a:gd name="T11" fmla="*/ 23 h 35"/>
                <a:gd name="T12" fmla="*/ 29 w 37"/>
                <a:gd name="T13" fmla="*/ 1 h 35"/>
                <a:gd name="T14" fmla="*/ 30 w 37"/>
                <a:gd name="T15" fmla="*/ 0 h 35"/>
                <a:gd name="T16" fmla="*/ 31 w 37"/>
                <a:gd name="T17" fmla="*/ 0 h 35"/>
                <a:gd name="T18" fmla="*/ 32 w 37"/>
                <a:gd name="T19" fmla="*/ 1 h 35"/>
                <a:gd name="T20" fmla="*/ 37 w 37"/>
                <a:gd name="T21" fmla="*/ 33 h 35"/>
                <a:gd name="T22" fmla="*/ 36 w 37"/>
                <a:gd name="T23" fmla="*/ 34 h 35"/>
                <a:gd name="T24" fmla="*/ 32 w 37"/>
                <a:gd name="T25" fmla="*/ 34 h 35"/>
                <a:gd name="T26" fmla="*/ 31 w 37"/>
                <a:gd name="T27" fmla="*/ 34 h 35"/>
                <a:gd name="T28" fmla="*/ 28 w 37"/>
                <a:gd name="T29" fmla="*/ 15 h 35"/>
                <a:gd name="T30" fmla="*/ 28 w 37"/>
                <a:gd name="T31" fmla="*/ 15 h 35"/>
                <a:gd name="T32" fmla="*/ 20 w 37"/>
                <a:gd name="T33" fmla="*/ 34 h 35"/>
                <a:gd name="T34" fmla="*/ 19 w 37"/>
                <a:gd name="T35" fmla="*/ 35 h 35"/>
                <a:gd name="T36" fmla="*/ 18 w 37"/>
                <a:gd name="T37" fmla="*/ 35 h 35"/>
                <a:gd name="T38" fmla="*/ 17 w 37"/>
                <a:gd name="T39" fmla="*/ 34 h 35"/>
                <a:gd name="T40" fmla="*/ 9 w 37"/>
                <a:gd name="T41" fmla="*/ 15 h 35"/>
                <a:gd name="T42" fmla="*/ 9 w 37"/>
                <a:gd name="T43" fmla="*/ 15 h 35"/>
                <a:gd name="T44" fmla="*/ 6 w 37"/>
                <a:gd name="T45" fmla="*/ 34 h 35"/>
                <a:gd name="T46" fmla="*/ 5 w 37"/>
                <a:gd name="T47" fmla="*/ 34 h 35"/>
                <a:gd name="T48" fmla="*/ 1 w 37"/>
                <a:gd name="T49" fmla="*/ 34 h 35"/>
                <a:gd name="T50" fmla="*/ 0 w 37"/>
                <a:gd name="T51" fmla="*/ 33 h 35"/>
                <a:gd name="T52" fmla="*/ 5 w 37"/>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5" y="1"/>
                  </a:moveTo>
                  <a:cubicBezTo>
                    <a:pt x="6" y="1"/>
                    <a:pt x="6" y="0"/>
                    <a:pt x="6" y="0"/>
                  </a:cubicBezTo>
                  <a:cubicBezTo>
                    <a:pt x="7" y="0"/>
                    <a:pt x="7" y="0"/>
                    <a:pt x="7" y="0"/>
                  </a:cubicBezTo>
                  <a:cubicBezTo>
                    <a:pt x="7" y="0"/>
                    <a:pt x="8" y="1"/>
                    <a:pt x="8" y="1"/>
                  </a:cubicBezTo>
                  <a:cubicBezTo>
                    <a:pt x="18" y="23"/>
                    <a:pt x="18" y="23"/>
                    <a:pt x="18" y="23"/>
                  </a:cubicBezTo>
                  <a:cubicBezTo>
                    <a:pt x="19" y="23"/>
                    <a:pt x="19" y="23"/>
                    <a:pt x="19" y="23"/>
                  </a:cubicBezTo>
                  <a:cubicBezTo>
                    <a:pt x="29" y="1"/>
                    <a:pt x="29" y="1"/>
                    <a:pt x="29" y="1"/>
                  </a:cubicBezTo>
                  <a:cubicBezTo>
                    <a:pt x="29" y="1"/>
                    <a:pt x="30" y="0"/>
                    <a:pt x="30" y="0"/>
                  </a:cubicBezTo>
                  <a:cubicBezTo>
                    <a:pt x="31" y="0"/>
                    <a:pt x="31" y="0"/>
                    <a:pt x="31" y="0"/>
                  </a:cubicBezTo>
                  <a:cubicBezTo>
                    <a:pt x="31" y="0"/>
                    <a:pt x="32" y="1"/>
                    <a:pt x="32" y="1"/>
                  </a:cubicBezTo>
                  <a:cubicBezTo>
                    <a:pt x="37" y="33"/>
                    <a:pt x="37" y="33"/>
                    <a:pt x="37" y="33"/>
                  </a:cubicBezTo>
                  <a:cubicBezTo>
                    <a:pt x="37" y="34"/>
                    <a:pt x="37" y="34"/>
                    <a:pt x="36" y="34"/>
                  </a:cubicBezTo>
                  <a:cubicBezTo>
                    <a:pt x="32" y="34"/>
                    <a:pt x="32" y="34"/>
                    <a:pt x="32" y="34"/>
                  </a:cubicBezTo>
                  <a:cubicBezTo>
                    <a:pt x="32" y="34"/>
                    <a:pt x="31" y="34"/>
                    <a:pt x="31" y="34"/>
                  </a:cubicBezTo>
                  <a:cubicBezTo>
                    <a:pt x="28" y="15"/>
                    <a:pt x="28" y="15"/>
                    <a:pt x="28" y="15"/>
                  </a:cubicBezTo>
                  <a:cubicBezTo>
                    <a:pt x="28" y="15"/>
                    <a:pt x="28" y="15"/>
                    <a:pt x="28" y="15"/>
                  </a:cubicBezTo>
                  <a:cubicBezTo>
                    <a:pt x="20" y="34"/>
                    <a:pt x="20" y="34"/>
                    <a:pt x="20" y="34"/>
                  </a:cubicBezTo>
                  <a:cubicBezTo>
                    <a:pt x="20" y="35"/>
                    <a:pt x="19" y="35"/>
                    <a:pt x="19" y="35"/>
                  </a:cubicBezTo>
                  <a:cubicBezTo>
                    <a:pt x="18" y="35"/>
                    <a:pt x="18" y="35"/>
                    <a:pt x="18" y="35"/>
                  </a:cubicBezTo>
                  <a:cubicBezTo>
                    <a:pt x="18" y="35"/>
                    <a:pt x="17" y="35"/>
                    <a:pt x="17" y="34"/>
                  </a:cubicBezTo>
                  <a:cubicBezTo>
                    <a:pt x="9" y="15"/>
                    <a:pt x="9" y="15"/>
                    <a:pt x="9" y="15"/>
                  </a:cubicBezTo>
                  <a:cubicBezTo>
                    <a:pt x="9" y="15"/>
                    <a:pt x="9" y="15"/>
                    <a:pt x="9" y="15"/>
                  </a:cubicBezTo>
                  <a:cubicBezTo>
                    <a:pt x="6" y="34"/>
                    <a:pt x="6" y="34"/>
                    <a:pt x="6" y="34"/>
                  </a:cubicBezTo>
                  <a:cubicBezTo>
                    <a:pt x="6" y="34"/>
                    <a:pt x="5" y="34"/>
                    <a:pt x="5" y="34"/>
                  </a:cubicBezTo>
                  <a:cubicBezTo>
                    <a:pt x="1" y="34"/>
                    <a:pt x="1" y="34"/>
                    <a:pt x="1" y="34"/>
                  </a:cubicBezTo>
                  <a:cubicBezTo>
                    <a:pt x="0" y="34"/>
                    <a:pt x="0" y="34"/>
                    <a:pt x="0" y="33"/>
                  </a:cubicBezTo>
                  <a:lnTo>
                    <a:pt x="5"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a:extLst>
                <a:ext uri="{FF2B5EF4-FFF2-40B4-BE49-F238E27FC236}">
                  <a16:creationId xmlns:a16="http://schemas.microsoft.com/office/drawing/2014/main" id="{40ED7C9C-CB47-4190-991C-C45DA740B923}"/>
                </a:ext>
              </a:extLst>
            </p:cNvPr>
            <p:cNvSpPr>
              <a:spLocks noEditPoints="1"/>
            </p:cNvSpPr>
            <p:nvPr userDrawn="1"/>
          </p:nvSpPr>
          <p:spPr bwMode="black">
            <a:xfrm>
              <a:off x="3902"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9">
              <a:extLst>
                <a:ext uri="{FF2B5EF4-FFF2-40B4-BE49-F238E27FC236}">
                  <a16:creationId xmlns:a16="http://schemas.microsoft.com/office/drawing/2014/main" id="{F414905F-9677-441A-A86A-55874C713733}"/>
                </a:ext>
              </a:extLst>
            </p:cNvPr>
            <p:cNvSpPr>
              <a:spLocks/>
            </p:cNvSpPr>
            <p:nvPr userDrawn="1"/>
          </p:nvSpPr>
          <p:spPr bwMode="black">
            <a:xfrm>
              <a:off x="3989"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0">
              <a:extLst>
                <a:ext uri="{FF2B5EF4-FFF2-40B4-BE49-F238E27FC236}">
                  <a16:creationId xmlns:a16="http://schemas.microsoft.com/office/drawing/2014/main" id="{70695822-3D74-49C2-95F0-0E0C196804A3}"/>
                </a:ext>
              </a:extLst>
            </p:cNvPr>
            <p:cNvSpPr>
              <a:spLocks/>
            </p:cNvSpPr>
            <p:nvPr userDrawn="1"/>
          </p:nvSpPr>
          <p:spPr bwMode="black">
            <a:xfrm>
              <a:off x="4065"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1">
              <a:extLst>
                <a:ext uri="{FF2B5EF4-FFF2-40B4-BE49-F238E27FC236}">
                  <a16:creationId xmlns:a16="http://schemas.microsoft.com/office/drawing/2014/main" id="{BE5C2852-ACD0-4663-BEF5-0D9FB381A183}"/>
                </a:ext>
              </a:extLst>
            </p:cNvPr>
            <p:cNvSpPr>
              <a:spLocks/>
            </p:cNvSpPr>
            <p:nvPr userDrawn="1"/>
          </p:nvSpPr>
          <p:spPr bwMode="black">
            <a:xfrm>
              <a:off x="4146"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7 w 22"/>
                <a:gd name="T13" fmla="*/ 6 h 33"/>
                <a:gd name="T14" fmla="*/ 7 w 22"/>
                <a:gd name="T15" fmla="*/ 13 h 33"/>
                <a:gd name="T16" fmla="*/ 19 w 22"/>
                <a:gd name="T17" fmla="*/ 13 h 33"/>
                <a:gd name="T18" fmla="*/ 19 w 22"/>
                <a:gd name="T19" fmla="*/ 14 h 33"/>
                <a:gd name="T20" fmla="*/ 19 w 22"/>
                <a:gd name="T21" fmla="*/ 18 h 33"/>
                <a:gd name="T22" fmla="*/ 19 w 22"/>
                <a:gd name="T23" fmla="*/ 19 h 33"/>
                <a:gd name="T24" fmla="*/ 7 w 22"/>
                <a:gd name="T25" fmla="*/ 19 h 33"/>
                <a:gd name="T26" fmla="*/ 7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7" y="6"/>
                    <a:pt x="7" y="6"/>
                    <a:pt x="7" y="6"/>
                  </a:cubicBezTo>
                  <a:cubicBezTo>
                    <a:pt x="7" y="13"/>
                    <a:pt x="7" y="13"/>
                    <a:pt x="7" y="13"/>
                  </a:cubicBezTo>
                  <a:cubicBezTo>
                    <a:pt x="19" y="13"/>
                    <a:pt x="19" y="13"/>
                    <a:pt x="19" y="13"/>
                  </a:cubicBezTo>
                  <a:cubicBezTo>
                    <a:pt x="19" y="13"/>
                    <a:pt x="19" y="14"/>
                    <a:pt x="19" y="14"/>
                  </a:cubicBezTo>
                  <a:cubicBezTo>
                    <a:pt x="19" y="18"/>
                    <a:pt x="19" y="18"/>
                    <a:pt x="19" y="18"/>
                  </a:cubicBezTo>
                  <a:cubicBezTo>
                    <a:pt x="19" y="19"/>
                    <a:pt x="19" y="19"/>
                    <a:pt x="19" y="19"/>
                  </a:cubicBezTo>
                  <a:cubicBezTo>
                    <a:pt x="7" y="19"/>
                    <a:pt x="7" y="19"/>
                    <a:pt x="7" y="19"/>
                  </a:cubicBezTo>
                  <a:cubicBezTo>
                    <a:pt x="7" y="28"/>
                    <a:pt x="7" y="28"/>
                    <a:pt x="7"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2">
              <a:extLst>
                <a:ext uri="{FF2B5EF4-FFF2-40B4-BE49-F238E27FC236}">
                  <a16:creationId xmlns:a16="http://schemas.microsoft.com/office/drawing/2014/main" id="{BCA6CA33-ED45-40BA-A490-0D089174BFA3}"/>
                </a:ext>
              </a:extLst>
            </p:cNvPr>
            <p:cNvSpPr>
              <a:spLocks noEditPoints="1"/>
            </p:cNvSpPr>
            <p:nvPr userDrawn="1"/>
          </p:nvSpPr>
          <p:spPr bwMode="black">
            <a:xfrm>
              <a:off x="4226" y="1104"/>
              <a:ext cx="62" cy="79"/>
            </a:xfrm>
            <a:custGeom>
              <a:avLst/>
              <a:gdLst>
                <a:gd name="T0" fmla="*/ 0 w 26"/>
                <a:gd name="T1" fmla="*/ 1 h 33"/>
                <a:gd name="T2" fmla="*/ 1 w 26"/>
                <a:gd name="T3" fmla="*/ 0 h 33"/>
                <a:gd name="T4" fmla="*/ 15 w 26"/>
                <a:gd name="T5" fmla="*/ 0 h 33"/>
                <a:gd name="T6" fmla="*/ 26 w 26"/>
                <a:gd name="T7" fmla="*/ 10 h 33"/>
                <a:gd name="T8" fmla="*/ 18 w 26"/>
                <a:gd name="T9" fmla="*/ 20 h 33"/>
                <a:gd name="T10" fmla="*/ 25 w 26"/>
                <a:gd name="T11" fmla="*/ 32 h 33"/>
                <a:gd name="T12" fmla="*/ 24 w 26"/>
                <a:gd name="T13" fmla="*/ 33 h 33"/>
                <a:gd name="T14" fmla="*/ 19 w 26"/>
                <a:gd name="T15" fmla="*/ 33 h 33"/>
                <a:gd name="T16" fmla="*/ 18 w 26"/>
                <a:gd name="T17" fmla="*/ 33 h 33"/>
                <a:gd name="T18" fmla="*/ 12 w 26"/>
                <a:gd name="T19" fmla="*/ 20 h 33"/>
                <a:gd name="T20" fmla="*/ 7 w 26"/>
                <a:gd name="T21" fmla="*/ 20 h 33"/>
                <a:gd name="T22" fmla="*/ 7 w 26"/>
                <a:gd name="T23" fmla="*/ 32 h 33"/>
                <a:gd name="T24" fmla="*/ 6 w 26"/>
                <a:gd name="T25" fmla="*/ 33 h 33"/>
                <a:gd name="T26" fmla="*/ 1 w 26"/>
                <a:gd name="T27" fmla="*/ 33 h 33"/>
                <a:gd name="T28" fmla="*/ 0 w 26"/>
                <a:gd name="T29" fmla="*/ 32 h 33"/>
                <a:gd name="T30" fmla="*/ 0 w 26"/>
                <a:gd name="T31" fmla="*/ 1 h 33"/>
                <a:gd name="T32" fmla="*/ 15 w 26"/>
                <a:gd name="T33" fmla="*/ 15 h 33"/>
                <a:gd name="T34" fmla="*/ 19 w 26"/>
                <a:gd name="T35" fmla="*/ 10 h 33"/>
                <a:gd name="T36" fmla="*/ 15 w 26"/>
                <a:gd name="T37" fmla="*/ 6 h 33"/>
                <a:gd name="T38" fmla="*/ 7 w 26"/>
                <a:gd name="T39" fmla="*/ 6 h 33"/>
                <a:gd name="T40" fmla="*/ 7 w 26"/>
                <a:gd name="T41" fmla="*/ 15 h 33"/>
                <a:gd name="T42" fmla="*/ 15 w 26"/>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3">
                  <a:moveTo>
                    <a:pt x="0" y="1"/>
                  </a:moveTo>
                  <a:cubicBezTo>
                    <a:pt x="0" y="0"/>
                    <a:pt x="1" y="0"/>
                    <a:pt x="1" y="0"/>
                  </a:cubicBezTo>
                  <a:cubicBezTo>
                    <a:pt x="15" y="0"/>
                    <a:pt x="15" y="0"/>
                    <a:pt x="15" y="0"/>
                  </a:cubicBezTo>
                  <a:cubicBezTo>
                    <a:pt x="21" y="0"/>
                    <a:pt x="26" y="4"/>
                    <a:pt x="26" y="10"/>
                  </a:cubicBezTo>
                  <a:cubicBezTo>
                    <a:pt x="26" y="15"/>
                    <a:pt x="23"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7" y="20"/>
                    <a:pt x="7" y="20"/>
                    <a:pt x="7" y="20"/>
                  </a:cubicBezTo>
                  <a:cubicBezTo>
                    <a:pt x="7" y="32"/>
                    <a:pt x="7" y="32"/>
                    <a:pt x="7" y="32"/>
                  </a:cubicBezTo>
                  <a:cubicBezTo>
                    <a:pt x="7" y="33"/>
                    <a:pt x="6" y="33"/>
                    <a:pt x="6" y="33"/>
                  </a:cubicBezTo>
                  <a:cubicBezTo>
                    <a:pt x="1" y="33"/>
                    <a:pt x="1" y="33"/>
                    <a:pt x="1" y="33"/>
                  </a:cubicBezTo>
                  <a:cubicBezTo>
                    <a:pt x="1" y="33"/>
                    <a:pt x="0" y="33"/>
                    <a:pt x="0" y="32"/>
                  </a:cubicBezTo>
                  <a:lnTo>
                    <a:pt x="0" y="1"/>
                  </a:lnTo>
                  <a:close/>
                  <a:moveTo>
                    <a:pt x="15" y="15"/>
                  </a:moveTo>
                  <a:cubicBezTo>
                    <a:pt x="17" y="15"/>
                    <a:pt x="19" y="13"/>
                    <a:pt x="19" y="10"/>
                  </a:cubicBezTo>
                  <a:cubicBezTo>
                    <a:pt x="19" y="8"/>
                    <a:pt x="17" y="6"/>
                    <a:pt x="15" y="6"/>
                  </a:cubicBezTo>
                  <a:cubicBezTo>
                    <a:pt x="7" y="6"/>
                    <a:pt x="7" y="6"/>
                    <a:pt x="7" y="6"/>
                  </a:cubicBezTo>
                  <a:cubicBezTo>
                    <a:pt x="7" y="15"/>
                    <a:pt x="7" y="15"/>
                    <a:pt x="7" y="15"/>
                  </a:cubicBezTo>
                  <a:lnTo>
                    <a:pt x="15"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Oval 42">
              <a:extLst>
                <a:ext uri="{FF2B5EF4-FFF2-40B4-BE49-F238E27FC236}">
                  <a16:creationId xmlns:a16="http://schemas.microsoft.com/office/drawing/2014/main" id="{637E46B9-42FF-4D56-AAE8-A148739C6F3C}"/>
                </a:ext>
              </a:extLst>
            </p:cNvPr>
            <p:cNvSpPr>
              <a:spLocks noChangeArrowheads="1"/>
            </p:cNvSpPr>
            <p:nvPr userDrawn="1"/>
          </p:nvSpPr>
          <p:spPr bwMode="black">
            <a:xfrm>
              <a:off x="4311" y="1164"/>
              <a:ext cx="22"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4">
              <a:extLst>
                <a:ext uri="{FF2B5EF4-FFF2-40B4-BE49-F238E27FC236}">
                  <a16:creationId xmlns:a16="http://schemas.microsoft.com/office/drawing/2014/main" id="{5727CF09-BDDA-4DAB-BD8F-EBEEDB69163D}"/>
                </a:ext>
              </a:extLst>
            </p:cNvPr>
            <p:cNvSpPr>
              <a:spLocks/>
            </p:cNvSpPr>
            <p:nvPr userDrawn="1"/>
          </p:nvSpPr>
          <p:spPr bwMode="black">
            <a:xfrm>
              <a:off x="4406" y="1104"/>
              <a:ext cx="66" cy="79"/>
            </a:xfrm>
            <a:custGeom>
              <a:avLst/>
              <a:gdLst>
                <a:gd name="T0" fmla="*/ 0 w 28"/>
                <a:gd name="T1" fmla="*/ 1 h 33"/>
                <a:gd name="T2" fmla="*/ 0 w 28"/>
                <a:gd name="T3" fmla="*/ 0 h 33"/>
                <a:gd name="T4" fmla="*/ 5 w 28"/>
                <a:gd name="T5" fmla="*/ 0 h 33"/>
                <a:gd name="T6" fmla="*/ 6 w 28"/>
                <a:gd name="T7" fmla="*/ 1 h 33"/>
                <a:gd name="T8" fmla="*/ 6 w 28"/>
                <a:gd name="T9" fmla="*/ 13 h 33"/>
                <a:gd name="T10" fmla="*/ 21 w 28"/>
                <a:gd name="T11" fmla="*/ 13 h 33"/>
                <a:gd name="T12" fmla="*/ 21 w 28"/>
                <a:gd name="T13" fmla="*/ 1 h 33"/>
                <a:gd name="T14" fmla="*/ 22 w 28"/>
                <a:gd name="T15" fmla="*/ 0 h 33"/>
                <a:gd name="T16" fmla="*/ 27 w 28"/>
                <a:gd name="T17" fmla="*/ 0 h 33"/>
                <a:gd name="T18" fmla="*/ 28 w 28"/>
                <a:gd name="T19" fmla="*/ 1 h 33"/>
                <a:gd name="T20" fmla="*/ 28 w 28"/>
                <a:gd name="T21" fmla="*/ 32 h 33"/>
                <a:gd name="T22" fmla="*/ 27 w 28"/>
                <a:gd name="T23" fmla="*/ 33 h 33"/>
                <a:gd name="T24" fmla="*/ 22 w 28"/>
                <a:gd name="T25" fmla="*/ 33 h 33"/>
                <a:gd name="T26" fmla="*/ 21 w 28"/>
                <a:gd name="T27" fmla="*/ 32 h 33"/>
                <a:gd name="T28" fmla="*/ 21 w 28"/>
                <a:gd name="T29" fmla="*/ 19 h 33"/>
                <a:gd name="T30" fmla="*/ 6 w 28"/>
                <a:gd name="T31" fmla="*/ 19 h 33"/>
                <a:gd name="T32" fmla="*/ 6 w 28"/>
                <a:gd name="T33" fmla="*/ 32 h 33"/>
                <a:gd name="T34" fmla="*/ 5 w 28"/>
                <a:gd name="T35" fmla="*/ 33 h 33"/>
                <a:gd name="T36" fmla="*/ 0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0" y="0"/>
                  </a:cubicBezTo>
                  <a:cubicBezTo>
                    <a:pt x="5" y="0"/>
                    <a:pt x="5" y="0"/>
                    <a:pt x="5" y="0"/>
                  </a:cubicBezTo>
                  <a:cubicBezTo>
                    <a:pt x="5" y="0"/>
                    <a:pt x="6" y="0"/>
                    <a:pt x="6" y="1"/>
                  </a:cubicBezTo>
                  <a:cubicBezTo>
                    <a:pt x="6" y="13"/>
                    <a:pt x="6" y="13"/>
                    <a:pt x="6" y="13"/>
                  </a:cubicBezTo>
                  <a:cubicBezTo>
                    <a:pt x="21" y="13"/>
                    <a:pt x="21" y="13"/>
                    <a:pt x="21" y="13"/>
                  </a:cubicBezTo>
                  <a:cubicBezTo>
                    <a:pt x="21" y="1"/>
                    <a:pt x="21" y="1"/>
                    <a:pt x="21" y="1"/>
                  </a:cubicBezTo>
                  <a:cubicBezTo>
                    <a:pt x="21" y="0"/>
                    <a:pt x="22" y="0"/>
                    <a:pt x="22" y="0"/>
                  </a:cubicBezTo>
                  <a:cubicBezTo>
                    <a:pt x="27" y="0"/>
                    <a:pt x="27" y="0"/>
                    <a:pt x="27" y="0"/>
                  </a:cubicBezTo>
                  <a:cubicBezTo>
                    <a:pt x="27" y="0"/>
                    <a:pt x="28" y="0"/>
                    <a:pt x="28" y="1"/>
                  </a:cubicBezTo>
                  <a:cubicBezTo>
                    <a:pt x="28" y="32"/>
                    <a:pt x="28" y="32"/>
                    <a:pt x="28" y="32"/>
                  </a:cubicBezTo>
                  <a:cubicBezTo>
                    <a:pt x="28" y="33"/>
                    <a:pt x="27" y="33"/>
                    <a:pt x="27" y="33"/>
                  </a:cubicBezTo>
                  <a:cubicBezTo>
                    <a:pt x="22" y="33"/>
                    <a:pt x="22" y="33"/>
                    <a:pt x="22" y="33"/>
                  </a:cubicBezTo>
                  <a:cubicBezTo>
                    <a:pt x="22" y="33"/>
                    <a:pt x="21" y="33"/>
                    <a:pt x="21" y="32"/>
                  </a:cubicBezTo>
                  <a:cubicBezTo>
                    <a:pt x="21" y="19"/>
                    <a:pt x="21" y="19"/>
                    <a:pt x="21" y="19"/>
                  </a:cubicBezTo>
                  <a:cubicBezTo>
                    <a:pt x="6" y="19"/>
                    <a:pt x="6" y="19"/>
                    <a:pt x="6" y="19"/>
                  </a:cubicBezTo>
                  <a:cubicBezTo>
                    <a:pt x="6" y="32"/>
                    <a:pt x="6" y="32"/>
                    <a:pt x="6" y="32"/>
                  </a:cubicBezTo>
                  <a:cubicBezTo>
                    <a:pt x="6" y="33"/>
                    <a:pt x="5" y="33"/>
                    <a:pt x="5" y="33"/>
                  </a:cubicBezTo>
                  <a:cubicBezTo>
                    <a:pt x="0" y="33"/>
                    <a:pt x="0" y="33"/>
                    <a:pt x="0"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5">
              <a:extLst>
                <a:ext uri="{FF2B5EF4-FFF2-40B4-BE49-F238E27FC236}">
                  <a16:creationId xmlns:a16="http://schemas.microsoft.com/office/drawing/2014/main" id="{88F80B23-C492-43F3-8AB5-EA80DAE9AA5D}"/>
                </a:ext>
              </a:extLst>
            </p:cNvPr>
            <p:cNvSpPr>
              <a:spLocks/>
            </p:cNvSpPr>
            <p:nvPr userDrawn="1"/>
          </p:nvSpPr>
          <p:spPr bwMode="black">
            <a:xfrm>
              <a:off x="4505"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6">
              <a:extLst>
                <a:ext uri="{FF2B5EF4-FFF2-40B4-BE49-F238E27FC236}">
                  <a16:creationId xmlns:a16="http://schemas.microsoft.com/office/drawing/2014/main" id="{03DF4AF2-604F-4201-BD61-8B96B49283E8}"/>
                </a:ext>
              </a:extLst>
            </p:cNvPr>
            <p:cNvSpPr>
              <a:spLocks noEditPoints="1"/>
            </p:cNvSpPr>
            <p:nvPr userDrawn="1"/>
          </p:nvSpPr>
          <p:spPr bwMode="black">
            <a:xfrm>
              <a:off x="4576"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6 w 32"/>
                <a:gd name="T17" fmla="*/ 33 h 34"/>
                <a:gd name="T18" fmla="*/ 23 w 32"/>
                <a:gd name="T19" fmla="*/ 28 h 34"/>
                <a:gd name="T20" fmla="*/ 9 w 32"/>
                <a:gd name="T21" fmla="*/ 28 h 34"/>
                <a:gd name="T22" fmla="*/ 7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6"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6" y="33"/>
                  </a:cubicBezTo>
                  <a:cubicBezTo>
                    <a:pt x="23" y="28"/>
                    <a:pt x="23" y="28"/>
                    <a:pt x="23" y="28"/>
                  </a:cubicBezTo>
                  <a:cubicBezTo>
                    <a:pt x="9" y="28"/>
                    <a:pt x="9" y="28"/>
                    <a:pt x="9" y="28"/>
                  </a:cubicBezTo>
                  <a:cubicBezTo>
                    <a:pt x="7" y="33"/>
                    <a:pt x="7" y="33"/>
                    <a:pt x="7"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7">
              <a:extLst>
                <a:ext uri="{FF2B5EF4-FFF2-40B4-BE49-F238E27FC236}">
                  <a16:creationId xmlns:a16="http://schemas.microsoft.com/office/drawing/2014/main" id="{BEEB2C82-4913-4ABB-9C45-0D176F72C6EA}"/>
                </a:ext>
              </a:extLst>
            </p:cNvPr>
            <p:cNvSpPr>
              <a:spLocks/>
            </p:cNvSpPr>
            <p:nvPr userDrawn="1"/>
          </p:nvSpPr>
          <p:spPr bwMode="black">
            <a:xfrm>
              <a:off x="4678"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5"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8">
              <a:extLst>
                <a:ext uri="{FF2B5EF4-FFF2-40B4-BE49-F238E27FC236}">
                  <a16:creationId xmlns:a16="http://schemas.microsoft.com/office/drawing/2014/main" id="{A0DE359D-1BBB-4F6E-95D3-BE2B98B7E877}"/>
                </a:ext>
              </a:extLst>
            </p:cNvPr>
            <p:cNvSpPr>
              <a:spLocks/>
            </p:cNvSpPr>
            <p:nvPr userDrawn="1"/>
          </p:nvSpPr>
          <p:spPr bwMode="black">
            <a:xfrm>
              <a:off x="4737"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9">
              <a:extLst>
                <a:ext uri="{FF2B5EF4-FFF2-40B4-BE49-F238E27FC236}">
                  <a16:creationId xmlns:a16="http://schemas.microsoft.com/office/drawing/2014/main" id="{F23AA102-795B-48B8-B400-9D6A6ECCE481}"/>
                </a:ext>
              </a:extLst>
            </p:cNvPr>
            <p:cNvSpPr>
              <a:spLocks/>
            </p:cNvSpPr>
            <p:nvPr userDrawn="1"/>
          </p:nvSpPr>
          <p:spPr bwMode="black">
            <a:xfrm>
              <a:off x="4820" y="1104"/>
              <a:ext cx="66" cy="79"/>
            </a:xfrm>
            <a:custGeom>
              <a:avLst/>
              <a:gdLst>
                <a:gd name="T0" fmla="*/ 0 w 28"/>
                <a:gd name="T1" fmla="*/ 1 h 33"/>
                <a:gd name="T2" fmla="*/ 1 w 28"/>
                <a:gd name="T3" fmla="*/ 0 h 33"/>
                <a:gd name="T4" fmla="*/ 5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5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1" y="0"/>
                  </a:cubicBezTo>
                  <a:cubicBezTo>
                    <a:pt x="5" y="0"/>
                    <a:pt x="5" y="0"/>
                    <a:pt x="5"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0">
              <a:extLst>
                <a:ext uri="{FF2B5EF4-FFF2-40B4-BE49-F238E27FC236}">
                  <a16:creationId xmlns:a16="http://schemas.microsoft.com/office/drawing/2014/main" id="{F28ECDDA-97C3-4AF8-A5EE-9EC84DB8AF61}"/>
                </a:ext>
              </a:extLst>
            </p:cNvPr>
            <p:cNvSpPr>
              <a:spLocks/>
            </p:cNvSpPr>
            <p:nvPr userDrawn="1"/>
          </p:nvSpPr>
          <p:spPr bwMode="black">
            <a:xfrm>
              <a:off x="4960" y="1102"/>
              <a:ext cx="68" cy="83"/>
            </a:xfrm>
            <a:custGeom>
              <a:avLst/>
              <a:gdLst>
                <a:gd name="T0" fmla="*/ 17 w 29"/>
                <a:gd name="T1" fmla="*/ 0 h 35"/>
                <a:gd name="T2" fmla="*/ 28 w 29"/>
                <a:gd name="T3" fmla="*/ 5 h 35"/>
                <a:gd name="T4" fmla="*/ 28 w 29"/>
                <a:gd name="T5" fmla="*/ 6 h 35"/>
                <a:gd name="T6" fmla="*/ 26 w 29"/>
                <a:gd name="T7" fmla="*/ 9 h 35"/>
                <a:gd name="T8" fmla="*/ 24 w 29"/>
                <a:gd name="T9" fmla="*/ 9 h 35"/>
                <a:gd name="T10" fmla="*/ 17 w 29"/>
                <a:gd name="T11" fmla="*/ 6 h 35"/>
                <a:gd name="T12" fmla="*/ 6 w 29"/>
                <a:gd name="T13" fmla="*/ 17 h 35"/>
                <a:gd name="T14" fmla="*/ 17 w 29"/>
                <a:gd name="T15" fmla="*/ 29 h 35"/>
                <a:gd name="T16" fmla="*/ 24 w 29"/>
                <a:gd name="T17" fmla="*/ 26 h 35"/>
                <a:gd name="T18" fmla="*/ 26 w 29"/>
                <a:gd name="T19" fmla="*/ 26 h 35"/>
                <a:gd name="T20" fmla="*/ 29 w 29"/>
                <a:gd name="T21" fmla="*/ 29 h 35"/>
                <a:gd name="T22" fmla="*/ 28 w 29"/>
                <a:gd name="T23" fmla="*/ 30 h 35"/>
                <a:gd name="T24" fmla="*/ 17 w 29"/>
                <a:gd name="T25" fmla="*/ 35 h 35"/>
                <a:gd name="T26" fmla="*/ 0 w 29"/>
                <a:gd name="T27" fmla="*/ 18 h 35"/>
                <a:gd name="T28" fmla="*/ 17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5">
                  <a:moveTo>
                    <a:pt x="17" y="0"/>
                  </a:moveTo>
                  <a:cubicBezTo>
                    <a:pt x="22" y="0"/>
                    <a:pt x="25" y="2"/>
                    <a:pt x="28" y="5"/>
                  </a:cubicBezTo>
                  <a:cubicBezTo>
                    <a:pt x="29" y="5"/>
                    <a:pt x="29" y="6"/>
                    <a:pt x="28" y="6"/>
                  </a:cubicBezTo>
                  <a:cubicBezTo>
                    <a:pt x="26" y="9"/>
                    <a:pt x="26" y="9"/>
                    <a:pt x="26" y="9"/>
                  </a:cubicBezTo>
                  <a:cubicBezTo>
                    <a:pt x="25" y="10"/>
                    <a:pt x="25" y="10"/>
                    <a:pt x="24" y="9"/>
                  </a:cubicBezTo>
                  <a:cubicBezTo>
                    <a:pt x="22" y="7"/>
                    <a:pt x="20" y="6"/>
                    <a:pt x="17" y="6"/>
                  </a:cubicBezTo>
                  <a:cubicBezTo>
                    <a:pt x="11" y="6"/>
                    <a:pt x="6" y="11"/>
                    <a:pt x="6" y="17"/>
                  </a:cubicBezTo>
                  <a:cubicBezTo>
                    <a:pt x="6" y="23"/>
                    <a:pt x="11" y="29"/>
                    <a:pt x="17" y="29"/>
                  </a:cubicBezTo>
                  <a:cubicBezTo>
                    <a:pt x="20" y="29"/>
                    <a:pt x="22" y="27"/>
                    <a:pt x="24" y="26"/>
                  </a:cubicBezTo>
                  <a:cubicBezTo>
                    <a:pt x="25" y="25"/>
                    <a:pt x="25" y="26"/>
                    <a:pt x="26" y="26"/>
                  </a:cubicBezTo>
                  <a:cubicBezTo>
                    <a:pt x="29" y="29"/>
                    <a:pt x="29" y="29"/>
                    <a:pt x="29" y="29"/>
                  </a:cubicBezTo>
                  <a:cubicBezTo>
                    <a:pt x="29" y="29"/>
                    <a:pt x="29" y="30"/>
                    <a:pt x="28" y="30"/>
                  </a:cubicBezTo>
                  <a:cubicBezTo>
                    <a:pt x="25" y="33"/>
                    <a:pt x="21" y="35"/>
                    <a:pt x="17" y="35"/>
                  </a:cubicBezTo>
                  <a:cubicBezTo>
                    <a:pt x="7" y="35"/>
                    <a:pt x="0" y="27"/>
                    <a:pt x="0" y="18"/>
                  </a:cubicBezTo>
                  <a:cubicBezTo>
                    <a:pt x="0" y="8"/>
                    <a:pt x="7" y="0"/>
                    <a:pt x="17" y="0"/>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1">
              <a:extLst>
                <a:ext uri="{FF2B5EF4-FFF2-40B4-BE49-F238E27FC236}">
                  <a16:creationId xmlns:a16="http://schemas.microsoft.com/office/drawing/2014/main" id="{44007329-7862-43C6-8DAA-C3CA0001EF54}"/>
                </a:ext>
              </a:extLst>
            </p:cNvPr>
            <p:cNvSpPr>
              <a:spLocks noEditPoints="1"/>
            </p:cNvSpPr>
            <p:nvPr userDrawn="1"/>
          </p:nvSpPr>
          <p:spPr bwMode="black">
            <a:xfrm>
              <a:off x="5047"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2">
              <a:extLst>
                <a:ext uri="{FF2B5EF4-FFF2-40B4-BE49-F238E27FC236}">
                  <a16:creationId xmlns:a16="http://schemas.microsoft.com/office/drawing/2014/main" id="{2BA0F62E-A7D0-4DEE-9213-CAB75DAA0EC8}"/>
                </a:ext>
              </a:extLst>
            </p:cNvPr>
            <p:cNvSpPr>
              <a:spLocks noEditPoints="1"/>
            </p:cNvSpPr>
            <p:nvPr userDrawn="1"/>
          </p:nvSpPr>
          <p:spPr bwMode="black">
            <a:xfrm>
              <a:off x="5147" y="1104"/>
              <a:ext cx="59" cy="79"/>
            </a:xfrm>
            <a:custGeom>
              <a:avLst/>
              <a:gdLst>
                <a:gd name="T0" fmla="*/ 0 w 25"/>
                <a:gd name="T1" fmla="*/ 1 h 33"/>
                <a:gd name="T2" fmla="*/ 1 w 25"/>
                <a:gd name="T3" fmla="*/ 0 h 33"/>
                <a:gd name="T4" fmla="*/ 15 w 25"/>
                <a:gd name="T5" fmla="*/ 0 h 33"/>
                <a:gd name="T6" fmla="*/ 25 w 25"/>
                <a:gd name="T7" fmla="*/ 10 h 33"/>
                <a:gd name="T8" fmla="*/ 18 w 25"/>
                <a:gd name="T9" fmla="*/ 20 h 33"/>
                <a:gd name="T10" fmla="*/ 25 w 25"/>
                <a:gd name="T11" fmla="*/ 32 h 33"/>
                <a:gd name="T12" fmla="*/ 24 w 25"/>
                <a:gd name="T13" fmla="*/ 33 h 33"/>
                <a:gd name="T14" fmla="*/ 19 w 25"/>
                <a:gd name="T15" fmla="*/ 33 h 33"/>
                <a:gd name="T16" fmla="*/ 18 w 25"/>
                <a:gd name="T17" fmla="*/ 33 h 33"/>
                <a:gd name="T18" fmla="*/ 12 w 25"/>
                <a:gd name="T19" fmla="*/ 20 h 33"/>
                <a:gd name="T20" fmla="*/ 6 w 25"/>
                <a:gd name="T21" fmla="*/ 20 h 33"/>
                <a:gd name="T22" fmla="*/ 6 w 25"/>
                <a:gd name="T23" fmla="*/ 32 h 33"/>
                <a:gd name="T24" fmla="*/ 6 w 25"/>
                <a:gd name="T25" fmla="*/ 33 h 33"/>
                <a:gd name="T26" fmla="*/ 1 w 25"/>
                <a:gd name="T27" fmla="*/ 33 h 33"/>
                <a:gd name="T28" fmla="*/ 0 w 25"/>
                <a:gd name="T29" fmla="*/ 32 h 33"/>
                <a:gd name="T30" fmla="*/ 0 w 25"/>
                <a:gd name="T31" fmla="*/ 1 h 33"/>
                <a:gd name="T32" fmla="*/ 14 w 25"/>
                <a:gd name="T33" fmla="*/ 15 h 33"/>
                <a:gd name="T34" fmla="*/ 19 w 25"/>
                <a:gd name="T35" fmla="*/ 10 h 33"/>
                <a:gd name="T36" fmla="*/ 14 w 25"/>
                <a:gd name="T37" fmla="*/ 6 h 33"/>
                <a:gd name="T38" fmla="*/ 7 w 25"/>
                <a:gd name="T39" fmla="*/ 6 h 33"/>
                <a:gd name="T40" fmla="*/ 7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1" y="0"/>
                    <a:pt x="1" y="0"/>
                  </a:cubicBezTo>
                  <a:cubicBezTo>
                    <a:pt x="15" y="0"/>
                    <a:pt x="15" y="0"/>
                    <a:pt x="15" y="0"/>
                  </a:cubicBezTo>
                  <a:cubicBezTo>
                    <a:pt x="21" y="0"/>
                    <a:pt x="25" y="4"/>
                    <a:pt x="25" y="10"/>
                  </a:cubicBezTo>
                  <a:cubicBezTo>
                    <a:pt x="25" y="15"/>
                    <a:pt x="22"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6" y="20"/>
                    <a:pt x="6" y="20"/>
                    <a:pt x="6" y="20"/>
                  </a:cubicBezTo>
                  <a:cubicBezTo>
                    <a:pt x="6" y="32"/>
                    <a:pt x="6" y="32"/>
                    <a:pt x="6" y="32"/>
                  </a:cubicBezTo>
                  <a:cubicBezTo>
                    <a:pt x="6" y="33"/>
                    <a:pt x="6" y="33"/>
                    <a:pt x="6" y="33"/>
                  </a:cubicBezTo>
                  <a:cubicBezTo>
                    <a:pt x="1" y="33"/>
                    <a:pt x="1" y="33"/>
                    <a:pt x="1" y="33"/>
                  </a:cubicBezTo>
                  <a:cubicBezTo>
                    <a:pt x="1" y="33"/>
                    <a:pt x="0" y="33"/>
                    <a:pt x="0" y="32"/>
                  </a:cubicBezTo>
                  <a:lnTo>
                    <a:pt x="0" y="1"/>
                  </a:lnTo>
                  <a:close/>
                  <a:moveTo>
                    <a:pt x="14" y="15"/>
                  </a:moveTo>
                  <a:cubicBezTo>
                    <a:pt x="17" y="15"/>
                    <a:pt x="19" y="13"/>
                    <a:pt x="19" y="10"/>
                  </a:cubicBezTo>
                  <a:cubicBezTo>
                    <a:pt x="19" y="8"/>
                    <a:pt x="17" y="6"/>
                    <a:pt x="14" y="6"/>
                  </a:cubicBezTo>
                  <a:cubicBezTo>
                    <a:pt x="7" y="6"/>
                    <a:pt x="7" y="6"/>
                    <a:pt x="7" y="6"/>
                  </a:cubicBezTo>
                  <a:cubicBezTo>
                    <a:pt x="7" y="15"/>
                    <a:pt x="7" y="15"/>
                    <a:pt x="7"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3">
              <a:extLst>
                <a:ext uri="{FF2B5EF4-FFF2-40B4-BE49-F238E27FC236}">
                  <a16:creationId xmlns:a16="http://schemas.microsoft.com/office/drawing/2014/main" id="{5B79038A-8F58-4B4E-8B25-A79B95009325}"/>
                </a:ext>
              </a:extLst>
            </p:cNvPr>
            <p:cNvSpPr>
              <a:spLocks/>
            </p:cNvSpPr>
            <p:nvPr userDrawn="1"/>
          </p:nvSpPr>
          <p:spPr bwMode="black">
            <a:xfrm>
              <a:off x="5237"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4">
              <a:extLst>
                <a:ext uri="{FF2B5EF4-FFF2-40B4-BE49-F238E27FC236}">
                  <a16:creationId xmlns:a16="http://schemas.microsoft.com/office/drawing/2014/main" id="{51144AA7-3B48-4627-870A-030F8C718356}"/>
                </a:ext>
              </a:extLst>
            </p:cNvPr>
            <p:cNvSpPr>
              <a:spLocks/>
            </p:cNvSpPr>
            <p:nvPr userDrawn="1"/>
          </p:nvSpPr>
          <p:spPr bwMode="black">
            <a:xfrm>
              <a:off x="5350"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5">
              <a:extLst>
                <a:ext uri="{FF2B5EF4-FFF2-40B4-BE49-F238E27FC236}">
                  <a16:creationId xmlns:a16="http://schemas.microsoft.com/office/drawing/2014/main" id="{3658E188-3D72-4E5A-828D-FE16A488C4EA}"/>
                </a:ext>
              </a:extLst>
            </p:cNvPr>
            <p:cNvSpPr>
              <a:spLocks/>
            </p:cNvSpPr>
            <p:nvPr userDrawn="1"/>
          </p:nvSpPr>
          <p:spPr bwMode="black">
            <a:xfrm>
              <a:off x="5431" y="1104"/>
              <a:ext cx="66" cy="79"/>
            </a:xfrm>
            <a:custGeom>
              <a:avLst/>
              <a:gdLst>
                <a:gd name="T0" fmla="*/ 0 w 28"/>
                <a:gd name="T1" fmla="*/ 1 h 33"/>
                <a:gd name="T2" fmla="*/ 1 w 28"/>
                <a:gd name="T3" fmla="*/ 0 h 33"/>
                <a:gd name="T4" fmla="*/ 6 w 28"/>
                <a:gd name="T5" fmla="*/ 0 h 33"/>
                <a:gd name="T6" fmla="*/ 7 w 28"/>
                <a:gd name="T7" fmla="*/ 1 h 33"/>
                <a:gd name="T8" fmla="*/ 7 w 28"/>
                <a:gd name="T9" fmla="*/ 13 h 33"/>
                <a:gd name="T10" fmla="*/ 22 w 28"/>
                <a:gd name="T11" fmla="*/ 13 h 33"/>
                <a:gd name="T12" fmla="*/ 22 w 28"/>
                <a:gd name="T13" fmla="*/ 1 h 33"/>
                <a:gd name="T14" fmla="*/ 23 w 28"/>
                <a:gd name="T15" fmla="*/ 0 h 33"/>
                <a:gd name="T16" fmla="*/ 28 w 28"/>
                <a:gd name="T17" fmla="*/ 0 h 33"/>
                <a:gd name="T18" fmla="*/ 28 w 28"/>
                <a:gd name="T19" fmla="*/ 1 h 33"/>
                <a:gd name="T20" fmla="*/ 28 w 28"/>
                <a:gd name="T21" fmla="*/ 32 h 33"/>
                <a:gd name="T22" fmla="*/ 28 w 28"/>
                <a:gd name="T23" fmla="*/ 33 h 33"/>
                <a:gd name="T24" fmla="*/ 23 w 28"/>
                <a:gd name="T25" fmla="*/ 33 h 33"/>
                <a:gd name="T26" fmla="*/ 22 w 28"/>
                <a:gd name="T27" fmla="*/ 32 h 33"/>
                <a:gd name="T28" fmla="*/ 22 w 28"/>
                <a:gd name="T29" fmla="*/ 19 h 33"/>
                <a:gd name="T30" fmla="*/ 7 w 28"/>
                <a:gd name="T31" fmla="*/ 19 h 33"/>
                <a:gd name="T32" fmla="*/ 7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7" y="0"/>
                    <a:pt x="7" y="1"/>
                  </a:cubicBezTo>
                  <a:cubicBezTo>
                    <a:pt x="7" y="13"/>
                    <a:pt x="7" y="13"/>
                    <a:pt x="7" y="13"/>
                  </a:cubicBezTo>
                  <a:cubicBezTo>
                    <a:pt x="22" y="13"/>
                    <a:pt x="22" y="13"/>
                    <a:pt x="22" y="13"/>
                  </a:cubicBezTo>
                  <a:cubicBezTo>
                    <a:pt x="22" y="1"/>
                    <a:pt x="22" y="1"/>
                    <a:pt x="22" y="1"/>
                  </a:cubicBezTo>
                  <a:cubicBezTo>
                    <a:pt x="22" y="0"/>
                    <a:pt x="23" y="0"/>
                    <a:pt x="23" y="0"/>
                  </a:cubicBezTo>
                  <a:cubicBezTo>
                    <a:pt x="28" y="0"/>
                    <a:pt x="28" y="0"/>
                    <a:pt x="28" y="0"/>
                  </a:cubicBezTo>
                  <a:cubicBezTo>
                    <a:pt x="28" y="0"/>
                    <a:pt x="28" y="0"/>
                    <a:pt x="28" y="1"/>
                  </a:cubicBezTo>
                  <a:cubicBezTo>
                    <a:pt x="28" y="32"/>
                    <a:pt x="28" y="32"/>
                    <a:pt x="28" y="32"/>
                  </a:cubicBezTo>
                  <a:cubicBezTo>
                    <a:pt x="28" y="33"/>
                    <a:pt x="28" y="33"/>
                    <a:pt x="28" y="33"/>
                  </a:cubicBezTo>
                  <a:cubicBezTo>
                    <a:pt x="23" y="33"/>
                    <a:pt x="23" y="33"/>
                    <a:pt x="23" y="33"/>
                  </a:cubicBezTo>
                  <a:cubicBezTo>
                    <a:pt x="23" y="33"/>
                    <a:pt x="22" y="33"/>
                    <a:pt x="22" y="32"/>
                  </a:cubicBezTo>
                  <a:cubicBezTo>
                    <a:pt x="22" y="19"/>
                    <a:pt x="22" y="19"/>
                    <a:pt x="22" y="19"/>
                  </a:cubicBezTo>
                  <a:cubicBezTo>
                    <a:pt x="7" y="19"/>
                    <a:pt x="7" y="19"/>
                    <a:pt x="7" y="19"/>
                  </a:cubicBezTo>
                  <a:cubicBezTo>
                    <a:pt x="7" y="32"/>
                    <a:pt x="7" y="32"/>
                    <a:pt x="7" y="32"/>
                  </a:cubicBezTo>
                  <a:cubicBezTo>
                    <a:pt x="7"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6">
              <a:extLst>
                <a:ext uri="{FF2B5EF4-FFF2-40B4-BE49-F238E27FC236}">
                  <a16:creationId xmlns:a16="http://schemas.microsoft.com/office/drawing/2014/main" id="{601F42CD-76A7-4D02-B2BE-1C6AF0329FCB}"/>
                </a:ext>
              </a:extLst>
            </p:cNvPr>
            <p:cNvSpPr>
              <a:spLocks noEditPoints="1"/>
            </p:cNvSpPr>
            <p:nvPr userDrawn="1"/>
          </p:nvSpPr>
          <p:spPr bwMode="black">
            <a:xfrm>
              <a:off x="5523"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7">
              <a:extLst>
                <a:ext uri="{FF2B5EF4-FFF2-40B4-BE49-F238E27FC236}">
                  <a16:creationId xmlns:a16="http://schemas.microsoft.com/office/drawing/2014/main" id="{D4388380-9BF7-49C9-8A7E-371008BBC436}"/>
                </a:ext>
              </a:extLst>
            </p:cNvPr>
            <p:cNvSpPr>
              <a:spLocks/>
            </p:cNvSpPr>
            <p:nvPr userDrawn="1"/>
          </p:nvSpPr>
          <p:spPr bwMode="black">
            <a:xfrm>
              <a:off x="5611" y="1104"/>
              <a:ext cx="54"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8">
              <a:extLst>
                <a:ext uri="{FF2B5EF4-FFF2-40B4-BE49-F238E27FC236}">
                  <a16:creationId xmlns:a16="http://schemas.microsoft.com/office/drawing/2014/main" id="{D73A5425-D86E-4E9F-A9BC-31D6CF4CD9AE}"/>
                </a:ext>
              </a:extLst>
            </p:cNvPr>
            <p:cNvSpPr>
              <a:spLocks/>
            </p:cNvSpPr>
            <p:nvPr userDrawn="1"/>
          </p:nvSpPr>
          <p:spPr bwMode="black">
            <a:xfrm>
              <a:off x="5729" y="1102"/>
              <a:ext cx="95" cy="83"/>
            </a:xfrm>
            <a:custGeom>
              <a:avLst/>
              <a:gdLst>
                <a:gd name="T0" fmla="*/ 0 w 40"/>
                <a:gd name="T1" fmla="*/ 2 h 35"/>
                <a:gd name="T2" fmla="*/ 1 w 40"/>
                <a:gd name="T3" fmla="*/ 1 h 35"/>
                <a:gd name="T4" fmla="*/ 5 w 40"/>
                <a:gd name="T5" fmla="*/ 1 h 35"/>
                <a:gd name="T6" fmla="*/ 6 w 40"/>
                <a:gd name="T7" fmla="*/ 1 h 35"/>
                <a:gd name="T8" fmla="*/ 11 w 40"/>
                <a:gd name="T9" fmla="*/ 21 h 35"/>
                <a:gd name="T10" fmla="*/ 11 w 40"/>
                <a:gd name="T11" fmla="*/ 21 h 35"/>
                <a:gd name="T12" fmla="*/ 19 w 40"/>
                <a:gd name="T13" fmla="*/ 1 h 35"/>
                <a:gd name="T14" fmla="*/ 19 w 40"/>
                <a:gd name="T15" fmla="*/ 0 h 35"/>
                <a:gd name="T16" fmla="*/ 20 w 40"/>
                <a:gd name="T17" fmla="*/ 0 h 35"/>
                <a:gd name="T18" fmla="*/ 21 w 40"/>
                <a:gd name="T19" fmla="*/ 1 h 35"/>
                <a:gd name="T20" fmla="*/ 29 w 40"/>
                <a:gd name="T21" fmla="*/ 21 h 35"/>
                <a:gd name="T22" fmla="*/ 29 w 40"/>
                <a:gd name="T23" fmla="*/ 21 h 35"/>
                <a:gd name="T24" fmla="*/ 34 w 40"/>
                <a:gd name="T25" fmla="*/ 1 h 35"/>
                <a:gd name="T26" fmla="*/ 35 w 40"/>
                <a:gd name="T27" fmla="*/ 1 h 35"/>
                <a:gd name="T28" fmla="*/ 39 w 40"/>
                <a:gd name="T29" fmla="*/ 1 h 35"/>
                <a:gd name="T30" fmla="*/ 40 w 40"/>
                <a:gd name="T31" fmla="*/ 2 h 35"/>
                <a:gd name="T32" fmla="*/ 31 w 40"/>
                <a:gd name="T33" fmla="*/ 34 h 35"/>
                <a:gd name="T34" fmla="*/ 30 w 40"/>
                <a:gd name="T35" fmla="*/ 35 h 35"/>
                <a:gd name="T36" fmla="*/ 29 w 40"/>
                <a:gd name="T37" fmla="*/ 35 h 35"/>
                <a:gd name="T38" fmla="*/ 29 w 40"/>
                <a:gd name="T39" fmla="*/ 34 h 35"/>
                <a:gd name="T40" fmla="*/ 20 w 40"/>
                <a:gd name="T41" fmla="*/ 13 h 35"/>
                <a:gd name="T42" fmla="*/ 20 w 40"/>
                <a:gd name="T43" fmla="*/ 13 h 35"/>
                <a:gd name="T44" fmla="*/ 11 w 40"/>
                <a:gd name="T45" fmla="*/ 34 h 35"/>
                <a:gd name="T46" fmla="*/ 10 w 40"/>
                <a:gd name="T47" fmla="*/ 35 h 35"/>
                <a:gd name="T48" fmla="*/ 10 w 40"/>
                <a:gd name="T49" fmla="*/ 35 h 35"/>
                <a:gd name="T50" fmla="*/ 9 w 40"/>
                <a:gd name="T51" fmla="*/ 34 h 35"/>
                <a:gd name="T52" fmla="*/ 0 w 4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5">
                  <a:moveTo>
                    <a:pt x="0" y="2"/>
                  </a:moveTo>
                  <a:cubicBezTo>
                    <a:pt x="0" y="1"/>
                    <a:pt x="0" y="1"/>
                    <a:pt x="1" y="1"/>
                  </a:cubicBezTo>
                  <a:cubicBezTo>
                    <a:pt x="5" y="1"/>
                    <a:pt x="5" y="1"/>
                    <a:pt x="5" y="1"/>
                  </a:cubicBezTo>
                  <a:cubicBezTo>
                    <a:pt x="5" y="1"/>
                    <a:pt x="6" y="1"/>
                    <a:pt x="6" y="1"/>
                  </a:cubicBezTo>
                  <a:cubicBezTo>
                    <a:pt x="11" y="21"/>
                    <a:pt x="11" y="21"/>
                    <a:pt x="11" y="21"/>
                  </a:cubicBezTo>
                  <a:cubicBezTo>
                    <a:pt x="11" y="21"/>
                    <a:pt x="11" y="21"/>
                    <a:pt x="11" y="21"/>
                  </a:cubicBezTo>
                  <a:cubicBezTo>
                    <a:pt x="19" y="1"/>
                    <a:pt x="19" y="1"/>
                    <a:pt x="19" y="1"/>
                  </a:cubicBezTo>
                  <a:cubicBezTo>
                    <a:pt x="19" y="1"/>
                    <a:pt x="19" y="0"/>
                    <a:pt x="19" y="0"/>
                  </a:cubicBezTo>
                  <a:cubicBezTo>
                    <a:pt x="20" y="0"/>
                    <a:pt x="20" y="0"/>
                    <a:pt x="20" y="0"/>
                  </a:cubicBezTo>
                  <a:cubicBezTo>
                    <a:pt x="21" y="0"/>
                    <a:pt x="21" y="1"/>
                    <a:pt x="21" y="1"/>
                  </a:cubicBezTo>
                  <a:cubicBezTo>
                    <a:pt x="29" y="21"/>
                    <a:pt x="29" y="21"/>
                    <a:pt x="29" y="21"/>
                  </a:cubicBezTo>
                  <a:cubicBezTo>
                    <a:pt x="29" y="21"/>
                    <a:pt x="29" y="21"/>
                    <a:pt x="29" y="21"/>
                  </a:cubicBezTo>
                  <a:cubicBezTo>
                    <a:pt x="34" y="1"/>
                    <a:pt x="34" y="1"/>
                    <a:pt x="34" y="1"/>
                  </a:cubicBezTo>
                  <a:cubicBezTo>
                    <a:pt x="34" y="1"/>
                    <a:pt x="34" y="1"/>
                    <a:pt x="35" y="1"/>
                  </a:cubicBezTo>
                  <a:cubicBezTo>
                    <a:pt x="39" y="1"/>
                    <a:pt x="39" y="1"/>
                    <a:pt x="39" y="1"/>
                  </a:cubicBezTo>
                  <a:cubicBezTo>
                    <a:pt x="40" y="1"/>
                    <a:pt x="40" y="1"/>
                    <a:pt x="40" y="2"/>
                  </a:cubicBezTo>
                  <a:cubicBezTo>
                    <a:pt x="31" y="34"/>
                    <a:pt x="31" y="34"/>
                    <a:pt x="31" y="34"/>
                  </a:cubicBezTo>
                  <a:cubicBezTo>
                    <a:pt x="31" y="35"/>
                    <a:pt x="31" y="35"/>
                    <a:pt x="30" y="35"/>
                  </a:cubicBezTo>
                  <a:cubicBezTo>
                    <a:pt x="29" y="35"/>
                    <a:pt x="29" y="35"/>
                    <a:pt x="29" y="35"/>
                  </a:cubicBezTo>
                  <a:cubicBezTo>
                    <a:pt x="29" y="35"/>
                    <a:pt x="29" y="35"/>
                    <a:pt x="29" y="34"/>
                  </a:cubicBezTo>
                  <a:cubicBezTo>
                    <a:pt x="20" y="13"/>
                    <a:pt x="20" y="13"/>
                    <a:pt x="20" y="13"/>
                  </a:cubicBezTo>
                  <a:cubicBezTo>
                    <a:pt x="20" y="13"/>
                    <a:pt x="20" y="13"/>
                    <a:pt x="20" y="13"/>
                  </a:cubicBezTo>
                  <a:cubicBezTo>
                    <a:pt x="11" y="34"/>
                    <a:pt x="11" y="34"/>
                    <a:pt x="11" y="34"/>
                  </a:cubicBezTo>
                  <a:cubicBezTo>
                    <a:pt x="11" y="35"/>
                    <a:pt x="11" y="35"/>
                    <a:pt x="10" y="35"/>
                  </a:cubicBezTo>
                  <a:cubicBezTo>
                    <a:pt x="10" y="35"/>
                    <a:pt x="10" y="35"/>
                    <a:pt x="10" y="35"/>
                  </a:cubicBezTo>
                  <a:cubicBezTo>
                    <a:pt x="9" y="35"/>
                    <a:pt x="9" y="35"/>
                    <a:pt x="9" y="34"/>
                  </a:cubicBezTo>
                  <a:lnTo>
                    <a:pt x="0" y="2"/>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9">
              <a:extLst>
                <a:ext uri="{FF2B5EF4-FFF2-40B4-BE49-F238E27FC236}">
                  <a16:creationId xmlns:a16="http://schemas.microsoft.com/office/drawing/2014/main" id="{97CED036-96E0-4BC8-95BC-89346727249A}"/>
                </a:ext>
              </a:extLst>
            </p:cNvPr>
            <p:cNvSpPr>
              <a:spLocks noEditPoints="1"/>
            </p:cNvSpPr>
            <p:nvPr userDrawn="1"/>
          </p:nvSpPr>
          <p:spPr bwMode="black">
            <a:xfrm>
              <a:off x="5847"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0">
              <a:extLst>
                <a:ext uri="{FF2B5EF4-FFF2-40B4-BE49-F238E27FC236}">
                  <a16:creationId xmlns:a16="http://schemas.microsoft.com/office/drawing/2014/main" id="{259BFA00-D1AE-42A9-B73F-D6431E77738F}"/>
                </a:ext>
              </a:extLst>
            </p:cNvPr>
            <p:cNvSpPr>
              <a:spLocks noEditPoints="1"/>
            </p:cNvSpPr>
            <p:nvPr userDrawn="1"/>
          </p:nvSpPr>
          <p:spPr bwMode="black">
            <a:xfrm>
              <a:off x="5958" y="1104"/>
              <a:ext cx="60" cy="79"/>
            </a:xfrm>
            <a:custGeom>
              <a:avLst/>
              <a:gdLst>
                <a:gd name="T0" fmla="*/ 0 w 25"/>
                <a:gd name="T1" fmla="*/ 1 h 33"/>
                <a:gd name="T2" fmla="*/ 1 w 25"/>
                <a:gd name="T3" fmla="*/ 0 h 33"/>
                <a:gd name="T4" fmla="*/ 14 w 25"/>
                <a:gd name="T5" fmla="*/ 0 h 33"/>
                <a:gd name="T6" fmla="*/ 25 w 25"/>
                <a:gd name="T7" fmla="*/ 10 h 33"/>
                <a:gd name="T8" fmla="*/ 18 w 25"/>
                <a:gd name="T9" fmla="*/ 20 h 33"/>
                <a:gd name="T10" fmla="*/ 24 w 25"/>
                <a:gd name="T11" fmla="*/ 32 h 33"/>
                <a:gd name="T12" fmla="*/ 23 w 25"/>
                <a:gd name="T13" fmla="*/ 33 h 33"/>
                <a:gd name="T14" fmla="*/ 18 w 25"/>
                <a:gd name="T15" fmla="*/ 33 h 33"/>
                <a:gd name="T16" fmla="*/ 18 w 25"/>
                <a:gd name="T17" fmla="*/ 33 h 33"/>
                <a:gd name="T18" fmla="*/ 11 w 25"/>
                <a:gd name="T19" fmla="*/ 20 h 33"/>
                <a:gd name="T20" fmla="*/ 6 w 25"/>
                <a:gd name="T21" fmla="*/ 20 h 33"/>
                <a:gd name="T22" fmla="*/ 6 w 25"/>
                <a:gd name="T23" fmla="*/ 32 h 33"/>
                <a:gd name="T24" fmla="*/ 5 w 25"/>
                <a:gd name="T25" fmla="*/ 33 h 33"/>
                <a:gd name="T26" fmla="*/ 1 w 25"/>
                <a:gd name="T27" fmla="*/ 33 h 33"/>
                <a:gd name="T28" fmla="*/ 0 w 25"/>
                <a:gd name="T29" fmla="*/ 32 h 33"/>
                <a:gd name="T30" fmla="*/ 0 w 25"/>
                <a:gd name="T31" fmla="*/ 1 h 33"/>
                <a:gd name="T32" fmla="*/ 14 w 25"/>
                <a:gd name="T33" fmla="*/ 15 h 33"/>
                <a:gd name="T34" fmla="*/ 18 w 25"/>
                <a:gd name="T35" fmla="*/ 10 h 33"/>
                <a:gd name="T36" fmla="*/ 14 w 25"/>
                <a:gd name="T37" fmla="*/ 6 h 33"/>
                <a:gd name="T38" fmla="*/ 6 w 25"/>
                <a:gd name="T39" fmla="*/ 6 h 33"/>
                <a:gd name="T40" fmla="*/ 6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0" y="0"/>
                    <a:pt x="1" y="0"/>
                  </a:cubicBezTo>
                  <a:cubicBezTo>
                    <a:pt x="14" y="0"/>
                    <a:pt x="14" y="0"/>
                    <a:pt x="14" y="0"/>
                  </a:cubicBezTo>
                  <a:cubicBezTo>
                    <a:pt x="20" y="0"/>
                    <a:pt x="25" y="4"/>
                    <a:pt x="25" y="10"/>
                  </a:cubicBezTo>
                  <a:cubicBezTo>
                    <a:pt x="25" y="15"/>
                    <a:pt x="22" y="18"/>
                    <a:pt x="18" y="20"/>
                  </a:cubicBezTo>
                  <a:cubicBezTo>
                    <a:pt x="24" y="32"/>
                    <a:pt x="24" y="32"/>
                    <a:pt x="24" y="32"/>
                  </a:cubicBezTo>
                  <a:cubicBezTo>
                    <a:pt x="25" y="33"/>
                    <a:pt x="24" y="33"/>
                    <a:pt x="23" y="33"/>
                  </a:cubicBezTo>
                  <a:cubicBezTo>
                    <a:pt x="18" y="33"/>
                    <a:pt x="18" y="33"/>
                    <a:pt x="18" y="33"/>
                  </a:cubicBezTo>
                  <a:cubicBezTo>
                    <a:pt x="18" y="33"/>
                    <a:pt x="18" y="33"/>
                    <a:pt x="18" y="33"/>
                  </a:cubicBezTo>
                  <a:cubicBezTo>
                    <a:pt x="11" y="20"/>
                    <a:pt x="11" y="20"/>
                    <a:pt x="11" y="20"/>
                  </a:cubicBezTo>
                  <a:cubicBezTo>
                    <a:pt x="6" y="20"/>
                    <a:pt x="6" y="20"/>
                    <a:pt x="6" y="20"/>
                  </a:cubicBezTo>
                  <a:cubicBezTo>
                    <a:pt x="6" y="32"/>
                    <a:pt x="6" y="32"/>
                    <a:pt x="6" y="32"/>
                  </a:cubicBezTo>
                  <a:cubicBezTo>
                    <a:pt x="6" y="33"/>
                    <a:pt x="5" y="33"/>
                    <a:pt x="5" y="33"/>
                  </a:cubicBezTo>
                  <a:cubicBezTo>
                    <a:pt x="1" y="33"/>
                    <a:pt x="1" y="33"/>
                    <a:pt x="1" y="33"/>
                  </a:cubicBezTo>
                  <a:cubicBezTo>
                    <a:pt x="0" y="33"/>
                    <a:pt x="0" y="33"/>
                    <a:pt x="0" y="32"/>
                  </a:cubicBezTo>
                  <a:lnTo>
                    <a:pt x="0" y="1"/>
                  </a:lnTo>
                  <a:close/>
                  <a:moveTo>
                    <a:pt x="14" y="15"/>
                  </a:moveTo>
                  <a:cubicBezTo>
                    <a:pt x="16" y="15"/>
                    <a:pt x="18" y="13"/>
                    <a:pt x="18" y="10"/>
                  </a:cubicBezTo>
                  <a:cubicBezTo>
                    <a:pt x="18" y="8"/>
                    <a:pt x="16" y="6"/>
                    <a:pt x="14" y="6"/>
                  </a:cubicBezTo>
                  <a:cubicBezTo>
                    <a:pt x="6" y="6"/>
                    <a:pt x="6" y="6"/>
                    <a:pt x="6" y="6"/>
                  </a:cubicBezTo>
                  <a:cubicBezTo>
                    <a:pt x="6" y="15"/>
                    <a:pt x="6" y="15"/>
                    <a:pt x="6"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1">
              <a:extLst>
                <a:ext uri="{FF2B5EF4-FFF2-40B4-BE49-F238E27FC236}">
                  <a16:creationId xmlns:a16="http://schemas.microsoft.com/office/drawing/2014/main" id="{2E63422F-C32C-4CEA-B2DE-3D3F7F1F0150}"/>
                </a:ext>
              </a:extLst>
            </p:cNvPr>
            <p:cNvSpPr>
              <a:spLocks/>
            </p:cNvSpPr>
            <p:nvPr userDrawn="1"/>
          </p:nvSpPr>
          <p:spPr bwMode="black">
            <a:xfrm>
              <a:off x="6048" y="1104"/>
              <a:ext cx="62" cy="79"/>
            </a:xfrm>
            <a:custGeom>
              <a:avLst/>
              <a:gdLst>
                <a:gd name="T0" fmla="*/ 0 w 26"/>
                <a:gd name="T1" fmla="*/ 1 h 33"/>
                <a:gd name="T2" fmla="*/ 1 w 26"/>
                <a:gd name="T3" fmla="*/ 0 h 33"/>
                <a:gd name="T4" fmla="*/ 5 w 26"/>
                <a:gd name="T5" fmla="*/ 0 h 33"/>
                <a:gd name="T6" fmla="*/ 6 w 26"/>
                <a:gd name="T7" fmla="*/ 1 h 33"/>
                <a:gd name="T8" fmla="*/ 6 w 26"/>
                <a:gd name="T9" fmla="*/ 14 h 33"/>
                <a:gd name="T10" fmla="*/ 18 w 26"/>
                <a:gd name="T11" fmla="*/ 0 h 33"/>
                <a:gd name="T12" fmla="*/ 19 w 26"/>
                <a:gd name="T13" fmla="*/ 0 h 33"/>
                <a:gd name="T14" fmla="*/ 24 w 26"/>
                <a:gd name="T15" fmla="*/ 0 h 33"/>
                <a:gd name="T16" fmla="*/ 25 w 26"/>
                <a:gd name="T17" fmla="*/ 2 h 33"/>
                <a:gd name="T18" fmla="*/ 12 w 26"/>
                <a:gd name="T19" fmla="*/ 16 h 33"/>
                <a:gd name="T20" fmla="*/ 26 w 26"/>
                <a:gd name="T21" fmla="*/ 32 h 33"/>
                <a:gd name="T22" fmla="*/ 25 w 26"/>
                <a:gd name="T23" fmla="*/ 33 h 33"/>
                <a:gd name="T24" fmla="*/ 20 w 26"/>
                <a:gd name="T25" fmla="*/ 33 h 33"/>
                <a:gd name="T26" fmla="*/ 19 w 26"/>
                <a:gd name="T27" fmla="*/ 33 h 33"/>
                <a:gd name="T28" fmla="*/ 6 w 26"/>
                <a:gd name="T29" fmla="*/ 18 h 33"/>
                <a:gd name="T30" fmla="*/ 6 w 26"/>
                <a:gd name="T31" fmla="*/ 32 h 33"/>
                <a:gd name="T32" fmla="*/ 5 w 26"/>
                <a:gd name="T33" fmla="*/ 33 h 33"/>
                <a:gd name="T34" fmla="*/ 1 w 26"/>
                <a:gd name="T35" fmla="*/ 33 h 33"/>
                <a:gd name="T36" fmla="*/ 0 w 26"/>
                <a:gd name="T37" fmla="*/ 32 h 33"/>
                <a:gd name="T38" fmla="*/ 0 w 26"/>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3">
                  <a:moveTo>
                    <a:pt x="0" y="1"/>
                  </a:moveTo>
                  <a:cubicBezTo>
                    <a:pt x="0" y="0"/>
                    <a:pt x="0" y="0"/>
                    <a:pt x="1" y="0"/>
                  </a:cubicBezTo>
                  <a:cubicBezTo>
                    <a:pt x="5" y="0"/>
                    <a:pt x="5" y="0"/>
                    <a:pt x="5" y="0"/>
                  </a:cubicBezTo>
                  <a:cubicBezTo>
                    <a:pt x="6" y="0"/>
                    <a:pt x="6" y="0"/>
                    <a:pt x="6" y="1"/>
                  </a:cubicBezTo>
                  <a:cubicBezTo>
                    <a:pt x="6" y="14"/>
                    <a:pt x="6" y="14"/>
                    <a:pt x="6" y="14"/>
                  </a:cubicBezTo>
                  <a:cubicBezTo>
                    <a:pt x="18" y="0"/>
                    <a:pt x="18" y="0"/>
                    <a:pt x="18" y="0"/>
                  </a:cubicBezTo>
                  <a:cubicBezTo>
                    <a:pt x="18" y="0"/>
                    <a:pt x="19" y="0"/>
                    <a:pt x="19" y="0"/>
                  </a:cubicBezTo>
                  <a:cubicBezTo>
                    <a:pt x="24" y="0"/>
                    <a:pt x="24" y="0"/>
                    <a:pt x="24" y="0"/>
                  </a:cubicBezTo>
                  <a:cubicBezTo>
                    <a:pt x="25" y="0"/>
                    <a:pt x="25" y="1"/>
                    <a:pt x="25" y="2"/>
                  </a:cubicBezTo>
                  <a:cubicBezTo>
                    <a:pt x="12" y="16"/>
                    <a:pt x="12" y="16"/>
                    <a:pt x="12" y="16"/>
                  </a:cubicBezTo>
                  <a:cubicBezTo>
                    <a:pt x="26" y="32"/>
                    <a:pt x="26" y="32"/>
                    <a:pt x="26" y="32"/>
                  </a:cubicBezTo>
                  <a:cubicBezTo>
                    <a:pt x="26" y="32"/>
                    <a:pt x="26" y="33"/>
                    <a:pt x="25" y="33"/>
                  </a:cubicBezTo>
                  <a:cubicBezTo>
                    <a:pt x="20" y="33"/>
                    <a:pt x="20" y="33"/>
                    <a:pt x="20" y="33"/>
                  </a:cubicBezTo>
                  <a:cubicBezTo>
                    <a:pt x="19" y="33"/>
                    <a:pt x="19" y="33"/>
                    <a:pt x="19" y="33"/>
                  </a:cubicBezTo>
                  <a:cubicBezTo>
                    <a:pt x="6" y="18"/>
                    <a:pt x="6" y="18"/>
                    <a:pt x="6" y="18"/>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16365"/>
                </a:solidFill>
              </a:endParaRPr>
            </a:p>
          </p:txBody>
        </p:sp>
        <p:sp>
          <p:nvSpPr>
            <p:cNvPr id="62" name="Freeform 52">
              <a:extLst>
                <a:ext uri="{FF2B5EF4-FFF2-40B4-BE49-F238E27FC236}">
                  <a16:creationId xmlns:a16="http://schemas.microsoft.com/office/drawing/2014/main" id="{398562AB-FE05-4E2E-9BC4-C003970829EE}"/>
                </a:ext>
              </a:extLst>
            </p:cNvPr>
            <p:cNvSpPr>
              <a:spLocks/>
            </p:cNvSpPr>
            <p:nvPr userDrawn="1"/>
          </p:nvSpPr>
          <p:spPr bwMode="black">
            <a:xfrm>
              <a:off x="6129" y="1102"/>
              <a:ext cx="54" cy="83"/>
            </a:xfrm>
            <a:custGeom>
              <a:avLst/>
              <a:gdLst>
                <a:gd name="T0" fmla="*/ 1 w 23"/>
                <a:gd name="T1" fmla="*/ 31 h 35"/>
                <a:gd name="T2" fmla="*/ 1 w 23"/>
                <a:gd name="T3" fmla="*/ 30 h 35"/>
                <a:gd name="T4" fmla="*/ 3 w 23"/>
                <a:gd name="T5" fmla="*/ 27 h 35"/>
                <a:gd name="T6" fmla="*/ 4 w 23"/>
                <a:gd name="T7" fmla="*/ 26 h 35"/>
                <a:gd name="T8" fmla="*/ 12 w 23"/>
                <a:gd name="T9" fmla="*/ 29 h 35"/>
                <a:gd name="T10" fmla="*/ 16 w 23"/>
                <a:gd name="T11" fmla="*/ 26 h 35"/>
                <a:gd name="T12" fmla="*/ 10 w 23"/>
                <a:gd name="T13" fmla="*/ 20 h 35"/>
                <a:gd name="T14" fmla="*/ 1 w 23"/>
                <a:gd name="T15" fmla="*/ 10 h 35"/>
                <a:gd name="T16" fmla="*/ 12 w 23"/>
                <a:gd name="T17" fmla="*/ 0 h 35"/>
                <a:gd name="T18" fmla="*/ 21 w 23"/>
                <a:gd name="T19" fmla="*/ 4 h 35"/>
                <a:gd name="T20" fmla="*/ 21 w 23"/>
                <a:gd name="T21" fmla="*/ 5 h 35"/>
                <a:gd name="T22" fmla="*/ 20 w 23"/>
                <a:gd name="T23" fmla="*/ 8 h 35"/>
                <a:gd name="T24" fmla="*/ 18 w 23"/>
                <a:gd name="T25" fmla="*/ 8 h 35"/>
                <a:gd name="T26" fmla="*/ 11 w 23"/>
                <a:gd name="T27" fmla="*/ 6 h 35"/>
                <a:gd name="T28" fmla="*/ 7 w 23"/>
                <a:gd name="T29" fmla="*/ 9 h 35"/>
                <a:gd name="T30" fmla="*/ 13 w 23"/>
                <a:gd name="T31" fmla="*/ 15 h 35"/>
                <a:gd name="T32" fmla="*/ 23 w 23"/>
                <a:gd name="T33" fmla="*/ 25 h 35"/>
                <a:gd name="T34" fmla="*/ 12 w 23"/>
                <a:gd name="T35" fmla="*/ 35 h 35"/>
                <a:gd name="T36" fmla="*/ 1 w 23"/>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 y="31"/>
                  </a:moveTo>
                  <a:cubicBezTo>
                    <a:pt x="1" y="31"/>
                    <a:pt x="0" y="30"/>
                    <a:pt x="1" y="30"/>
                  </a:cubicBezTo>
                  <a:cubicBezTo>
                    <a:pt x="3" y="27"/>
                    <a:pt x="3" y="27"/>
                    <a:pt x="3" y="27"/>
                  </a:cubicBezTo>
                  <a:cubicBezTo>
                    <a:pt x="3" y="26"/>
                    <a:pt x="4" y="26"/>
                    <a:pt x="4" y="26"/>
                  </a:cubicBezTo>
                  <a:cubicBezTo>
                    <a:pt x="6" y="28"/>
                    <a:pt x="8" y="29"/>
                    <a:pt x="12" y="29"/>
                  </a:cubicBezTo>
                  <a:cubicBezTo>
                    <a:pt x="14" y="29"/>
                    <a:pt x="16" y="28"/>
                    <a:pt x="16" y="26"/>
                  </a:cubicBezTo>
                  <a:cubicBezTo>
                    <a:pt x="16" y="23"/>
                    <a:pt x="14" y="22"/>
                    <a:pt x="10" y="20"/>
                  </a:cubicBezTo>
                  <a:cubicBezTo>
                    <a:pt x="5" y="18"/>
                    <a:pt x="1" y="15"/>
                    <a:pt x="1" y="10"/>
                  </a:cubicBezTo>
                  <a:cubicBezTo>
                    <a:pt x="1" y="5"/>
                    <a:pt x="4" y="0"/>
                    <a:pt x="12" y="0"/>
                  </a:cubicBezTo>
                  <a:cubicBezTo>
                    <a:pt x="16" y="0"/>
                    <a:pt x="20" y="3"/>
                    <a:pt x="21" y="4"/>
                  </a:cubicBezTo>
                  <a:cubicBezTo>
                    <a:pt x="22" y="4"/>
                    <a:pt x="22" y="5"/>
                    <a:pt x="21" y="5"/>
                  </a:cubicBezTo>
                  <a:cubicBezTo>
                    <a:pt x="20" y="8"/>
                    <a:pt x="20" y="8"/>
                    <a:pt x="20" y="8"/>
                  </a:cubicBezTo>
                  <a:cubicBezTo>
                    <a:pt x="19" y="8"/>
                    <a:pt x="19" y="9"/>
                    <a:pt x="18" y="8"/>
                  </a:cubicBezTo>
                  <a:cubicBezTo>
                    <a:pt x="16" y="7"/>
                    <a:pt x="14" y="6"/>
                    <a:pt x="11" y="6"/>
                  </a:cubicBezTo>
                  <a:cubicBezTo>
                    <a:pt x="9" y="6"/>
                    <a:pt x="7" y="7"/>
                    <a:pt x="7" y="9"/>
                  </a:cubicBezTo>
                  <a:cubicBezTo>
                    <a:pt x="7" y="11"/>
                    <a:pt x="9" y="13"/>
                    <a:pt x="13" y="15"/>
                  </a:cubicBezTo>
                  <a:cubicBezTo>
                    <a:pt x="17" y="16"/>
                    <a:pt x="23" y="19"/>
                    <a:pt x="23" y="25"/>
                  </a:cubicBezTo>
                  <a:cubicBezTo>
                    <a:pt x="23" y="30"/>
                    <a:pt x="18" y="35"/>
                    <a:pt x="12" y="35"/>
                  </a:cubicBezTo>
                  <a:cubicBezTo>
                    <a:pt x="6" y="35"/>
                    <a:pt x="3"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2">
              <a:extLst>
                <a:ext uri="{FF2B5EF4-FFF2-40B4-BE49-F238E27FC236}">
                  <a16:creationId xmlns:a16="http://schemas.microsoft.com/office/drawing/2014/main" id="{92A34595-AAED-451D-8EF2-5C40CA13D1A6}"/>
                </a:ext>
              </a:extLst>
            </p:cNvPr>
            <p:cNvSpPr>
              <a:spLocks noChangeArrowheads="1"/>
            </p:cNvSpPr>
            <p:nvPr userDrawn="1"/>
          </p:nvSpPr>
          <p:spPr bwMode="black">
            <a:xfrm>
              <a:off x="6207" y="1164"/>
              <a:ext cx="21"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4425106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4.xml"/><Relationship Id="rId5" Type="http://schemas.openxmlformats.org/officeDocument/2006/relationships/image" Target="../media/image20.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0.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hyperlink" Target="mailto:mogleton@cardeaservices.org" TargetMode="External"/><Relationship Id="rId5" Type="http://schemas.openxmlformats.org/officeDocument/2006/relationships/hyperlink" Target="mailto:denise.raybon@Altarum.org" TargetMode="External"/><Relationship Id="rId4" Type="http://schemas.openxmlformats.org/officeDocument/2006/relationships/hyperlink" Target="mailto:jennifer.rogers@Altarum.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18.xml"/><Relationship Id="rId4" Type="http://schemas.openxmlformats.org/officeDocument/2006/relationships/hyperlink" Target="http://openclipart.org/detail/3039/thumbtack-note-blank-by-zeimus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04E4-11B2-42E9-94F7-A6505A6E6016}"/>
              </a:ext>
            </a:extLst>
          </p:cNvPr>
          <p:cNvSpPr>
            <a:spLocks noGrp="1"/>
          </p:cNvSpPr>
          <p:nvPr>
            <p:ph type="ctrTitle"/>
          </p:nvPr>
        </p:nvSpPr>
        <p:spPr>
          <a:xfrm>
            <a:off x="1524000" y="1041400"/>
            <a:ext cx="9144000" cy="2387600"/>
          </a:xfrm>
        </p:spPr>
        <p:txBody>
          <a:bodyPr>
            <a:normAutofit/>
          </a:bodyPr>
          <a:lstStyle/>
          <a:p>
            <a:r>
              <a:rPr lang="en-US" sz="4000" b="1" dirty="0">
                <a:solidFill>
                  <a:srgbClr val="D75A41"/>
                </a:solidFill>
              </a:rPr>
              <a:t>Integrating Opioid And Other Substance Misuse Interventions in Non-Traditional Settings</a:t>
            </a:r>
          </a:p>
        </p:txBody>
      </p:sp>
      <p:sp>
        <p:nvSpPr>
          <p:cNvPr id="3" name="Subtitle 2">
            <a:extLst>
              <a:ext uri="{FF2B5EF4-FFF2-40B4-BE49-F238E27FC236}">
                <a16:creationId xmlns:a16="http://schemas.microsoft.com/office/drawing/2014/main" id="{27ED842F-3168-441F-A8E5-BF02DD89A2A5}"/>
              </a:ext>
            </a:extLst>
          </p:cNvPr>
          <p:cNvSpPr>
            <a:spLocks noGrp="1"/>
          </p:cNvSpPr>
          <p:nvPr>
            <p:ph type="subTitle" idx="1"/>
          </p:nvPr>
        </p:nvSpPr>
        <p:spPr/>
        <p:txBody>
          <a:bodyPr>
            <a:normAutofit/>
          </a:bodyPr>
          <a:lstStyle/>
          <a:p>
            <a:endParaRPr lang="en-US" dirty="0"/>
          </a:p>
          <a:p>
            <a:r>
              <a:rPr lang="en-US" dirty="0"/>
              <a:t>National WIC Association Annual Conference</a:t>
            </a:r>
          </a:p>
          <a:p>
            <a:r>
              <a:rPr lang="en-US" dirty="0" smtClean="0"/>
              <a:t>April </a:t>
            </a:r>
            <a:r>
              <a:rPr lang="en-US" dirty="0"/>
              <a:t>2019</a:t>
            </a:r>
          </a:p>
        </p:txBody>
      </p:sp>
    </p:spTree>
    <p:extLst>
      <p:ext uri="{BB962C8B-B14F-4D97-AF65-F5344CB8AC3E}">
        <p14:creationId xmlns:p14="http://schemas.microsoft.com/office/powerpoint/2010/main" val="344444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D80E-C047-4FDF-B940-B23C82E30925}"/>
              </a:ext>
            </a:extLst>
          </p:cNvPr>
          <p:cNvSpPr>
            <a:spLocks noGrp="1"/>
          </p:cNvSpPr>
          <p:nvPr>
            <p:ph type="title"/>
          </p:nvPr>
        </p:nvSpPr>
        <p:spPr>
          <a:xfrm>
            <a:off x="6451600" y="2766218"/>
            <a:ext cx="4932680" cy="1325563"/>
          </a:xfrm>
        </p:spPr>
        <p:txBody>
          <a:bodyPr/>
          <a:lstStyle/>
          <a:p>
            <a:pPr algn="ctr"/>
            <a:r>
              <a:rPr lang="en-US" b="1" dirty="0">
                <a:solidFill>
                  <a:srgbClr val="D75A41"/>
                </a:solidFill>
              </a:rPr>
              <a:t>Opioids and Women</a:t>
            </a:r>
          </a:p>
        </p:txBody>
      </p:sp>
      <p:pic>
        <p:nvPicPr>
          <p:cNvPr id="4" name="Picture 3" descr="A group of people posing for a photo&#10;&#10;Description generated with very high confidence">
            <a:extLst>
              <a:ext uri="{FF2B5EF4-FFF2-40B4-BE49-F238E27FC236}">
                <a16:creationId xmlns:a16="http://schemas.microsoft.com/office/drawing/2014/main" id="{73A11DC9-0BF7-4C79-9BFD-8098F6434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21" y="1284791"/>
            <a:ext cx="5877932" cy="4014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383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1C4F4D-1DB3-4261-A7DE-57DBCF0F7701}"/>
              </a:ext>
            </a:extLst>
          </p:cNvPr>
          <p:cNvSpPr>
            <a:spLocks noGrp="1"/>
          </p:cNvSpPr>
          <p:nvPr>
            <p:ph type="title"/>
          </p:nvPr>
        </p:nvSpPr>
        <p:spPr/>
        <p:txBody>
          <a:bodyPr/>
          <a:lstStyle/>
          <a:p>
            <a:pPr algn="ctr"/>
            <a:r>
              <a:rPr lang="en-US" b="1" dirty="0">
                <a:solidFill>
                  <a:srgbClr val="D75A41"/>
                </a:solidFill>
              </a:rPr>
              <a:t>Women and the Opioid Epidemic</a:t>
            </a:r>
          </a:p>
        </p:txBody>
      </p:sp>
      <p:sp>
        <p:nvSpPr>
          <p:cNvPr id="8" name="Content Placeholder 7">
            <a:extLst>
              <a:ext uri="{FF2B5EF4-FFF2-40B4-BE49-F238E27FC236}">
                <a16:creationId xmlns:a16="http://schemas.microsoft.com/office/drawing/2014/main" id="{309BD521-2CD6-40EA-BCF9-4793841B443D}"/>
              </a:ext>
            </a:extLst>
          </p:cNvPr>
          <p:cNvSpPr>
            <a:spLocks noGrp="1"/>
          </p:cNvSpPr>
          <p:nvPr>
            <p:ph idx="1"/>
          </p:nvPr>
        </p:nvSpPr>
        <p:spPr/>
        <p:txBody>
          <a:bodyPr>
            <a:normAutofit lnSpcReduction="10000"/>
          </a:bodyPr>
          <a:lstStyle/>
          <a:p>
            <a:r>
              <a:rPr lang="en-US" dirty="0"/>
              <a:t>Women are more likely than men to experience chronic pain and use prescription opioid pain medications for longer periods and in higher doses. </a:t>
            </a:r>
          </a:p>
          <a:p>
            <a:endParaRPr lang="en-US" dirty="0"/>
          </a:p>
          <a:p>
            <a:r>
              <a:rPr lang="en-US" dirty="0"/>
              <a:t>Women are experiencing increases of use and overdose from opioids at a faster rate than men.</a:t>
            </a:r>
          </a:p>
          <a:p>
            <a:endParaRPr lang="en-US" dirty="0"/>
          </a:p>
          <a:p>
            <a:r>
              <a:rPr lang="en-US" dirty="0"/>
              <a:t>Women who enter treatment for substance use disorder routinely arrive with medical, behavioral, psychological and social problems that can be as complex and debilitating as the addiction itself.</a:t>
            </a:r>
          </a:p>
        </p:txBody>
      </p:sp>
    </p:spTree>
    <p:extLst>
      <p:ext uri="{BB962C8B-B14F-4D97-AF65-F5344CB8AC3E}">
        <p14:creationId xmlns:p14="http://schemas.microsoft.com/office/powerpoint/2010/main" val="7287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rgbClr val="C00000"/>
                </a:solidFill>
              </a:rPr>
              <a:t>Women and the Opioid Epidemic</a:t>
            </a:r>
          </a:p>
        </p:txBody>
      </p:sp>
      <p:sp>
        <p:nvSpPr>
          <p:cNvPr id="8" name="Content Placeholder 7"/>
          <p:cNvSpPr>
            <a:spLocks noGrp="1"/>
          </p:cNvSpPr>
          <p:nvPr>
            <p:ph sz="half" idx="1"/>
          </p:nvPr>
        </p:nvSpPr>
        <p:spPr/>
        <p:txBody>
          <a:bodyPr>
            <a:normAutofit/>
          </a:bodyPr>
          <a:lstStyle/>
          <a:p>
            <a:pPr lvl="1"/>
            <a:endParaRPr lang="en-US" dirty="0"/>
          </a:p>
          <a:p>
            <a:pPr lvl="1"/>
            <a:r>
              <a:rPr lang="en-US" dirty="0"/>
              <a:t>Relationships</a:t>
            </a:r>
          </a:p>
          <a:p>
            <a:pPr lvl="1"/>
            <a:r>
              <a:rPr lang="en-US" dirty="0"/>
              <a:t>Trauma/Adverse experiences</a:t>
            </a:r>
          </a:p>
          <a:p>
            <a:pPr lvl="1"/>
            <a:r>
              <a:rPr lang="en-US" dirty="0"/>
              <a:t>Concurrent disorders</a:t>
            </a:r>
          </a:p>
          <a:p>
            <a:pPr lvl="1"/>
            <a:r>
              <a:rPr lang="en-US" dirty="0"/>
              <a:t>Geography</a:t>
            </a:r>
          </a:p>
          <a:p>
            <a:pPr lvl="1"/>
            <a:r>
              <a:rPr lang="en-US" dirty="0"/>
              <a:t>Socioeconomic status</a:t>
            </a:r>
          </a:p>
          <a:p>
            <a:pPr lvl="1"/>
            <a:r>
              <a:rPr lang="en-US" dirty="0"/>
              <a:t>Recent incarceration</a:t>
            </a:r>
          </a:p>
        </p:txBody>
      </p:sp>
      <p:sp>
        <p:nvSpPr>
          <p:cNvPr id="10" name="Content Placeholder 9">
            <a:extLst>
              <a:ext uri="{FF2B5EF4-FFF2-40B4-BE49-F238E27FC236}">
                <a16:creationId xmlns:a16="http://schemas.microsoft.com/office/drawing/2014/main" id="{D6C38D7B-797A-4738-A6CF-1C89320EF73A}"/>
              </a:ext>
            </a:extLst>
          </p:cNvPr>
          <p:cNvSpPr>
            <a:spLocks noGrp="1"/>
          </p:cNvSpPr>
          <p:nvPr>
            <p:ph sz="half" idx="2"/>
          </p:nvPr>
        </p:nvSpPr>
        <p:spPr/>
        <p:txBody>
          <a:bodyPr>
            <a:normAutofit/>
          </a:bodyPr>
          <a:lstStyle/>
          <a:p>
            <a:endParaRPr lang="en-US" sz="2400" dirty="0"/>
          </a:p>
          <a:p>
            <a:r>
              <a:rPr lang="en-US" sz="2400" dirty="0"/>
              <a:t>Stressful interpersonal events</a:t>
            </a:r>
          </a:p>
          <a:p>
            <a:r>
              <a:rPr lang="en-US" sz="2400" dirty="0"/>
              <a:t>Unique concerns related to pregnancy</a:t>
            </a:r>
          </a:p>
          <a:p>
            <a:r>
              <a:rPr lang="en-US" sz="2400" dirty="0"/>
              <a:t>Societal stigma</a:t>
            </a:r>
          </a:p>
          <a:p>
            <a:pPr lvl="1"/>
            <a:r>
              <a:rPr lang="en-US" dirty="0"/>
              <a:t>Caregiver role</a:t>
            </a:r>
          </a:p>
          <a:p>
            <a:r>
              <a:rPr lang="en-US" sz="2400" dirty="0"/>
              <a:t>Biological Affects</a:t>
            </a:r>
          </a:p>
          <a:p>
            <a:pPr lvl="1"/>
            <a:r>
              <a:rPr lang="en-US" dirty="0"/>
              <a:t>Menstrual irregularities</a:t>
            </a:r>
          </a:p>
          <a:p>
            <a:pPr lvl="1"/>
            <a:r>
              <a:rPr lang="en-US" dirty="0"/>
              <a:t>Subfertility/infertility</a:t>
            </a:r>
          </a:p>
          <a:p>
            <a:pPr lvl="1"/>
            <a:r>
              <a:rPr lang="en-US" dirty="0"/>
              <a:t>Premature menopause</a:t>
            </a:r>
          </a:p>
        </p:txBody>
      </p:sp>
      <p:sp>
        <p:nvSpPr>
          <p:cNvPr id="3" name="Slide Number Placeholder 2"/>
          <p:cNvSpPr>
            <a:spLocks noGrp="1"/>
          </p:cNvSpPr>
          <p:nvPr>
            <p:ph type="sldNum" sz="quarter" idx="12"/>
          </p:nvPr>
        </p:nvSpPr>
        <p:spPr/>
        <p:txBody>
          <a:bodyPr/>
          <a:lstStyle/>
          <a:p>
            <a:fld id="{3CA5EEED-C7C9-4C7B-8D20-D1B182A18EAB}" type="slidenum">
              <a:rPr lang="en-US" smtClean="0"/>
              <a:t>12</a:t>
            </a:fld>
            <a:endParaRPr lang="en-US" dirty="0"/>
          </a:p>
        </p:txBody>
      </p:sp>
      <p:sp>
        <p:nvSpPr>
          <p:cNvPr id="7" name="Text Placeholder 6">
            <a:extLst>
              <a:ext uri="{FF2B5EF4-FFF2-40B4-BE49-F238E27FC236}">
                <a16:creationId xmlns:a16="http://schemas.microsoft.com/office/drawing/2014/main" id="{EDB1F616-7E01-40DF-B15A-077E8CF8B5BF}"/>
              </a:ext>
            </a:extLst>
          </p:cNvPr>
          <p:cNvSpPr>
            <a:spLocks noGrp="1"/>
          </p:cNvSpPr>
          <p:nvPr>
            <p:ph type="body" idx="4294967295"/>
          </p:nvPr>
        </p:nvSpPr>
        <p:spPr>
          <a:xfrm>
            <a:off x="838199" y="1362075"/>
            <a:ext cx="4319589" cy="823913"/>
          </a:xfrm>
        </p:spPr>
        <p:txBody>
          <a:bodyPr>
            <a:normAutofit fontScale="92500" lnSpcReduction="20000"/>
          </a:bodyPr>
          <a:lstStyle/>
          <a:p>
            <a:pPr marL="0" indent="0" algn="ctr">
              <a:buNone/>
            </a:pPr>
            <a:endParaRPr lang="en-US" dirty="0"/>
          </a:p>
          <a:p>
            <a:pPr marL="0" indent="0" algn="ctr">
              <a:buNone/>
            </a:pPr>
            <a:r>
              <a:rPr lang="en-US" b="1" dirty="0"/>
              <a:t>Risk Factors</a:t>
            </a:r>
          </a:p>
        </p:txBody>
      </p:sp>
      <p:sp>
        <p:nvSpPr>
          <p:cNvPr id="9" name="Text Placeholder 8">
            <a:extLst>
              <a:ext uri="{FF2B5EF4-FFF2-40B4-BE49-F238E27FC236}">
                <a16:creationId xmlns:a16="http://schemas.microsoft.com/office/drawing/2014/main" id="{62157563-8742-432F-BAD5-674C78F38F75}"/>
              </a:ext>
            </a:extLst>
          </p:cNvPr>
          <p:cNvSpPr>
            <a:spLocks noGrp="1"/>
          </p:cNvSpPr>
          <p:nvPr>
            <p:ph type="body" sz="quarter" idx="4294967295"/>
          </p:nvPr>
        </p:nvSpPr>
        <p:spPr>
          <a:xfrm>
            <a:off x="6234897" y="1362075"/>
            <a:ext cx="5118903" cy="823913"/>
          </a:xfrm>
        </p:spPr>
        <p:txBody>
          <a:bodyPr>
            <a:normAutofit fontScale="92500" lnSpcReduction="20000"/>
          </a:bodyPr>
          <a:lstStyle/>
          <a:p>
            <a:pPr marL="0" indent="0" algn="ctr">
              <a:buNone/>
            </a:pPr>
            <a:endParaRPr lang="en-US" dirty="0"/>
          </a:p>
          <a:p>
            <a:pPr marL="0" indent="0" algn="ctr">
              <a:buNone/>
            </a:pPr>
            <a:r>
              <a:rPr lang="en-US" b="1" dirty="0"/>
              <a:t>Consequences of Addiction</a:t>
            </a:r>
          </a:p>
        </p:txBody>
      </p:sp>
      <p:sp>
        <p:nvSpPr>
          <p:cNvPr id="6" name="Date Placeholder 3"/>
          <p:cNvSpPr txBox="1">
            <a:spLocks/>
          </p:cNvSpPr>
          <p:nvPr/>
        </p:nvSpPr>
        <p:spPr>
          <a:xfrm>
            <a:off x="838199" y="6176963"/>
            <a:ext cx="5562600" cy="281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dirty="0"/>
              <a:t>Sources: Powis 1996; SAMHSA TIP 51; Finnegan 2013; Greenfield 2009; OWH 2017</a:t>
            </a:r>
          </a:p>
        </p:txBody>
      </p:sp>
    </p:spTree>
    <p:extLst>
      <p:ext uri="{BB962C8B-B14F-4D97-AF65-F5344CB8AC3E}">
        <p14:creationId xmlns:p14="http://schemas.microsoft.com/office/powerpoint/2010/main" val="381083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9DC905-BF73-4DA0-9507-0783C895699D}"/>
              </a:ext>
            </a:extLst>
          </p:cNvPr>
          <p:cNvSpPr txBox="1">
            <a:spLocks/>
          </p:cNvSpPr>
          <p:nvPr/>
        </p:nvSpPr>
        <p:spPr>
          <a:xfrm>
            <a:off x="5405377" y="2771589"/>
            <a:ext cx="6435523"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C00000"/>
                </a:solidFill>
              </a:rPr>
              <a:t>Opioids &amp; Women: </a:t>
            </a:r>
            <a:br>
              <a:rPr lang="en-US" sz="4000" b="1" dirty="0">
                <a:solidFill>
                  <a:srgbClr val="C00000"/>
                </a:solidFill>
              </a:rPr>
            </a:br>
            <a:r>
              <a:rPr lang="en-US" sz="4000" b="1" dirty="0">
                <a:solidFill>
                  <a:srgbClr val="C00000"/>
                </a:solidFill>
              </a:rPr>
              <a:t>Reproductive Health</a:t>
            </a:r>
          </a:p>
        </p:txBody>
      </p:sp>
      <p:pic>
        <p:nvPicPr>
          <p:cNvPr id="7" name="Picture Placeholder 6" descr="A picture containing person, indoor, wall, window&#10;&#10;Description generated with very high confidence">
            <a:extLst>
              <a:ext uri="{FF2B5EF4-FFF2-40B4-BE49-F238E27FC236}">
                <a16:creationId xmlns:a16="http://schemas.microsoft.com/office/drawing/2014/main" id="{09A686FA-381C-4BE4-B8B6-7E1DEE1BE0F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34" r="25534"/>
          <a:stretch>
            <a:fillRect/>
          </a:stretch>
        </p:blipFill>
        <p:spPr/>
      </p:pic>
    </p:spTree>
    <p:extLst>
      <p:ext uri="{BB962C8B-B14F-4D97-AF65-F5344CB8AC3E}">
        <p14:creationId xmlns:p14="http://schemas.microsoft.com/office/powerpoint/2010/main" val="425937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AE9E06-8F15-42F1-9027-9E71F2E85BC8}"/>
              </a:ext>
            </a:extLst>
          </p:cNvPr>
          <p:cNvSpPr>
            <a:spLocks noGrp="1"/>
          </p:cNvSpPr>
          <p:nvPr>
            <p:ph type="title"/>
          </p:nvPr>
        </p:nvSpPr>
        <p:spPr>
          <a:xfrm>
            <a:off x="722452" y="658408"/>
            <a:ext cx="10515600" cy="931436"/>
          </a:xfrm>
        </p:spPr>
        <p:txBody>
          <a:bodyPr/>
          <a:lstStyle/>
          <a:p>
            <a:pPr algn="ctr"/>
            <a:r>
              <a:rPr lang="en-US" b="1" dirty="0">
                <a:solidFill>
                  <a:srgbClr val="C00000"/>
                </a:solidFill>
              </a:rPr>
              <a:t>Reproductive Health Outcomes</a:t>
            </a:r>
          </a:p>
        </p:txBody>
      </p:sp>
      <p:sp>
        <p:nvSpPr>
          <p:cNvPr id="2" name="Content Placeholder 1">
            <a:extLst>
              <a:ext uri="{FF2B5EF4-FFF2-40B4-BE49-F238E27FC236}">
                <a16:creationId xmlns:a16="http://schemas.microsoft.com/office/drawing/2014/main" id="{67863E75-D52E-4246-A465-85A592BC464C}"/>
              </a:ext>
            </a:extLst>
          </p:cNvPr>
          <p:cNvSpPr>
            <a:spLocks noGrp="1"/>
          </p:cNvSpPr>
          <p:nvPr>
            <p:ph sz="half" idx="1"/>
          </p:nvPr>
        </p:nvSpPr>
        <p:spPr>
          <a:xfrm>
            <a:off x="1400537" y="1536258"/>
            <a:ext cx="4295172" cy="4351338"/>
          </a:xfrm>
        </p:spPr>
        <p:txBody>
          <a:bodyPr/>
          <a:lstStyle/>
          <a:p>
            <a:pPr marL="0" indent="0" algn="ctr">
              <a:buNone/>
            </a:pPr>
            <a:endParaRPr lang="en-US" dirty="0">
              <a:solidFill>
                <a:srgbClr val="C00000"/>
              </a:solidFill>
            </a:endParaRPr>
          </a:p>
          <a:p>
            <a:pPr marL="0" indent="0" algn="ctr">
              <a:buNone/>
            </a:pPr>
            <a:r>
              <a:rPr lang="en-US" u="sng" dirty="0"/>
              <a:t>Lower rates of:</a:t>
            </a:r>
          </a:p>
          <a:p>
            <a:pPr marL="0" indent="0" algn="ctr">
              <a:buNone/>
            </a:pPr>
            <a:endParaRPr lang="en-US" dirty="0">
              <a:solidFill>
                <a:srgbClr val="C00000"/>
              </a:solidFill>
            </a:endParaRPr>
          </a:p>
          <a:p>
            <a:r>
              <a:rPr lang="en-US" sz="2400" dirty="0"/>
              <a:t>Contraceptive use, especially more effective methods </a:t>
            </a:r>
          </a:p>
          <a:p>
            <a:endParaRPr lang="en-US" sz="2400" dirty="0"/>
          </a:p>
          <a:p>
            <a:r>
              <a:rPr lang="en-US" sz="2400" dirty="0"/>
              <a:t>Cervical cancer screening</a:t>
            </a:r>
          </a:p>
        </p:txBody>
      </p:sp>
      <p:sp>
        <p:nvSpPr>
          <p:cNvPr id="3" name="Content Placeholder 2">
            <a:extLst>
              <a:ext uri="{FF2B5EF4-FFF2-40B4-BE49-F238E27FC236}">
                <a16:creationId xmlns:a16="http://schemas.microsoft.com/office/drawing/2014/main" id="{B6C62361-9CD4-450D-A578-8603284E32D6}"/>
              </a:ext>
            </a:extLst>
          </p:cNvPr>
          <p:cNvSpPr>
            <a:spLocks noGrp="1"/>
          </p:cNvSpPr>
          <p:nvPr>
            <p:ph sz="half" idx="2"/>
          </p:nvPr>
        </p:nvSpPr>
        <p:spPr>
          <a:xfrm>
            <a:off x="6096000" y="1999245"/>
            <a:ext cx="4397415" cy="4351338"/>
          </a:xfrm>
        </p:spPr>
        <p:txBody>
          <a:bodyPr/>
          <a:lstStyle/>
          <a:p>
            <a:pPr marL="0" indent="0" algn="ctr">
              <a:buNone/>
            </a:pPr>
            <a:r>
              <a:rPr lang="en-US" u="sng" dirty="0"/>
              <a:t>Higher rates of:</a:t>
            </a:r>
          </a:p>
          <a:p>
            <a:pPr lvl="1"/>
            <a:endParaRPr lang="en-US" dirty="0"/>
          </a:p>
          <a:p>
            <a:pPr lvl="1"/>
            <a:r>
              <a:rPr lang="en-US" dirty="0"/>
              <a:t>Unintended pregnancy </a:t>
            </a:r>
          </a:p>
          <a:p>
            <a:pPr lvl="1"/>
            <a:r>
              <a:rPr lang="en-US" dirty="0"/>
              <a:t>Lifetime prevalence of abortion</a:t>
            </a:r>
          </a:p>
          <a:p>
            <a:pPr lvl="1"/>
            <a:r>
              <a:rPr lang="en-US" dirty="0"/>
              <a:t>STIs, especially HIV and HCV </a:t>
            </a:r>
          </a:p>
          <a:p>
            <a:pPr lvl="1"/>
            <a:r>
              <a:rPr lang="en-US" dirty="0"/>
              <a:t>Adverse perinatal outcomes</a:t>
            </a:r>
            <a:endParaRPr lang="en-US" baseline="30000" dirty="0"/>
          </a:p>
          <a:p>
            <a:pPr lvl="1"/>
            <a:r>
              <a:rPr lang="en-US" dirty="0"/>
              <a:t>Gender-based violence</a:t>
            </a:r>
          </a:p>
          <a:p>
            <a:pPr lvl="1"/>
            <a:r>
              <a:rPr lang="en-US" dirty="0"/>
              <a:t>Sex work</a:t>
            </a:r>
          </a:p>
        </p:txBody>
      </p:sp>
      <p:pic>
        <p:nvPicPr>
          <p:cNvPr id="8" name="Graphic 7" descr="Arrow: Rotate left">
            <a:extLst>
              <a:ext uri="{FF2B5EF4-FFF2-40B4-BE49-F238E27FC236}">
                <a16:creationId xmlns:a16="http://schemas.microsoft.com/office/drawing/2014/main" id="{2AA3205E-8DA8-4B3F-8698-8EA79A649A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0800000">
            <a:off x="9837998" y="1154670"/>
            <a:ext cx="1600199" cy="2584049"/>
          </a:xfrm>
          <a:prstGeom prst="rect">
            <a:avLst/>
          </a:prstGeom>
        </p:spPr>
      </p:pic>
      <p:pic>
        <p:nvPicPr>
          <p:cNvPr id="9" name="Graphic 8" descr="Arrow: Rotate left">
            <a:extLst>
              <a:ext uri="{FF2B5EF4-FFF2-40B4-BE49-F238E27FC236}">
                <a16:creationId xmlns:a16="http://schemas.microsoft.com/office/drawing/2014/main" id="{EBB3A02E-752A-4ACE-9AB8-D424AA5D13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88862" y="1328069"/>
            <a:ext cx="1600199" cy="2584049"/>
          </a:xfrm>
          <a:prstGeom prst="rect">
            <a:avLst/>
          </a:prstGeom>
        </p:spPr>
      </p:pic>
    </p:spTree>
    <p:extLst>
      <p:ext uri="{BB962C8B-B14F-4D97-AF65-F5344CB8AC3E}">
        <p14:creationId xmlns:p14="http://schemas.microsoft.com/office/powerpoint/2010/main" val="9373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65343-4DCD-4F81-AED0-D62CB0C32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816" y="534368"/>
            <a:ext cx="6667017" cy="5789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5332887A-CF39-4BC1-BBC0-270CC3578880}"/>
              </a:ext>
            </a:extLst>
          </p:cNvPr>
          <p:cNvSpPr/>
          <p:nvPr/>
        </p:nvSpPr>
        <p:spPr>
          <a:xfrm>
            <a:off x="316376" y="212164"/>
            <a:ext cx="3815788" cy="7155805"/>
          </a:xfrm>
          <a:prstGeom prst="rect">
            <a:avLst/>
          </a:prstGeom>
        </p:spPr>
        <p:txBody>
          <a:bodyPr wrap="square">
            <a:spAutoFit/>
          </a:bodyPr>
          <a:lstStyle/>
          <a:p>
            <a:r>
              <a:rPr lang="en-US" sz="3500" dirty="0">
                <a:solidFill>
                  <a:srgbClr val="D75A41"/>
                </a:solidFill>
              </a:rPr>
              <a:t>Snapshot of Opioid Addiction Among Pregnant Women</a:t>
            </a:r>
          </a:p>
          <a:p>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The number of women with Opioid Use Disorder at labor and delivery quadrupled from 1999-2014.</a:t>
            </a:r>
          </a:p>
          <a:p>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Highest rates of babies born in severe withdrawal are seen in Maine, Vermont, and West Virginia, but 22 states have no data.</a:t>
            </a:r>
          </a:p>
          <a:p>
            <a:endParaRPr lang="en-US" sz="24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23745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486AC9-B7F5-4474-9D59-E817889121CC}"/>
              </a:ext>
            </a:extLst>
          </p:cNvPr>
          <p:cNvPicPr>
            <a:picLocks noChangeAspect="1"/>
          </p:cNvPicPr>
          <p:nvPr/>
        </p:nvPicPr>
        <p:blipFill>
          <a:blip r:embed="rId3"/>
          <a:stretch>
            <a:fillRect/>
          </a:stretch>
        </p:blipFill>
        <p:spPr>
          <a:xfrm>
            <a:off x="-1" y="0"/>
            <a:ext cx="5959046" cy="6858000"/>
          </a:xfrm>
          <a:prstGeom prst="rect">
            <a:avLst/>
          </a:prstGeom>
          <a:ln>
            <a:solidFill>
              <a:srgbClr val="D75A41"/>
            </a:solidFill>
          </a:ln>
        </p:spPr>
      </p:pic>
      <p:sp>
        <p:nvSpPr>
          <p:cNvPr id="4" name="Content Placeholder 1">
            <a:extLst>
              <a:ext uri="{FF2B5EF4-FFF2-40B4-BE49-F238E27FC236}">
                <a16:creationId xmlns:a16="http://schemas.microsoft.com/office/drawing/2014/main" id="{75ECA143-256F-4EE6-A8B0-CD5A4DE01A62}"/>
              </a:ext>
            </a:extLst>
          </p:cNvPr>
          <p:cNvSpPr txBox="1">
            <a:spLocks/>
          </p:cNvSpPr>
          <p:nvPr/>
        </p:nvSpPr>
        <p:spPr>
          <a:xfrm>
            <a:off x="6232956" y="1974226"/>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endParaRPr lang="en-US" dirty="0"/>
          </a:p>
        </p:txBody>
      </p:sp>
      <p:sp>
        <p:nvSpPr>
          <p:cNvPr id="5" name="Title 1">
            <a:extLst>
              <a:ext uri="{FF2B5EF4-FFF2-40B4-BE49-F238E27FC236}">
                <a16:creationId xmlns:a16="http://schemas.microsoft.com/office/drawing/2014/main" id="{6D0C7C9B-F0C8-40BA-AFD8-8D76A452029A}"/>
              </a:ext>
            </a:extLst>
          </p:cNvPr>
          <p:cNvSpPr txBox="1">
            <a:spLocks/>
          </p:cNvSpPr>
          <p:nvPr/>
        </p:nvSpPr>
        <p:spPr>
          <a:xfrm>
            <a:off x="6232956" y="2748511"/>
            <a:ext cx="5688967"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C00000"/>
                </a:solidFill>
              </a:rPr>
              <a:t>Neonatal Abstinence Syndrome (NAS) </a:t>
            </a:r>
          </a:p>
          <a:p>
            <a:pPr algn="ctr"/>
            <a:endParaRPr lang="en-US" sz="4000" b="1" dirty="0">
              <a:solidFill>
                <a:srgbClr val="C00000"/>
              </a:solidFill>
            </a:endParaRPr>
          </a:p>
          <a:p>
            <a:pPr algn="ctr"/>
            <a:r>
              <a:rPr lang="en-US" sz="4000" b="1" dirty="0" smtClean="0">
                <a:solidFill>
                  <a:srgbClr val="C00000"/>
                </a:solidFill>
              </a:rPr>
              <a:t>Neonatal Opioid Withdrawal Syndrome (NOWS)</a:t>
            </a:r>
            <a:endParaRPr lang="en-US" sz="4000" b="1" dirty="0">
              <a:solidFill>
                <a:srgbClr val="C00000"/>
              </a:solidFill>
            </a:endParaRPr>
          </a:p>
        </p:txBody>
      </p:sp>
    </p:spTree>
    <p:extLst>
      <p:ext uri="{BB962C8B-B14F-4D97-AF65-F5344CB8AC3E}">
        <p14:creationId xmlns:p14="http://schemas.microsoft.com/office/powerpoint/2010/main" val="118192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2E0F-C6FE-4C18-9315-858F89C64EDB}"/>
              </a:ext>
            </a:extLst>
          </p:cNvPr>
          <p:cNvSpPr>
            <a:spLocks noGrp="1"/>
          </p:cNvSpPr>
          <p:nvPr>
            <p:ph type="title"/>
          </p:nvPr>
        </p:nvSpPr>
        <p:spPr>
          <a:xfrm>
            <a:off x="838200" y="447891"/>
            <a:ext cx="10515600" cy="1325563"/>
          </a:xfrm>
        </p:spPr>
        <p:txBody>
          <a:bodyPr>
            <a:noAutofit/>
          </a:bodyPr>
          <a:lstStyle/>
          <a:p>
            <a:pPr algn="ctr"/>
            <a:r>
              <a:rPr lang="en-US" sz="4000" b="1" dirty="0">
                <a:solidFill>
                  <a:srgbClr val="C00000"/>
                </a:solidFill>
              </a:rPr>
              <a:t>MAT is Recommended and </a:t>
            </a:r>
            <a:br>
              <a:rPr lang="en-US" sz="4000" b="1" dirty="0">
                <a:solidFill>
                  <a:srgbClr val="C00000"/>
                </a:solidFill>
              </a:rPr>
            </a:br>
            <a:r>
              <a:rPr lang="en-US" sz="4000" b="1" dirty="0">
                <a:solidFill>
                  <a:srgbClr val="C00000"/>
                </a:solidFill>
              </a:rPr>
              <a:t>Effective during Pregnancy and Breastfeeding!</a:t>
            </a:r>
          </a:p>
        </p:txBody>
      </p:sp>
      <p:sp>
        <p:nvSpPr>
          <p:cNvPr id="4" name="Content Placeholder 3">
            <a:extLst>
              <a:ext uri="{FF2B5EF4-FFF2-40B4-BE49-F238E27FC236}">
                <a16:creationId xmlns:a16="http://schemas.microsoft.com/office/drawing/2014/main" id="{5FD577D5-262D-4B4D-84FC-96D790D56326}"/>
              </a:ext>
            </a:extLst>
          </p:cNvPr>
          <p:cNvSpPr>
            <a:spLocks noGrp="1"/>
          </p:cNvSpPr>
          <p:nvPr>
            <p:ph sz="half" idx="1"/>
          </p:nvPr>
        </p:nvSpPr>
        <p:spPr>
          <a:xfrm>
            <a:off x="666077" y="1773454"/>
            <a:ext cx="7310377" cy="4351338"/>
          </a:xfrm>
        </p:spPr>
        <p:txBody>
          <a:bodyPr>
            <a:normAutofit lnSpcReduction="10000"/>
          </a:bodyPr>
          <a:lstStyle/>
          <a:p>
            <a:pPr marL="0" indent="0" algn="ctr">
              <a:buNone/>
            </a:pPr>
            <a:r>
              <a:rPr lang="en-US" sz="2400" dirty="0">
                <a:solidFill>
                  <a:prstClr val="black"/>
                </a:solidFill>
              </a:rPr>
              <a:t>Medication Assisted Treatment or MAT is the use of medications such as Methadone, Buprenorphine or Naltrexone, in combination with counseling and behavioral therapies, to provide a “whole-patient” approach to the treatment of substance use disorders.  </a:t>
            </a:r>
          </a:p>
          <a:p>
            <a:pPr marL="0" indent="0" algn="ctr">
              <a:buNone/>
            </a:pPr>
            <a:endParaRPr lang="en-US" sz="2400" dirty="0">
              <a:solidFill>
                <a:prstClr val="black"/>
              </a:solidFill>
            </a:endParaRPr>
          </a:p>
          <a:p>
            <a:pPr marL="0" indent="0" algn="ctr">
              <a:buNone/>
            </a:pPr>
            <a:r>
              <a:rPr lang="en-US" sz="2400" dirty="0">
                <a:solidFill>
                  <a:prstClr val="black"/>
                </a:solidFill>
              </a:rPr>
              <a:t>MAT during pregnancy</a:t>
            </a:r>
            <a:r>
              <a:rPr lang="en-US" sz="2400" b="1" dirty="0">
                <a:solidFill>
                  <a:prstClr val="black"/>
                </a:solidFill>
              </a:rPr>
              <a:t> </a:t>
            </a:r>
            <a:r>
              <a:rPr lang="en-US" sz="2400" dirty="0">
                <a:solidFill>
                  <a:prstClr val="black"/>
                </a:solidFill>
              </a:rPr>
              <a:t>can prevent maternal (and fetal) withdrawal and improve pregnancy outcomes.</a:t>
            </a:r>
          </a:p>
          <a:p>
            <a:pPr marL="0" indent="0" algn="ctr">
              <a:buNone/>
            </a:pPr>
            <a:endParaRPr lang="en-US" sz="2400" dirty="0">
              <a:solidFill>
                <a:prstClr val="black"/>
              </a:solidFill>
            </a:endParaRPr>
          </a:p>
          <a:p>
            <a:pPr marL="0" indent="0" algn="ctr">
              <a:buNone/>
            </a:pPr>
            <a:r>
              <a:rPr lang="en-US" sz="2400" dirty="0">
                <a:solidFill>
                  <a:prstClr val="black"/>
                </a:solidFill>
              </a:rPr>
              <a:t>For breastfeeding moms, MAT can benefit both the mother and the baby, including with Neonatal Abstinence Syndrome</a:t>
            </a:r>
            <a:r>
              <a:rPr lang="en-US" sz="2600" dirty="0">
                <a:solidFill>
                  <a:prstClr val="black"/>
                </a:solidFill>
              </a:rPr>
              <a:t>.</a:t>
            </a:r>
          </a:p>
          <a:p>
            <a:pPr marL="0" indent="0">
              <a:buNone/>
            </a:pPr>
            <a:endParaRPr lang="en-US" sz="2600" dirty="0">
              <a:solidFill>
                <a:prstClr val="black"/>
              </a:solidFill>
              <a:latin typeface="Arial" panose="020B0604020202020204" pitchFamily="34" charset="0"/>
            </a:endParaRPr>
          </a:p>
          <a:p>
            <a:endParaRPr lang="en-US" dirty="0"/>
          </a:p>
        </p:txBody>
      </p:sp>
      <p:pic>
        <p:nvPicPr>
          <p:cNvPr id="6" name="Picture 5" descr="A picture containing person, indoor, woman, table&#10;&#10;Description generated with very high confidence">
            <a:extLst>
              <a:ext uri="{FF2B5EF4-FFF2-40B4-BE49-F238E27FC236}">
                <a16:creationId xmlns:a16="http://schemas.microsoft.com/office/drawing/2014/main" id="{31BFF5AF-027C-479C-9513-9E3FC528CE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8148577" y="2316200"/>
            <a:ext cx="3889758" cy="2595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833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86C9-5D83-4B2B-87F0-2C0870D7421B}"/>
              </a:ext>
            </a:extLst>
          </p:cNvPr>
          <p:cNvSpPr>
            <a:spLocks noGrp="1"/>
          </p:cNvSpPr>
          <p:nvPr>
            <p:ph type="title"/>
          </p:nvPr>
        </p:nvSpPr>
        <p:spPr>
          <a:xfrm>
            <a:off x="5602147" y="612052"/>
            <a:ext cx="6380030" cy="1325563"/>
          </a:xfrm>
        </p:spPr>
        <p:txBody>
          <a:bodyPr>
            <a:noAutofit/>
          </a:bodyPr>
          <a:lstStyle/>
          <a:p>
            <a:pPr algn="ctr"/>
            <a:r>
              <a:rPr lang="en-US" sz="3500" b="1" dirty="0">
                <a:solidFill>
                  <a:srgbClr val="D75A41"/>
                </a:solidFill>
              </a:rPr>
              <a:t>Our Project:</a:t>
            </a:r>
            <a:br>
              <a:rPr lang="en-US" sz="3500" b="1" dirty="0">
                <a:solidFill>
                  <a:srgbClr val="D75A41"/>
                </a:solidFill>
              </a:rPr>
            </a:br>
            <a:r>
              <a:rPr lang="en-US" sz="3500" b="1" dirty="0">
                <a:solidFill>
                  <a:srgbClr val="D75A41"/>
                </a:solidFill>
              </a:rPr>
              <a:t>Addressing Post-Partum Opioid Misuse through an Integrated Approach</a:t>
            </a:r>
            <a:br>
              <a:rPr lang="en-US" sz="3500" b="1" dirty="0">
                <a:solidFill>
                  <a:srgbClr val="D75A41"/>
                </a:solidFill>
              </a:rPr>
            </a:br>
            <a:endParaRPr lang="en-US" sz="3500" b="1" dirty="0">
              <a:solidFill>
                <a:srgbClr val="D75A41"/>
              </a:solidFill>
            </a:endParaRPr>
          </a:p>
        </p:txBody>
      </p:sp>
      <p:sp>
        <p:nvSpPr>
          <p:cNvPr id="6" name="Content Placeholder 3">
            <a:extLst>
              <a:ext uri="{FF2B5EF4-FFF2-40B4-BE49-F238E27FC236}">
                <a16:creationId xmlns:a16="http://schemas.microsoft.com/office/drawing/2014/main" id="{7F7EDE01-2C1D-4F5C-AC3B-F5EBBD1C14E0}"/>
              </a:ext>
            </a:extLst>
          </p:cNvPr>
          <p:cNvSpPr txBox="1">
            <a:spLocks/>
          </p:cNvSpPr>
          <p:nvPr/>
        </p:nvSpPr>
        <p:spPr>
          <a:xfrm>
            <a:off x="5879453" y="2326512"/>
            <a:ext cx="5825418" cy="2680964"/>
          </a:xfrm>
          <a:prstGeom prst="rect">
            <a:avLst/>
          </a:prstGeom>
          <a:noFill/>
          <a:ln>
            <a:solidFill>
              <a:srgbClr val="D75A4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The purpose of our project was to enhance the capacity of WIC and community health clinics to screen and refer women in the post-partum period to needed recovery support services. </a:t>
            </a:r>
            <a:endParaRPr lang="en-US" sz="2000" dirty="0">
              <a:solidFill>
                <a:srgbClr val="FFFFFF"/>
              </a:solidFill>
            </a:endParaRPr>
          </a:p>
        </p:txBody>
      </p:sp>
      <p:pic>
        <p:nvPicPr>
          <p:cNvPr id="7" name="Picture Placeholder 7">
            <a:extLst>
              <a:ext uri="{FF2B5EF4-FFF2-40B4-BE49-F238E27FC236}">
                <a16:creationId xmlns:a16="http://schemas.microsoft.com/office/drawing/2014/main" id="{7A15BCCE-0F1A-422A-9F50-D41753AFFAB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67" r="31667"/>
          <a:stretch>
            <a:fillRect/>
          </a:stretch>
        </p:blipFill>
        <p:spPr/>
      </p:pic>
    </p:spTree>
    <p:extLst>
      <p:ext uri="{BB962C8B-B14F-4D97-AF65-F5344CB8AC3E}">
        <p14:creationId xmlns:p14="http://schemas.microsoft.com/office/powerpoint/2010/main" val="412863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878" y="871158"/>
            <a:ext cx="6823276" cy="931436"/>
          </a:xfrm>
        </p:spPr>
        <p:txBody>
          <a:bodyPr/>
          <a:lstStyle/>
          <a:p>
            <a:pPr algn="ctr"/>
            <a:r>
              <a:rPr lang="en-US" b="1" dirty="0">
                <a:solidFill>
                  <a:srgbClr val="C00000"/>
                </a:solidFill>
              </a:rPr>
              <a:t>Why WIC? </a:t>
            </a:r>
            <a:endParaRPr lang="en-US" b="1" dirty="0">
              <a:solidFill>
                <a:srgbClr val="C00000"/>
              </a:solidFill>
              <a:highlight>
                <a:srgbClr val="FFFF00"/>
              </a:highlight>
            </a:endParaRPr>
          </a:p>
        </p:txBody>
      </p:sp>
      <p:sp>
        <p:nvSpPr>
          <p:cNvPr id="7" name="Content Placeholder 6">
            <a:extLst>
              <a:ext uri="{FF2B5EF4-FFF2-40B4-BE49-F238E27FC236}">
                <a16:creationId xmlns:a16="http://schemas.microsoft.com/office/drawing/2014/main" id="{BC0D5DE8-5225-4D1F-AD7D-97B4D53E6CBA}"/>
              </a:ext>
            </a:extLst>
          </p:cNvPr>
          <p:cNvSpPr>
            <a:spLocks noGrp="1"/>
          </p:cNvSpPr>
          <p:nvPr>
            <p:ph idx="1"/>
          </p:nvPr>
        </p:nvSpPr>
        <p:spPr>
          <a:xfrm>
            <a:off x="803476" y="2129742"/>
            <a:ext cx="6730678" cy="3391382"/>
          </a:xfrm>
        </p:spPr>
        <p:txBody>
          <a:bodyPr>
            <a:normAutofit lnSpcReduction="10000"/>
          </a:bodyPr>
          <a:lstStyle/>
          <a:p>
            <a:r>
              <a:rPr lang="en-US" dirty="0"/>
              <a:t>Trusted location for pregnant women and women who are breastfeeding</a:t>
            </a:r>
          </a:p>
          <a:p>
            <a:endParaRPr lang="en-US" dirty="0"/>
          </a:p>
          <a:p>
            <a:r>
              <a:rPr lang="en-US" dirty="0"/>
              <a:t>Non-judgmental, compassionate, and supportive</a:t>
            </a:r>
          </a:p>
          <a:p>
            <a:endParaRPr lang="en-US" dirty="0"/>
          </a:p>
          <a:p>
            <a:r>
              <a:rPr lang="en-US" dirty="0"/>
              <a:t>An ideal environment for screening, education and referral</a:t>
            </a:r>
          </a:p>
        </p:txBody>
      </p:sp>
      <p:sp>
        <p:nvSpPr>
          <p:cNvPr id="3" name="Slide Number Placeholder 2"/>
          <p:cNvSpPr>
            <a:spLocks noGrp="1"/>
          </p:cNvSpPr>
          <p:nvPr>
            <p:ph type="sldNum" sz="quarter" idx="12"/>
          </p:nvPr>
        </p:nvSpPr>
        <p:spPr/>
        <p:txBody>
          <a:bodyPr/>
          <a:lstStyle/>
          <a:p>
            <a:fld id="{3CA5EEED-C7C9-4C7B-8D20-D1B182A18EAB}" type="slidenum">
              <a:rPr lang="en-US" smtClean="0"/>
              <a:t>19</a:t>
            </a:fld>
            <a:endParaRPr lang="en-US" dirty="0"/>
          </a:p>
        </p:txBody>
      </p:sp>
      <p:pic>
        <p:nvPicPr>
          <p:cNvPr id="5" name="Picture 4" descr="A person holding a baby&#10;&#10;Description generated with very high confidence">
            <a:extLst>
              <a:ext uri="{FF2B5EF4-FFF2-40B4-BE49-F238E27FC236}">
                <a16:creationId xmlns:a16="http://schemas.microsoft.com/office/drawing/2014/main" id="{00FF5F36-F7DE-48D9-8308-B7B37D4D0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154" y="2222176"/>
            <a:ext cx="3963724" cy="2644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893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5165-167E-417D-971E-D88245D4AEFA}"/>
              </a:ext>
            </a:extLst>
          </p:cNvPr>
          <p:cNvSpPr>
            <a:spLocks noGrp="1"/>
          </p:cNvSpPr>
          <p:nvPr>
            <p:ph type="title"/>
          </p:nvPr>
        </p:nvSpPr>
        <p:spPr/>
        <p:txBody>
          <a:bodyPr/>
          <a:lstStyle/>
          <a:p>
            <a:pPr algn="ctr"/>
            <a:r>
              <a:rPr lang="en-US" b="1" dirty="0">
                <a:solidFill>
                  <a:srgbClr val="D75A41"/>
                </a:solidFill>
              </a:rPr>
              <a:t>Acknowledgements</a:t>
            </a:r>
          </a:p>
        </p:txBody>
      </p:sp>
      <p:sp>
        <p:nvSpPr>
          <p:cNvPr id="3" name="Content Placeholder 2">
            <a:extLst>
              <a:ext uri="{FF2B5EF4-FFF2-40B4-BE49-F238E27FC236}">
                <a16:creationId xmlns:a16="http://schemas.microsoft.com/office/drawing/2014/main" id="{7BE8BD35-A15A-4D2B-886B-189B759364F5}"/>
              </a:ext>
            </a:extLst>
          </p:cNvPr>
          <p:cNvSpPr>
            <a:spLocks noGrp="1"/>
          </p:cNvSpPr>
          <p:nvPr>
            <p:ph idx="1"/>
          </p:nvPr>
        </p:nvSpPr>
        <p:spPr>
          <a:xfrm>
            <a:off x="838200" y="1615440"/>
            <a:ext cx="10515600" cy="4561523"/>
          </a:xfrm>
        </p:spPr>
        <p:txBody>
          <a:bodyPr/>
          <a:lstStyle/>
          <a:p>
            <a:pPr marL="0" indent="0" algn="ctr">
              <a:buNone/>
            </a:pPr>
            <a:endParaRPr lang="en-US" dirty="0"/>
          </a:p>
          <a:p>
            <a:pPr marL="0" indent="0" algn="ctr">
              <a:buNone/>
            </a:pPr>
            <a:r>
              <a:rPr lang="en-US" dirty="0"/>
              <a:t>This project was made possible by St. David’s Foundation’s </a:t>
            </a:r>
            <a:r>
              <a:rPr lang="en-US" i="1" dirty="0"/>
              <a:t>Focus on the Fourth </a:t>
            </a:r>
            <a:r>
              <a:rPr lang="en-US" dirty="0"/>
              <a:t>initiative to improve postpartum access and outcomes for low-income and underserved women in Central Texas.</a:t>
            </a:r>
          </a:p>
          <a:p>
            <a:pPr marL="0" indent="0" algn="ctr">
              <a:buNone/>
            </a:pPr>
            <a:endParaRPr lang="en-US" dirty="0"/>
          </a:p>
          <a:p>
            <a:pPr marL="0" indent="0" algn="ctr">
              <a:buNone/>
            </a:pPr>
            <a:r>
              <a:rPr lang="en-US" dirty="0"/>
              <a:t>The project is a collaborative effort between Cardea and Altarum.</a:t>
            </a:r>
          </a:p>
          <a:p>
            <a:pPr marL="0" indent="0" algn="ctr">
              <a:buNone/>
            </a:pPr>
            <a:endParaRPr lang="en-US" dirty="0"/>
          </a:p>
          <a:p>
            <a:endParaRPr lang="en-US" dirty="0"/>
          </a:p>
        </p:txBody>
      </p:sp>
      <p:pic>
        <p:nvPicPr>
          <p:cNvPr id="4" name="Picture 3">
            <a:extLst>
              <a:ext uri="{FF2B5EF4-FFF2-40B4-BE49-F238E27FC236}">
                <a16:creationId xmlns:a16="http://schemas.microsoft.com/office/drawing/2014/main" id="{9C6E0B0B-CCB6-47B5-8487-789E1DE31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0817" y="5047793"/>
            <a:ext cx="3205185" cy="702798"/>
          </a:xfrm>
          <a:prstGeom prst="rect">
            <a:avLst/>
          </a:prstGeom>
        </p:spPr>
      </p:pic>
    </p:spTree>
    <p:extLst>
      <p:ext uri="{BB962C8B-B14F-4D97-AF65-F5344CB8AC3E}">
        <p14:creationId xmlns:p14="http://schemas.microsoft.com/office/powerpoint/2010/main" val="18024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latin typeface="Calibri" panose="020F0502020204030204" pitchFamily="34" charset="0"/>
                <a:cs typeface="Calibri" panose="020F0502020204030204" pitchFamily="34" charset="0"/>
              </a:rPr>
              <a:t>Our WIC Training Objectives</a:t>
            </a:r>
            <a:endParaRPr lang="en-US" dirty="0">
              <a:solidFill>
                <a:srgbClr val="C00000"/>
              </a:solidFill>
              <a:highlight>
                <a:srgbClr val="FFFF00"/>
              </a:highligh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6608" y="1690688"/>
            <a:ext cx="10914925" cy="4068763"/>
          </a:xfrm>
        </p:spPr>
        <p:txBody>
          <a:bodyPr>
            <a:normAutofit/>
          </a:bodyPr>
          <a:lstStyle/>
          <a:p>
            <a:pPr lvl="0"/>
            <a:r>
              <a:rPr lang="en-US" dirty="0"/>
              <a:t>Understand the basics about opioids, addiction, and impacts on women and babies </a:t>
            </a:r>
          </a:p>
          <a:p>
            <a:pPr lvl="0"/>
            <a:r>
              <a:rPr lang="en-US" dirty="0"/>
              <a:t>Build upon WIC’s current assessment to identify additional opportunities for identifying potential opioid/substance use or misuse</a:t>
            </a:r>
          </a:p>
          <a:p>
            <a:pPr lvl="0"/>
            <a:r>
              <a:rPr lang="en-US" dirty="0"/>
              <a:t>Identify strategies for initiating conversations regarding substance use or misuse</a:t>
            </a:r>
          </a:p>
          <a:p>
            <a:pPr lvl="0"/>
            <a:r>
              <a:rPr lang="en-US" dirty="0"/>
              <a:t>Enhance motivational interviewing techniques through the use of role plays</a:t>
            </a:r>
          </a:p>
          <a:p>
            <a:pPr lvl="0"/>
            <a:r>
              <a:rPr lang="en-US" dirty="0"/>
              <a:t>Understand how and when to make a referral for further assessment </a:t>
            </a:r>
          </a:p>
          <a:p>
            <a:pPr marL="0" indent="0">
              <a:buNone/>
            </a:pPr>
            <a:endParaRPr lang="en-US" dirty="0"/>
          </a:p>
        </p:txBody>
      </p:sp>
      <p:pic>
        <p:nvPicPr>
          <p:cNvPr id="5" name="Picture 4"/>
          <p:cNvPicPr>
            <a:picLocks noChangeAspect="1"/>
          </p:cNvPicPr>
          <p:nvPr/>
        </p:nvPicPr>
        <p:blipFill>
          <a:blip r:embed="rId3"/>
          <a:stretch>
            <a:fillRect/>
          </a:stretch>
        </p:blipFill>
        <p:spPr>
          <a:xfrm>
            <a:off x="4495801" y="6208029"/>
            <a:ext cx="2895851" cy="365792"/>
          </a:xfrm>
          <a:prstGeom prst="rect">
            <a:avLst/>
          </a:prstGeom>
        </p:spPr>
      </p:pic>
    </p:spTree>
    <p:extLst>
      <p:ext uri="{BB962C8B-B14F-4D97-AF65-F5344CB8AC3E}">
        <p14:creationId xmlns:p14="http://schemas.microsoft.com/office/powerpoint/2010/main" val="340068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8A59-3E69-4EEC-BE7A-AC2B5201BA71}"/>
              </a:ext>
            </a:extLst>
          </p:cNvPr>
          <p:cNvSpPr>
            <a:spLocks noGrp="1"/>
          </p:cNvSpPr>
          <p:nvPr>
            <p:ph type="title"/>
          </p:nvPr>
        </p:nvSpPr>
        <p:spPr>
          <a:xfrm>
            <a:off x="606706" y="675485"/>
            <a:ext cx="10515600" cy="931436"/>
          </a:xfrm>
        </p:spPr>
        <p:txBody>
          <a:bodyPr/>
          <a:lstStyle/>
          <a:p>
            <a:pPr algn="ctr"/>
            <a:r>
              <a:rPr lang="en-US" b="1" dirty="0">
                <a:solidFill>
                  <a:srgbClr val="C00000"/>
                </a:solidFill>
              </a:rPr>
              <a:t>The Role of WIC in Substance Use Disorders </a:t>
            </a:r>
          </a:p>
        </p:txBody>
      </p:sp>
      <p:graphicFrame>
        <p:nvGraphicFramePr>
          <p:cNvPr id="4" name="Content Placeholder 3">
            <a:extLst>
              <a:ext uri="{FF2B5EF4-FFF2-40B4-BE49-F238E27FC236}">
                <a16:creationId xmlns:a16="http://schemas.microsoft.com/office/drawing/2014/main" id="{675289D3-BEDC-41B8-9608-048752B8D8BC}"/>
              </a:ext>
            </a:extLst>
          </p:cNvPr>
          <p:cNvGraphicFramePr>
            <a:graphicFrameLocks noGrp="1"/>
          </p:cNvGraphicFramePr>
          <p:nvPr>
            <p:ph idx="1"/>
            <p:extLst>
              <p:ext uri="{D42A27DB-BD31-4B8C-83A1-F6EECF244321}">
                <p14:modId xmlns:p14="http://schemas.microsoft.com/office/powerpoint/2010/main" val="1619762376"/>
              </p:ext>
            </p:extLst>
          </p:nvPr>
        </p:nvGraphicFramePr>
        <p:xfrm>
          <a:off x="1192193" y="1606920"/>
          <a:ext cx="9572263" cy="4168884"/>
        </p:xfrm>
        <a:graphic>
          <a:graphicData uri="http://schemas.openxmlformats.org/drawingml/2006/table">
            <a:tbl>
              <a:tblPr firstRow="1" bandRow="1">
                <a:tableStyleId>{5940675A-B579-460E-94D1-54222C63F5DA}</a:tableStyleId>
              </a:tblPr>
              <a:tblGrid>
                <a:gridCol w="4791862">
                  <a:extLst>
                    <a:ext uri="{9D8B030D-6E8A-4147-A177-3AD203B41FA5}">
                      <a16:colId xmlns:a16="http://schemas.microsoft.com/office/drawing/2014/main" val="1625687665"/>
                    </a:ext>
                  </a:extLst>
                </a:gridCol>
                <a:gridCol w="4780401">
                  <a:extLst>
                    <a:ext uri="{9D8B030D-6E8A-4147-A177-3AD203B41FA5}">
                      <a16:colId xmlns:a16="http://schemas.microsoft.com/office/drawing/2014/main" val="3152715611"/>
                    </a:ext>
                  </a:extLst>
                </a:gridCol>
              </a:tblGrid>
              <a:tr h="1239154">
                <a:tc>
                  <a:txBody>
                    <a:bodyPr/>
                    <a:lstStyle/>
                    <a:p>
                      <a:pPr algn="l"/>
                      <a:endParaRPr lang="en-US" sz="2500" b="1" dirty="0"/>
                    </a:p>
                    <a:p>
                      <a:pPr algn="l"/>
                      <a:r>
                        <a:rPr lang="en-US" sz="4000" b="1" dirty="0">
                          <a:solidFill>
                            <a:schemeClr val="accent2"/>
                          </a:solidFill>
                        </a:rPr>
                        <a:t>Screening</a:t>
                      </a:r>
                    </a:p>
                    <a:p>
                      <a:pPr algn="l"/>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5672373"/>
                  </a:ext>
                </a:extLst>
              </a:tr>
              <a:tr h="960538">
                <a:tc>
                  <a:txBody>
                    <a:bodyPr/>
                    <a:lstStyle/>
                    <a:p>
                      <a:pPr algn="l"/>
                      <a:r>
                        <a:rPr lang="en-US" sz="4000" b="1" dirty="0">
                          <a:solidFill>
                            <a:schemeClr val="accent2"/>
                          </a:solidFill>
                        </a:rPr>
                        <a:t>Referral</a:t>
                      </a:r>
                      <a:endParaRPr lang="en-US" sz="2500" b="1" dirty="0">
                        <a:solidFill>
                          <a:schemeClr val="accent2"/>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47945951"/>
                  </a:ext>
                </a:extLst>
              </a:tr>
              <a:tr h="925993">
                <a:tc>
                  <a:txBody>
                    <a:bodyPr/>
                    <a:lstStyle/>
                    <a:p>
                      <a:pPr algn="l"/>
                      <a:r>
                        <a:rPr lang="en-US" sz="4000" b="1" dirty="0">
                          <a:solidFill>
                            <a:srgbClr val="EA2839"/>
                          </a:solidFill>
                        </a:rPr>
                        <a:t>Diagnosing</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7748089"/>
                  </a:ext>
                </a:extLst>
              </a:tr>
              <a:tr h="925993">
                <a:tc>
                  <a:txBody>
                    <a:bodyPr/>
                    <a:lstStyle/>
                    <a:p>
                      <a:pPr algn="l"/>
                      <a:r>
                        <a:rPr lang="en-US" sz="4000" b="1" dirty="0">
                          <a:solidFill>
                            <a:srgbClr val="EA2839"/>
                          </a:solidFill>
                        </a:rPr>
                        <a:t>Counseling</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9523435"/>
                  </a:ext>
                </a:extLst>
              </a:tr>
            </a:tbl>
          </a:graphicData>
        </a:graphic>
      </p:graphicFrame>
      <p:pic>
        <p:nvPicPr>
          <p:cNvPr id="8" name="Graphic 7" descr="Thumbs up sign">
            <a:extLst>
              <a:ext uri="{FF2B5EF4-FFF2-40B4-BE49-F238E27FC236}">
                <a16:creationId xmlns:a16="http://schemas.microsoft.com/office/drawing/2014/main" id="{F50F359D-262B-4710-BE6F-203FBA0020B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953367" y="2794489"/>
            <a:ext cx="974474" cy="974474"/>
          </a:xfrm>
          <a:prstGeom prst="rect">
            <a:avLst/>
          </a:prstGeom>
        </p:spPr>
      </p:pic>
      <p:pic>
        <p:nvPicPr>
          <p:cNvPr id="10" name="Graphic 9" descr="Close">
            <a:extLst>
              <a:ext uri="{FF2B5EF4-FFF2-40B4-BE49-F238E27FC236}">
                <a16:creationId xmlns:a16="http://schemas.microsoft.com/office/drawing/2014/main" id="{57E3215B-3ED2-4506-99CD-935E7469ED8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953367" y="3991099"/>
            <a:ext cx="660499" cy="660499"/>
          </a:xfrm>
          <a:prstGeom prst="rect">
            <a:avLst/>
          </a:prstGeom>
        </p:spPr>
      </p:pic>
      <p:pic>
        <p:nvPicPr>
          <p:cNvPr id="11" name="Graphic 10" descr="Close">
            <a:extLst>
              <a:ext uri="{FF2B5EF4-FFF2-40B4-BE49-F238E27FC236}">
                <a16:creationId xmlns:a16="http://schemas.microsoft.com/office/drawing/2014/main" id="{B401CAC5-33EC-4025-B545-134A8E7555A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953367" y="4897825"/>
            <a:ext cx="660499" cy="660499"/>
          </a:xfrm>
          <a:prstGeom prst="rect">
            <a:avLst/>
          </a:prstGeom>
        </p:spPr>
      </p:pic>
      <p:pic>
        <p:nvPicPr>
          <p:cNvPr id="9" name="Graphic 8" descr="Thumbs up sign">
            <a:extLst>
              <a:ext uri="{FF2B5EF4-FFF2-40B4-BE49-F238E27FC236}">
                <a16:creationId xmlns:a16="http://schemas.microsoft.com/office/drawing/2014/main" id="{64F7BF96-DC2E-4B05-B407-208C6D9D51D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953367" y="1790662"/>
            <a:ext cx="974474" cy="974474"/>
          </a:xfrm>
          <a:prstGeom prst="rect">
            <a:avLst/>
          </a:prstGeom>
        </p:spPr>
      </p:pic>
    </p:spTree>
    <p:extLst>
      <p:ext uri="{BB962C8B-B14F-4D97-AF65-F5344CB8AC3E}">
        <p14:creationId xmlns:p14="http://schemas.microsoft.com/office/powerpoint/2010/main" val="19239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7" y="457200"/>
            <a:ext cx="10190886" cy="1463040"/>
          </a:xfrm>
        </p:spPr>
        <p:txBody>
          <a:bodyPr>
            <a:normAutofit/>
          </a:bodyPr>
          <a:lstStyle/>
          <a:p>
            <a:pPr algn="ctr"/>
            <a:r>
              <a:rPr lang="en-US" sz="4000" b="1" dirty="0">
                <a:solidFill>
                  <a:srgbClr val="C00000"/>
                </a:solidFill>
              </a:rPr>
              <a:t>Understanding Bias</a:t>
            </a:r>
          </a:p>
        </p:txBody>
      </p:sp>
      <p:sp>
        <p:nvSpPr>
          <p:cNvPr id="4" name="Content Placeholder 3"/>
          <p:cNvSpPr>
            <a:spLocks noGrp="1"/>
          </p:cNvSpPr>
          <p:nvPr>
            <p:ph idx="1"/>
          </p:nvPr>
        </p:nvSpPr>
        <p:spPr>
          <a:xfrm>
            <a:off x="839787" y="1757093"/>
            <a:ext cx="10098289" cy="4160520"/>
          </a:xfrm>
        </p:spPr>
        <p:txBody>
          <a:bodyPr>
            <a:noAutofit/>
          </a:bodyPr>
          <a:lstStyle/>
          <a:p>
            <a:r>
              <a:rPr lang="en-US" sz="2800" dirty="0"/>
              <a:t>Bias is the negative evaluation of one group and its members relative to another.  It can be implicit or explicit.</a:t>
            </a:r>
          </a:p>
          <a:p>
            <a:endParaRPr lang="en-US" sz="2800" dirty="0"/>
          </a:p>
          <a:p>
            <a:r>
              <a:rPr lang="en-US" sz="2800" dirty="0"/>
              <a:t>The first step to understanding your own biases is to notice your observations and recognize ways in which you might be stereotyping.</a:t>
            </a:r>
          </a:p>
          <a:p>
            <a:endParaRPr lang="en-US" sz="2800" dirty="0"/>
          </a:p>
          <a:p>
            <a:r>
              <a:rPr lang="en-US" sz="2800" dirty="0"/>
              <a:t>As care providers, it is also critical to acknowledge that stigma exists for our clients, especially those dealing with substance use disorders.</a:t>
            </a:r>
          </a:p>
        </p:txBody>
      </p:sp>
      <p:sp>
        <p:nvSpPr>
          <p:cNvPr id="5" name="Slide Number Placeholder 4"/>
          <p:cNvSpPr>
            <a:spLocks noGrp="1"/>
          </p:cNvSpPr>
          <p:nvPr>
            <p:ph type="sldNum" sz="quarter" idx="12"/>
          </p:nvPr>
        </p:nvSpPr>
        <p:spPr/>
        <p:txBody>
          <a:bodyPr/>
          <a:lstStyle/>
          <a:p>
            <a:fld id="{3CA5EEED-C7C9-4C7B-8D20-D1B182A18EAB}" type="slidenum">
              <a:rPr lang="en-US" smtClean="0"/>
              <a:pPr/>
              <a:t>22</a:t>
            </a:fld>
            <a:endParaRPr lang="en-US" dirty="0"/>
          </a:p>
        </p:txBody>
      </p:sp>
      <p:sp>
        <p:nvSpPr>
          <p:cNvPr id="6" name="Footer Placeholder 5"/>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84464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2E73-EE45-4173-91AA-9E5FF4246CF4}"/>
              </a:ext>
            </a:extLst>
          </p:cNvPr>
          <p:cNvSpPr>
            <a:spLocks noGrp="1"/>
          </p:cNvSpPr>
          <p:nvPr>
            <p:ph type="title"/>
          </p:nvPr>
        </p:nvSpPr>
        <p:spPr>
          <a:xfrm>
            <a:off x="6179106" y="1214133"/>
            <a:ext cx="5297505" cy="4838218"/>
          </a:xfrm>
        </p:spPr>
        <p:txBody>
          <a:bodyPr>
            <a:normAutofit/>
          </a:bodyPr>
          <a:lstStyle/>
          <a:p>
            <a:pPr lvl="0"/>
            <a:r>
              <a:rPr lang="en-US" sz="2800" dirty="0"/>
              <a:t>Signs and symptoms of SUD can mirror other health conditions</a:t>
            </a:r>
            <a:br>
              <a:rPr lang="en-US" sz="2800" dirty="0"/>
            </a:br>
            <a:r>
              <a:rPr lang="en-US" sz="2800" dirty="0"/>
              <a:t/>
            </a:r>
            <a:br>
              <a:rPr lang="en-US" sz="2800" dirty="0"/>
            </a:br>
            <a:r>
              <a:rPr lang="en-US" sz="2800" dirty="0"/>
              <a:t>With additional conversation, opportunities exist to recognize where a substance use challenge may be present</a:t>
            </a:r>
            <a:br>
              <a:rPr lang="en-US" sz="2800" dirty="0"/>
            </a:br>
            <a:r>
              <a:rPr lang="en-US" sz="2800" dirty="0"/>
              <a:t/>
            </a:r>
            <a:br>
              <a:rPr lang="en-US" sz="2800" dirty="0"/>
            </a:br>
            <a:r>
              <a:rPr lang="en-US" sz="2800" dirty="0"/>
              <a:t>The current WIC assessment can serve as a starting point for conversation</a:t>
            </a:r>
            <a:br>
              <a:rPr lang="en-US" sz="2800" dirty="0"/>
            </a:br>
            <a:endParaRPr lang="en-US" sz="2800" dirty="0"/>
          </a:p>
        </p:txBody>
      </p:sp>
      <p:pic>
        <p:nvPicPr>
          <p:cNvPr id="4" name="Content Placeholder 6">
            <a:extLst>
              <a:ext uri="{FF2B5EF4-FFF2-40B4-BE49-F238E27FC236}">
                <a16:creationId xmlns:a16="http://schemas.microsoft.com/office/drawing/2014/main" id="{8739193B-08AE-41E2-8D3D-D8C3495E0A0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23" r="2523"/>
          <a:stretch>
            <a:fillRect/>
          </a:stretch>
        </p:blipFill>
        <p:spPr>
          <a:xfrm rot="21012805">
            <a:off x="911435" y="1246101"/>
            <a:ext cx="4390184" cy="5070533"/>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3">
            <a:extLst>
              <a:ext uri="{FF2B5EF4-FFF2-40B4-BE49-F238E27FC236}">
                <a16:creationId xmlns:a16="http://schemas.microsoft.com/office/drawing/2014/main" id="{73DEF3DB-0346-4FD6-8E24-14745FFB3CFA}"/>
              </a:ext>
            </a:extLst>
          </p:cNvPr>
          <p:cNvSpPr txBox="1">
            <a:spLocks/>
          </p:cNvSpPr>
          <p:nvPr/>
        </p:nvSpPr>
        <p:spPr>
          <a:xfrm>
            <a:off x="960699" y="-11487"/>
            <a:ext cx="10994401" cy="931436"/>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D75A41"/>
                </a:solidFill>
              </a:rPr>
              <a:t>Job Aid: Using The Current WIC Assessment to Create Opportunities for Conversation</a:t>
            </a:r>
            <a:endParaRPr lang="en-US" dirty="0">
              <a:solidFill>
                <a:srgbClr val="D75A41"/>
              </a:solidFill>
            </a:endParaRPr>
          </a:p>
        </p:txBody>
      </p:sp>
    </p:spTree>
    <p:extLst>
      <p:ext uri="{BB962C8B-B14F-4D97-AF65-F5344CB8AC3E}">
        <p14:creationId xmlns:p14="http://schemas.microsoft.com/office/powerpoint/2010/main" val="2755780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FB0D5A3-4E1C-48DB-80C0-36BB8402AFF7}"/>
              </a:ext>
            </a:extLst>
          </p:cNvPr>
          <p:cNvGrpSpPr/>
          <p:nvPr/>
        </p:nvGrpSpPr>
        <p:grpSpPr>
          <a:xfrm>
            <a:off x="67735" y="1910610"/>
            <a:ext cx="2281267" cy="931436"/>
            <a:chOff x="0" y="1690687"/>
            <a:chExt cx="2395302" cy="931436"/>
          </a:xfrm>
        </p:grpSpPr>
        <p:sp>
          <p:nvSpPr>
            <p:cNvPr id="21" name="Rectangle 20">
              <a:extLst>
                <a:ext uri="{FF2B5EF4-FFF2-40B4-BE49-F238E27FC236}">
                  <a16:creationId xmlns:a16="http://schemas.microsoft.com/office/drawing/2014/main" id="{13BBD175-F348-47F7-97E5-B5601BAD7F75}"/>
                </a:ext>
              </a:extLst>
            </p:cNvPr>
            <p:cNvSpPr/>
            <p:nvPr/>
          </p:nvSpPr>
          <p:spPr>
            <a:xfrm>
              <a:off x="0" y="1690687"/>
              <a:ext cx="714776" cy="93143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pic>
          <p:nvPicPr>
            <p:cNvPr id="9" name="Graphic 8" descr="Magnifying glass">
              <a:extLst>
                <a:ext uri="{FF2B5EF4-FFF2-40B4-BE49-F238E27FC236}">
                  <a16:creationId xmlns:a16="http://schemas.microsoft.com/office/drawing/2014/main" id="{3F59FD22-7F31-4CB6-8E81-EAFCF37361A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8018" y="1927827"/>
              <a:ext cx="452296" cy="457155"/>
            </a:xfrm>
            <a:prstGeom prst="rect">
              <a:avLst/>
            </a:prstGeom>
          </p:spPr>
        </p:pic>
        <p:sp>
          <p:nvSpPr>
            <p:cNvPr id="22" name="Rectangle 21">
              <a:extLst>
                <a:ext uri="{FF2B5EF4-FFF2-40B4-BE49-F238E27FC236}">
                  <a16:creationId xmlns:a16="http://schemas.microsoft.com/office/drawing/2014/main" id="{E07860B8-75F1-428D-A8CD-F4D723282213}"/>
                </a:ext>
              </a:extLst>
            </p:cNvPr>
            <p:cNvSpPr/>
            <p:nvPr/>
          </p:nvSpPr>
          <p:spPr>
            <a:xfrm>
              <a:off x="714776" y="1690687"/>
              <a:ext cx="1680526" cy="93143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bg1"/>
                  </a:solidFill>
                </a:rPr>
                <a:t>Ask Open Ended Questions</a:t>
              </a:r>
            </a:p>
          </p:txBody>
        </p:sp>
      </p:grpSp>
      <p:grpSp>
        <p:nvGrpSpPr>
          <p:cNvPr id="10" name="Group 9">
            <a:extLst>
              <a:ext uri="{FF2B5EF4-FFF2-40B4-BE49-F238E27FC236}">
                <a16:creationId xmlns:a16="http://schemas.microsoft.com/office/drawing/2014/main" id="{23322509-A219-4553-95D5-D09F6D94B762}"/>
              </a:ext>
            </a:extLst>
          </p:cNvPr>
          <p:cNvGrpSpPr/>
          <p:nvPr/>
        </p:nvGrpSpPr>
        <p:grpSpPr>
          <a:xfrm>
            <a:off x="4895907" y="1910609"/>
            <a:ext cx="2385711" cy="931436"/>
            <a:chOff x="4877653" y="1690686"/>
            <a:chExt cx="2421037" cy="931436"/>
          </a:xfrm>
          <a:solidFill>
            <a:srgbClr val="FDCB57"/>
          </a:solidFill>
        </p:grpSpPr>
        <p:sp>
          <p:nvSpPr>
            <p:cNvPr id="28" name="Rectangle 27">
              <a:extLst>
                <a:ext uri="{FF2B5EF4-FFF2-40B4-BE49-F238E27FC236}">
                  <a16:creationId xmlns:a16="http://schemas.microsoft.com/office/drawing/2014/main" id="{C8C60BE3-664F-4C76-A023-D068815A8DEE}"/>
                </a:ext>
              </a:extLst>
            </p:cNvPr>
            <p:cNvSpPr/>
            <p:nvPr/>
          </p:nvSpPr>
          <p:spPr>
            <a:xfrm>
              <a:off x="4877653" y="1690686"/>
              <a:ext cx="722456" cy="931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5374A8C-056C-4E7D-AD9C-DB9A9133426D}"/>
                </a:ext>
              </a:extLst>
            </p:cNvPr>
            <p:cNvSpPr/>
            <p:nvPr/>
          </p:nvSpPr>
          <p:spPr>
            <a:xfrm>
              <a:off x="5600109" y="1690686"/>
              <a:ext cx="1698581" cy="931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Encourage Self-Motivational Statements</a:t>
              </a:r>
            </a:p>
          </p:txBody>
        </p:sp>
        <p:grpSp>
          <p:nvGrpSpPr>
            <p:cNvPr id="30" name="Content Placeholder 11" descr="Chat">
              <a:extLst>
                <a:ext uri="{FF2B5EF4-FFF2-40B4-BE49-F238E27FC236}">
                  <a16:creationId xmlns:a16="http://schemas.microsoft.com/office/drawing/2014/main" id="{6E97ABFD-EE83-4F70-90E7-01DCE6F62481}"/>
                </a:ext>
              </a:extLst>
            </p:cNvPr>
            <p:cNvGrpSpPr/>
            <p:nvPr/>
          </p:nvGrpSpPr>
          <p:grpSpPr>
            <a:xfrm>
              <a:off x="4877653" y="1795176"/>
              <a:ext cx="722456" cy="722456"/>
              <a:chOff x="2268634" y="3727366"/>
              <a:chExt cx="722456" cy="722456"/>
            </a:xfrm>
            <a:grpFill/>
          </p:grpSpPr>
          <p:sp>
            <p:nvSpPr>
              <p:cNvPr id="31" name="Freeform: Shape 30">
                <a:extLst>
                  <a:ext uri="{FF2B5EF4-FFF2-40B4-BE49-F238E27FC236}">
                    <a16:creationId xmlns:a16="http://schemas.microsoft.com/office/drawing/2014/main" id="{D0668074-CADA-46B0-87F9-A3596317EBF2}"/>
                  </a:ext>
                </a:extLst>
              </p:cNvPr>
              <p:cNvSpPr/>
              <p:nvPr/>
            </p:nvSpPr>
            <p:spPr>
              <a:xfrm>
                <a:off x="2324429" y="3873468"/>
                <a:ext cx="383805" cy="346177"/>
              </a:xfrm>
              <a:custGeom>
                <a:avLst/>
                <a:gdLst>
                  <a:gd name="connsiteX0" fmla="*/ 260279 w 383804"/>
                  <a:gd name="connsiteY0" fmla="*/ 57089 h 346176"/>
                  <a:gd name="connsiteX1" fmla="*/ 380689 w 383804"/>
                  <a:gd name="connsiteY1" fmla="*/ 57089 h 346176"/>
                  <a:gd name="connsiteX2" fmla="*/ 380689 w 383804"/>
                  <a:gd name="connsiteY2" fmla="*/ 34512 h 346176"/>
                  <a:gd name="connsiteX3" fmla="*/ 350586 w 383804"/>
                  <a:gd name="connsiteY3" fmla="*/ 4410 h 346176"/>
                  <a:gd name="connsiteX4" fmla="*/ 34512 w 383804"/>
                  <a:gd name="connsiteY4" fmla="*/ 4410 h 346176"/>
                  <a:gd name="connsiteX5" fmla="*/ 4410 w 383804"/>
                  <a:gd name="connsiteY5" fmla="*/ 34512 h 346176"/>
                  <a:gd name="connsiteX6" fmla="*/ 4410 w 383804"/>
                  <a:gd name="connsiteY6" fmla="*/ 237703 h 346176"/>
                  <a:gd name="connsiteX7" fmla="*/ 34512 w 383804"/>
                  <a:gd name="connsiteY7" fmla="*/ 267805 h 346176"/>
                  <a:gd name="connsiteX8" fmla="*/ 79665 w 383804"/>
                  <a:gd name="connsiteY8" fmla="*/ 267805 h 346176"/>
                  <a:gd name="connsiteX9" fmla="*/ 79665 w 383804"/>
                  <a:gd name="connsiteY9" fmla="*/ 343061 h 346176"/>
                  <a:gd name="connsiteX10" fmla="*/ 154921 w 383804"/>
                  <a:gd name="connsiteY10" fmla="*/ 267805 h 346176"/>
                  <a:gd name="connsiteX11" fmla="*/ 200075 w 383804"/>
                  <a:gd name="connsiteY11" fmla="*/ 267805 h 346176"/>
                  <a:gd name="connsiteX12" fmla="*/ 200075 w 383804"/>
                  <a:gd name="connsiteY12" fmla="*/ 117293 h 346176"/>
                  <a:gd name="connsiteX13" fmla="*/ 260279 w 383804"/>
                  <a:gd name="connsiteY13" fmla="*/ 57089 h 34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804" h="346176">
                    <a:moveTo>
                      <a:pt x="260279" y="57089"/>
                    </a:moveTo>
                    <a:lnTo>
                      <a:pt x="380689" y="57089"/>
                    </a:lnTo>
                    <a:lnTo>
                      <a:pt x="380689" y="34512"/>
                    </a:lnTo>
                    <a:cubicBezTo>
                      <a:pt x="380689" y="17956"/>
                      <a:pt x="367143" y="4410"/>
                      <a:pt x="350586" y="4410"/>
                    </a:cubicBezTo>
                    <a:lnTo>
                      <a:pt x="34512" y="4410"/>
                    </a:lnTo>
                    <a:cubicBezTo>
                      <a:pt x="17956" y="4410"/>
                      <a:pt x="4410" y="17956"/>
                      <a:pt x="4410" y="34512"/>
                    </a:cubicBezTo>
                    <a:lnTo>
                      <a:pt x="4410" y="237703"/>
                    </a:lnTo>
                    <a:cubicBezTo>
                      <a:pt x="4410" y="254259"/>
                      <a:pt x="17956" y="267805"/>
                      <a:pt x="34512" y="267805"/>
                    </a:cubicBezTo>
                    <a:lnTo>
                      <a:pt x="79665" y="267805"/>
                    </a:lnTo>
                    <a:lnTo>
                      <a:pt x="79665" y="343061"/>
                    </a:lnTo>
                    <a:lnTo>
                      <a:pt x="154921" y="267805"/>
                    </a:lnTo>
                    <a:lnTo>
                      <a:pt x="200075" y="267805"/>
                    </a:lnTo>
                    <a:lnTo>
                      <a:pt x="200075" y="117293"/>
                    </a:lnTo>
                    <a:cubicBezTo>
                      <a:pt x="200075" y="84181"/>
                      <a:pt x="227167" y="57089"/>
                      <a:pt x="260279" y="57089"/>
                    </a:cubicBezTo>
                    <a:close/>
                  </a:path>
                </a:pathLst>
              </a:custGeom>
              <a:grpFill/>
              <a:ln w="7441"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5CB9ED88-5935-42D7-A2EF-4762D81A8C05}"/>
                  </a:ext>
                </a:extLst>
              </p:cNvPr>
              <p:cNvSpPr/>
              <p:nvPr/>
            </p:nvSpPr>
            <p:spPr>
              <a:xfrm>
                <a:off x="2550197" y="3956250"/>
                <a:ext cx="383805" cy="346177"/>
              </a:xfrm>
              <a:custGeom>
                <a:avLst/>
                <a:gdLst>
                  <a:gd name="connsiteX0" fmla="*/ 350586 w 383804"/>
                  <a:gd name="connsiteY0" fmla="*/ 4410 h 346176"/>
                  <a:gd name="connsiteX1" fmla="*/ 34512 w 383804"/>
                  <a:gd name="connsiteY1" fmla="*/ 4410 h 346176"/>
                  <a:gd name="connsiteX2" fmla="*/ 4410 w 383804"/>
                  <a:gd name="connsiteY2" fmla="*/ 34512 h 346176"/>
                  <a:gd name="connsiteX3" fmla="*/ 4410 w 383804"/>
                  <a:gd name="connsiteY3" fmla="*/ 237703 h 346176"/>
                  <a:gd name="connsiteX4" fmla="*/ 34512 w 383804"/>
                  <a:gd name="connsiteY4" fmla="*/ 267805 h 346176"/>
                  <a:gd name="connsiteX5" fmla="*/ 230177 w 383804"/>
                  <a:gd name="connsiteY5" fmla="*/ 267805 h 346176"/>
                  <a:gd name="connsiteX6" fmla="*/ 305433 w 383804"/>
                  <a:gd name="connsiteY6" fmla="*/ 343061 h 346176"/>
                  <a:gd name="connsiteX7" fmla="*/ 305433 w 383804"/>
                  <a:gd name="connsiteY7" fmla="*/ 267805 h 346176"/>
                  <a:gd name="connsiteX8" fmla="*/ 350586 w 383804"/>
                  <a:gd name="connsiteY8" fmla="*/ 267805 h 346176"/>
                  <a:gd name="connsiteX9" fmla="*/ 380689 w 383804"/>
                  <a:gd name="connsiteY9" fmla="*/ 237703 h 346176"/>
                  <a:gd name="connsiteX10" fmla="*/ 380689 w 383804"/>
                  <a:gd name="connsiteY10" fmla="*/ 34512 h 346176"/>
                  <a:gd name="connsiteX11" fmla="*/ 350586 w 383804"/>
                  <a:gd name="connsiteY11" fmla="*/ 4410 h 34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804" h="346176">
                    <a:moveTo>
                      <a:pt x="350586" y="4410"/>
                    </a:moveTo>
                    <a:lnTo>
                      <a:pt x="34512" y="4410"/>
                    </a:lnTo>
                    <a:cubicBezTo>
                      <a:pt x="17956" y="4410"/>
                      <a:pt x="4410" y="17956"/>
                      <a:pt x="4410" y="34512"/>
                    </a:cubicBezTo>
                    <a:lnTo>
                      <a:pt x="4410" y="237703"/>
                    </a:lnTo>
                    <a:cubicBezTo>
                      <a:pt x="4410" y="254259"/>
                      <a:pt x="17956" y="267805"/>
                      <a:pt x="34512" y="267805"/>
                    </a:cubicBezTo>
                    <a:lnTo>
                      <a:pt x="230177" y="267805"/>
                    </a:lnTo>
                    <a:lnTo>
                      <a:pt x="305433" y="343061"/>
                    </a:lnTo>
                    <a:lnTo>
                      <a:pt x="305433" y="267805"/>
                    </a:lnTo>
                    <a:lnTo>
                      <a:pt x="350586" y="267805"/>
                    </a:lnTo>
                    <a:cubicBezTo>
                      <a:pt x="367143" y="267805"/>
                      <a:pt x="380689" y="254259"/>
                      <a:pt x="380689" y="237703"/>
                    </a:cubicBezTo>
                    <a:lnTo>
                      <a:pt x="380689" y="34512"/>
                    </a:lnTo>
                    <a:cubicBezTo>
                      <a:pt x="380689" y="17956"/>
                      <a:pt x="367143" y="4410"/>
                      <a:pt x="350586" y="4410"/>
                    </a:cubicBezTo>
                    <a:close/>
                  </a:path>
                </a:pathLst>
              </a:custGeom>
              <a:solidFill>
                <a:schemeClr val="bg1"/>
              </a:solidFill>
              <a:ln w="7441" cap="flat">
                <a:noFill/>
                <a:prstDash val="solid"/>
                <a:miter/>
              </a:ln>
            </p:spPr>
            <p:txBody>
              <a:bodyPr rtlCol="0" anchor="ctr"/>
              <a:lstStyle/>
              <a:p>
                <a:endParaRPr lang="en-US" dirty="0"/>
              </a:p>
            </p:txBody>
          </p:sp>
        </p:grpSp>
      </p:grpSp>
      <p:grpSp>
        <p:nvGrpSpPr>
          <p:cNvPr id="6" name="Group 5">
            <a:extLst>
              <a:ext uri="{FF2B5EF4-FFF2-40B4-BE49-F238E27FC236}">
                <a16:creationId xmlns:a16="http://schemas.microsoft.com/office/drawing/2014/main" id="{69CBA6DE-0A8F-426C-B157-D7E28F319BB3}"/>
              </a:ext>
            </a:extLst>
          </p:cNvPr>
          <p:cNvGrpSpPr/>
          <p:nvPr/>
        </p:nvGrpSpPr>
        <p:grpSpPr>
          <a:xfrm>
            <a:off x="2392860" y="1910609"/>
            <a:ext cx="2415111" cy="931436"/>
            <a:chOff x="2423388" y="1690686"/>
            <a:chExt cx="2421037" cy="931436"/>
          </a:xfrm>
        </p:grpSpPr>
        <p:sp>
          <p:nvSpPr>
            <p:cNvPr id="33" name="Rectangle 32">
              <a:extLst>
                <a:ext uri="{FF2B5EF4-FFF2-40B4-BE49-F238E27FC236}">
                  <a16:creationId xmlns:a16="http://schemas.microsoft.com/office/drawing/2014/main" id="{D1DA79CD-8E42-4558-8FDB-65438361996A}"/>
                </a:ext>
              </a:extLst>
            </p:cNvPr>
            <p:cNvSpPr/>
            <p:nvPr/>
          </p:nvSpPr>
          <p:spPr>
            <a:xfrm>
              <a:off x="2423388" y="1690686"/>
              <a:ext cx="722456" cy="9314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5" name="Graphic 14" descr="Volume">
              <a:extLst>
                <a:ext uri="{FF2B5EF4-FFF2-40B4-BE49-F238E27FC236}">
                  <a16:creationId xmlns:a16="http://schemas.microsoft.com/office/drawing/2014/main" id="{A2668B79-2321-4208-A77C-6596A11BD85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590660" y="1970233"/>
              <a:ext cx="453829" cy="453829"/>
            </a:xfrm>
            <a:prstGeom prst="rect">
              <a:avLst/>
            </a:prstGeom>
          </p:spPr>
        </p:pic>
        <p:sp>
          <p:nvSpPr>
            <p:cNvPr id="34" name="Rectangle 33">
              <a:extLst>
                <a:ext uri="{FF2B5EF4-FFF2-40B4-BE49-F238E27FC236}">
                  <a16:creationId xmlns:a16="http://schemas.microsoft.com/office/drawing/2014/main" id="{9DC6544F-9BB3-47B9-9CF7-CC01C688BCFB}"/>
                </a:ext>
              </a:extLst>
            </p:cNvPr>
            <p:cNvSpPr/>
            <p:nvPr/>
          </p:nvSpPr>
          <p:spPr>
            <a:xfrm>
              <a:off x="3145844" y="1690686"/>
              <a:ext cx="1698581" cy="9314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Practice Reflective Listening</a:t>
              </a:r>
            </a:p>
          </p:txBody>
        </p:sp>
      </p:grpSp>
      <p:grpSp>
        <p:nvGrpSpPr>
          <p:cNvPr id="5" name="Group 4">
            <a:extLst>
              <a:ext uri="{FF2B5EF4-FFF2-40B4-BE49-F238E27FC236}">
                <a16:creationId xmlns:a16="http://schemas.microsoft.com/office/drawing/2014/main" id="{60453EC4-96EF-4671-B78D-16CD86FA13B1}"/>
              </a:ext>
            </a:extLst>
          </p:cNvPr>
          <p:cNvGrpSpPr/>
          <p:nvPr/>
        </p:nvGrpSpPr>
        <p:grpSpPr>
          <a:xfrm>
            <a:off x="7241454" y="1903221"/>
            <a:ext cx="2473516" cy="931436"/>
            <a:chOff x="7238840" y="1690686"/>
            <a:chExt cx="2508973" cy="931436"/>
          </a:xfrm>
        </p:grpSpPr>
        <p:sp>
          <p:nvSpPr>
            <p:cNvPr id="35" name="Rectangle 34">
              <a:extLst>
                <a:ext uri="{FF2B5EF4-FFF2-40B4-BE49-F238E27FC236}">
                  <a16:creationId xmlns:a16="http://schemas.microsoft.com/office/drawing/2014/main" id="{9067206C-1F85-4F60-8ED4-C96DA4B9F06E}"/>
                </a:ext>
              </a:extLst>
            </p:cNvPr>
            <p:cNvSpPr/>
            <p:nvPr/>
          </p:nvSpPr>
          <p:spPr>
            <a:xfrm>
              <a:off x="7326776" y="1690686"/>
              <a:ext cx="722456" cy="93143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bg1"/>
                </a:solidFill>
              </a:endParaRPr>
            </a:p>
          </p:txBody>
        </p:sp>
        <p:pic>
          <p:nvPicPr>
            <p:cNvPr id="20" name="Graphic 19" descr="Clapping hands">
              <a:extLst>
                <a:ext uri="{FF2B5EF4-FFF2-40B4-BE49-F238E27FC236}">
                  <a16:creationId xmlns:a16="http://schemas.microsoft.com/office/drawing/2014/main" id="{10B823E4-3C80-44BE-8754-F75FD6ECD95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238840" y="1699203"/>
              <a:ext cx="810392" cy="810392"/>
            </a:xfrm>
            <a:prstGeom prst="rect">
              <a:avLst/>
            </a:prstGeom>
          </p:spPr>
        </p:pic>
        <p:sp>
          <p:nvSpPr>
            <p:cNvPr id="36" name="Rectangle 35">
              <a:extLst>
                <a:ext uri="{FF2B5EF4-FFF2-40B4-BE49-F238E27FC236}">
                  <a16:creationId xmlns:a16="http://schemas.microsoft.com/office/drawing/2014/main" id="{C0D3910C-7A27-4E69-B2B5-ED3C408CA0C5}"/>
                </a:ext>
              </a:extLst>
            </p:cNvPr>
            <p:cNvSpPr/>
            <p:nvPr/>
          </p:nvSpPr>
          <p:spPr>
            <a:xfrm>
              <a:off x="8049232" y="1690686"/>
              <a:ext cx="1698581" cy="93143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Affirm</a:t>
              </a:r>
            </a:p>
          </p:txBody>
        </p:sp>
      </p:grpSp>
      <p:grpSp>
        <p:nvGrpSpPr>
          <p:cNvPr id="7" name="Group 6">
            <a:extLst>
              <a:ext uri="{FF2B5EF4-FFF2-40B4-BE49-F238E27FC236}">
                <a16:creationId xmlns:a16="http://schemas.microsoft.com/office/drawing/2014/main" id="{1DD6B4C7-C80F-4D62-94E9-5F3E3D6D3E93}"/>
              </a:ext>
            </a:extLst>
          </p:cNvPr>
          <p:cNvGrpSpPr/>
          <p:nvPr/>
        </p:nvGrpSpPr>
        <p:grpSpPr>
          <a:xfrm>
            <a:off x="9768611" y="1903221"/>
            <a:ext cx="2392035" cy="931436"/>
            <a:chOff x="9770963" y="1690687"/>
            <a:chExt cx="2421037" cy="931436"/>
          </a:xfrm>
        </p:grpSpPr>
        <p:sp>
          <p:nvSpPr>
            <p:cNvPr id="37" name="Rectangle 36">
              <a:extLst>
                <a:ext uri="{FF2B5EF4-FFF2-40B4-BE49-F238E27FC236}">
                  <a16:creationId xmlns:a16="http://schemas.microsoft.com/office/drawing/2014/main" id="{4354C246-D62A-42BB-BF0C-6F3BA1EADDDE}"/>
                </a:ext>
              </a:extLst>
            </p:cNvPr>
            <p:cNvSpPr/>
            <p:nvPr/>
          </p:nvSpPr>
          <p:spPr>
            <a:xfrm>
              <a:off x="9770963" y="1690687"/>
              <a:ext cx="722456" cy="9314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pic>
          <p:nvPicPr>
            <p:cNvPr id="18" name="Graphic 17" descr="Network">
              <a:extLst>
                <a:ext uri="{FF2B5EF4-FFF2-40B4-BE49-F238E27FC236}">
                  <a16:creationId xmlns:a16="http://schemas.microsoft.com/office/drawing/2014/main" id="{92562A5D-5A30-4494-974A-56C7137BEF2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813405" y="1816398"/>
              <a:ext cx="680014" cy="680014"/>
            </a:xfrm>
            <a:prstGeom prst="rect">
              <a:avLst/>
            </a:prstGeom>
          </p:spPr>
        </p:pic>
        <p:sp>
          <p:nvSpPr>
            <p:cNvPr id="38" name="Rectangle 37">
              <a:extLst>
                <a:ext uri="{FF2B5EF4-FFF2-40B4-BE49-F238E27FC236}">
                  <a16:creationId xmlns:a16="http://schemas.microsoft.com/office/drawing/2014/main" id="{949B9420-D523-4CF7-9327-3B9F8EA4CC94}"/>
                </a:ext>
              </a:extLst>
            </p:cNvPr>
            <p:cNvSpPr/>
            <p:nvPr/>
          </p:nvSpPr>
          <p:spPr>
            <a:xfrm>
              <a:off x="10493419" y="1690687"/>
              <a:ext cx="1698581" cy="9314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rPr>
                <a:t>Summarize Statements</a:t>
              </a:r>
            </a:p>
          </p:txBody>
        </p:sp>
      </p:grpSp>
      <p:sp>
        <p:nvSpPr>
          <p:cNvPr id="43" name="Rectangle 42">
            <a:extLst>
              <a:ext uri="{FF2B5EF4-FFF2-40B4-BE49-F238E27FC236}">
                <a16:creationId xmlns:a16="http://schemas.microsoft.com/office/drawing/2014/main" id="{34801038-8DE2-48FB-80EB-FB668A1E4380}"/>
              </a:ext>
            </a:extLst>
          </p:cNvPr>
          <p:cNvSpPr/>
          <p:nvPr/>
        </p:nvSpPr>
        <p:spPr>
          <a:xfrm>
            <a:off x="67735" y="2842044"/>
            <a:ext cx="2246897" cy="304947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Tell me a bit about…</a:t>
            </a:r>
          </a:p>
          <a:p>
            <a:pPr algn="ctr"/>
            <a:endParaRPr lang="en-US" dirty="0">
              <a:solidFill>
                <a:schemeClr val="tx1"/>
              </a:solidFill>
            </a:endParaRPr>
          </a:p>
          <a:p>
            <a:pPr algn="ctr"/>
            <a:r>
              <a:rPr lang="en-US" dirty="0">
                <a:solidFill>
                  <a:schemeClr val="tx1"/>
                </a:solidFill>
              </a:rPr>
              <a:t>What do you know about….</a:t>
            </a:r>
          </a:p>
          <a:p>
            <a:pPr algn="ctr"/>
            <a:endParaRPr lang="en-US" dirty="0">
              <a:solidFill>
                <a:schemeClr val="tx1"/>
              </a:solidFill>
            </a:endParaRPr>
          </a:p>
          <a:p>
            <a:pPr algn="ctr"/>
            <a:r>
              <a:rPr lang="en-US" dirty="0">
                <a:solidFill>
                  <a:schemeClr val="tx1"/>
                </a:solidFill>
              </a:rPr>
              <a:t>What happens when…</a:t>
            </a:r>
          </a:p>
          <a:p>
            <a:pPr algn="ctr"/>
            <a:endParaRPr lang="en-US" dirty="0"/>
          </a:p>
        </p:txBody>
      </p:sp>
      <p:sp>
        <p:nvSpPr>
          <p:cNvPr id="44" name="Rectangle 43">
            <a:extLst>
              <a:ext uri="{FF2B5EF4-FFF2-40B4-BE49-F238E27FC236}">
                <a16:creationId xmlns:a16="http://schemas.microsoft.com/office/drawing/2014/main" id="{BAD9F1FF-D759-48BD-8DF3-B397079AECDC}"/>
              </a:ext>
            </a:extLst>
          </p:cNvPr>
          <p:cNvSpPr/>
          <p:nvPr/>
        </p:nvSpPr>
        <p:spPr>
          <a:xfrm>
            <a:off x="2406090" y="2842044"/>
            <a:ext cx="2392035" cy="3057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 sounds like…</a:t>
            </a:r>
          </a:p>
          <a:p>
            <a:pPr algn="ctr"/>
            <a:endParaRPr lang="en-US" dirty="0">
              <a:solidFill>
                <a:schemeClr val="tx1"/>
              </a:solidFill>
            </a:endParaRPr>
          </a:p>
          <a:p>
            <a:pPr algn="ctr"/>
            <a:r>
              <a:rPr lang="en-US" dirty="0">
                <a:solidFill>
                  <a:schemeClr val="tx1"/>
                </a:solidFill>
              </a:rPr>
              <a:t>It seems as if….</a:t>
            </a:r>
          </a:p>
          <a:p>
            <a:pPr algn="ctr"/>
            <a:endParaRPr lang="en-US" dirty="0">
              <a:solidFill>
                <a:schemeClr val="tx1"/>
              </a:solidFill>
            </a:endParaRPr>
          </a:p>
          <a:p>
            <a:pPr algn="ctr"/>
            <a:r>
              <a:rPr lang="en-US" dirty="0">
                <a:solidFill>
                  <a:schemeClr val="tx1"/>
                </a:solidFill>
              </a:rPr>
              <a:t>What I  hear you saying…</a:t>
            </a:r>
          </a:p>
        </p:txBody>
      </p:sp>
      <p:sp>
        <p:nvSpPr>
          <p:cNvPr id="45" name="Rectangle 44">
            <a:extLst>
              <a:ext uri="{FF2B5EF4-FFF2-40B4-BE49-F238E27FC236}">
                <a16:creationId xmlns:a16="http://schemas.microsoft.com/office/drawing/2014/main" id="{44A8D4A5-FB88-445F-AA2C-58E9E6AF9142}"/>
              </a:ext>
            </a:extLst>
          </p:cNvPr>
          <p:cNvSpPr/>
          <p:nvPr/>
        </p:nvSpPr>
        <p:spPr>
          <a:xfrm>
            <a:off x="4889583" y="2850560"/>
            <a:ext cx="2392035" cy="304947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Its clear that you are trying to…</a:t>
            </a:r>
          </a:p>
          <a:p>
            <a:pPr algn="ctr"/>
            <a:endParaRPr lang="en-US" dirty="0">
              <a:solidFill>
                <a:schemeClr val="tx1"/>
              </a:solidFill>
            </a:endParaRPr>
          </a:p>
          <a:p>
            <a:pPr algn="ctr"/>
            <a:r>
              <a:rPr lang="en-US" dirty="0">
                <a:solidFill>
                  <a:schemeClr val="tx1"/>
                </a:solidFill>
              </a:rPr>
              <a:t>It sounds like you have made real progress in…</a:t>
            </a:r>
          </a:p>
          <a:p>
            <a:pPr algn="ctr"/>
            <a:endParaRPr lang="en-US" dirty="0">
              <a:solidFill>
                <a:schemeClr val="tx1"/>
              </a:solidFill>
            </a:endParaRPr>
          </a:p>
          <a:p>
            <a:pPr algn="ctr"/>
            <a:r>
              <a:rPr lang="en-US" dirty="0">
                <a:solidFill>
                  <a:schemeClr val="tx1"/>
                </a:solidFill>
              </a:rPr>
              <a:t>By sharing, it appears that you are ready to…</a:t>
            </a:r>
          </a:p>
        </p:txBody>
      </p:sp>
      <p:sp>
        <p:nvSpPr>
          <p:cNvPr id="46" name="Rectangle 45">
            <a:extLst>
              <a:ext uri="{FF2B5EF4-FFF2-40B4-BE49-F238E27FC236}">
                <a16:creationId xmlns:a16="http://schemas.microsoft.com/office/drawing/2014/main" id="{0DDA69DD-5EC5-47FE-B16C-AAC948C2D598}"/>
              </a:ext>
            </a:extLst>
          </p:cNvPr>
          <p:cNvSpPr/>
          <p:nvPr/>
        </p:nvSpPr>
        <p:spPr>
          <a:xfrm>
            <a:off x="7322935" y="2850560"/>
            <a:ext cx="2392035" cy="304947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rPr>
              <a:t>You showed a lot of strength by….</a:t>
            </a:r>
          </a:p>
          <a:p>
            <a:pPr algn="ctr"/>
            <a:endParaRPr lang="en-US" dirty="0">
              <a:solidFill>
                <a:schemeClr val="tx1"/>
              </a:solidFill>
            </a:endParaRPr>
          </a:p>
          <a:p>
            <a:pPr algn="ctr"/>
            <a:r>
              <a:rPr lang="en-US" dirty="0">
                <a:solidFill>
                  <a:schemeClr val="tx1"/>
                </a:solidFill>
              </a:rPr>
              <a:t>You demonstrated a lot of courage by…</a:t>
            </a:r>
          </a:p>
          <a:p>
            <a:pPr algn="ctr"/>
            <a:endParaRPr lang="en-US" dirty="0">
              <a:solidFill>
                <a:schemeClr val="tx1"/>
              </a:solidFill>
            </a:endParaRPr>
          </a:p>
          <a:p>
            <a:pPr algn="ctr"/>
            <a:r>
              <a:rPr lang="en-US" dirty="0">
                <a:solidFill>
                  <a:schemeClr val="tx1"/>
                </a:solidFill>
              </a:rPr>
              <a:t>Your coming back today reflects….</a:t>
            </a:r>
          </a:p>
        </p:txBody>
      </p:sp>
      <p:sp>
        <p:nvSpPr>
          <p:cNvPr id="47" name="Rectangle 46">
            <a:extLst>
              <a:ext uri="{FF2B5EF4-FFF2-40B4-BE49-F238E27FC236}">
                <a16:creationId xmlns:a16="http://schemas.microsoft.com/office/drawing/2014/main" id="{F4BB04AB-7A36-465F-8738-F5A618AE0F7D}"/>
              </a:ext>
            </a:extLst>
          </p:cNvPr>
          <p:cNvSpPr/>
          <p:nvPr/>
        </p:nvSpPr>
        <p:spPr>
          <a:xfrm>
            <a:off x="9768612" y="2842043"/>
            <a:ext cx="2392035" cy="304947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It sounds like you are concerned about….because it is..</a:t>
            </a:r>
          </a:p>
          <a:p>
            <a:pPr algn="ctr"/>
            <a:endParaRPr lang="en-US" dirty="0">
              <a:solidFill>
                <a:schemeClr val="tx1"/>
              </a:solidFill>
            </a:endParaRPr>
          </a:p>
          <a:p>
            <a:pPr algn="ctr"/>
            <a:r>
              <a:rPr lang="en-US" dirty="0">
                <a:solidFill>
                  <a:schemeClr val="tx1"/>
                </a:solidFill>
              </a:rPr>
              <a:t>You mentioned a number of things about your current lifestyle…</a:t>
            </a:r>
          </a:p>
          <a:p>
            <a:pPr algn="ctr"/>
            <a:endParaRPr lang="en-US" dirty="0">
              <a:solidFill>
                <a:schemeClr val="tx1"/>
              </a:solidFill>
            </a:endParaRPr>
          </a:p>
          <a:p>
            <a:pPr algn="ctr"/>
            <a:r>
              <a:rPr lang="en-US" dirty="0">
                <a:solidFill>
                  <a:schemeClr val="tx1"/>
                </a:solidFill>
              </a:rPr>
              <a:t>You spoke of….</a:t>
            </a:r>
          </a:p>
        </p:txBody>
      </p:sp>
      <p:sp>
        <p:nvSpPr>
          <p:cNvPr id="48" name="Title 1">
            <a:extLst>
              <a:ext uri="{FF2B5EF4-FFF2-40B4-BE49-F238E27FC236}">
                <a16:creationId xmlns:a16="http://schemas.microsoft.com/office/drawing/2014/main" id="{427FD039-411D-4DC8-9AF8-F569A1917717}"/>
              </a:ext>
            </a:extLst>
          </p:cNvPr>
          <p:cNvSpPr>
            <a:spLocks noGrp="1"/>
          </p:cNvSpPr>
          <p:nvPr>
            <p:ph type="title"/>
          </p:nvPr>
        </p:nvSpPr>
        <p:spPr>
          <a:xfrm>
            <a:off x="148017" y="759252"/>
            <a:ext cx="12012629" cy="931436"/>
          </a:xfrm>
        </p:spPr>
        <p:txBody>
          <a:bodyPr/>
          <a:lstStyle/>
          <a:p>
            <a:pPr algn="ctr"/>
            <a:r>
              <a:rPr lang="en-US" b="1" dirty="0">
                <a:solidFill>
                  <a:srgbClr val="C00000"/>
                </a:solidFill>
              </a:rPr>
              <a:t>Five Basic Motivational Interviewing Skills</a:t>
            </a:r>
          </a:p>
        </p:txBody>
      </p:sp>
    </p:spTree>
    <p:extLst>
      <p:ext uri="{BB962C8B-B14F-4D97-AF65-F5344CB8AC3E}">
        <p14:creationId xmlns:p14="http://schemas.microsoft.com/office/powerpoint/2010/main" val="354072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139" y="862832"/>
            <a:ext cx="10515600" cy="931436"/>
          </a:xfrm>
        </p:spPr>
        <p:txBody>
          <a:bodyPr/>
          <a:lstStyle/>
          <a:p>
            <a:pPr algn="ctr"/>
            <a:r>
              <a:rPr lang="en-US" b="1" dirty="0">
                <a:solidFill>
                  <a:srgbClr val="C00000"/>
                </a:solidFill>
              </a:rPr>
              <a:t>Implementing a Referral Pathway</a:t>
            </a:r>
          </a:p>
        </p:txBody>
      </p:sp>
      <p:sp>
        <p:nvSpPr>
          <p:cNvPr id="5" name="Rectangle: Rounded Corners 4">
            <a:extLst>
              <a:ext uri="{FF2B5EF4-FFF2-40B4-BE49-F238E27FC236}">
                <a16:creationId xmlns:a16="http://schemas.microsoft.com/office/drawing/2014/main" id="{984FFCCF-D533-40B2-B92E-00CD47AA5FC1}"/>
              </a:ext>
            </a:extLst>
          </p:cNvPr>
          <p:cNvSpPr/>
          <p:nvPr/>
        </p:nvSpPr>
        <p:spPr>
          <a:xfrm>
            <a:off x="2268638" y="2286156"/>
            <a:ext cx="2338086" cy="9314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Build additional rapport to discuss the issue</a:t>
            </a:r>
          </a:p>
        </p:txBody>
      </p:sp>
      <p:sp>
        <p:nvSpPr>
          <p:cNvPr id="6" name="Rectangle: Rounded Corners 5">
            <a:extLst>
              <a:ext uri="{FF2B5EF4-FFF2-40B4-BE49-F238E27FC236}">
                <a16:creationId xmlns:a16="http://schemas.microsoft.com/office/drawing/2014/main" id="{E7DB7B04-9F2E-4525-97EE-1527720F5342}"/>
              </a:ext>
            </a:extLst>
          </p:cNvPr>
          <p:cNvSpPr/>
          <p:nvPr/>
        </p:nvSpPr>
        <p:spPr>
          <a:xfrm>
            <a:off x="2268638" y="3984923"/>
            <a:ext cx="2338086" cy="9314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Show authentic concern</a:t>
            </a:r>
          </a:p>
        </p:txBody>
      </p:sp>
      <p:sp>
        <p:nvSpPr>
          <p:cNvPr id="7" name="Arrow: Right 6">
            <a:extLst>
              <a:ext uri="{FF2B5EF4-FFF2-40B4-BE49-F238E27FC236}">
                <a16:creationId xmlns:a16="http://schemas.microsoft.com/office/drawing/2014/main" id="{DC300752-E22E-4785-8837-0E418A53D71A}"/>
              </a:ext>
            </a:extLst>
          </p:cNvPr>
          <p:cNvSpPr/>
          <p:nvPr/>
        </p:nvSpPr>
        <p:spPr>
          <a:xfrm>
            <a:off x="4768769" y="2429590"/>
            <a:ext cx="983848" cy="5234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B66BE2-ED9D-44A8-B6CD-DBA8AEC00BD9}"/>
              </a:ext>
            </a:extLst>
          </p:cNvPr>
          <p:cNvSpPr/>
          <p:nvPr/>
        </p:nvSpPr>
        <p:spPr>
          <a:xfrm>
            <a:off x="6123003" y="2129353"/>
            <a:ext cx="3912246" cy="11238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“You mentioned during our time together today that you’ve been taking _________.  How does this (medication, substance) make you feel?”</a:t>
            </a:r>
          </a:p>
        </p:txBody>
      </p:sp>
      <p:sp>
        <p:nvSpPr>
          <p:cNvPr id="10" name="Rectangle 9">
            <a:extLst>
              <a:ext uri="{FF2B5EF4-FFF2-40B4-BE49-F238E27FC236}">
                <a16:creationId xmlns:a16="http://schemas.microsoft.com/office/drawing/2014/main" id="{16D6AD2F-0815-4E14-B32E-AB529BC92132}"/>
              </a:ext>
            </a:extLst>
          </p:cNvPr>
          <p:cNvSpPr/>
          <p:nvPr/>
        </p:nvSpPr>
        <p:spPr>
          <a:xfrm>
            <a:off x="6123003" y="3706804"/>
            <a:ext cx="3912246" cy="2016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“Based on responses to some of the screening questions, I am concerned about you and your health.  For example, you shared _______”</a:t>
            </a:r>
          </a:p>
          <a:p>
            <a:pPr algn="ctr"/>
            <a:endParaRPr lang="en-US" dirty="0"/>
          </a:p>
          <a:p>
            <a:pPr algn="ctr"/>
            <a:r>
              <a:rPr lang="en-US" dirty="0"/>
              <a:t>“Has anyone else among your family or friends expressed a similar concern?”</a:t>
            </a:r>
          </a:p>
        </p:txBody>
      </p:sp>
      <p:sp>
        <p:nvSpPr>
          <p:cNvPr id="15" name="Arrow: Right 14">
            <a:extLst>
              <a:ext uri="{FF2B5EF4-FFF2-40B4-BE49-F238E27FC236}">
                <a16:creationId xmlns:a16="http://schemas.microsoft.com/office/drawing/2014/main" id="{F1DFCEF2-DE26-40DC-8ABF-650A9BBF840D}"/>
              </a:ext>
            </a:extLst>
          </p:cNvPr>
          <p:cNvSpPr/>
          <p:nvPr/>
        </p:nvSpPr>
        <p:spPr>
          <a:xfrm>
            <a:off x="4768769" y="4191807"/>
            <a:ext cx="983848" cy="5234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148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266" y="792479"/>
            <a:ext cx="10515600" cy="931436"/>
          </a:xfrm>
        </p:spPr>
        <p:txBody>
          <a:bodyPr/>
          <a:lstStyle/>
          <a:p>
            <a:pPr algn="ctr"/>
            <a:r>
              <a:rPr lang="en-US" b="1" dirty="0">
                <a:solidFill>
                  <a:srgbClr val="C00000"/>
                </a:solidFill>
              </a:rPr>
              <a:t>Implementing a Referral Pathway</a:t>
            </a:r>
          </a:p>
        </p:txBody>
      </p:sp>
      <p:sp>
        <p:nvSpPr>
          <p:cNvPr id="5" name="Rectangle: Rounded Corners 4">
            <a:extLst>
              <a:ext uri="{FF2B5EF4-FFF2-40B4-BE49-F238E27FC236}">
                <a16:creationId xmlns:a16="http://schemas.microsoft.com/office/drawing/2014/main" id="{984FFCCF-D533-40B2-B92E-00CD47AA5FC1}"/>
              </a:ext>
            </a:extLst>
          </p:cNvPr>
          <p:cNvSpPr/>
          <p:nvPr/>
        </p:nvSpPr>
        <p:spPr>
          <a:xfrm>
            <a:off x="2326509" y="2449128"/>
            <a:ext cx="2338086" cy="9314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Reassure Support</a:t>
            </a:r>
          </a:p>
        </p:txBody>
      </p:sp>
      <p:sp>
        <p:nvSpPr>
          <p:cNvPr id="6" name="Rectangle: Rounded Corners 5">
            <a:extLst>
              <a:ext uri="{FF2B5EF4-FFF2-40B4-BE49-F238E27FC236}">
                <a16:creationId xmlns:a16="http://schemas.microsoft.com/office/drawing/2014/main" id="{E7DB7B04-9F2E-4525-97EE-1527720F5342}"/>
              </a:ext>
            </a:extLst>
          </p:cNvPr>
          <p:cNvSpPr/>
          <p:nvPr/>
        </p:nvSpPr>
        <p:spPr>
          <a:xfrm>
            <a:off x="2430686" y="4543382"/>
            <a:ext cx="2338086" cy="931436"/>
          </a:xfrm>
          <a:prstGeom prst="round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Provide Resources or connect directly (e.g., warm hand-off)</a:t>
            </a:r>
          </a:p>
        </p:txBody>
      </p:sp>
      <p:sp>
        <p:nvSpPr>
          <p:cNvPr id="7" name="Arrow: Right 6">
            <a:extLst>
              <a:ext uri="{FF2B5EF4-FFF2-40B4-BE49-F238E27FC236}">
                <a16:creationId xmlns:a16="http://schemas.microsoft.com/office/drawing/2014/main" id="{DC300752-E22E-4785-8837-0E418A53D71A}"/>
              </a:ext>
            </a:extLst>
          </p:cNvPr>
          <p:cNvSpPr/>
          <p:nvPr/>
        </p:nvSpPr>
        <p:spPr>
          <a:xfrm>
            <a:off x="4861366" y="2556909"/>
            <a:ext cx="983848" cy="5234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B66BE2-ED9D-44A8-B6CD-DBA8AEC00BD9}"/>
              </a:ext>
            </a:extLst>
          </p:cNvPr>
          <p:cNvSpPr/>
          <p:nvPr/>
        </p:nvSpPr>
        <p:spPr>
          <a:xfrm>
            <a:off x="6215599" y="1805651"/>
            <a:ext cx="4409959" cy="2430683"/>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“If you are concerned about your (medication, substance use) I am here to help connect you to supportive resources.” </a:t>
            </a:r>
          </a:p>
          <a:p>
            <a:pPr algn="ctr"/>
            <a:endParaRPr lang="en-US" dirty="0"/>
          </a:p>
          <a:p>
            <a:pPr algn="ctr"/>
            <a:r>
              <a:rPr lang="en-US" dirty="0"/>
              <a:t>“If you do not have any concerns about your (medication or substance use), perhaps we can connect you to a resource to discuss ways to lesson the possible future impact of use on your health.”</a:t>
            </a:r>
          </a:p>
        </p:txBody>
      </p:sp>
      <p:sp>
        <p:nvSpPr>
          <p:cNvPr id="10" name="Rectangle 9">
            <a:extLst>
              <a:ext uri="{FF2B5EF4-FFF2-40B4-BE49-F238E27FC236}">
                <a16:creationId xmlns:a16="http://schemas.microsoft.com/office/drawing/2014/main" id="{16D6AD2F-0815-4E14-B32E-AB529BC92132}"/>
              </a:ext>
            </a:extLst>
          </p:cNvPr>
          <p:cNvSpPr/>
          <p:nvPr/>
        </p:nvSpPr>
        <p:spPr>
          <a:xfrm>
            <a:off x="6215600" y="4467828"/>
            <a:ext cx="4409958" cy="138313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“We do no need to get into any additional specifics today.  May I provide you with a list of resources that will help you determine the best next steps for you?”</a:t>
            </a:r>
          </a:p>
        </p:txBody>
      </p:sp>
      <p:sp>
        <p:nvSpPr>
          <p:cNvPr id="15" name="Arrow: Right 14">
            <a:extLst>
              <a:ext uri="{FF2B5EF4-FFF2-40B4-BE49-F238E27FC236}">
                <a16:creationId xmlns:a16="http://schemas.microsoft.com/office/drawing/2014/main" id="{F1DFCEF2-DE26-40DC-8ABF-650A9BBF840D}"/>
              </a:ext>
            </a:extLst>
          </p:cNvPr>
          <p:cNvSpPr/>
          <p:nvPr/>
        </p:nvSpPr>
        <p:spPr>
          <a:xfrm>
            <a:off x="4861366" y="4747391"/>
            <a:ext cx="983848" cy="5234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708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F427-A50B-4A35-8301-461A400A42B3}"/>
              </a:ext>
            </a:extLst>
          </p:cNvPr>
          <p:cNvSpPr>
            <a:spLocks noGrp="1"/>
          </p:cNvSpPr>
          <p:nvPr>
            <p:ph type="ctrTitle"/>
          </p:nvPr>
        </p:nvSpPr>
        <p:spPr/>
        <p:txBody>
          <a:bodyPr/>
          <a:lstStyle/>
          <a:p>
            <a:r>
              <a:rPr lang="en-US" dirty="0"/>
              <a:t>Role Plays</a:t>
            </a:r>
          </a:p>
        </p:txBody>
      </p:sp>
    </p:spTree>
    <p:extLst>
      <p:ext uri="{BB962C8B-B14F-4D97-AF65-F5344CB8AC3E}">
        <p14:creationId xmlns:p14="http://schemas.microsoft.com/office/powerpoint/2010/main" val="140319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8101" y="782738"/>
            <a:ext cx="7245752"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000" b="0" kern="1200">
                <a:solidFill>
                  <a:srgbClr val="9C3022"/>
                </a:solidFill>
                <a:latin typeface="Calibri" panose="020F0502020204030204" pitchFamily="34" charset="0"/>
                <a:ea typeface="+mj-ea"/>
                <a:cs typeface="Calibri" panose="020F0502020204030204" pitchFamily="34" charset="0"/>
              </a:defRPr>
            </a:lvl1pPr>
          </a:lstStyle>
          <a:p>
            <a:pPr>
              <a:defRPr sz="1862" b="0" i="0" u="none" strike="noStrike" kern="1200" spc="0" baseline="0">
                <a:solidFill>
                  <a:prstClr val="black">
                    <a:lumMod val="65000"/>
                    <a:lumOff val="35000"/>
                  </a:prstClr>
                </a:solidFill>
                <a:latin typeface="+mn-lt"/>
                <a:ea typeface="+mn-ea"/>
                <a:cs typeface="+mn-cs"/>
              </a:defRPr>
            </a:pPr>
            <a:r>
              <a:rPr lang="en-US" sz="2000" b="1" dirty="0">
                <a:solidFill>
                  <a:srgbClr val="D75A41"/>
                </a:solidFill>
              </a:rPr>
              <a:t>Please rate your ability to discuss the relevance and unique nature of opioid use and misuse among post-partum women before and after the training</a:t>
            </a:r>
          </a:p>
        </p:txBody>
      </p:sp>
      <p:graphicFrame>
        <p:nvGraphicFramePr>
          <p:cNvPr id="6" name="Chart 5">
            <a:extLst>
              <a:ext uri="{FF2B5EF4-FFF2-40B4-BE49-F238E27FC236}">
                <a16:creationId xmlns:a16="http://schemas.microsoft.com/office/drawing/2014/main" id="{9CE788EB-4C41-4808-9B80-5745D93CBA4E}"/>
              </a:ext>
            </a:extLst>
          </p:cNvPr>
          <p:cNvGraphicFramePr/>
          <p:nvPr>
            <p:extLst>
              <p:ext uri="{D42A27DB-BD31-4B8C-83A1-F6EECF244321}">
                <p14:modId xmlns:p14="http://schemas.microsoft.com/office/powerpoint/2010/main" val="1650729393"/>
              </p:ext>
            </p:extLst>
          </p:nvPr>
        </p:nvGraphicFramePr>
        <p:xfrm>
          <a:off x="203201" y="1925738"/>
          <a:ext cx="8128000" cy="4536686"/>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Rectangle 1">
            <a:extLst>
              <a:ext uri="{FF2B5EF4-FFF2-40B4-BE49-F238E27FC236}">
                <a16:creationId xmlns:a16="http://schemas.microsoft.com/office/drawing/2014/main" id="{737153E6-0876-4DD7-B5F9-D917A00B5B7E}"/>
              </a:ext>
            </a:extLst>
          </p:cNvPr>
          <p:cNvSpPr/>
          <p:nvPr/>
        </p:nvSpPr>
        <p:spPr>
          <a:xfrm rot="900000">
            <a:off x="8467325" y="1498337"/>
            <a:ext cx="3321934" cy="1979271"/>
          </a:xfrm>
          <a:prstGeom prst="wedgeRectCallout">
            <a:avLst>
              <a:gd name="adj1" fmla="val -66198"/>
              <a:gd name="adj2" fmla="val 113029"/>
            </a:avLst>
          </a:prstGeom>
          <a:solidFill>
            <a:srgbClr val="FDCB57"/>
          </a:solidFill>
          <a:ln>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After the training, 88% </a:t>
            </a:r>
            <a:r>
              <a:rPr lang="en-US" dirty="0" smtClean="0">
                <a:solidFill>
                  <a:schemeClr val="tx1"/>
                </a:solidFill>
              </a:rPr>
              <a:t>of </a:t>
            </a:r>
            <a:r>
              <a:rPr lang="en-US" dirty="0">
                <a:solidFill>
                  <a:schemeClr val="tx1"/>
                </a:solidFill>
              </a:rPr>
              <a:t>participants rated their ability to discuss post-partum drug use as good, very good or excellent compared to only 39% before the training.</a:t>
            </a:r>
          </a:p>
        </p:txBody>
      </p:sp>
    </p:spTree>
    <p:extLst>
      <p:ext uri="{BB962C8B-B14F-4D97-AF65-F5344CB8AC3E}">
        <p14:creationId xmlns:p14="http://schemas.microsoft.com/office/powerpoint/2010/main" val="4048260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8101" y="782738"/>
            <a:ext cx="7245752"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000" b="0" kern="1200">
                <a:solidFill>
                  <a:srgbClr val="9C3022"/>
                </a:solidFill>
                <a:latin typeface="Calibri" panose="020F0502020204030204" pitchFamily="34" charset="0"/>
                <a:ea typeface="+mj-ea"/>
                <a:cs typeface="Calibri" panose="020F0502020204030204" pitchFamily="34" charset="0"/>
              </a:defRPr>
            </a:lvl1pPr>
          </a:lstStyle>
          <a:p>
            <a:pPr>
              <a:defRPr sz="1862" b="0" i="0" u="none" strike="noStrike" kern="1200" spc="0" baseline="0">
                <a:solidFill>
                  <a:prstClr val="black">
                    <a:lumMod val="65000"/>
                    <a:lumOff val="35000"/>
                  </a:prstClr>
                </a:solidFill>
                <a:latin typeface="+mn-lt"/>
                <a:ea typeface="+mn-ea"/>
                <a:cs typeface="+mn-cs"/>
              </a:defRPr>
            </a:pPr>
            <a:r>
              <a:rPr lang="en-US" sz="2000" b="1" dirty="0">
                <a:solidFill>
                  <a:srgbClr val="D75A41"/>
                </a:solidFill>
              </a:rPr>
              <a:t>Please rate your ability to list common barriers women face on their journey to recovery before and after the training.</a:t>
            </a:r>
          </a:p>
        </p:txBody>
      </p:sp>
      <p:graphicFrame>
        <p:nvGraphicFramePr>
          <p:cNvPr id="6" name="Chart 5">
            <a:extLst>
              <a:ext uri="{FF2B5EF4-FFF2-40B4-BE49-F238E27FC236}">
                <a16:creationId xmlns:a16="http://schemas.microsoft.com/office/drawing/2014/main" id="{9CE788EB-4C41-4808-9B80-5745D93CBA4E}"/>
              </a:ext>
            </a:extLst>
          </p:cNvPr>
          <p:cNvGraphicFramePr/>
          <p:nvPr>
            <p:extLst>
              <p:ext uri="{D42A27DB-BD31-4B8C-83A1-F6EECF244321}">
                <p14:modId xmlns:p14="http://schemas.microsoft.com/office/powerpoint/2010/main" val="877806881"/>
              </p:ext>
            </p:extLst>
          </p:nvPr>
        </p:nvGraphicFramePr>
        <p:xfrm>
          <a:off x="203201" y="1925738"/>
          <a:ext cx="8128000" cy="4536686"/>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Rectangle 1">
            <a:extLst>
              <a:ext uri="{FF2B5EF4-FFF2-40B4-BE49-F238E27FC236}">
                <a16:creationId xmlns:a16="http://schemas.microsoft.com/office/drawing/2014/main" id="{737153E6-0876-4DD7-B5F9-D917A00B5B7E}"/>
              </a:ext>
            </a:extLst>
          </p:cNvPr>
          <p:cNvSpPr/>
          <p:nvPr/>
        </p:nvSpPr>
        <p:spPr>
          <a:xfrm rot="900000">
            <a:off x="8530742" y="1579359"/>
            <a:ext cx="3321934" cy="1979271"/>
          </a:xfrm>
          <a:prstGeom prst="wedgeRectCallout">
            <a:avLst>
              <a:gd name="adj1" fmla="val -66198"/>
              <a:gd name="adj2" fmla="val 113029"/>
            </a:avLst>
          </a:prstGeom>
          <a:solidFill>
            <a:srgbClr val="FDCB57"/>
          </a:solidFill>
          <a:ln>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After the training, 100</a:t>
            </a:r>
            <a:r>
              <a:rPr lang="en-US" dirty="0" smtClean="0">
                <a:solidFill>
                  <a:schemeClr val="tx1"/>
                </a:solidFill>
              </a:rPr>
              <a:t>% of </a:t>
            </a:r>
            <a:r>
              <a:rPr lang="en-US" dirty="0">
                <a:solidFill>
                  <a:schemeClr val="tx1"/>
                </a:solidFill>
              </a:rPr>
              <a:t>participants rated their ability to discuss barriers for women and recovery as good, very good or excellent compared to only 61% before the training.</a:t>
            </a:r>
          </a:p>
        </p:txBody>
      </p:sp>
    </p:spTree>
    <p:extLst>
      <p:ext uri="{BB962C8B-B14F-4D97-AF65-F5344CB8AC3E}">
        <p14:creationId xmlns:p14="http://schemas.microsoft.com/office/powerpoint/2010/main" val="43523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731C-1C4C-46E2-9592-AC266A9E0453}"/>
              </a:ext>
            </a:extLst>
          </p:cNvPr>
          <p:cNvSpPr>
            <a:spLocks noGrp="1"/>
          </p:cNvSpPr>
          <p:nvPr>
            <p:ph type="title"/>
          </p:nvPr>
        </p:nvSpPr>
        <p:spPr/>
        <p:txBody>
          <a:bodyPr/>
          <a:lstStyle/>
          <a:p>
            <a:pPr algn="ctr"/>
            <a:r>
              <a:rPr lang="en-US" b="1" dirty="0">
                <a:solidFill>
                  <a:srgbClr val="C00000"/>
                </a:solidFill>
              </a:rPr>
              <a:t>Myth or Reality</a:t>
            </a:r>
            <a:endParaRPr lang="en-US" b="1" dirty="0">
              <a:solidFill>
                <a:srgbClr val="C00000"/>
              </a:solidFill>
              <a:highlight>
                <a:srgbClr val="FFE881"/>
              </a:highlight>
            </a:endParaRPr>
          </a:p>
        </p:txBody>
      </p:sp>
      <p:sp>
        <p:nvSpPr>
          <p:cNvPr id="3" name="Content Placeholder 2">
            <a:extLst>
              <a:ext uri="{FF2B5EF4-FFF2-40B4-BE49-F238E27FC236}">
                <a16:creationId xmlns:a16="http://schemas.microsoft.com/office/drawing/2014/main" id="{11CCBAA0-7C3E-4025-9197-FDB428EEA065}"/>
              </a:ext>
            </a:extLst>
          </p:cNvPr>
          <p:cNvSpPr>
            <a:spLocks noGrp="1"/>
          </p:cNvSpPr>
          <p:nvPr>
            <p:ph idx="1"/>
          </p:nvPr>
        </p:nvSpPr>
        <p:spPr>
          <a:xfrm>
            <a:off x="838200" y="1342663"/>
            <a:ext cx="10515600" cy="1655180"/>
          </a:xfrm>
        </p:spPr>
        <p:txBody>
          <a:bodyPr/>
          <a:lstStyle/>
          <a:p>
            <a:pPr marL="0" indent="0" algn="ctr">
              <a:buNone/>
            </a:pPr>
            <a:endParaRPr lang="en-US" b="1" dirty="0"/>
          </a:p>
          <a:p>
            <a:pPr marL="0" indent="0" algn="ctr">
              <a:buNone/>
            </a:pPr>
            <a:r>
              <a:rPr lang="en-US" b="1" dirty="0"/>
              <a:t>People addicted to drugs can stop using if their willpower is strong enough.</a:t>
            </a:r>
          </a:p>
          <a:p>
            <a:endParaRPr lang="en-US" dirty="0"/>
          </a:p>
        </p:txBody>
      </p:sp>
      <p:sp>
        <p:nvSpPr>
          <p:cNvPr id="4" name="Content Placeholder 2">
            <a:extLst>
              <a:ext uri="{FF2B5EF4-FFF2-40B4-BE49-F238E27FC236}">
                <a16:creationId xmlns:a16="http://schemas.microsoft.com/office/drawing/2014/main" id="{F3DE9A1A-E7A8-4C70-8E1D-CC06FEA327EF}"/>
              </a:ext>
            </a:extLst>
          </p:cNvPr>
          <p:cNvSpPr txBox="1">
            <a:spLocks/>
          </p:cNvSpPr>
          <p:nvPr/>
        </p:nvSpPr>
        <p:spPr>
          <a:xfrm>
            <a:off x="735956" y="2668225"/>
            <a:ext cx="10515600" cy="33621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sz="5200" dirty="0">
                <a:solidFill>
                  <a:srgbClr val="C00000"/>
                </a:solidFill>
              </a:rPr>
              <a:t>Myth!</a:t>
            </a:r>
          </a:p>
          <a:p>
            <a:r>
              <a:rPr lang="en-US" sz="2600" dirty="0"/>
              <a:t>The National Institute on Drug Abuse (NIDA) defines addiction as an</a:t>
            </a:r>
            <a:r>
              <a:rPr lang="en-US" sz="2600" b="1" dirty="0"/>
              <a:t> </a:t>
            </a:r>
            <a:r>
              <a:rPr lang="en-US" sz="2600" dirty="0"/>
              <a:t>enduring condition that triggers the user to compulsively search out and use substances. This compulsive search will often continue no matter the consequences.  </a:t>
            </a:r>
          </a:p>
          <a:p>
            <a:endParaRPr lang="en-US" sz="2600" dirty="0"/>
          </a:p>
          <a:p>
            <a:r>
              <a:rPr lang="en-US" sz="2600" dirty="0"/>
              <a:t>The physical power of addiction also means that the person’s body now requires the substance to function normally.  If the person does not use the substance, they will experience physical and mental distress. </a:t>
            </a:r>
          </a:p>
          <a:p>
            <a:pPr marL="0" indent="0" algn="ctr">
              <a:buFont typeface="Arial" panose="020B0604020202020204" pitchFamily="34" charset="0"/>
              <a:buNone/>
            </a:pPr>
            <a:endParaRPr lang="en-US" dirty="0">
              <a:solidFill>
                <a:srgbClr val="C00000"/>
              </a:solidFill>
            </a:endParaRPr>
          </a:p>
          <a:p>
            <a:endParaRPr lang="en-US" dirty="0"/>
          </a:p>
        </p:txBody>
      </p:sp>
    </p:spTree>
    <p:extLst>
      <p:ext uri="{BB962C8B-B14F-4D97-AF65-F5344CB8AC3E}">
        <p14:creationId xmlns:p14="http://schemas.microsoft.com/office/powerpoint/2010/main" val="384925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D75A41"/>
                </a:solidFill>
              </a:rPr>
              <a:t>Feedback from our WIC Training</a:t>
            </a:r>
          </a:p>
        </p:txBody>
      </p:sp>
      <p:sp>
        <p:nvSpPr>
          <p:cNvPr id="3" name="Content Placeholder 2"/>
          <p:cNvSpPr>
            <a:spLocks noGrp="1"/>
          </p:cNvSpPr>
          <p:nvPr>
            <p:ph idx="1"/>
          </p:nvPr>
        </p:nvSpPr>
        <p:spPr>
          <a:xfrm>
            <a:off x="838200" y="1518557"/>
            <a:ext cx="10515600" cy="4658406"/>
          </a:xfrm>
        </p:spPr>
        <p:txBody>
          <a:bodyPr/>
          <a:lstStyle/>
          <a:p>
            <a:pPr marL="0" indent="0">
              <a:buNone/>
            </a:pPr>
            <a:r>
              <a:rPr lang="en-US" sz="2400" dirty="0"/>
              <a:t>The majority (89%) of participants at WIC trainings indicated that they intend to change practices as a result of this training. </a:t>
            </a:r>
          </a:p>
          <a:p>
            <a:pPr marL="0" indent="0">
              <a:spcBef>
                <a:spcPts val="1200"/>
              </a:spcBef>
              <a:buNone/>
            </a:pPr>
            <a:r>
              <a:rPr lang="en-US" sz="2000" dirty="0"/>
              <a:t>- "I will remember that anyone can be subject to opioid abuse and to treat all patients equally."</a:t>
            </a:r>
          </a:p>
          <a:p>
            <a:pPr marL="0" indent="0">
              <a:spcBef>
                <a:spcPts val="1200"/>
              </a:spcBef>
              <a:buNone/>
            </a:pPr>
            <a:r>
              <a:rPr lang="en-US" sz="2000" dirty="0"/>
              <a:t>- "Approach the question of drug use no longer always expecting a "no"."</a:t>
            </a:r>
          </a:p>
          <a:p>
            <a:pPr marL="0" indent="0">
              <a:spcBef>
                <a:spcPts val="1200"/>
              </a:spcBef>
              <a:buNone/>
            </a:pPr>
            <a:r>
              <a:rPr lang="en-US" sz="2000" dirty="0"/>
              <a:t>- "I'll approach the question about drug use with a preface regarding no judgment."</a:t>
            </a:r>
          </a:p>
          <a:p>
            <a:pPr marL="0" indent="0">
              <a:spcBef>
                <a:spcPts val="1200"/>
              </a:spcBef>
              <a:buNone/>
            </a:pPr>
            <a:r>
              <a:rPr lang="en-US" sz="2000" dirty="0"/>
              <a:t>- "Be more sensitive and empathize with the clients more so than before."</a:t>
            </a:r>
          </a:p>
          <a:p>
            <a:pPr marL="0" indent="0">
              <a:spcBef>
                <a:spcPts val="1200"/>
              </a:spcBef>
              <a:buNone/>
            </a:pPr>
            <a:r>
              <a:rPr lang="en-US" sz="2000" dirty="0"/>
              <a:t>- "Ask open ended questions."</a:t>
            </a:r>
          </a:p>
          <a:p>
            <a:pPr marL="0" indent="0">
              <a:spcBef>
                <a:spcPts val="1200"/>
              </a:spcBef>
              <a:buNone/>
            </a:pPr>
            <a:r>
              <a:rPr lang="en-US" sz="2000" dirty="0"/>
              <a:t>- "Ask questions in a different manner to help clients feel more comfortable with opening up regarding resources needed.“</a:t>
            </a:r>
          </a:p>
          <a:p>
            <a:pPr marL="0" indent="0">
              <a:spcBef>
                <a:spcPts val="1200"/>
              </a:spcBef>
              <a:buNone/>
            </a:pPr>
            <a:r>
              <a:rPr lang="en-US" sz="2000" dirty="0"/>
              <a:t>- "We will now have the ability to refer to various agencies to better serve our clients."</a:t>
            </a:r>
          </a:p>
          <a:p>
            <a:pPr lvl="0">
              <a:buFontTx/>
              <a:buChar char="-"/>
            </a:pP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368197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40">
            <a:extLst>
              <a:ext uri="{FF2B5EF4-FFF2-40B4-BE49-F238E27FC236}">
                <a16:creationId xmlns:a16="http://schemas.microsoft.com/office/drawing/2014/main" id="{3D310C0F-9241-4E79-90B9-A37B47E58B27}"/>
              </a:ext>
            </a:extLst>
          </p:cNvPr>
          <p:cNvPicPr>
            <a:picLocks noChangeAspect="1"/>
          </p:cNvPicPr>
          <p:nvPr/>
        </p:nvPicPr>
        <p:blipFill rotWithShape="1">
          <a:blip r:embed="rId3">
            <a:alphaModFix amt="35000"/>
            <a:extLst/>
          </a:blip>
          <a:srcRect b="9274"/>
          <a:stretch/>
        </p:blipFill>
        <p:spPr bwMode="ltGray">
          <a:xfrm>
            <a:off x="20" y="1"/>
            <a:ext cx="12191980" cy="6857999"/>
          </a:xfrm>
          <a:prstGeom prst="rect">
            <a:avLst/>
          </a:prstGeom>
          <a:solidFill>
            <a:srgbClr val="88DBDF"/>
          </a:solidFill>
        </p:spPr>
      </p:pic>
      <p:sp>
        <p:nvSpPr>
          <p:cNvPr id="3" name="Title 2"/>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dirty="0">
                <a:solidFill>
                  <a:srgbClr val="FFFFFF"/>
                </a:solidFill>
              </a:rPr>
              <a:t>Contact Information </a:t>
            </a:r>
          </a:p>
        </p:txBody>
      </p:sp>
      <p:sp>
        <p:nvSpPr>
          <p:cNvPr id="4" name="Content Placeholder 3"/>
          <p:cNvSpPr>
            <a:spLocks noGrp="1"/>
          </p:cNvSpPr>
          <p:nvPr>
            <p:ph idx="1"/>
          </p:nvPr>
        </p:nvSpPr>
        <p:spPr>
          <a:xfrm>
            <a:off x="5155379" y="462987"/>
            <a:ext cx="5744685" cy="5893362"/>
          </a:xfrm>
        </p:spPr>
        <p:txBody>
          <a:bodyPr vert="horz" lIns="91440" tIns="45720" rIns="91440" bIns="45720" rtlCol="0" anchor="ctr">
            <a:normAutofit fontScale="92500" lnSpcReduction="10000"/>
          </a:bodyPr>
          <a:lstStyle/>
          <a:p>
            <a:pPr marL="0" indent="0">
              <a:spcBef>
                <a:spcPts val="0"/>
              </a:spcBef>
              <a:spcAft>
                <a:spcPts val="600"/>
              </a:spcAft>
              <a:buNone/>
            </a:pPr>
            <a:r>
              <a:rPr lang="en-US" sz="2400" b="1" dirty="0">
                <a:solidFill>
                  <a:srgbClr val="FFFFFF"/>
                </a:solidFill>
              </a:rPr>
              <a:t>Jennifer Rogers, MPH</a:t>
            </a:r>
          </a:p>
          <a:p>
            <a:pPr marL="0" indent="0">
              <a:spcBef>
                <a:spcPts val="0"/>
              </a:spcBef>
              <a:spcAft>
                <a:spcPts val="600"/>
              </a:spcAft>
              <a:buNone/>
            </a:pPr>
            <a:r>
              <a:rPr lang="en-US" sz="2400" dirty="0">
                <a:solidFill>
                  <a:srgbClr val="FFFFFF"/>
                </a:solidFill>
              </a:rPr>
              <a:t>Project Director</a:t>
            </a:r>
          </a:p>
          <a:p>
            <a:pPr marL="0" indent="0">
              <a:spcBef>
                <a:spcPts val="0"/>
              </a:spcBef>
              <a:spcAft>
                <a:spcPts val="600"/>
              </a:spcAft>
              <a:buNone/>
            </a:pPr>
            <a:r>
              <a:rPr lang="en-US" sz="2400" dirty="0">
                <a:solidFill>
                  <a:srgbClr val="FFFFFF"/>
                </a:solidFill>
              </a:rPr>
              <a:t>Center for Healthy Women and Children</a:t>
            </a:r>
          </a:p>
          <a:p>
            <a:pPr marL="0" indent="0">
              <a:spcBef>
                <a:spcPts val="0"/>
              </a:spcBef>
              <a:spcAft>
                <a:spcPts val="600"/>
              </a:spcAft>
              <a:buNone/>
            </a:pPr>
            <a:r>
              <a:rPr lang="en-US" sz="2400" dirty="0">
                <a:solidFill>
                  <a:srgbClr val="FFFFFF"/>
                </a:solidFill>
              </a:rPr>
              <a:t>Altarum</a:t>
            </a:r>
          </a:p>
          <a:p>
            <a:pPr marL="0" indent="0">
              <a:spcBef>
                <a:spcPts val="0"/>
              </a:spcBef>
              <a:spcAft>
                <a:spcPts val="600"/>
              </a:spcAft>
              <a:buNone/>
            </a:pPr>
            <a:r>
              <a:rPr lang="en-US" sz="2400" dirty="0">
                <a:solidFill>
                  <a:srgbClr val="FFFFFF"/>
                </a:solidFill>
                <a:hlinkClick r:id="rId4"/>
              </a:rPr>
              <a:t>jennifer.rogers@altarum.org</a:t>
            </a:r>
            <a:r>
              <a:rPr lang="en-US" sz="2400" dirty="0">
                <a:solidFill>
                  <a:srgbClr val="FFFFFF"/>
                </a:solidFill>
              </a:rPr>
              <a:t> </a:t>
            </a:r>
          </a:p>
          <a:p>
            <a:pPr marL="0" indent="0">
              <a:spcBef>
                <a:spcPts val="0"/>
              </a:spcBef>
              <a:spcAft>
                <a:spcPts val="600"/>
              </a:spcAft>
              <a:buNone/>
            </a:pPr>
            <a:endParaRPr lang="en-US" sz="2400" b="1" dirty="0">
              <a:solidFill>
                <a:srgbClr val="FFFFFF"/>
              </a:solidFill>
            </a:endParaRPr>
          </a:p>
          <a:p>
            <a:pPr marL="0" indent="0">
              <a:spcBef>
                <a:spcPts val="0"/>
              </a:spcBef>
              <a:spcAft>
                <a:spcPts val="600"/>
              </a:spcAft>
              <a:buNone/>
            </a:pPr>
            <a:r>
              <a:rPr lang="en-US" sz="2400" b="1" dirty="0">
                <a:solidFill>
                  <a:srgbClr val="FFFFFF"/>
                </a:solidFill>
              </a:rPr>
              <a:t>Denise Raybon, MPH </a:t>
            </a:r>
          </a:p>
          <a:p>
            <a:pPr marL="0" indent="0">
              <a:spcBef>
                <a:spcPts val="0"/>
              </a:spcBef>
              <a:spcAft>
                <a:spcPts val="600"/>
              </a:spcAft>
              <a:buNone/>
            </a:pPr>
            <a:r>
              <a:rPr lang="en-US" sz="2400" dirty="0">
                <a:solidFill>
                  <a:srgbClr val="FFFFFF"/>
                </a:solidFill>
              </a:rPr>
              <a:t>Senior Specialist</a:t>
            </a:r>
          </a:p>
          <a:p>
            <a:pPr marL="0" indent="0">
              <a:spcBef>
                <a:spcPts val="0"/>
              </a:spcBef>
              <a:spcAft>
                <a:spcPts val="600"/>
              </a:spcAft>
              <a:buNone/>
            </a:pPr>
            <a:r>
              <a:rPr lang="en-US" sz="2400" dirty="0">
                <a:solidFill>
                  <a:srgbClr val="FFFFFF"/>
                </a:solidFill>
              </a:rPr>
              <a:t>Center for Healthy Women and Children</a:t>
            </a:r>
          </a:p>
          <a:p>
            <a:pPr marL="0" indent="0">
              <a:spcBef>
                <a:spcPts val="0"/>
              </a:spcBef>
              <a:spcAft>
                <a:spcPts val="600"/>
              </a:spcAft>
              <a:buNone/>
            </a:pPr>
            <a:r>
              <a:rPr lang="en-US" sz="2400" dirty="0">
                <a:solidFill>
                  <a:srgbClr val="FFFFFF"/>
                </a:solidFill>
              </a:rPr>
              <a:t>Altarum</a:t>
            </a:r>
          </a:p>
          <a:p>
            <a:pPr marL="0" indent="0">
              <a:spcBef>
                <a:spcPts val="0"/>
              </a:spcBef>
              <a:spcAft>
                <a:spcPts val="600"/>
              </a:spcAft>
              <a:buNone/>
            </a:pPr>
            <a:r>
              <a:rPr lang="en-US" sz="2400" dirty="0">
                <a:solidFill>
                  <a:srgbClr val="FFFFFF"/>
                </a:solidFill>
                <a:hlinkClick r:id="rId5"/>
              </a:rPr>
              <a:t>denise.raybon@Altarum.org</a:t>
            </a:r>
            <a:endParaRPr lang="en-US" sz="2400" dirty="0">
              <a:solidFill>
                <a:srgbClr val="FFFFFF"/>
              </a:solidFill>
            </a:endParaRPr>
          </a:p>
          <a:p>
            <a:pPr marL="0" indent="-228600">
              <a:spcBef>
                <a:spcPts val="0"/>
              </a:spcBef>
              <a:spcAft>
                <a:spcPts val="600"/>
              </a:spcAft>
            </a:pPr>
            <a:endParaRPr lang="en-US" sz="2400" dirty="0">
              <a:solidFill>
                <a:srgbClr val="FFFFFF"/>
              </a:solidFill>
            </a:endParaRPr>
          </a:p>
          <a:p>
            <a:pPr marL="0" indent="0">
              <a:spcBef>
                <a:spcPts val="0"/>
              </a:spcBef>
              <a:spcAft>
                <a:spcPts val="600"/>
              </a:spcAft>
              <a:buNone/>
            </a:pPr>
            <a:r>
              <a:rPr lang="en-US" sz="2400" b="1" dirty="0">
                <a:solidFill>
                  <a:srgbClr val="FFFFFF"/>
                </a:solidFill>
              </a:rPr>
              <a:t>Melanie Ogleton, MHSA, MPH</a:t>
            </a:r>
          </a:p>
          <a:p>
            <a:pPr marL="0" indent="0">
              <a:spcBef>
                <a:spcPts val="0"/>
              </a:spcBef>
              <a:spcAft>
                <a:spcPts val="600"/>
              </a:spcAft>
              <a:buNone/>
            </a:pPr>
            <a:r>
              <a:rPr lang="en-US" sz="2400" dirty="0">
                <a:solidFill>
                  <a:srgbClr val="FFFFFF"/>
                </a:solidFill>
              </a:rPr>
              <a:t>Chief Strategy Officer</a:t>
            </a:r>
          </a:p>
          <a:p>
            <a:pPr marL="0" indent="0">
              <a:spcBef>
                <a:spcPts val="0"/>
              </a:spcBef>
              <a:spcAft>
                <a:spcPts val="600"/>
              </a:spcAft>
              <a:buNone/>
            </a:pPr>
            <a:r>
              <a:rPr lang="en-US" sz="2400" dirty="0">
                <a:solidFill>
                  <a:srgbClr val="FFFFFF"/>
                </a:solidFill>
              </a:rPr>
              <a:t>Cardea</a:t>
            </a:r>
          </a:p>
          <a:p>
            <a:pPr marL="0" indent="0">
              <a:spcBef>
                <a:spcPts val="0"/>
              </a:spcBef>
              <a:spcAft>
                <a:spcPts val="600"/>
              </a:spcAft>
              <a:buNone/>
            </a:pPr>
            <a:r>
              <a:rPr lang="en-US" sz="2400" dirty="0">
                <a:solidFill>
                  <a:srgbClr val="FFFFFF"/>
                </a:solidFill>
                <a:hlinkClick r:id="rId6"/>
              </a:rPr>
              <a:t>mogleton@cardeaservices.org</a:t>
            </a:r>
            <a:endParaRPr lang="en-US" sz="2400" dirty="0">
              <a:solidFill>
                <a:srgbClr val="FFFFFF"/>
              </a:solidFill>
            </a:endParaRPr>
          </a:p>
          <a:p>
            <a:pPr marL="0" indent="-228600">
              <a:spcBef>
                <a:spcPts val="0"/>
              </a:spcBef>
              <a:spcAft>
                <a:spcPts val="600"/>
              </a:spcAft>
            </a:pPr>
            <a:endParaRPr lang="en-US" sz="1700" dirty="0">
              <a:solidFill>
                <a:srgbClr val="FFFFFF"/>
              </a:solidFill>
            </a:endParaRPr>
          </a:p>
        </p:txBody>
      </p:sp>
      <p:sp>
        <p:nvSpPr>
          <p:cNvPr id="5" name="Slide Number Placeholder 4"/>
          <p:cNvSpPr>
            <a:spLocks noGrp="1"/>
          </p:cNvSpPr>
          <p:nvPr>
            <p:ph type="sldNum" sz="quarter" idx="12"/>
          </p:nvPr>
        </p:nvSpPr>
        <p:spPr>
          <a:xfrm>
            <a:off x="10453254" y="6356350"/>
            <a:ext cx="900545" cy="365125"/>
          </a:xfrm>
        </p:spPr>
        <p:txBody>
          <a:bodyPr vert="horz" lIns="91440" tIns="45720" rIns="91440" bIns="45720" rtlCol="0" anchor="ctr">
            <a:normAutofit/>
          </a:bodyPr>
          <a:lstStyle/>
          <a:p>
            <a:pPr>
              <a:spcAft>
                <a:spcPts val="600"/>
              </a:spcAft>
              <a:defRPr/>
            </a:pPr>
            <a:fld id="{3CA5EEED-C7C9-4C7B-8D20-D1B182A18EAB}" type="slidenum">
              <a:rPr lang="en-US">
                <a:solidFill>
                  <a:srgbClr val="FFFFFF"/>
                </a:solidFill>
                <a:latin typeface="Calibri" panose="020F0502020204030204"/>
              </a:rPr>
              <a:pPr>
                <a:spcAft>
                  <a:spcPts val="600"/>
                </a:spcAft>
                <a:defRPr/>
              </a:pPr>
              <a:t>31</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9849634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731C-1C4C-46E2-9592-AC266A9E0453}"/>
              </a:ext>
            </a:extLst>
          </p:cNvPr>
          <p:cNvSpPr>
            <a:spLocks noGrp="1"/>
          </p:cNvSpPr>
          <p:nvPr>
            <p:ph type="title"/>
          </p:nvPr>
        </p:nvSpPr>
        <p:spPr/>
        <p:txBody>
          <a:bodyPr/>
          <a:lstStyle/>
          <a:p>
            <a:pPr algn="ctr"/>
            <a:r>
              <a:rPr lang="en-US" b="1" dirty="0">
                <a:solidFill>
                  <a:srgbClr val="C00000"/>
                </a:solidFill>
              </a:rPr>
              <a:t>Myth or Reality</a:t>
            </a:r>
            <a:endParaRPr lang="en-US" b="1" dirty="0">
              <a:solidFill>
                <a:srgbClr val="C00000"/>
              </a:solidFill>
              <a:highlight>
                <a:srgbClr val="FFE881"/>
              </a:highlight>
            </a:endParaRPr>
          </a:p>
        </p:txBody>
      </p:sp>
      <p:sp>
        <p:nvSpPr>
          <p:cNvPr id="3" name="Content Placeholder 2">
            <a:extLst>
              <a:ext uri="{FF2B5EF4-FFF2-40B4-BE49-F238E27FC236}">
                <a16:creationId xmlns:a16="http://schemas.microsoft.com/office/drawing/2014/main" id="{11CCBAA0-7C3E-4025-9197-FDB428EEA065}"/>
              </a:ext>
            </a:extLst>
          </p:cNvPr>
          <p:cNvSpPr>
            <a:spLocks noGrp="1"/>
          </p:cNvSpPr>
          <p:nvPr>
            <p:ph idx="1"/>
          </p:nvPr>
        </p:nvSpPr>
        <p:spPr>
          <a:xfrm>
            <a:off x="838200" y="1342663"/>
            <a:ext cx="10515600" cy="1655180"/>
          </a:xfrm>
        </p:spPr>
        <p:txBody>
          <a:bodyPr/>
          <a:lstStyle/>
          <a:p>
            <a:pPr marL="0" indent="0" algn="ctr">
              <a:buNone/>
            </a:pPr>
            <a:endParaRPr lang="en-US" b="1" dirty="0"/>
          </a:p>
          <a:p>
            <a:pPr marL="0" indent="0" algn="ctr">
              <a:buNone/>
            </a:pPr>
            <a:r>
              <a:rPr lang="en-US" b="1" dirty="0"/>
              <a:t>A person can become addicted to a prescription medication.</a:t>
            </a:r>
          </a:p>
          <a:p>
            <a:endParaRPr lang="en-US" dirty="0"/>
          </a:p>
        </p:txBody>
      </p:sp>
      <p:sp>
        <p:nvSpPr>
          <p:cNvPr id="4" name="Content Placeholder 2">
            <a:extLst>
              <a:ext uri="{FF2B5EF4-FFF2-40B4-BE49-F238E27FC236}">
                <a16:creationId xmlns:a16="http://schemas.microsoft.com/office/drawing/2014/main" id="{F3DE9A1A-E7A8-4C70-8E1D-CC06FEA327EF}"/>
              </a:ext>
            </a:extLst>
          </p:cNvPr>
          <p:cNvSpPr txBox="1">
            <a:spLocks/>
          </p:cNvSpPr>
          <p:nvPr/>
        </p:nvSpPr>
        <p:spPr>
          <a:xfrm>
            <a:off x="735956" y="2668225"/>
            <a:ext cx="10515600" cy="2847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rgbClr val="C00000"/>
                </a:solidFill>
              </a:rPr>
              <a:t>Reality!</a:t>
            </a:r>
          </a:p>
          <a:p>
            <a:r>
              <a:rPr lang="en-US" sz="2400" dirty="0"/>
              <a:t>While many people assume that if your doctor prescribes you a medication, it is completely safe and non-addictive, this is not true. </a:t>
            </a:r>
          </a:p>
          <a:p>
            <a:endParaRPr lang="en-US" sz="2400" dirty="0"/>
          </a:p>
          <a:p>
            <a:r>
              <a:rPr lang="en-US" sz="2400" dirty="0"/>
              <a:t>People can misuse and become addicted to medications such as opioids, benzodiazepines, sleep aids, and stimulants.</a:t>
            </a:r>
          </a:p>
          <a:p>
            <a:pPr marL="0" indent="0" algn="ctr">
              <a:buFont typeface="Arial" panose="020B0604020202020204" pitchFamily="34" charset="0"/>
              <a:buNone/>
            </a:pPr>
            <a:endParaRPr lang="en-US" dirty="0">
              <a:solidFill>
                <a:srgbClr val="C00000"/>
              </a:solidFill>
            </a:endParaRPr>
          </a:p>
          <a:p>
            <a:endParaRPr lang="en-US" dirty="0"/>
          </a:p>
        </p:txBody>
      </p:sp>
    </p:spTree>
    <p:extLst>
      <p:ext uri="{BB962C8B-B14F-4D97-AF65-F5344CB8AC3E}">
        <p14:creationId xmlns:p14="http://schemas.microsoft.com/office/powerpoint/2010/main" val="330428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731C-1C4C-46E2-9592-AC266A9E0453}"/>
              </a:ext>
            </a:extLst>
          </p:cNvPr>
          <p:cNvSpPr>
            <a:spLocks noGrp="1"/>
          </p:cNvSpPr>
          <p:nvPr>
            <p:ph type="title"/>
          </p:nvPr>
        </p:nvSpPr>
        <p:spPr/>
        <p:txBody>
          <a:bodyPr/>
          <a:lstStyle/>
          <a:p>
            <a:pPr algn="ctr"/>
            <a:r>
              <a:rPr lang="en-US" b="1" dirty="0">
                <a:solidFill>
                  <a:srgbClr val="C00000"/>
                </a:solidFill>
              </a:rPr>
              <a:t>Myth or Reality</a:t>
            </a:r>
            <a:endParaRPr lang="en-US" b="1" dirty="0">
              <a:solidFill>
                <a:srgbClr val="C00000"/>
              </a:solidFill>
              <a:highlight>
                <a:srgbClr val="FFE881"/>
              </a:highlight>
            </a:endParaRPr>
          </a:p>
        </p:txBody>
      </p:sp>
      <p:sp>
        <p:nvSpPr>
          <p:cNvPr id="3" name="Content Placeholder 2">
            <a:extLst>
              <a:ext uri="{FF2B5EF4-FFF2-40B4-BE49-F238E27FC236}">
                <a16:creationId xmlns:a16="http://schemas.microsoft.com/office/drawing/2014/main" id="{11CCBAA0-7C3E-4025-9197-FDB428EEA065}"/>
              </a:ext>
            </a:extLst>
          </p:cNvPr>
          <p:cNvSpPr>
            <a:spLocks noGrp="1"/>
          </p:cNvSpPr>
          <p:nvPr>
            <p:ph idx="1"/>
          </p:nvPr>
        </p:nvSpPr>
        <p:spPr>
          <a:xfrm>
            <a:off x="838200" y="1342663"/>
            <a:ext cx="10515600" cy="1655180"/>
          </a:xfrm>
        </p:spPr>
        <p:txBody>
          <a:bodyPr/>
          <a:lstStyle/>
          <a:p>
            <a:pPr marL="0" indent="0" algn="ctr">
              <a:buNone/>
            </a:pPr>
            <a:endParaRPr lang="en-US" b="1" dirty="0"/>
          </a:p>
          <a:p>
            <a:pPr marL="0" indent="0" algn="ctr">
              <a:buNone/>
            </a:pPr>
            <a:r>
              <a:rPr lang="en-US" b="1" dirty="0"/>
              <a:t>If a person can go to work or school and take care of their family, then they do not have a substance use disorder.</a:t>
            </a:r>
          </a:p>
          <a:p>
            <a:endParaRPr lang="en-US" dirty="0"/>
          </a:p>
        </p:txBody>
      </p:sp>
      <p:sp>
        <p:nvSpPr>
          <p:cNvPr id="4" name="Content Placeholder 2">
            <a:extLst>
              <a:ext uri="{FF2B5EF4-FFF2-40B4-BE49-F238E27FC236}">
                <a16:creationId xmlns:a16="http://schemas.microsoft.com/office/drawing/2014/main" id="{F3DE9A1A-E7A8-4C70-8E1D-CC06FEA327EF}"/>
              </a:ext>
            </a:extLst>
          </p:cNvPr>
          <p:cNvSpPr txBox="1">
            <a:spLocks/>
          </p:cNvSpPr>
          <p:nvPr/>
        </p:nvSpPr>
        <p:spPr>
          <a:xfrm>
            <a:off x="838200" y="2864995"/>
            <a:ext cx="10515600" cy="2847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rgbClr val="C00000"/>
                </a:solidFill>
              </a:rPr>
              <a:t>Myth!</a:t>
            </a:r>
          </a:p>
          <a:p>
            <a:r>
              <a:rPr lang="en-US" sz="2400" dirty="0"/>
              <a:t>SUD does not look the same in every one and can progress at different rates among different people.  </a:t>
            </a:r>
          </a:p>
          <a:p>
            <a:r>
              <a:rPr lang="en-US" sz="2400" dirty="0"/>
              <a:t>Many people dealing with a SUD are able to hold down jobs and continue to function normally, at least for a period of time.</a:t>
            </a:r>
          </a:p>
          <a:p>
            <a:pPr marL="0" indent="0" algn="ctr">
              <a:buFont typeface="Arial" panose="020B0604020202020204" pitchFamily="34" charset="0"/>
              <a:buNone/>
            </a:pPr>
            <a:endParaRPr lang="en-US" dirty="0">
              <a:solidFill>
                <a:srgbClr val="C00000"/>
              </a:solidFill>
            </a:endParaRPr>
          </a:p>
          <a:p>
            <a:endParaRPr lang="en-US" dirty="0"/>
          </a:p>
        </p:txBody>
      </p:sp>
    </p:spTree>
    <p:extLst>
      <p:ext uri="{BB962C8B-B14F-4D97-AF65-F5344CB8AC3E}">
        <p14:creationId xmlns:p14="http://schemas.microsoft.com/office/powerpoint/2010/main" val="9700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731C-1C4C-46E2-9592-AC266A9E0453}"/>
              </a:ext>
            </a:extLst>
          </p:cNvPr>
          <p:cNvSpPr>
            <a:spLocks noGrp="1"/>
          </p:cNvSpPr>
          <p:nvPr>
            <p:ph type="title"/>
          </p:nvPr>
        </p:nvSpPr>
        <p:spPr/>
        <p:txBody>
          <a:bodyPr/>
          <a:lstStyle/>
          <a:p>
            <a:pPr algn="ctr"/>
            <a:r>
              <a:rPr lang="en-US" b="1" dirty="0">
                <a:solidFill>
                  <a:srgbClr val="C00000"/>
                </a:solidFill>
              </a:rPr>
              <a:t>Myth or Reality</a:t>
            </a:r>
            <a:endParaRPr lang="en-US" b="1" dirty="0">
              <a:solidFill>
                <a:srgbClr val="C00000"/>
              </a:solidFill>
              <a:highlight>
                <a:srgbClr val="FFE881"/>
              </a:highlight>
            </a:endParaRPr>
          </a:p>
        </p:txBody>
      </p:sp>
      <p:sp>
        <p:nvSpPr>
          <p:cNvPr id="3" name="Content Placeholder 2">
            <a:extLst>
              <a:ext uri="{FF2B5EF4-FFF2-40B4-BE49-F238E27FC236}">
                <a16:creationId xmlns:a16="http://schemas.microsoft.com/office/drawing/2014/main" id="{11CCBAA0-7C3E-4025-9197-FDB428EEA065}"/>
              </a:ext>
            </a:extLst>
          </p:cNvPr>
          <p:cNvSpPr>
            <a:spLocks noGrp="1"/>
          </p:cNvSpPr>
          <p:nvPr>
            <p:ph idx="1"/>
          </p:nvPr>
        </p:nvSpPr>
        <p:spPr>
          <a:xfrm>
            <a:off x="838200" y="1342663"/>
            <a:ext cx="10515600" cy="1655180"/>
          </a:xfrm>
        </p:spPr>
        <p:txBody>
          <a:bodyPr/>
          <a:lstStyle/>
          <a:p>
            <a:pPr marL="0" indent="0" algn="ctr">
              <a:buNone/>
            </a:pPr>
            <a:r>
              <a:rPr lang="en-US" b="1" dirty="0"/>
              <a:t>All forms of substance use tend to decrease among women during pregnancy and during the first year of a baby’s life.</a:t>
            </a:r>
          </a:p>
          <a:p>
            <a:endParaRPr lang="en-US" dirty="0"/>
          </a:p>
        </p:txBody>
      </p:sp>
      <p:sp>
        <p:nvSpPr>
          <p:cNvPr id="4" name="Content Placeholder 2">
            <a:extLst>
              <a:ext uri="{FF2B5EF4-FFF2-40B4-BE49-F238E27FC236}">
                <a16:creationId xmlns:a16="http://schemas.microsoft.com/office/drawing/2014/main" id="{F3DE9A1A-E7A8-4C70-8E1D-CC06FEA327EF}"/>
              </a:ext>
            </a:extLst>
          </p:cNvPr>
          <p:cNvSpPr txBox="1">
            <a:spLocks/>
          </p:cNvSpPr>
          <p:nvPr/>
        </p:nvSpPr>
        <p:spPr>
          <a:xfrm>
            <a:off x="735956" y="2395959"/>
            <a:ext cx="10515600" cy="3483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rgbClr val="C00000"/>
                </a:solidFill>
              </a:rPr>
              <a:t>Myth and Reality!</a:t>
            </a:r>
          </a:p>
          <a:p>
            <a:r>
              <a:rPr lang="en-US" sz="2400" dirty="0"/>
              <a:t>While it’s true that women are motivated and are successful at decreasing substance use during pregnancy, a significant number of women relapse and return to substance use during the first year of the baby’s life, defined as the postpartum period. </a:t>
            </a:r>
          </a:p>
          <a:p>
            <a:endParaRPr lang="en-US" sz="2400" dirty="0"/>
          </a:p>
          <a:p>
            <a:r>
              <a:rPr lang="en-US" sz="2400" dirty="0"/>
              <a:t>The first year after delivery is stressful; with stress being a known relapse risk factor, women are at increased risk of relapse and overdose at that time.</a:t>
            </a:r>
          </a:p>
          <a:p>
            <a:pPr marL="0" indent="0" algn="ctr">
              <a:buFont typeface="Arial" panose="020B0604020202020204" pitchFamily="34" charset="0"/>
              <a:buNone/>
            </a:pPr>
            <a:endParaRPr lang="en-US" dirty="0">
              <a:solidFill>
                <a:srgbClr val="C00000"/>
              </a:solidFill>
            </a:endParaRPr>
          </a:p>
          <a:p>
            <a:endParaRPr lang="en-US" dirty="0"/>
          </a:p>
        </p:txBody>
      </p:sp>
    </p:spTree>
    <p:extLst>
      <p:ext uri="{BB962C8B-B14F-4D97-AF65-F5344CB8AC3E}">
        <p14:creationId xmlns:p14="http://schemas.microsoft.com/office/powerpoint/2010/main" val="374866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A9BD-6478-4D47-BBC1-486DFB9FB022}"/>
              </a:ext>
            </a:extLst>
          </p:cNvPr>
          <p:cNvSpPr>
            <a:spLocks noGrp="1"/>
          </p:cNvSpPr>
          <p:nvPr>
            <p:ph type="title"/>
          </p:nvPr>
        </p:nvSpPr>
        <p:spPr/>
        <p:txBody>
          <a:bodyPr/>
          <a:lstStyle/>
          <a:p>
            <a:pPr algn="ctr"/>
            <a:r>
              <a:rPr lang="en-US" b="1" dirty="0">
                <a:solidFill>
                  <a:srgbClr val="D75A41"/>
                </a:solidFill>
              </a:rPr>
              <a:t>Opioids and the Epidemic</a:t>
            </a:r>
          </a:p>
        </p:txBody>
      </p:sp>
      <p:pic>
        <p:nvPicPr>
          <p:cNvPr id="7" name="Picture Placeholder 6" descr="A picture containing indoor, food&#10;&#10;Description generated with very high confidence">
            <a:extLst>
              <a:ext uri="{FF2B5EF4-FFF2-40B4-BE49-F238E27FC236}">
                <a16:creationId xmlns:a16="http://schemas.microsoft.com/office/drawing/2014/main" id="{25862011-D965-40E8-B0A3-019522F6889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512" r="25512"/>
          <a:stretch>
            <a:fillRect/>
          </a:stretch>
        </p:blipFill>
        <p:spPr/>
      </p:pic>
    </p:spTree>
    <p:extLst>
      <p:ext uri="{BB962C8B-B14F-4D97-AF65-F5344CB8AC3E}">
        <p14:creationId xmlns:p14="http://schemas.microsoft.com/office/powerpoint/2010/main" val="372646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C58493E9-166A-4DA4-90A8-E4249FF6BD8D}"/>
              </a:ext>
            </a:extLst>
          </p:cNvPr>
          <p:cNvSpPr txBox="1">
            <a:spLocks/>
          </p:cNvSpPr>
          <p:nvPr/>
        </p:nvSpPr>
        <p:spPr>
          <a:xfrm>
            <a:off x="6507608" y="1866790"/>
            <a:ext cx="5181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100" dirty="0"/>
              <a:t>Opioids Include:</a:t>
            </a:r>
          </a:p>
          <a:p>
            <a:r>
              <a:rPr lang="en-US" sz="3000" dirty="0"/>
              <a:t>Heroin</a:t>
            </a:r>
          </a:p>
          <a:p>
            <a:r>
              <a:rPr lang="en-US" sz="3000" dirty="0"/>
              <a:t>Synthetic opioids such as fentanyl</a:t>
            </a:r>
          </a:p>
          <a:p>
            <a:r>
              <a:rPr lang="en-US" sz="3000" dirty="0"/>
              <a:t>Pain relievers available by prescription such as:</a:t>
            </a:r>
          </a:p>
          <a:p>
            <a:pPr lvl="2"/>
            <a:r>
              <a:rPr lang="en-US" sz="2800" dirty="0"/>
              <a:t>Oxycodone (OxyContin, Percocet)</a:t>
            </a:r>
          </a:p>
          <a:p>
            <a:pPr lvl="2"/>
            <a:r>
              <a:rPr lang="en-US" sz="2800" dirty="0"/>
              <a:t>Hydrocodone (Vicodin)</a:t>
            </a:r>
          </a:p>
          <a:p>
            <a:pPr lvl="2"/>
            <a:r>
              <a:rPr lang="en-US" sz="2800" dirty="0"/>
              <a:t>Codeine</a:t>
            </a:r>
          </a:p>
          <a:p>
            <a:pPr lvl="2"/>
            <a:r>
              <a:rPr lang="en-US" sz="2800" dirty="0"/>
              <a:t>Morphine</a:t>
            </a:r>
          </a:p>
        </p:txBody>
      </p:sp>
      <p:sp>
        <p:nvSpPr>
          <p:cNvPr id="5" name="Title 4">
            <a:extLst>
              <a:ext uri="{FF2B5EF4-FFF2-40B4-BE49-F238E27FC236}">
                <a16:creationId xmlns:a16="http://schemas.microsoft.com/office/drawing/2014/main" id="{819D0312-F0B5-429A-9B3B-B1EA037902EA}"/>
              </a:ext>
            </a:extLst>
          </p:cNvPr>
          <p:cNvSpPr>
            <a:spLocks noGrp="1"/>
          </p:cNvSpPr>
          <p:nvPr>
            <p:ph type="title"/>
          </p:nvPr>
        </p:nvSpPr>
        <p:spPr/>
        <p:txBody>
          <a:bodyPr/>
          <a:lstStyle/>
          <a:p>
            <a:pPr algn="ctr"/>
            <a:r>
              <a:rPr lang="en-US" b="1" dirty="0">
                <a:solidFill>
                  <a:srgbClr val="C00000"/>
                </a:solidFill>
              </a:rPr>
              <a:t>What are Opioids?</a:t>
            </a:r>
          </a:p>
        </p:txBody>
      </p:sp>
      <p:pic>
        <p:nvPicPr>
          <p:cNvPr id="8" name="Picture 2" descr="Image result for opioids">
            <a:extLst>
              <a:ext uri="{FF2B5EF4-FFF2-40B4-BE49-F238E27FC236}">
                <a16:creationId xmlns:a16="http://schemas.microsoft.com/office/drawing/2014/main" id="{1688E2B7-14DB-4B72-9CE0-7F38F75C32A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02230" y="3866357"/>
            <a:ext cx="4233699" cy="2233310"/>
          </a:xfrm>
          <a:prstGeom prst="rect">
            <a:avLst/>
          </a:prstGeom>
          <a:solidFill>
            <a:srgbClr val="FFFFFF">
              <a:shade val="85000"/>
            </a:srgbClr>
          </a:solidFill>
          <a:ln w="88900" cap="sq">
            <a:solidFill>
              <a:srgbClr val="D75A4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Content Placeholder 8">
            <a:extLst>
              <a:ext uri="{FF2B5EF4-FFF2-40B4-BE49-F238E27FC236}">
                <a16:creationId xmlns:a16="http://schemas.microsoft.com/office/drawing/2014/main" id="{8212055D-1DA2-4CED-B6F7-F615CBC73E29}"/>
              </a:ext>
            </a:extLst>
          </p:cNvPr>
          <p:cNvSpPr>
            <a:spLocks noGrp="1"/>
          </p:cNvSpPr>
          <p:nvPr>
            <p:ph sz="half" idx="2"/>
          </p:nvPr>
        </p:nvSpPr>
        <p:spPr>
          <a:xfrm>
            <a:off x="502794" y="1690688"/>
            <a:ext cx="5181600" cy="4351338"/>
          </a:xfrm>
        </p:spPr>
        <p:txBody>
          <a:bodyPr/>
          <a:lstStyle/>
          <a:p>
            <a:pPr marL="0" indent="0" algn="ctr">
              <a:buNone/>
            </a:pPr>
            <a:r>
              <a:rPr lang="en-US" dirty="0"/>
              <a:t>Opioids are a class of natural, synthetic, and semi-synthetic drugs that interact with opioid receptors on nerve cells in the body and brain to relieve pain.</a:t>
            </a:r>
          </a:p>
          <a:p>
            <a:endParaRPr lang="en-US" dirty="0"/>
          </a:p>
        </p:txBody>
      </p:sp>
    </p:spTree>
    <p:extLst>
      <p:ext uri="{BB962C8B-B14F-4D97-AF65-F5344CB8AC3E}">
        <p14:creationId xmlns:p14="http://schemas.microsoft.com/office/powerpoint/2010/main" val="100735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1D470E-9B1B-43B4-973B-B6A434871D37}"/>
              </a:ext>
            </a:extLst>
          </p:cNvPr>
          <p:cNvPicPr>
            <a:picLocks noChangeAspect="1"/>
          </p:cNvPicPr>
          <p:nvPr/>
        </p:nvPicPr>
        <p:blipFill>
          <a:blip r:embed="rId2"/>
          <a:stretch>
            <a:fillRect/>
          </a:stretch>
        </p:blipFill>
        <p:spPr>
          <a:xfrm>
            <a:off x="4259484" y="0"/>
            <a:ext cx="79325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45CCD1E-2F4A-466E-B2A3-7CB1016EC15D}"/>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4965" y="0"/>
            <a:ext cx="4632535" cy="3761772"/>
          </a:xfrm>
          <a:prstGeom prst="rect">
            <a:avLst/>
          </a:prstGeom>
        </p:spPr>
      </p:pic>
      <p:sp>
        <p:nvSpPr>
          <p:cNvPr id="5" name="Rectangle 4">
            <a:extLst>
              <a:ext uri="{FF2B5EF4-FFF2-40B4-BE49-F238E27FC236}">
                <a16:creationId xmlns:a16="http://schemas.microsoft.com/office/drawing/2014/main" id="{32A4C31F-D10E-4517-8B9C-639A326269F7}"/>
              </a:ext>
            </a:extLst>
          </p:cNvPr>
          <p:cNvSpPr/>
          <p:nvPr/>
        </p:nvSpPr>
        <p:spPr>
          <a:xfrm rot="20706194">
            <a:off x="789595" y="1224012"/>
            <a:ext cx="3499961" cy="1785104"/>
          </a:xfrm>
          <a:prstGeom prst="rect">
            <a:avLst/>
          </a:prstGeom>
          <a:solidFill>
            <a:srgbClr val="FFE881"/>
          </a:solidFill>
        </p:spPr>
        <p:txBody>
          <a:bodyPr wrap="square">
            <a:spAutoFit/>
          </a:bodyPr>
          <a:lstStyle/>
          <a:p>
            <a:pPr algn="ctr"/>
            <a:r>
              <a:rPr lang="en-US" sz="2200" dirty="0"/>
              <a:t>In 2016, 116 people died every day from opioid-related drug overdoses and 11.5 million people misused opioids.</a:t>
            </a:r>
          </a:p>
        </p:txBody>
      </p:sp>
      <p:pic>
        <p:nvPicPr>
          <p:cNvPr id="10" name="Picture 9">
            <a:extLst>
              <a:ext uri="{FF2B5EF4-FFF2-40B4-BE49-F238E27FC236}">
                <a16:creationId xmlns:a16="http://schemas.microsoft.com/office/drawing/2014/main" id="{2C42828A-5940-44AB-8EDA-AF9BBD8C1505}"/>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rot="2349846">
            <a:off x="-84967" y="3156829"/>
            <a:ext cx="4632535" cy="3761772"/>
          </a:xfrm>
          <a:prstGeom prst="rect">
            <a:avLst/>
          </a:prstGeom>
        </p:spPr>
      </p:pic>
      <p:sp>
        <p:nvSpPr>
          <p:cNvPr id="11" name="Rectangle 10">
            <a:extLst>
              <a:ext uri="{FF2B5EF4-FFF2-40B4-BE49-F238E27FC236}">
                <a16:creationId xmlns:a16="http://schemas.microsoft.com/office/drawing/2014/main" id="{29E23920-0D33-4CAA-9AE5-3B51D19D1D77}"/>
              </a:ext>
            </a:extLst>
          </p:cNvPr>
          <p:cNvSpPr/>
          <p:nvPr/>
        </p:nvSpPr>
        <p:spPr>
          <a:xfrm rot="1489661">
            <a:off x="337280" y="4352020"/>
            <a:ext cx="3499961" cy="1785104"/>
          </a:xfrm>
          <a:prstGeom prst="rect">
            <a:avLst/>
          </a:prstGeom>
          <a:solidFill>
            <a:srgbClr val="FFE881"/>
          </a:solidFill>
        </p:spPr>
        <p:txBody>
          <a:bodyPr wrap="square">
            <a:spAutoFit/>
          </a:bodyPr>
          <a:lstStyle/>
          <a:p>
            <a:pPr algn="ctr"/>
            <a:r>
              <a:rPr lang="en-US" sz="2200" dirty="0"/>
              <a:t>2.1 million people misused opioids for the first time, with more than 17,000 dying from commonly prescribed opioids.</a:t>
            </a:r>
          </a:p>
        </p:txBody>
      </p:sp>
    </p:spTree>
    <p:extLst>
      <p:ext uri="{BB962C8B-B14F-4D97-AF65-F5344CB8AC3E}">
        <p14:creationId xmlns:p14="http://schemas.microsoft.com/office/powerpoint/2010/main" val="25877166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4542</TotalTime>
  <Words>1545</Words>
  <Application>Microsoft Office PowerPoint</Application>
  <PresentationFormat>Widescreen</PresentationFormat>
  <Paragraphs>241</Paragraphs>
  <Slides>31</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Brandon Text Light</vt:lpstr>
      <vt:lpstr>Calibri</vt:lpstr>
      <vt:lpstr>Calibri Light</vt:lpstr>
      <vt:lpstr>Times New Roman</vt:lpstr>
      <vt:lpstr>Wingdings 3</vt:lpstr>
      <vt:lpstr>Custom Design</vt:lpstr>
      <vt:lpstr>1_Custom Design</vt:lpstr>
      <vt:lpstr>Office Theme</vt:lpstr>
      <vt:lpstr>Integrating Opioid And Other Substance Misuse Interventions in Non-Traditional Settings</vt:lpstr>
      <vt:lpstr>Acknowledgements</vt:lpstr>
      <vt:lpstr>Myth or Reality</vt:lpstr>
      <vt:lpstr>Myth or Reality</vt:lpstr>
      <vt:lpstr>Myth or Reality</vt:lpstr>
      <vt:lpstr>Myth or Reality</vt:lpstr>
      <vt:lpstr>Opioids and the Epidemic</vt:lpstr>
      <vt:lpstr>What are Opioids?</vt:lpstr>
      <vt:lpstr>PowerPoint Presentation</vt:lpstr>
      <vt:lpstr>Opioids and Women</vt:lpstr>
      <vt:lpstr>Women and the Opioid Epidemic</vt:lpstr>
      <vt:lpstr>Women and the Opioid Epidemic</vt:lpstr>
      <vt:lpstr>PowerPoint Presentation</vt:lpstr>
      <vt:lpstr>Reproductive Health Outcomes</vt:lpstr>
      <vt:lpstr>PowerPoint Presentation</vt:lpstr>
      <vt:lpstr>PowerPoint Presentation</vt:lpstr>
      <vt:lpstr>MAT is Recommended and  Effective during Pregnancy and Breastfeeding!</vt:lpstr>
      <vt:lpstr>Our Project: Addressing Post-Partum Opioid Misuse through an Integrated Approach </vt:lpstr>
      <vt:lpstr>Why WIC? </vt:lpstr>
      <vt:lpstr>Our WIC Training Objectives</vt:lpstr>
      <vt:lpstr>The Role of WIC in Substance Use Disorders </vt:lpstr>
      <vt:lpstr>Understanding Bias</vt:lpstr>
      <vt:lpstr>Signs and symptoms of SUD can mirror other health conditions  With additional conversation, opportunities exist to recognize where a substance use challenge may be present  The current WIC assessment can serve as a starting point for conversation </vt:lpstr>
      <vt:lpstr>Five Basic Motivational Interviewing Skills</vt:lpstr>
      <vt:lpstr>Implementing a Referral Pathway</vt:lpstr>
      <vt:lpstr>Implementing a Referral Pathway</vt:lpstr>
      <vt:lpstr>Role Plays</vt:lpstr>
      <vt:lpstr>PowerPoint Presentation</vt:lpstr>
      <vt:lpstr>PowerPoint Presentation</vt:lpstr>
      <vt:lpstr>Feedback from our WIC Training</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Raybon;Jennifer Rogers</dc:creator>
  <cp:lastModifiedBy>Jennifer Rogers</cp:lastModifiedBy>
  <cp:revision>50</cp:revision>
  <dcterms:created xsi:type="dcterms:W3CDTF">2019-03-14T12:43:38Z</dcterms:created>
  <dcterms:modified xsi:type="dcterms:W3CDTF">2019-04-03T20:19:30Z</dcterms:modified>
</cp:coreProperties>
</file>