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4"/>
  </p:notesMasterIdLst>
  <p:sldIdLst>
    <p:sldId id="256" r:id="rId2"/>
    <p:sldId id="439" r:id="rId3"/>
    <p:sldId id="527" r:id="rId4"/>
    <p:sldId id="528" r:id="rId5"/>
    <p:sldId id="440" r:id="rId6"/>
    <p:sldId id="383" r:id="rId7"/>
    <p:sldId id="429" r:id="rId8"/>
    <p:sldId id="378" r:id="rId9"/>
    <p:sldId id="530" r:id="rId10"/>
    <p:sldId id="456" r:id="rId11"/>
    <p:sldId id="457" r:id="rId12"/>
    <p:sldId id="459" r:id="rId13"/>
    <p:sldId id="417" r:id="rId14"/>
    <p:sldId id="421" r:id="rId15"/>
    <p:sldId id="531" r:id="rId16"/>
    <p:sldId id="537" r:id="rId17"/>
    <p:sldId id="322" r:id="rId18"/>
    <p:sldId id="538" r:id="rId19"/>
    <p:sldId id="539" r:id="rId20"/>
    <p:sldId id="381" r:id="rId21"/>
    <p:sldId id="540" r:id="rId22"/>
    <p:sldId id="533" r:id="rId23"/>
    <p:sldId id="534" r:id="rId24"/>
    <p:sldId id="535" r:id="rId25"/>
    <p:sldId id="536" r:id="rId26"/>
    <p:sldId id="331" r:id="rId27"/>
    <p:sldId id="438" r:id="rId28"/>
    <p:sldId id="541" r:id="rId29"/>
    <p:sldId id="542" r:id="rId30"/>
    <p:sldId id="420" r:id="rId31"/>
    <p:sldId id="543" r:id="rId32"/>
    <p:sldId id="54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42C2E7"/>
    <a:srgbClr val="50C9FF"/>
    <a:srgbClr val="8AD4EF"/>
    <a:srgbClr val="144F87"/>
    <a:srgbClr val="1791D2"/>
    <a:srgbClr val="B3E4F3"/>
    <a:srgbClr val="00A6DD"/>
    <a:srgbClr val="18569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42" autoAdjust="0"/>
    <p:restoredTop sz="94064" autoAdjust="0"/>
  </p:normalViewPr>
  <p:slideViewPr>
    <p:cSldViewPr showGuides="1">
      <p:cViewPr varScale="1">
        <p:scale>
          <a:sx n="110" d="100"/>
          <a:sy n="110" d="100"/>
        </p:scale>
        <p:origin x="6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DF9C4-2C4D-4A3F-B84A-DAC839AB0D3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7EC79-6A32-4E17-9B66-C4A6A5F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8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EC79-6A32-4E17-9B66-C4A6A5F5EB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13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EC79-6A32-4E17-9B66-C4A6A5F5EB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77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EC79-6A32-4E17-9B66-C4A6A5F5EB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State, Hospital, WIC, Home Visiting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EC79-6A32-4E17-9B66-C4A6A5F5EB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70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State, Hospital, WIC, Home Visiting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EC79-6A32-4E17-9B66-C4A6A5F5EB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23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State, Hospital, WIC, Home Visiting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EC79-6A32-4E17-9B66-C4A6A5F5EB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42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State, Hospital, WIC, Home Visiting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EC79-6A32-4E17-9B66-C4A6A5F5EB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8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State, Hospital, WIC, Home Visiting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EC79-6A32-4E17-9B66-C4A6A5F5EB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91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State, Hospital, WIC, Home Visiting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EC79-6A32-4E17-9B66-C4A6A5F5EB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23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EC79-6A32-4E17-9B66-C4A6A5F5EB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EC79-6A32-4E17-9B66-C4A6A5F5E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5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EC79-6A32-4E17-9B66-C4A6A5F5EB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91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EC79-6A32-4E17-9B66-C4A6A5F5EB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3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EC79-6A32-4E17-9B66-C4A6A5F5EB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1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EC79-6A32-4E17-9B66-C4A6A5F5EB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07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7C8C-23B4-F748-A388-D108353AEB0E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E3C0-D6F5-1245-A41F-390EF343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0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7F741F-0D0A-4E50-BE5A-17956C35D1AA}"/>
              </a:ext>
            </a:extLst>
          </p:cNvPr>
          <p:cNvSpPr txBox="1"/>
          <p:nvPr/>
        </p:nvSpPr>
        <p:spPr>
          <a:xfrm>
            <a:off x="228600" y="20574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latin typeface="Univers LT Std 45 Light" pitchFamily="34" charset="0"/>
                <a:ea typeface="+mn-ea"/>
                <a:cs typeface="+mn-cs"/>
              </a:rPr>
              <a:t>Relationship Building to Increase Referrals &amp; Caseload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EDC"/>
                </a:solidFill>
                <a:effectLst/>
                <a:uLnTx/>
                <a:uFillTx/>
                <a:latin typeface="Univers LT 57 CondensedObl" pitchFamily="2" charset="0"/>
                <a:ea typeface="+mn-ea"/>
                <a:cs typeface="+mn-cs"/>
              </a:rPr>
              <a:t>Community Partnerships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476CC-EA38-4649-9524-B9B64F309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791200"/>
            <a:ext cx="2817223" cy="7290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524A71-4842-4146-873C-F48E97C5E3C6}"/>
              </a:ext>
            </a:extLst>
          </p:cNvPr>
          <p:cNvSpPr/>
          <p:nvPr/>
        </p:nvSpPr>
        <p:spPr>
          <a:xfrm>
            <a:off x="383177" y="5562600"/>
            <a:ext cx="5331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Amber France MS MPH IBCLC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Julie </a:t>
            </a:r>
            <a:r>
              <a:rPr lang="en-US" sz="2400" dirty="0" err="1">
                <a:solidFill>
                  <a:prstClr val="white"/>
                </a:solidFill>
                <a:latin typeface="+mj-lt"/>
              </a:rPr>
              <a:t>Lothamer</a:t>
            </a:r>
            <a:r>
              <a:rPr lang="en-US" sz="2400" dirty="0">
                <a:solidFill>
                  <a:prstClr val="white"/>
                </a:solidFill>
                <a:latin typeface="+mj-lt"/>
              </a:rPr>
              <a:t> MS RD IBCLC</a:t>
            </a:r>
          </a:p>
        </p:txBody>
      </p:sp>
    </p:spTree>
    <p:extLst>
      <p:ext uri="{BB962C8B-B14F-4D97-AF65-F5344CB8AC3E}">
        <p14:creationId xmlns:p14="http://schemas.microsoft.com/office/powerpoint/2010/main" val="12429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FE00072-6B64-4AA1-8EC8-2D7F8E97D1B4}"/>
              </a:ext>
            </a:extLst>
          </p:cNvPr>
          <p:cNvSpPr txBox="1"/>
          <p:nvPr/>
        </p:nvSpPr>
        <p:spPr>
          <a:xfrm>
            <a:off x="266700" y="40159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Project Goals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A45CFB-67AD-4102-A0A3-5D71D7D4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46" y="1734855"/>
            <a:ext cx="2467628" cy="24676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B9E0544-BF4A-4F8C-A806-EA81E1E31B07}"/>
              </a:ext>
            </a:extLst>
          </p:cNvPr>
          <p:cNvSpPr/>
          <p:nvPr/>
        </p:nvSpPr>
        <p:spPr>
          <a:xfrm>
            <a:off x="501368" y="4393814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Prepare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67494C-6D34-44CF-964B-7F76EE6B5AA8}"/>
              </a:ext>
            </a:extLst>
          </p:cNvPr>
          <p:cNvSpPr/>
          <p:nvPr/>
        </p:nvSpPr>
        <p:spPr>
          <a:xfrm>
            <a:off x="762000" y="5290912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Preparing pregnant women to make an informed decision on feeding choice and to experience the evidence-based practices in the hospital, using consistent messaging</a:t>
            </a:r>
          </a:p>
        </p:txBody>
      </p:sp>
    </p:spTree>
    <p:extLst>
      <p:ext uri="{BB962C8B-B14F-4D97-AF65-F5344CB8AC3E}">
        <p14:creationId xmlns:p14="http://schemas.microsoft.com/office/powerpoint/2010/main" val="10146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FE00072-6B64-4AA1-8EC8-2D7F8E97D1B4}"/>
              </a:ext>
            </a:extLst>
          </p:cNvPr>
          <p:cNvSpPr txBox="1"/>
          <p:nvPr/>
        </p:nvSpPr>
        <p:spPr>
          <a:xfrm>
            <a:off x="266700" y="40159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Project Goals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CB8676D-B674-447C-BD79-582A03B00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86" y="1734855"/>
            <a:ext cx="2467628" cy="246762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7B55B87-184C-401C-B5F1-27A12282D3C7}"/>
              </a:ext>
            </a:extLst>
          </p:cNvPr>
          <p:cNvSpPr/>
          <p:nvPr/>
        </p:nvSpPr>
        <p:spPr>
          <a:xfrm>
            <a:off x="3517009" y="4393814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Care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27DD4F-215A-45C5-BA4A-BB44AEF9C596}"/>
              </a:ext>
            </a:extLst>
          </p:cNvPr>
          <p:cNvSpPr/>
          <p:nvPr/>
        </p:nvSpPr>
        <p:spPr>
          <a:xfrm>
            <a:off x="1944277" y="5467053"/>
            <a:ext cx="5331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Implement evidence-based maternity care practices in the hospital</a:t>
            </a:r>
          </a:p>
        </p:txBody>
      </p:sp>
    </p:spTree>
    <p:extLst>
      <p:ext uri="{BB962C8B-B14F-4D97-AF65-F5344CB8AC3E}">
        <p14:creationId xmlns:p14="http://schemas.microsoft.com/office/powerpoint/2010/main" val="13945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FE00072-6B64-4AA1-8EC8-2D7F8E97D1B4}"/>
              </a:ext>
            </a:extLst>
          </p:cNvPr>
          <p:cNvSpPr txBox="1"/>
          <p:nvPr/>
        </p:nvSpPr>
        <p:spPr>
          <a:xfrm>
            <a:off x="266700" y="40159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Project Goals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ACEBD8-F7F7-4554-9789-2ECBAF3D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27" y="1734855"/>
            <a:ext cx="2467628" cy="246762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7B55B87-184C-401C-B5F1-27A12282D3C7}"/>
              </a:ext>
            </a:extLst>
          </p:cNvPr>
          <p:cNvSpPr/>
          <p:nvPr/>
        </p:nvSpPr>
        <p:spPr>
          <a:xfrm>
            <a:off x="6532649" y="4393814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27DD4F-215A-45C5-BA4A-BB44AEF9C596}"/>
              </a:ext>
            </a:extLst>
          </p:cNvPr>
          <p:cNvSpPr/>
          <p:nvPr/>
        </p:nvSpPr>
        <p:spPr>
          <a:xfrm>
            <a:off x="697446" y="5467053"/>
            <a:ext cx="7825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Increase awareness &amp; utilization of community breastfeeding support services early in pregnancy and after discharge</a:t>
            </a:r>
          </a:p>
        </p:txBody>
      </p:sp>
    </p:spTree>
    <p:extLst>
      <p:ext uri="{BB962C8B-B14F-4D97-AF65-F5344CB8AC3E}">
        <p14:creationId xmlns:p14="http://schemas.microsoft.com/office/powerpoint/2010/main" val="5604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ECC20CDC-457F-418C-B25F-007C0DF1FEA1}"/>
              </a:ext>
            </a:extLst>
          </p:cNvPr>
          <p:cNvSpPr txBox="1"/>
          <p:nvPr/>
        </p:nvSpPr>
        <p:spPr>
          <a:xfrm>
            <a:off x="533400" y="819633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prstClr val="white"/>
                </a:solidFill>
                <a:latin typeface="Univers LT Std 45 Light" pitchFamily="34" charset="0"/>
              </a:rPr>
              <a:t>Local Coordination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Std 45 Light" pitchFamily="34" charset="0"/>
              <a:ea typeface="+mn-ea"/>
              <a:cs typeface="+mn-cs"/>
            </a:endParaRPr>
          </a:p>
        </p:txBody>
      </p:sp>
      <p:pic>
        <p:nvPicPr>
          <p:cNvPr id="2" name="Picture 1" descr="build-relationship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2286000"/>
            <a:ext cx="100726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ECC20CDC-457F-418C-B25F-007C0DF1FEA1}"/>
              </a:ext>
            </a:extLst>
          </p:cNvPr>
          <p:cNvSpPr txBox="1"/>
          <p:nvPr/>
        </p:nvSpPr>
        <p:spPr>
          <a:xfrm>
            <a:off x="137886" y="533400"/>
            <a:ext cx="899160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Coordinate.</a:t>
            </a:r>
            <a:r>
              <a:rPr lang="en-US" sz="4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Coordinate. Coordinate.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coordin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828800"/>
            <a:ext cx="7620000" cy="44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8EBD5-9C9C-4EAB-98D9-F6A6903A0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32" y="691116"/>
            <a:ext cx="3672136" cy="36721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529629-FDFE-4828-AB61-E8C946B94A0A}"/>
              </a:ext>
            </a:extLst>
          </p:cNvPr>
          <p:cNvSpPr/>
          <p:nvPr/>
        </p:nvSpPr>
        <p:spPr>
          <a:xfrm>
            <a:off x="348217" y="4872811"/>
            <a:ext cx="8523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000" b="1" dirty="0">
                <a:solidFill>
                  <a:prstClr val="white"/>
                </a:solidFill>
                <a:latin typeface="+mj-lt"/>
              </a:rPr>
              <a:t>Relationship Building at the Local Level</a:t>
            </a:r>
            <a:endParaRPr lang="en-US" sz="3000" i="1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7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uzzle pieces">
            <a:extLst>
              <a:ext uri="{FF2B5EF4-FFF2-40B4-BE49-F238E27FC236}">
                <a16:creationId xmlns:a16="http://schemas.microsoft.com/office/drawing/2014/main" id="{D7332C96-4335-4AE3-A5D0-5718F972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9400" y="914400"/>
            <a:ext cx="36576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DE51AB-BB23-42E6-BC09-30E464BA3375}"/>
              </a:ext>
            </a:extLst>
          </p:cNvPr>
          <p:cNvSpPr/>
          <p:nvPr/>
        </p:nvSpPr>
        <p:spPr>
          <a:xfrm>
            <a:off x="620234" y="5007114"/>
            <a:ext cx="8523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000" b="1" dirty="0">
                <a:solidFill>
                  <a:prstClr val="white"/>
                </a:solidFill>
                <a:latin typeface="+mj-lt"/>
              </a:rPr>
              <a:t>Relationship building can be difficult! </a:t>
            </a:r>
            <a:endParaRPr lang="en-US" sz="3000" i="1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2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168679-FE56-43B9-87C5-A365D0D068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95300"/>
            <a:ext cx="75438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5A726D-B8A4-48FD-AC01-B7B154D6C640}"/>
              </a:ext>
            </a:extLst>
          </p:cNvPr>
          <p:cNvSpPr txBox="1"/>
          <p:nvPr/>
        </p:nvSpPr>
        <p:spPr>
          <a:xfrm>
            <a:off x="548738" y="1114961"/>
            <a:ext cx="812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Aft>
                <a:spcPts val="1200"/>
              </a:spcAft>
              <a:defRPr/>
            </a:pPr>
            <a:endParaRPr lang="en-US" sz="4000" dirty="0">
              <a:latin typeface="Univers LT Std 45 Light" panose="020B04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B3220-125F-4EB7-ACD0-A9C3EC199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74" y="1524000"/>
            <a:ext cx="3388851" cy="338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Meeting">
            <a:extLst>
              <a:ext uri="{FF2B5EF4-FFF2-40B4-BE49-F238E27FC236}">
                <a16:creationId xmlns:a16="http://schemas.microsoft.com/office/drawing/2014/main" id="{B6287CF9-B11A-47B5-83A2-13B8E3BB6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9400" y="873966"/>
            <a:ext cx="3505200" cy="3505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EF26E7-641C-4586-B33E-3C86014C0C8B}"/>
              </a:ext>
            </a:extLst>
          </p:cNvPr>
          <p:cNvSpPr/>
          <p:nvPr/>
        </p:nvSpPr>
        <p:spPr>
          <a:xfrm>
            <a:off x="310117" y="520023"/>
            <a:ext cx="8523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000" b="1" dirty="0">
                <a:solidFill>
                  <a:prstClr val="white"/>
                </a:solidFill>
                <a:latin typeface="+mj-lt"/>
              </a:rPr>
              <a:t>8 Key Local Stakeholders</a:t>
            </a:r>
            <a:endParaRPr lang="en-US" sz="3000" i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204BB6-6674-4450-BD2A-C6ADAE093F6A}"/>
              </a:ext>
            </a:extLst>
          </p:cNvPr>
          <p:cNvSpPr/>
          <p:nvPr/>
        </p:nvSpPr>
        <p:spPr>
          <a:xfrm>
            <a:off x="1906177" y="3733800"/>
            <a:ext cx="53316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WIC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Hospital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 err="1">
                <a:solidFill>
                  <a:prstClr val="white"/>
                </a:solidFill>
                <a:latin typeface="+mj-lt"/>
              </a:rPr>
              <a:t>Hospital</a:t>
            </a:r>
            <a:r>
              <a:rPr lang="en-US" sz="2400" dirty="0">
                <a:solidFill>
                  <a:prstClr val="white"/>
                </a:solidFill>
                <a:latin typeface="+mj-lt"/>
              </a:rPr>
              <a:t> Community Benefits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Home Visiting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Prenatal Clinics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Local Health Department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Local Coalition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Community Groups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endParaRPr lang="en-US" sz="24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0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EEC9-2495-4614-B1BE-6D26882E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Importance of Relationship Building</a:t>
            </a:r>
          </a:p>
        </p:txBody>
      </p:sp>
    </p:spTree>
    <p:extLst>
      <p:ext uri="{BB962C8B-B14F-4D97-AF65-F5344CB8AC3E}">
        <p14:creationId xmlns:p14="http://schemas.microsoft.com/office/powerpoint/2010/main" val="2700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ECC20CDC-457F-418C-B25F-007C0DF1FEA1}"/>
              </a:ext>
            </a:extLst>
          </p:cNvPr>
          <p:cNvSpPr txBox="1"/>
          <p:nvPr/>
        </p:nvSpPr>
        <p:spPr>
          <a:xfrm>
            <a:off x="571500" y="7620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prstClr val="white"/>
                </a:solidFill>
                <a:latin typeface="Univers LT Std 45 Light" pitchFamily="34" charset="0"/>
              </a:rPr>
              <a:t>Hospital Webinar + Survey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Std 45 Light" pitchFamily="34" charset="0"/>
              <a:ea typeface="+mn-ea"/>
              <a:cs typeface="+mn-cs"/>
            </a:endParaRPr>
          </a:p>
        </p:txBody>
      </p:sp>
      <p:pic>
        <p:nvPicPr>
          <p:cNvPr id="2" name="Picture 1" descr="Survey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7955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9168A9-C487-48DD-BEFF-1E0C6CBCAF7A}"/>
              </a:ext>
            </a:extLst>
          </p:cNvPr>
          <p:cNvSpPr/>
          <p:nvPr/>
        </p:nvSpPr>
        <p:spPr>
          <a:xfrm>
            <a:off x="310117" y="520023"/>
            <a:ext cx="8523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000" b="1" dirty="0">
                <a:solidFill>
                  <a:prstClr val="white"/>
                </a:solidFill>
                <a:latin typeface="+mj-lt"/>
              </a:rPr>
              <a:t>Data Collection</a:t>
            </a:r>
            <a:endParaRPr lang="en-US" sz="3000" i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B9C60C-8447-404B-A505-65DDCACA8A74}"/>
              </a:ext>
            </a:extLst>
          </p:cNvPr>
          <p:cNvSpPr/>
          <p:nvPr/>
        </p:nvSpPr>
        <p:spPr>
          <a:xfrm>
            <a:off x="1906177" y="4038600"/>
            <a:ext cx="53316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Motivation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Perception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Existing Communication Pathways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Status Quo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Capacity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r>
              <a:rPr lang="en-US" sz="2400" dirty="0">
                <a:solidFill>
                  <a:prstClr val="white"/>
                </a:solidFill>
                <a:latin typeface="+mj-lt"/>
              </a:rPr>
              <a:t>Interest</a:t>
            </a:r>
            <a:br>
              <a:rPr lang="en-US" sz="2400" dirty="0">
                <a:solidFill>
                  <a:prstClr val="white"/>
                </a:solidFill>
                <a:latin typeface="+mj-lt"/>
              </a:rPr>
            </a:br>
            <a:endParaRPr lang="en-US" sz="240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5" name="Graphic 4" descr="Bar chart">
            <a:extLst>
              <a:ext uri="{FF2B5EF4-FFF2-40B4-BE49-F238E27FC236}">
                <a16:creationId xmlns:a16="http://schemas.microsoft.com/office/drawing/2014/main" id="{755413E3-0604-4BA8-A997-512AE74BF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5200" y="16002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FE00072-6B64-4AA1-8EC8-2D7F8E97D1B4}"/>
              </a:ext>
            </a:extLst>
          </p:cNvPr>
          <p:cNvSpPr txBox="1"/>
          <p:nvPr/>
        </p:nvSpPr>
        <p:spPr>
          <a:xfrm>
            <a:off x="266700" y="40159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Survey Approach: Driving to Action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1B6814-6EA6-45EC-9A60-A0F1AF7D0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81" y="1658046"/>
            <a:ext cx="2268238" cy="2268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4B5169-C6DB-47F9-B455-9C7FBD30C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658046"/>
            <a:ext cx="2268238" cy="22682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32E44-B397-4537-A982-295314742680}"/>
              </a:ext>
            </a:extLst>
          </p:cNvPr>
          <p:cNvSpPr/>
          <p:nvPr/>
        </p:nvSpPr>
        <p:spPr>
          <a:xfrm>
            <a:off x="307727" y="4225079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Status Quo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0221150-1FB6-4BAC-B571-BC569F2D2651}"/>
              </a:ext>
            </a:extLst>
          </p:cNvPr>
          <p:cNvSpPr/>
          <p:nvPr/>
        </p:nvSpPr>
        <p:spPr>
          <a:xfrm>
            <a:off x="2711424" y="2591227"/>
            <a:ext cx="588070" cy="401876"/>
          </a:xfrm>
          <a:prstGeom prst="rightArrow">
            <a:avLst>
              <a:gd name="adj1" fmla="val 47778"/>
              <a:gd name="adj2" fmla="val 57777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D2247B3-3F0E-4694-990A-2EB19A314721}"/>
              </a:ext>
            </a:extLst>
          </p:cNvPr>
          <p:cNvSpPr/>
          <p:nvPr/>
        </p:nvSpPr>
        <p:spPr>
          <a:xfrm>
            <a:off x="5920706" y="2591227"/>
            <a:ext cx="588070" cy="401876"/>
          </a:xfrm>
          <a:prstGeom prst="rightArrow">
            <a:avLst>
              <a:gd name="adj1" fmla="val 47778"/>
              <a:gd name="adj2" fmla="val 57777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92BED2-9675-4459-ADF9-ACE849302EE9}"/>
              </a:ext>
            </a:extLst>
          </p:cNvPr>
          <p:cNvSpPr/>
          <p:nvPr/>
        </p:nvSpPr>
        <p:spPr>
          <a:xfrm>
            <a:off x="3517008" y="4237238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Interest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2F2BE8-5C06-456D-804B-59E84FD31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999" y="1658047"/>
            <a:ext cx="2268236" cy="226823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C056805-B14A-4520-B843-7ADF5D22A8D4}"/>
              </a:ext>
            </a:extLst>
          </p:cNvPr>
          <p:cNvSpPr/>
          <p:nvPr/>
        </p:nvSpPr>
        <p:spPr>
          <a:xfrm>
            <a:off x="6720025" y="4225078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6778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FE00072-6B64-4AA1-8EC8-2D7F8E97D1B4}"/>
              </a:ext>
            </a:extLst>
          </p:cNvPr>
          <p:cNvSpPr txBox="1"/>
          <p:nvPr/>
        </p:nvSpPr>
        <p:spPr>
          <a:xfrm>
            <a:off x="266700" y="40159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Survey Approach: Driving to Action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1B6814-6EA6-45EC-9A60-A0F1AF7D0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81" y="1658046"/>
            <a:ext cx="2268238" cy="2268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4B5169-C6DB-47F9-B455-9C7FBD30C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658046"/>
            <a:ext cx="2268238" cy="22682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32E44-B397-4537-A982-295314742680}"/>
              </a:ext>
            </a:extLst>
          </p:cNvPr>
          <p:cNvSpPr/>
          <p:nvPr/>
        </p:nvSpPr>
        <p:spPr>
          <a:xfrm>
            <a:off x="307727" y="4225079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Status Quo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0221150-1FB6-4BAC-B571-BC569F2D2651}"/>
              </a:ext>
            </a:extLst>
          </p:cNvPr>
          <p:cNvSpPr/>
          <p:nvPr/>
        </p:nvSpPr>
        <p:spPr>
          <a:xfrm>
            <a:off x="2711424" y="2591227"/>
            <a:ext cx="588070" cy="401876"/>
          </a:xfrm>
          <a:prstGeom prst="rightArrow">
            <a:avLst>
              <a:gd name="adj1" fmla="val 47778"/>
              <a:gd name="adj2" fmla="val 57777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D2247B3-3F0E-4694-990A-2EB19A314721}"/>
              </a:ext>
            </a:extLst>
          </p:cNvPr>
          <p:cNvSpPr/>
          <p:nvPr/>
        </p:nvSpPr>
        <p:spPr>
          <a:xfrm>
            <a:off x="5920706" y="2591227"/>
            <a:ext cx="588070" cy="401876"/>
          </a:xfrm>
          <a:prstGeom prst="rightArrow">
            <a:avLst>
              <a:gd name="adj1" fmla="val 47778"/>
              <a:gd name="adj2" fmla="val 57777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92BED2-9675-4459-ADF9-ACE849302EE9}"/>
              </a:ext>
            </a:extLst>
          </p:cNvPr>
          <p:cNvSpPr/>
          <p:nvPr/>
        </p:nvSpPr>
        <p:spPr>
          <a:xfrm>
            <a:off x="3517008" y="4237238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Interest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2F2BE8-5C06-456D-804B-59E84FD31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999" y="1658047"/>
            <a:ext cx="2268236" cy="226823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C056805-B14A-4520-B843-7ADF5D22A8D4}"/>
              </a:ext>
            </a:extLst>
          </p:cNvPr>
          <p:cNvSpPr/>
          <p:nvPr/>
        </p:nvSpPr>
        <p:spPr>
          <a:xfrm>
            <a:off x="6720025" y="4225078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Action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F09AA3-FE69-4402-BB86-62E683509991}"/>
              </a:ext>
            </a:extLst>
          </p:cNvPr>
          <p:cNvSpPr/>
          <p:nvPr/>
        </p:nvSpPr>
        <p:spPr>
          <a:xfrm>
            <a:off x="2649255" y="1649413"/>
            <a:ext cx="6494745" cy="3655219"/>
          </a:xfrm>
          <a:prstGeom prst="rect">
            <a:avLst/>
          </a:prstGeom>
          <a:solidFill>
            <a:sysClr val="windowText" lastClr="000000">
              <a:alpha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02E24-808C-420F-9D0F-275DF686D650}"/>
              </a:ext>
            </a:extLst>
          </p:cNvPr>
          <p:cNvSpPr/>
          <p:nvPr/>
        </p:nvSpPr>
        <p:spPr>
          <a:xfrm>
            <a:off x="1991768" y="5304632"/>
            <a:ext cx="5236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dirty="0">
                <a:solidFill>
                  <a:prstClr val="white"/>
                </a:solidFill>
                <a:latin typeface="+mj-lt"/>
              </a:rPr>
              <a:t>Understand existing practices, knowledge &amp;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4741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FE00072-6B64-4AA1-8EC8-2D7F8E97D1B4}"/>
              </a:ext>
            </a:extLst>
          </p:cNvPr>
          <p:cNvSpPr txBox="1"/>
          <p:nvPr/>
        </p:nvSpPr>
        <p:spPr>
          <a:xfrm>
            <a:off x="266700" y="40159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Survey Approach: Driving to Action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1B6814-6EA6-45EC-9A60-A0F1AF7D0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81" y="1658046"/>
            <a:ext cx="2268238" cy="2268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4B5169-C6DB-47F9-B455-9C7FBD30C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658046"/>
            <a:ext cx="2268238" cy="22682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32E44-B397-4537-A982-295314742680}"/>
              </a:ext>
            </a:extLst>
          </p:cNvPr>
          <p:cNvSpPr/>
          <p:nvPr/>
        </p:nvSpPr>
        <p:spPr>
          <a:xfrm>
            <a:off x="307727" y="4225079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Status Quo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0221150-1FB6-4BAC-B571-BC569F2D2651}"/>
              </a:ext>
            </a:extLst>
          </p:cNvPr>
          <p:cNvSpPr/>
          <p:nvPr/>
        </p:nvSpPr>
        <p:spPr>
          <a:xfrm>
            <a:off x="2711424" y="2591227"/>
            <a:ext cx="588070" cy="401876"/>
          </a:xfrm>
          <a:prstGeom prst="rightArrow">
            <a:avLst>
              <a:gd name="adj1" fmla="val 47778"/>
              <a:gd name="adj2" fmla="val 57777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D2247B3-3F0E-4694-990A-2EB19A314721}"/>
              </a:ext>
            </a:extLst>
          </p:cNvPr>
          <p:cNvSpPr/>
          <p:nvPr/>
        </p:nvSpPr>
        <p:spPr>
          <a:xfrm>
            <a:off x="5920706" y="2591227"/>
            <a:ext cx="588070" cy="401876"/>
          </a:xfrm>
          <a:prstGeom prst="rightArrow">
            <a:avLst>
              <a:gd name="adj1" fmla="val 47778"/>
              <a:gd name="adj2" fmla="val 57777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92BED2-9675-4459-ADF9-ACE849302EE9}"/>
              </a:ext>
            </a:extLst>
          </p:cNvPr>
          <p:cNvSpPr/>
          <p:nvPr/>
        </p:nvSpPr>
        <p:spPr>
          <a:xfrm>
            <a:off x="3517008" y="4237238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Interest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2F2BE8-5C06-456D-804B-59E84FD31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999" y="1658047"/>
            <a:ext cx="2268236" cy="226823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C056805-B14A-4520-B843-7ADF5D22A8D4}"/>
              </a:ext>
            </a:extLst>
          </p:cNvPr>
          <p:cNvSpPr/>
          <p:nvPr/>
        </p:nvSpPr>
        <p:spPr>
          <a:xfrm>
            <a:off x="6720025" y="4225078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Action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F09AA3-FE69-4402-BB86-62E683509991}"/>
              </a:ext>
            </a:extLst>
          </p:cNvPr>
          <p:cNvSpPr/>
          <p:nvPr/>
        </p:nvSpPr>
        <p:spPr>
          <a:xfrm>
            <a:off x="5873414" y="1649413"/>
            <a:ext cx="3270585" cy="3655219"/>
          </a:xfrm>
          <a:prstGeom prst="rect">
            <a:avLst/>
          </a:prstGeom>
          <a:solidFill>
            <a:sysClr val="windowText" lastClr="000000">
              <a:alpha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02E24-808C-420F-9D0F-275DF686D650}"/>
              </a:ext>
            </a:extLst>
          </p:cNvPr>
          <p:cNvSpPr/>
          <p:nvPr/>
        </p:nvSpPr>
        <p:spPr>
          <a:xfrm>
            <a:off x="1036955" y="5304632"/>
            <a:ext cx="7146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dirty="0">
                <a:solidFill>
                  <a:prstClr val="white"/>
                </a:solidFill>
              </a:rPr>
              <a:t>Understand interest in improving practices, knowledge &amp; relationships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1A3EB-BD17-496D-9629-371D878C9DF7}"/>
              </a:ext>
            </a:extLst>
          </p:cNvPr>
          <p:cNvSpPr/>
          <p:nvPr/>
        </p:nvSpPr>
        <p:spPr>
          <a:xfrm>
            <a:off x="58703" y="1457348"/>
            <a:ext cx="3288082" cy="3655219"/>
          </a:xfrm>
          <a:prstGeom prst="rect">
            <a:avLst/>
          </a:prstGeom>
          <a:solidFill>
            <a:sysClr val="windowText" lastClr="000000">
              <a:alpha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FE00072-6B64-4AA1-8EC8-2D7F8E97D1B4}"/>
              </a:ext>
            </a:extLst>
          </p:cNvPr>
          <p:cNvSpPr txBox="1"/>
          <p:nvPr/>
        </p:nvSpPr>
        <p:spPr>
          <a:xfrm>
            <a:off x="266700" y="40159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Survey Approach: Driving to Action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1B6814-6EA6-45EC-9A60-A0F1AF7D0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81" y="1658046"/>
            <a:ext cx="2268238" cy="2268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4B5169-C6DB-47F9-B455-9C7FBD30C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658046"/>
            <a:ext cx="2268238" cy="22682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32E44-B397-4537-A982-295314742680}"/>
              </a:ext>
            </a:extLst>
          </p:cNvPr>
          <p:cNvSpPr/>
          <p:nvPr/>
        </p:nvSpPr>
        <p:spPr>
          <a:xfrm>
            <a:off x="307727" y="4225079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Status Quo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0221150-1FB6-4BAC-B571-BC569F2D2651}"/>
              </a:ext>
            </a:extLst>
          </p:cNvPr>
          <p:cNvSpPr/>
          <p:nvPr/>
        </p:nvSpPr>
        <p:spPr>
          <a:xfrm>
            <a:off x="2711424" y="2591227"/>
            <a:ext cx="588070" cy="401876"/>
          </a:xfrm>
          <a:prstGeom prst="rightArrow">
            <a:avLst>
              <a:gd name="adj1" fmla="val 47778"/>
              <a:gd name="adj2" fmla="val 57777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D2247B3-3F0E-4694-990A-2EB19A314721}"/>
              </a:ext>
            </a:extLst>
          </p:cNvPr>
          <p:cNvSpPr/>
          <p:nvPr/>
        </p:nvSpPr>
        <p:spPr>
          <a:xfrm>
            <a:off x="5920706" y="2591227"/>
            <a:ext cx="588070" cy="401876"/>
          </a:xfrm>
          <a:prstGeom prst="rightArrow">
            <a:avLst>
              <a:gd name="adj1" fmla="val 47778"/>
              <a:gd name="adj2" fmla="val 57777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92BED2-9675-4459-ADF9-ACE849302EE9}"/>
              </a:ext>
            </a:extLst>
          </p:cNvPr>
          <p:cNvSpPr/>
          <p:nvPr/>
        </p:nvSpPr>
        <p:spPr>
          <a:xfrm>
            <a:off x="3517008" y="4237238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Interest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2F2BE8-5C06-456D-804B-59E84FD31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999" y="1658047"/>
            <a:ext cx="2268236" cy="226823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C056805-B14A-4520-B843-7ADF5D22A8D4}"/>
              </a:ext>
            </a:extLst>
          </p:cNvPr>
          <p:cNvSpPr/>
          <p:nvPr/>
        </p:nvSpPr>
        <p:spPr>
          <a:xfrm>
            <a:off x="6720025" y="4225078"/>
            <a:ext cx="218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02E24-808C-420F-9D0F-275DF686D650}"/>
              </a:ext>
            </a:extLst>
          </p:cNvPr>
          <p:cNvSpPr/>
          <p:nvPr/>
        </p:nvSpPr>
        <p:spPr>
          <a:xfrm>
            <a:off x="1036955" y="5304632"/>
            <a:ext cx="7146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dirty="0">
                <a:solidFill>
                  <a:prstClr val="white"/>
                </a:solidFill>
              </a:rPr>
              <a:t>Provide concrete next steps &amp; associated tools to turn interest into action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1A3EB-BD17-496D-9629-371D878C9DF7}"/>
              </a:ext>
            </a:extLst>
          </p:cNvPr>
          <p:cNvSpPr/>
          <p:nvPr/>
        </p:nvSpPr>
        <p:spPr>
          <a:xfrm>
            <a:off x="58702" y="1457348"/>
            <a:ext cx="6555039" cy="3655219"/>
          </a:xfrm>
          <a:prstGeom prst="rect">
            <a:avLst/>
          </a:prstGeom>
          <a:solidFill>
            <a:sysClr val="windowText" lastClr="000000">
              <a:alpha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2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381000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F6A5E1-E235-4CC3-B7BD-16F6514ED5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63501"/>
            <a:ext cx="8077198" cy="6730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2C0EFC-DE5B-4357-8AB9-43314A8CE4E3}"/>
              </a:ext>
            </a:extLst>
          </p:cNvPr>
          <p:cNvSpPr txBox="1"/>
          <p:nvPr/>
        </p:nvSpPr>
        <p:spPr>
          <a:xfrm>
            <a:off x="613953" y="18288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4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Report Presentations!</a:t>
            </a:r>
          </a:p>
        </p:txBody>
      </p:sp>
    </p:spTree>
    <p:extLst>
      <p:ext uri="{BB962C8B-B14F-4D97-AF65-F5344CB8AC3E}">
        <p14:creationId xmlns:p14="http://schemas.microsoft.com/office/powerpoint/2010/main" val="17903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825337-88D1-4BDB-8157-92456658F2C1}"/>
              </a:ext>
            </a:extLst>
          </p:cNvPr>
          <p:cNvSpPr txBox="1"/>
          <p:nvPr/>
        </p:nvSpPr>
        <p:spPr>
          <a:xfrm>
            <a:off x="378823" y="762000"/>
            <a:ext cx="838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4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of Actionable Steps</a:t>
            </a:r>
          </a:p>
        </p:txBody>
      </p:sp>
      <p:pic>
        <p:nvPicPr>
          <p:cNvPr id="4" name="Graphic 3" descr="Checklist">
            <a:extLst>
              <a:ext uri="{FF2B5EF4-FFF2-40B4-BE49-F238E27FC236}">
                <a16:creationId xmlns:a16="http://schemas.microsoft.com/office/drawing/2014/main" id="{57F6B2D9-8B6A-40FE-ACD0-7577D5D67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0" y="25908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5EE66-3E54-4EE3-9C88-EA389F420C55}"/>
              </a:ext>
            </a:extLst>
          </p:cNvPr>
          <p:cNvSpPr txBox="1"/>
          <p:nvPr/>
        </p:nvSpPr>
        <p:spPr>
          <a:xfrm>
            <a:off x="457200" y="685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4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Match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9B99A-33FD-426E-A1D3-79C70CB2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05000"/>
            <a:ext cx="3170195" cy="4145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A5334E-5776-4A0F-891D-4544E4DFC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05000"/>
            <a:ext cx="3236448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D3A95F-4B3D-4B24-B9C5-B49D42BD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831" y="614915"/>
            <a:ext cx="3824539" cy="38245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529629-FDFE-4828-AB61-E8C946B94A0A}"/>
              </a:ext>
            </a:extLst>
          </p:cNvPr>
          <p:cNvSpPr/>
          <p:nvPr/>
        </p:nvSpPr>
        <p:spPr>
          <a:xfrm>
            <a:off x="1019884" y="5181600"/>
            <a:ext cx="718043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3500" dirty="0">
                <a:solidFill>
                  <a:prstClr val="white"/>
                </a:solidFill>
                <a:latin typeface="+mj-lt"/>
              </a:rPr>
              <a:t>State Relationships &amp;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9586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8CE48A-7B47-472F-BFC3-E407A2CBF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2" y="2438400"/>
            <a:ext cx="3657596" cy="36575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FCB7F6-3C1F-44AE-8BB7-FAC03F251225}"/>
              </a:ext>
            </a:extLst>
          </p:cNvPr>
          <p:cNvSpPr txBox="1"/>
          <p:nvPr/>
        </p:nvSpPr>
        <p:spPr>
          <a:xfrm>
            <a:off x="571500" y="990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FF">
                    <a:lumMod val="95000"/>
                  </a:srgbClr>
                </a:solidFill>
                <a:latin typeface="Univers LT Std 45 Light" pitchFamily="34" charset="0"/>
              </a:rPr>
              <a:t>Tools to Execute</a:t>
            </a:r>
            <a:endParaRPr lang="en-US" sz="6000" b="1" dirty="0">
              <a:solidFill>
                <a:srgbClr val="FFFFFF">
                  <a:lumMod val="95000"/>
                </a:srgbClr>
              </a:solidFill>
              <a:latin typeface="Univers LT 57 CondensedOb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0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044196-E609-4CF7-8B55-5329F23172CD}"/>
              </a:ext>
            </a:extLst>
          </p:cNvPr>
          <p:cNvSpPr txBox="1"/>
          <p:nvPr/>
        </p:nvSpPr>
        <p:spPr>
          <a:xfrm>
            <a:off x="571499" y="6858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FF">
                    <a:lumMod val="95000"/>
                  </a:srgbClr>
                </a:solidFill>
                <a:latin typeface="Univers LT Std 45 Light" pitchFamily="34" charset="0"/>
              </a:rPr>
              <a:t>Michigan Success &amp; Lessons Learned</a:t>
            </a:r>
            <a:endParaRPr lang="en-US" sz="6000" b="1" dirty="0">
              <a:solidFill>
                <a:srgbClr val="FFFFFF">
                  <a:lumMod val="95000"/>
                </a:srgbClr>
              </a:solidFill>
              <a:latin typeface="Univers LT 57 CondensedOb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6BB23-58B0-40F0-B69D-23D4A71FD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24792"/>
            <a:ext cx="3849905" cy="38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5DC64E-85E4-4A91-83A5-9D9884E3CFE9}"/>
              </a:ext>
            </a:extLst>
          </p:cNvPr>
          <p:cNvSpPr txBox="1"/>
          <p:nvPr/>
        </p:nvSpPr>
        <p:spPr>
          <a:xfrm>
            <a:off x="378823" y="762000"/>
            <a:ext cx="838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4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Today!</a:t>
            </a:r>
          </a:p>
        </p:txBody>
      </p:sp>
      <p:pic>
        <p:nvPicPr>
          <p:cNvPr id="4" name="Graphic 3" descr="List">
            <a:extLst>
              <a:ext uri="{FF2B5EF4-FFF2-40B4-BE49-F238E27FC236}">
                <a16:creationId xmlns:a16="http://schemas.microsoft.com/office/drawing/2014/main" id="{DCDF7043-F25F-467B-B647-5C31E0142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600" y="2476500"/>
            <a:ext cx="2362200" cy="2362200"/>
          </a:xfrm>
          <a:prstGeom prst="rect">
            <a:avLst/>
          </a:prstGeom>
        </p:spPr>
      </p:pic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9852C7BF-C661-495B-8D25-1067859E4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5948" y="22860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B790F-931A-4A77-BF8E-495C654DB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730" y="614915"/>
            <a:ext cx="3824538" cy="38245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529629-FDFE-4828-AB61-E8C946B94A0A}"/>
              </a:ext>
            </a:extLst>
          </p:cNvPr>
          <p:cNvSpPr/>
          <p:nvPr/>
        </p:nvSpPr>
        <p:spPr>
          <a:xfrm>
            <a:off x="53162" y="4872811"/>
            <a:ext cx="9037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3000" dirty="0">
                <a:solidFill>
                  <a:prstClr val="white"/>
                </a:solidFill>
                <a:latin typeface="+mj-lt"/>
              </a:rPr>
              <a:t>Develop &amp; Strengthen Local Community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2905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5A726D-B8A4-48FD-AC01-B7B154D6C640}"/>
              </a:ext>
            </a:extLst>
          </p:cNvPr>
          <p:cNvSpPr txBox="1"/>
          <p:nvPr/>
        </p:nvSpPr>
        <p:spPr>
          <a:xfrm>
            <a:off x="548738" y="1114961"/>
            <a:ext cx="812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Aft>
                <a:spcPts val="1200"/>
              </a:spcAft>
              <a:defRPr/>
            </a:pPr>
            <a:endParaRPr lang="en-US" sz="4000" dirty="0">
              <a:latin typeface="Univers LT Std 45 Light" panose="020B04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B3220-125F-4EB7-ACD0-A9C3EC199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019687"/>
            <a:ext cx="4818625" cy="48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z-opportunity.jpg">
            <a:extLst>
              <a:ext uri="{FF2B5EF4-FFF2-40B4-BE49-F238E27FC236}">
                <a16:creationId xmlns:a16="http://schemas.microsoft.com/office/drawing/2014/main" id="{9C18D4B4-5429-4A1F-BDF4-7C115CC16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49" y="15240"/>
            <a:ext cx="8803902" cy="66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CB60A-2DE7-46B5-8A72-591B78B44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780"/>
            <a:ext cx="9144000" cy="68617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E765AB-B1E7-466C-8E28-7270E4D2D8A9}"/>
              </a:ext>
            </a:extLst>
          </p:cNvPr>
          <p:cNvSpPr/>
          <p:nvPr/>
        </p:nvSpPr>
        <p:spPr>
          <a:xfrm>
            <a:off x="0" y="5638800"/>
            <a:ext cx="9144000" cy="838200"/>
          </a:xfrm>
          <a:prstGeom prst="rect">
            <a:avLst/>
          </a:prstGeom>
          <a:solidFill>
            <a:sysClr val="window" lastClr="FFFFFF">
              <a:alpha val="73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C9F7A-3206-4B99-8E3E-56D71E8A7EAE}"/>
              </a:ext>
            </a:extLst>
          </p:cNvPr>
          <p:cNvSpPr txBox="1"/>
          <p:nvPr/>
        </p:nvSpPr>
        <p:spPr>
          <a:xfrm>
            <a:off x="457200" y="5820709"/>
            <a:ext cx="812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Connections</a:t>
            </a:r>
          </a:p>
        </p:txBody>
      </p:sp>
    </p:spTree>
    <p:extLst>
      <p:ext uri="{BB962C8B-B14F-4D97-AF65-F5344CB8AC3E}">
        <p14:creationId xmlns:p14="http://schemas.microsoft.com/office/powerpoint/2010/main" val="19278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1D21CBFD-0316-4675-A6D1-DC2D759BE22C}"/>
              </a:ext>
            </a:extLst>
          </p:cNvPr>
          <p:cNvSpPr txBox="1"/>
          <p:nvPr/>
        </p:nvSpPr>
        <p:spPr>
          <a:xfrm>
            <a:off x="571500" y="7620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Std 45 Light" pitchFamily="34" charset="0"/>
                <a:ea typeface="+mn-ea"/>
                <a:cs typeface="+mn-cs"/>
              </a:rPr>
              <a:t>Collaboration, Communication, &amp; Connections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6C851-AC97-48F9-BBBC-31002F014A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898" y="1981200"/>
            <a:ext cx="4648204" cy="46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F1C534-7074-458F-96AB-C28B58B9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79" y="1984237"/>
            <a:ext cx="2467628" cy="2467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F537D9-2DE6-485A-B927-E9288CA27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86" y="1984237"/>
            <a:ext cx="2467628" cy="2467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3C0FAD-2C54-49FC-9EA1-FC52E6C3A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370" y="1905000"/>
            <a:ext cx="2467628" cy="2467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4F2581-CA50-4902-B0AF-22E9FFB1CF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88" y="231067"/>
            <a:ext cx="8181541" cy="1682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6EFA62-7F36-49E3-98E7-3F7C90FEB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766" y="5029200"/>
            <a:ext cx="2188654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FECCB-1175-4695-B216-5B249F392B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7673" y="5029200"/>
            <a:ext cx="218865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1F5F1-3F75-4AD5-B8F7-0FAC89D2C3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2049" y="5029199"/>
            <a:ext cx="218255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277</Words>
  <Application>Microsoft Office PowerPoint</Application>
  <PresentationFormat>On-screen Show (4:3)</PresentationFormat>
  <Paragraphs>72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Univers LT 57 CondensedObl</vt:lpstr>
      <vt:lpstr>Univers LT Std 45 Light</vt:lpstr>
      <vt:lpstr>Black</vt:lpstr>
      <vt:lpstr>PowerPoint Presentation</vt:lpstr>
      <vt:lpstr>Importance of Relationship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Alycia Melick</dc:creator>
  <cp:lastModifiedBy>Amber France</cp:lastModifiedBy>
  <cp:revision>238</cp:revision>
  <dcterms:created xsi:type="dcterms:W3CDTF">2016-09-21T15:32:35Z</dcterms:created>
  <dcterms:modified xsi:type="dcterms:W3CDTF">2019-03-25T17:14:08Z</dcterms:modified>
</cp:coreProperties>
</file>