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46"/>
  </p:notesMasterIdLst>
  <p:sldIdLst>
    <p:sldId id="256" r:id="rId5"/>
    <p:sldId id="293" r:id="rId6"/>
    <p:sldId id="307" r:id="rId7"/>
    <p:sldId id="260" r:id="rId8"/>
    <p:sldId id="302" r:id="rId9"/>
    <p:sldId id="262" r:id="rId10"/>
    <p:sldId id="263" r:id="rId11"/>
    <p:sldId id="308" r:id="rId12"/>
    <p:sldId id="273" r:id="rId13"/>
    <p:sldId id="274" r:id="rId14"/>
    <p:sldId id="275" r:id="rId15"/>
    <p:sldId id="309" r:id="rId16"/>
    <p:sldId id="264" r:id="rId17"/>
    <p:sldId id="265" r:id="rId18"/>
    <p:sldId id="266" r:id="rId19"/>
    <p:sldId id="267" r:id="rId20"/>
    <p:sldId id="268" r:id="rId21"/>
    <p:sldId id="269" r:id="rId22"/>
    <p:sldId id="270" r:id="rId23"/>
    <p:sldId id="271" r:id="rId24"/>
    <p:sldId id="310" r:id="rId25"/>
    <p:sldId id="272" r:id="rId26"/>
    <p:sldId id="290" r:id="rId27"/>
    <p:sldId id="291" r:id="rId28"/>
    <p:sldId id="281" r:id="rId29"/>
    <p:sldId id="292" r:id="rId30"/>
    <p:sldId id="289" r:id="rId31"/>
    <p:sldId id="283" r:id="rId32"/>
    <p:sldId id="303" r:id="rId33"/>
    <p:sldId id="311" r:id="rId34"/>
    <p:sldId id="304" r:id="rId35"/>
    <p:sldId id="305" r:id="rId36"/>
    <p:sldId id="300" r:id="rId37"/>
    <p:sldId id="312" r:id="rId38"/>
    <p:sldId id="276" r:id="rId39"/>
    <p:sldId id="301" r:id="rId40"/>
    <p:sldId id="313" r:id="rId41"/>
    <p:sldId id="285" r:id="rId42"/>
    <p:sldId id="287" r:id="rId43"/>
    <p:sldId id="294" r:id="rId44"/>
    <p:sldId id="295" r:id="rId4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stick, Jehan" initials="BJ" lastIdx="4" clrIdx="0">
    <p:extLst>
      <p:ext uri="{19B8F6BF-5375-455C-9EA6-DF929625EA0E}">
        <p15:presenceInfo xmlns:p15="http://schemas.microsoft.com/office/powerpoint/2012/main" userId="Bostick, Jehan" providerId="None"/>
      </p:ext>
    </p:extLst>
  </p:cmAuthor>
  <p:cmAuthor id="2" name="Angela Damon" initials="AD" lastIdx="6" clrIdx="1">
    <p:extLst>
      <p:ext uri="{19B8F6BF-5375-455C-9EA6-DF929625EA0E}">
        <p15:presenceInfo xmlns:p15="http://schemas.microsoft.com/office/powerpoint/2012/main" userId="Angela Damon" providerId="None"/>
      </p:ext>
    </p:extLst>
  </p:cmAuthor>
  <p:cmAuthor id="3" name="Tankersley, Rhonda" initials="TR" lastIdx="1" clrIdx="2">
    <p:extLst>
      <p:ext uri="{19B8F6BF-5375-455C-9EA6-DF929625EA0E}">
        <p15:presenceInfo xmlns:p15="http://schemas.microsoft.com/office/powerpoint/2012/main" userId="Tankersley, Rhond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62646" autoAdjust="0"/>
  </p:normalViewPr>
  <p:slideViewPr>
    <p:cSldViewPr snapToGrid="0">
      <p:cViewPr varScale="1">
        <p:scale>
          <a:sx n="71" d="100"/>
          <a:sy n="71" d="100"/>
        </p:scale>
        <p:origin x="1824" y="72"/>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en-US" sz="2400" b="0" dirty="0">
                <a:latin typeface="Segoe UI" panose="020B0502040204020203" pitchFamily="34" charset="0"/>
                <a:cs typeface="Segoe UI" panose="020B0502040204020203" pitchFamily="34" charset="0"/>
              </a:rPr>
              <a:t>Number of Applications and Admissions</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title>
    <c:autoTitleDeleted val="0"/>
    <c:plotArea>
      <c:layout>
        <c:manualLayout>
          <c:layoutTarget val="inner"/>
          <c:xMode val="edge"/>
          <c:yMode val="edge"/>
          <c:x val="3.5909981361025523E-2"/>
          <c:y val="0.15235798995867311"/>
          <c:w val="0.88793662260107398"/>
          <c:h val="0.62670802735953945"/>
        </c:manualLayout>
      </c:layout>
      <c:barChart>
        <c:barDir val="col"/>
        <c:grouping val="clustered"/>
        <c:varyColors val="0"/>
        <c:ser>
          <c:idx val="0"/>
          <c:order val="0"/>
          <c:tx>
            <c:strRef>
              <c:f>Sheet1!$B$1</c:f>
              <c:strCache>
                <c:ptCount val="1"/>
                <c:pt idx="0">
                  <c:v>Applications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4"/>
                <c:pt idx="0">
                  <c:v>2015</c:v>
                </c:pt>
                <c:pt idx="1">
                  <c:v>2016</c:v>
                </c:pt>
                <c:pt idx="2">
                  <c:v>2017</c:v>
                </c:pt>
                <c:pt idx="3">
                  <c:v>2018</c:v>
                </c:pt>
              </c:numCache>
            </c:numRef>
          </c:cat>
          <c:val>
            <c:numRef>
              <c:f>Sheet1!$B$2:$B$6</c:f>
              <c:numCache>
                <c:formatCode>General</c:formatCode>
                <c:ptCount val="4"/>
                <c:pt idx="0">
                  <c:v>8</c:v>
                </c:pt>
                <c:pt idx="1">
                  <c:v>13</c:v>
                </c:pt>
                <c:pt idx="2">
                  <c:v>21</c:v>
                </c:pt>
                <c:pt idx="3">
                  <c:v>22</c:v>
                </c:pt>
              </c:numCache>
            </c:numRef>
          </c:val>
          <c:extLst>
            <c:ext xmlns:c16="http://schemas.microsoft.com/office/drawing/2014/chart" uri="{C3380CC4-5D6E-409C-BE32-E72D297353CC}">
              <c16:uniqueId val="{00000000-2D2E-4080-8C9E-4AC553544EAD}"/>
            </c:ext>
          </c:extLst>
        </c:ser>
        <c:ser>
          <c:idx val="1"/>
          <c:order val="1"/>
          <c:tx>
            <c:strRef>
              <c:f>Sheet1!$C$1</c:f>
              <c:strCache>
                <c:ptCount val="1"/>
                <c:pt idx="0">
                  <c:v>Admissions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4"/>
                <c:pt idx="0">
                  <c:v>2015</c:v>
                </c:pt>
                <c:pt idx="1">
                  <c:v>2016</c:v>
                </c:pt>
                <c:pt idx="2">
                  <c:v>2017</c:v>
                </c:pt>
                <c:pt idx="3">
                  <c:v>2018</c:v>
                </c:pt>
              </c:numCache>
            </c:numRef>
          </c:cat>
          <c:val>
            <c:numRef>
              <c:f>Sheet1!$C$2:$C$6</c:f>
              <c:numCache>
                <c:formatCode>General</c:formatCode>
                <c:ptCount val="4"/>
                <c:pt idx="0">
                  <c:v>7</c:v>
                </c:pt>
                <c:pt idx="1">
                  <c:v>7</c:v>
                </c:pt>
                <c:pt idx="2">
                  <c:v>16</c:v>
                </c:pt>
                <c:pt idx="3">
                  <c:v>15</c:v>
                </c:pt>
              </c:numCache>
            </c:numRef>
          </c:val>
          <c:extLst>
            <c:ext xmlns:c16="http://schemas.microsoft.com/office/drawing/2014/chart" uri="{C3380CC4-5D6E-409C-BE32-E72D297353CC}">
              <c16:uniqueId val="{00000001-2D2E-4080-8C9E-4AC553544EAD}"/>
            </c:ext>
          </c:extLst>
        </c:ser>
        <c:ser>
          <c:idx val="2"/>
          <c:order val="2"/>
          <c:tx>
            <c:strRef>
              <c:f>Sheet1!$D$1</c:f>
              <c:strCache>
                <c:ptCount val="1"/>
                <c:pt idx="0">
                  <c:v>Column1</c:v>
                </c:pt>
              </c:strCache>
            </c:strRef>
          </c:tx>
          <c:spPr>
            <a:solidFill>
              <a:schemeClr val="accent3"/>
            </a:solidFill>
            <a:ln>
              <a:noFill/>
            </a:ln>
            <a:effectLst/>
          </c:spPr>
          <c:invertIfNegative val="0"/>
          <c:cat>
            <c:numRef>
              <c:f>Sheet1!$A$2:$A$6</c:f>
              <c:numCache>
                <c:formatCode>General</c:formatCode>
                <c:ptCount val="4"/>
                <c:pt idx="0">
                  <c:v>2015</c:v>
                </c:pt>
                <c:pt idx="1">
                  <c:v>2016</c:v>
                </c:pt>
                <c:pt idx="2">
                  <c:v>2017</c:v>
                </c:pt>
                <c:pt idx="3">
                  <c:v>2018</c:v>
                </c:pt>
              </c:numCache>
            </c:numRef>
          </c:cat>
          <c:val>
            <c:numRef>
              <c:f>Sheet1!$D$2:$D$6</c:f>
              <c:numCache>
                <c:formatCode>General</c:formatCode>
                <c:ptCount val="4"/>
              </c:numCache>
            </c:numRef>
          </c:val>
          <c:extLst>
            <c:ext xmlns:c16="http://schemas.microsoft.com/office/drawing/2014/chart" uri="{C3380CC4-5D6E-409C-BE32-E72D297353CC}">
              <c16:uniqueId val="{00000002-2D2E-4080-8C9E-4AC553544EAD}"/>
            </c:ext>
          </c:extLst>
        </c:ser>
        <c:dLbls>
          <c:showLegendKey val="0"/>
          <c:showVal val="0"/>
          <c:showCatName val="0"/>
          <c:showSerName val="0"/>
          <c:showPercent val="0"/>
          <c:showBubbleSize val="0"/>
        </c:dLbls>
        <c:gapWidth val="219"/>
        <c:overlap val="-27"/>
        <c:axId val="314764584"/>
        <c:axId val="314764976"/>
      </c:barChart>
      <c:catAx>
        <c:axId val="314764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314764976"/>
        <c:crosses val="autoZero"/>
        <c:auto val="1"/>
        <c:lblAlgn val="ctr"/>
        <c:lblOffset val="100"/>
        <c:noMultiLvlLbl val="0"/>
      </c:catAx>
      <c:valAx>
        <c:axId val="314764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4764584"/>
        <c:crosses val="autoZero"/>
        <c:crossBetween val="between"/>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en-US" sz="2400" dirty="0">
                <a:latin typeface="Segoe UI" panose="020B0502040204020203" pitchFamily="34" charset="0"/>
                <a:cs typeface="Segoe UI" panose="020B0502040204020203" pitchFamily="34" charset="0"/>
              </a:rPr>
              <a:t>Percent of Interns Completing the DPH WIC DI Program within</a:t>
            </a:r>
            <a:r>
              <a:rPr lang="en-US" sz="2400" baseline="0" dirty="0">
                <a:latin typeface="Segoe UI" panose="020B0502040204020203" pitchFamily="34" charset="0"/>
                <a:cs typeface="Segoe UI" panose="020B0502040204020203" pitchFamily="34" charset="0"/>
              </a:rPr>
              <a:t> 18 months</a:t>
            </a:r>
            <a:endParaRPr lang="en-US" sz="2400" dirty="0">
              <a:latin typeface="Segoe UI" panose="020B0502040204020203" pitchFamily="34" charset="0"/>
              <a:cs typeface="Segoe UI" panose="020B0502040204020203" pitchFamily="34" charset="0"/>
            </a:endParaRPr>
          </a:p>
        </c:rich>
      </c:tx>
      <c:layout>
        <c:manualLayout>
          <c:xMode val="edge"/>
          <c:yMode val="edge"/>
          <c:x val="0.12118468980540485"/>
          <c:y val="8.0363385935141897E-3"/>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title>
    <c:autoTitleDeleted val="0"/>
    <c:plotArea>
      <c:layout>
        <c:manualLayout>
          <c:layoutTarget val="inner"/>
          <c:xMode val="edge"/>
          <c:yMode val="edge"/>
          <c:x val="4.3234908136482939E-2"/>
          <c:y val="0.29491242292480407"/>
          <c:w val="0.94348006770892767"/>
          <c:h val="0.59457100338669977"/>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numRef>
              <c:f>Sheet1!$A$2:$A$6</c:f>
              <c:numCache>
                <c:formatCode>General</c:formatCode>
                <c:ptCount val="5"/>
                <c:pt idx="0">
                  <c:v>2014</c:v>
                </c:pt>
                <c:pt idx="1">
                  <c:v>2015</c:v>
                </c:pt>
                <c:pt idx="2">
                  <c:v>2016</c:v>
                </c:pt>
                <c:pt idx="3">
                  <c:v>2017</c:v>
                </c:pt>
                <c:pt idx="4">
                  <c:v>2018</c:v>
                </c:pt>
              </c:numCache>
            </c:numRef>
          </c:cat>
          <c:val>
            <c:numRef>
              <c:f>Sheet1!$B$2:$B$6</c:f>
              <c:numCache>
                <c:formatCode>General</c:formatCode>
                <c:ptCount val="5"/>
              </c:numCache>
            </c:numRef>
          </c:val>
          <c:extLst>
            <c:ext xmlns:c16="http://schemas.microsoft.com/office/drawing/2014/chart" uri="{C3380CC4-5D6E-409C-BE32-E72D297353CC}">
              <c16:uniqueId val="{00000000-8820-4878-A927-60968C80F56D}"/>
            </c:ext>
          </c:extLst>
        </c:ser>
        <c:ser>
          <c:idx val="1"/>
          <c:order val="1"/>
          <c:tx>
            <c:strRef>
              <c:f>Sheet1!$C$1</c:f>
              <c:strCache>
                <c:ptCount val="1"/>
                <c:pt idx="0">
                  <c:v>Series 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2014</c:v>
                </c:pt>
                <c:pt idx="1">
                  <c:v>2015</c:v>
                </c:pt>
                <c:pt idx="2">
                  <c:v>2016</c:v>
                </c:pt>
                <c:pt idx="3">
                  <c:v>2017</c:v>
                </c:pt>
                <c:pt idx="4">
                  <c:v>2018</c:v>
                </c:pt>
              </c:numCache>
            </c:numRef>
          </c:cat>
          <c:val>
            <c:numRef>
              <c:f>Sheet1!$C$2:$C$6</c:f>
              <c:numCache>
                <c:formatCode>General</c:formatCode>
                <c:ptCount val="5"/>
                <c:pt idx="0">
                  <c:v>100</c:v>
                </c:pt>
                <c:pt idx="1">
                  <c:v>100</c:v>
                </c:pt>
                <c:pt idx="2">
                  <c:v>71</c:v>
                </c:pt>
                <c:pt idx="3">
                  <c:v>100</c:v>
                </c:pt>
                <c:pt idx="4">
                  <c:v>88</c:v>
                </c:pt>
              </c:numCache>
            </c:numRef>
          </c:val>
          <c:extLst>
            <c:ext xmlns:c16="http://schemas.microsoft.com/office/drawing/2014/chart" uri="{C3380CC4-5D6E-409C-BE32-E72D297353CC}">
              <c16:uniqueId val="{00000001-8820-4878-A927-60968C80F56D}"/>
            </c:ext>
          </c:extLst>
        </c:ser>
        <c:ser>
          <c:idx val="2"/>
          <c:order val="2"/>
          <c:tx>
            <c:strRef>
              <c:f>Sheet1!$D$1</c:f>
              <c:strCache>
                <c:ptCount val="1"/>
                <c:pt idx="0">
                  <c:v>Series 3</c:v>
                </c:pt>
              </c:strCache>
            </c:strRef>
          </c:tx>
          <c:spPr>
            <a:solidFill>
              <a:schemeClr val="accent3"/>
            </a:solidFill>
            <a:ln>
              <a:noFill/>
            </a:ln>
            <a:effectLst/>
          </c:spPr>
          <c:invertIfNegative val="0"/>
          <c:cat>
            <c:numRef>
              <c:f>Sheet1!$A$2:$A$6</c:f>
              <c:numCache>
                <c:formatCode>General</c:formatCode>
                <c:ptCount val="5"/>
                <c:pt idx="0">
                  <c:v>2014</c:v>
                </c:pt>
                <c:pt idx="1">
                  <c:v>2015</c:v>
                </c:pt>
                <c:pt idx="2">
                  <c:v>2016</c:v>
                </c:pt>
                <c:pt idx="3">
                  <c:v>2017</c:v>
                </c:pt>
                <c:pt idx="4">
                  <c:v>2018</c:v>
                </c:pt>
              </c:numCache>
            </c:numRef>
          </c:cat>
          <c:val>
            <c:numRef>
              <c:f>Sheet1!$D$2:$D$6</c:f>
              <c:numCache>
                <c:formatCode>General</c:formatCode>
                <c:ptCount val="5"/>
              </c:numCache>
            </c:numRef>
          </c:val>
          <c:extLst>
            <c:ext xmlns:c16="http://schemas.microsoft.com/office/drawing/2014/chart" uri="{C3380CC4-5D6E-409C-BE32-E72D297353CC}">
              <c16:uniqueId val="{00000002-8820-4878-A927-60968C80F56D}"/>
            </c:ext>
          </c:extLst>
        </c:ser>
        <c:dLbls>
          <c:showLegendKey val="0"/>
          <c:showVal val="0"/>
          <c:showCatName val="0"/>
          <c:showSerName val="0"/>
          <c:showPercent val="0"/>
          <c:showBubbleSize val="0"/>
        </c:dLbls>
        <c:gapWidth val="219"/>
        <c:overlap val="-27"/>
        <c:axId val="314766544"/>
        <c:axId val="314765760"/>
      </c:barChart>
      <c:catAx>
        <c:axId val="314766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14765760"/>
        <c:crosses val="autoZero"/>
        <c:auto val="1"/>
        <c:lblAlgn val="ctr"/>
        <c:lblOffset val="100"/>
        <c:noMultiLvlLbl val="0"/>
      </c:catAx>
      <c:valAx>
        <c:axId val="3147657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147665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en-US" sz="2400" dirty="0">
                <a:latin typeface="Segoe UI" panose="020B0502040204020203" pitchFamily="34" charset="0"/>
                <a:cs typeface="Segoe UI" panose="020B0502040204020203" pitchFamily="34" charset="0"/>
              </a:rPr>
              <a:t>Percent of Program Graduates Passing the Registered Dietitian Examination within</a:t>
            </a:r>
            <a:r>
              <a:rPr lang="en-US" sz="2400" baseline="0" dirty="0">
                <a:latin typeface="Segoe UI" panose="020B0502040204020203" pitchFamily="34" charset="0"/>
                <a:cs typeface="Segoe UI" panose="020B0502040204020203" pitchFamily="34" charset="0"/>
              </a:rPr>
              <a:t> 1 Year of Program Completion</a:t>
            </a:r>
            <a:endParaRPr lang="en-US" sz="2400" dirty="0">
              <a:latin typeface="Segoe UI" panose="020B0502040204020203" pitchFamily="34" charset="0"/>
              <a:cs typeface="Segoe UI" panose="020B0502040204020203" pitchFamily="34" charset="0"/>
            </a:endParaRP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title>
    <c:autoTitleDeleted val="0"/>
    <c:plotArea>
      <c:layout>
        <c:manualLayout>
          <c:layoutTarget val="inner"/>
          <c:xMode val="edge"/>
          <c:yMode val="edge"/>
          <c:x val="4.3234908136482939E-2"/>
          <c:y val="0.27581561328898058"/>
          <c:w val="0.94348006770892767"/>
          <c:h val="0.60757547686218372"/>
        </c:manualLayout>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cat>
            <c:numRef>
              <c:f>Sheet1!$A$2:$A$8</c:f>
              <c:numCache>
                <c:formatCode>General</c:formatCode>
                <c:ptCount val="7"/>
                <c:pt idx="0">
                  <c:v>2012</c:v>
                </c:pt>
                <c:pt idx="1">
                  <c:v>2013</c:v>
                </c:pt>
                <c:pt idx="2">
                  <c:v>2014</c:v>
                </c:pt>
                <c:pt idx="3">
                  <c:v>2015</c:v>
                </c:pt>
                <c:pt idx="4">
                  <c:v>2016</c:v>
                </c:pt>
                <c:pt idx="5">
                  <c:v>2017</c:v>
                </c:pt>
              </c:numCache>
            </c:numRef>
          </c:cat>
          <c:val>
            <c:numRef>
              <c:f>Sheet1!$B$2:$B$8</c:f>
              <c:numCache>
                <c:formatCode>General</c:formatCode>
                <c:ptCount val="7"/>
              </c:numCache>
            </c:numRef>
          </c:val>
          <c:extLst>
            <c:ext xmlns:c16="http://schemas.microsoft.com/office/drawing/2014/chart" uri="{C3380CC4-5D6E-409C-BE32-E72D297353CC}">
              <c16:uniqueId val="{00000000-2198-4FB4-838D-B2DA21D9A51D}"/>
            </c:ext>
          </c:extLst>
        </c:ser>
        <c:ser>
          <c:idx val="1"/>
          <c:order val="1"/>
          <c:tx>
            <c:strRef>
              <c:f>Sheet1!$C$1</c:f>
              <c:strCache>
                <c:ptCount val="1"/>
                <c:pt idx="0">
                  <c:v>Column2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2012</c:v>
                </c:pt>
                <c:pt idx="1">
                  <c:v>2013</c:v>
                </c:pt>
                <c:pt idx="2">
                  <c:v>2014</c:v>
                </c:pt>
                <c:pt idx="3">
                  <c:v>2015</c:v>
                </c:pt>
                <c:pt idx="4">
                  <c:v>2016</c:v>
                </c:pt>
                <c:pt idx="5">
                  <c:v>2017</c:v>
                </c:pt>
              </c:numCache>
            </c:numRef>
          </c:cat>
          <c:val>
            <c:numRef>
              <c:f>Sheet1!$C$2:$C$7</c:f>
              <c:numCache>
                <c:formatCode>General</c:formatCode>
                <c:ptCount val="6"/>
                <c:pt idx="0">
                  <c:v>0</c:v>
                </c:pt>
                <c:pt idx="1">
                  <c:v>33</c:v>
                </c:pt>
                <c:pt idx="2">
                  <c:v>90</c:v>
                </c:pt>
                <c:pt idx="3">
                  <c:v>92</c:v>
                </c:pt>
                <c:pt idx="4">
                  <c:v>100</c:v>
                </c:pt>
                <c:pt idx="5">
                  <c:v>100</c:v>
                </c:pt>
              </c:numCache>
            </c:numRef>
          </c:val>
          <c:extLst>
            <c:ext xmlns:c16="http://schemas.microsoft.com/office/drawing/2014/chart" uri="{C3380CC4-5D6E-409C-BE32-E72D297353CC}">
              <c16:uniqueId val="{00000001-2198-4FB4-838D-B2DA21D9A51D}"/>
            </c:ext>
          </c:extLst>
        </c:ser>
        <c:ser>
          <c:idx val="2"/>
          <c:order val="2"/>
          <c:tx>
            <c:strRef>
              <c:f>Sheet1!$D$1</c:f>
              <c:strCache>
                <c:ptCount val="1"/>
                <c:pt idx="0">
                  <c:v>Column3</c:v>
                </c:pt>
              </c:strCache>
            </c:strRef>
          </c:tx>
          <c:spPr>
            <a:solidFill>
              <a:schemeClr val="accent3"/>
            </a:solidFill>
            <a:ln>
              <a:noFill/>
            </a:ln>
            <a:effectLst/>
          </c:spPr>
          <c:invertIfNegative val="0"/>
          <c:cat>
            <c:numRef>
              <c:f>Sheet1!$A$2:$A$8</c:f>
              <c:numCache>
                <c:formatCode>General</c:formatCode>
                <c:ptCount val="7"/>
                <c:pt idx="0">
                  <c:v>2012</c:v>
                </c:pt>
                <c:pt idx="1">
                  <c:v>2013</c:v>
                </c:pt>
                <c:pt idx="2">
                  <c:v>2014</c:v>
                </c:pt>
                <c:pt idx="3">
                  <c:v>2015</c:v>
                </c:pt>
                <c:pt idx="4">
                  <c:v>2016</c:v>
                </c:pt>
                <c:pt idx="5">
                  <c:v>2017</c:v>
                </c:pt>
              </c:numCache>
            </c:numRef>
          </c:cat>
          <c:val>
            <c:numRef>
              <c:f>Sheet1!$D$2:$D$8</c:f>
              <c:numCache>
                <c:formatCode>General</c:formatCode>
                <c:ptCount val="7"/>
              </c:numCache>
            </c:numRef>
          </c:val>
          <c:extLst>
            <c:ext xmlns:c16="http://schemas.microsoft.com/office/drawing/2014/chart" uri="{C3380CC4-5D6E-409C-BE32-E72D297353CC}">
              <c16:uniqueId val="{00000002-2198-4FB4-838D-B2DA21D9A51D}"/>
            </c:ext>
          </c:extLst>
        </c:ser>
        <c:dLbls>
          <c:showLegendKey val="0"/>
          <c:showVal val="0"/>
          <c:showCatName val="0"/>
          <c:showSerName val="0"/>
          <c:showPercent val="0"/>
          <c:showBubbleSize val="0"/>
        </c:dLbls>
        <c:gapWidth val="219"/>
        <c:overlap val="-27"/>
        <c:axId val="314765368"/>
        <c:axId val="314767720"/>
      </c:barChart>
      <c:catAx>
        <c:axId val="314765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14767720"/>
        <c:crosses val="autoZero"/>
        <c:auto val="1"/>
        <c:lblAlgn val="ctr"/>
        <c:lblOffset val="100"/>
        <c:noMultiLvlLbl val="0"/>
      </c:catAx>
      <c:valAx>
        <c:axId val="3147677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47653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en-US" sz="2200" dirty="0">
                <a:latin typeface="Segoe UI" panose="020B0502040204020203" pitchFamily="34" charset="0"/>
                <a:cs typeface="Segoe UI" panose="020B0502040204020203" pitchFamily="34" charset="0"/>
              </a:rPr>
              <a:t>Percent</a:t>
            </a:r>
            <a:r>
              <a:rPr lang="en-US" sz="2200" baseline="0" dirty="0">
                <a:latin typeface="Segoe UI" panose="020B0502040204020203" pitchFamily="34" charset="0"/>
                <a:cs typeface="Segoe UI" panose="020B0502040204020203" pitchFamily="34" charset="0"/>
              </a:rPr>
              <a:t> of Program Graduates working in Dietetics within 1 year</a:t>
            </a:r>
            <a:endParaRPr lang="en-US" sz="2200" dirty="0">
              <a:latin typeface="Segoe UI" panose="020B0502040204020203" pitchFamily="34" charset="0"/>
              <a:cs typeface="Segoe UI" panose="020B0502040204020203" pitchFamily="34" charset="0"/>
            </a:endParaRPr>
          </a:p>
        </c:rich>
      </c:tx>
      <c:layout>
        <c:manualLayout>
          <c:xMode val="edge"/>
          <c:yMode val="edge"/>
          <c:x val="9.2149758454106306E-2"/>
          <c:y val="0"/>
        </c:manualLayout>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title>
    <c:autoTitleDeleted val="0"/>
    <c:plotArea>
      <c:layout>
        <c:manualLayout>
          <c:layoutTarget val="inner"/>
          <c:xMode val="edge"/>
          <c:yMode val="edge"/>
          <c:x val="4.3234908136482939E-2"/>
          <c:y val="0.20862134599587262"/>
          <c:w val="0.94348006770892767"/>
          <c:h val="0.63346611134486053"/>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numRef>
              <c:f>Sheet1!$A$2:$A$6</c:f>
              <c:numCache>
                <c:formatCode>General</c:formatCode>
                <c:ptCount val="5"/>
                <c:pt idx="0">
                  <c:v>2013</c:v>
                </c:pt>
                <c:pt idx="1">
                  <c:v>2014</c:v>
                </c:pt>
                <c:pt idx="2">
                  <c:v>2015</c:v>
                </c:pt>
                <c:pt idx="3">
                  <c:v>2016</c:v>
                </c:pt>
                <c:pt idx="4">
                  <c:v>2017</c:v>
                </c:pt>
              </c:numCache>
            </c:numRef>
          </c:cat>
          <c:val>
            <c:numRef>
              <c:f>Sheet1!$B$2:$B$6</c:f>
              <c:numCache>
                <c:formatCode>General</c:formatCode>
                <c:ptCount val="5"/>
              </c:numCache>
            </c:numRef>
          </c:val>
          <c:extLst>
            <c:ext xmlns:c16="http://schemas.microsoft.com/office/drawing/2014/chart" uri="{C3380CC4-5D6E-409C-BE32-E72D297353CC}">
              <c16:uniqueId val="{00000000-A414-4477-8F59-475492DB0C36}"/>
            </c:ext>
          </c:extLst>
        </c:ser>
        <c:ser>
          <c:idx val="1"/>
          <c:order val="1"/>
          <c:tx>
            <c:strRef>
              <c:f>Sheet1!$C$1</c:f>
              <c:strCache>
                <c:ptCount val="1"/>
                <c:pt idx="0">
                  <c:v>Series 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2013</c:v>
                </c:pt>
                <c:pt idx="1">
                  <c:v>2014</c:v>
                </c:pt>
                <c:pt idx="2">
                  <c:v>2015</c:v>
                </c:pt>
                <c:pt idx="3">
                  <c:v>2016</c:v>
                </c:pt>
                <c:pt idx="4">
                  <c:v>2017</c:v>
                </c:pt>
              </c:numCache>
            </c:numRef>
          </c:cat>
          <c:val>
            <c:numRef>
              <c:f>Sheet1!$C$2:$C$6</c:f>
              <c:numCache>
                <c:formatCode>General</c:formatCode>
                <c:ptCount val="5"/>
                <c:pt idx="0">
                  <c:v>100</c:v>
                </c:pt>
                <c:pt idx="1">
                  <c:v>100</c:v>
                </c:pt>
                <c:pt idx="2">
                  <c:v>100</c:v>
                </c:pt>
                <c:pt idx="3">
                  <c:v>100</c:v>
                </c:pt>
                <c:pt idx="4">
                  <c:v>100</c:v>
                </c:pt>
              </c:numCache>
            </c:numRef>
          </c:val>
          <c:extLst>
            <c:ext xmlns:c16="http://schemas.microsoft.com/office/drawing/2014/chart" uri="{C3380CC4-5D6E-409C-BE32-E72D297353CC}">
              <c16:uniqueId val="{00000001-A414-4477-8F59-475492DB0C36}"/>
            </c:ext>
          </c:extLst>
        </c:ser>
        <c:ser>
          <c:idx val="2"/>
          <c:order val="2"/>
          <c:tx>
            <c:strRef>
              <c:f>Sheet1!$D$1</c:f>
              <c:strCache>
                <c:ptCount val="1"/>
                <c:pt idx="0">
                  <c:v>Series 3</c:v>
                </c:pt>
              </c:strCache>
            </c:strRef>
          </c:tx>
          <c:spPr>
            <a:solidFill>
              <a:schemeClr val="accent3"/>
            </a:solidFill>
            <a:ln>
              <a:noFill/>
            </a:ln>
            <a:effectLst/>
          </c:spPr>
          <c:invertIfNegative val="0"/>
          <c:cat>
            <c:numRef>
              <c:f>Sheet1!$A$2:$A$6</c:f>
              <c:numCache>
                <c:formatCode>General</c:formatCode>
                <c:ptCount val="5"/>
                <c:pt idx="0">
                  <c:v>2013</c:v>
                </c:pt>
                <c:pt idx="1">
                  <c:v>2014</c:v>
                </c:pt>
                <c:pt idx="2">
                  <c:v>2015</c:v>
                </c:pt>
                <c:pt idx="3">
                  <c:v>2016</c:v>
                </c:pt>
                <c:pt idx="4">
                  <c:v>2017</c:v>
                </c:pt>
              </c:numCache>
            </c:numRef>
          </c:cat>
          <c:val>
            <c:numRef>
              <c:f>Sheet1!$D$2:$D$6</c:f>
              <c:numCache>
                <c:formatCode>General</c:formatCode>
                <c:ptCount val="5"/>
              </c:numCache>
            </c:numRef>
          </c:val>
          <c:extLst>
            <c:ext xmlns:c16="http://schemas.microsoft.com/office/drawing/2014/chart" uri="{C3380CC4-5D6E-409C-BE32-E72D297353CC}">
              <c16:uniqueId val="{00000002-A414-4477-8F59-475492DB0C36}"/>
            </c:ext>
          </c:extLst>
        </c:ser>
        <c:dLbls>
          <c:showLegendKey val="0"/>
          <c:showVal val="0"/>
          <c:showCatName val="0"/>
          <c:showSerName val="0"/>
          <c:showPercent val="0"/>
          <c:showBubbleSize val="0"/>
        </c:dLbls>
        <c:gapWidth val="219"/>
        <c:overlap val="-27"/>
        <c:axId val="316614464"/>
        <c:axId val="316614856"/>
      </c:barChart>
      <c:catAx>
        <c:axId val="316614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16614856"/>
        <c:crosses val="autoZero"/>
        <c:auto val="1"/>
        <c:lblAlgn val="ctr"/>
        <c:lblOffset val="100"/>
        <c:noMultiLvlLbl val="0"/>
      </c:catAx>
      <c:valAx>
        <c:axId val="3166148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16614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en-US" sz="2400" dirty="0">
                <a:latin typeface="Segoe UI" panose="020B0502040204020203" pitchFamily="34" charset="0"/>
                <a:cs typeface="Segoe UI" panose="020B0502040204020203" pitchFamily="34" charset="0"/>
              </a:rPr>
              <a:t>Percentage of Program Graduates </a:t>
            </a:r>
          </a:p>
          <a:p>
            <a:pPr>
              <a:defRPr sz="2800">
                <a:latin typeface="Segoe UI" panose="020B0502040204020203" pitchFamily="34" charset="0"/>
                <a:cs typeface="Segoe UI" panose="020B0502040204020203" pitchFamily="34" charset="0"/>
              </a:defRPr>
            </a:pPr>
            <a:r>
              <a:rPr lang="en-US" sz="2400" dirty="0">
                <a:latin typeface="Segoe UI" panose="020B0502040204020203" pitchFamily="34" charset="0"/>
                <a:cs typeface="Segoe UI" panose="020B0502040204020203" pitchFamily="34" charset="0"/>
              </a:rPr>
              <a:t>Rated at or above Competent at </a:t>
            </a:r>
            <a:r>
              <a:rPr lang="en-US" sz="2400" baseline="0" dirty="0">
                <a:latin typeface="Segoe UI" panose="020B0502040204020203" pitchFamily="34" charset="0"/>
                <a:cs typeface="Segoe UI" panose="020B0502040204020203" pitchFamily="34" charset="0"/>
              </a:rPr>
              <a:t>Entry Level in all Criteria</a:t>
            </a:r>
            <a:endParaRPr lang="en-US" sz="2400" dirty="0">
              <a:latin typeface="Segoe UI" panose="020B0502040204020203" pitchFamily="34" charset="0"/>
              <a:cs typeface="Segoe UI" panose="020B0502040204020203" pitchFamily="34" charset="0"/>
            </a:endParaRPr>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title>
    <c:autoTitleDeleted val="0"/>
    <c:plotArea>
      <c:layout>
        <c:manualLayout>
          <c:layoutTarget val="inner"/>
          <c:xMode val="edge"/>
          <c:yMode val="edge"/>
          <c:x val="5.6519932291072314E-2"/>
          <c:y val="0.31508451778800151"/>
          <c:w val="0.94348006770892767"/>
          <c:h val="0.54241156648389466"/>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numRef>
              <c:f>Sheet1!$A$2:$A$6</c:f>
              <c:numCache>
                <c:formatCode>General</c:formatCode>
                <c:ptCount val="5"/>
                <c:pt idx="0">
                  <c:v>2013</c:v>
                </c:pt>
                <c:pt idx="1">
                  <c:v>2014</c:v>
                </c:pt>
                <c:pt idx="2">
                  <c:v>2015</c:v>
                </c:pt>
                <c:pt idx="3">
                  <c:v>2016</c:v>
                </c:pt>
                <c:pt idx="4">
                  <c:v>2017</c:v>
                </c:pt>
              </c:numCache>
            </c:numRef>
          </c:cat>
          <c:val>
            <c:numRef>
              <c:f>Sheet1!$B$2:$B$6</c:f>
              <c:numCache>
                <c:formatCode>General</c:formatCode>
                <c:ptCount val="5"/>
              </c:numCache>
            </c:numRef>
          </c:val>
          <c:extLst>
            <c:ext xmlns:c16="http://schemas.microsoft.com/office/drawing/2014/chart" uri="{C3380CC4-5D6E-409C-BE32-E72D297353CC}">
              <c16:uniqueId val="{00000000-9761-4E09-91AC-750147F424A2}"/>
            </c:ext>
          </c:extLst>
        </c:ser>
        <c:ser>
          <c:idx val="1"/>
          <c:order val="1"/>
          <c:tx>
            <c:strRef>
              <c:f>Sheet1!$C$1</c:f>
              <c:strCache>
                <c:ptCount val="1"/>
                <c:pt idx="0">
                  <c:v>Series 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2013</c:v>
                </c:pt>
                <c:pt idx="1">
                  <c:v>2014</c:v>
                </c:pt>
                <c:pt idx="2">
                  <c:v>2015</c:v>
                </c:pt>
                <c:pt idx="3">
                  <c:v>2016</c:v>
                </c:pt>
                <c:pt idx="4">
                  <c:v>2017</c:v>
                </c:pt>
              </c:numCache>
            </c:numRef>
          </c:cat>
          <c:val>
            <c:numRef>
              <c:f>Sheet1!$C$2:$C$6</c:f>
              <c:numCache>
                <c:formatCode>General</c:formatCode>
                <c:ptCount val="5"/>
                <c:pt idx="0">
                  <c:v>86</c:v>
                </c:pt>
                <c:pt idx="1">
                  <c:v>86</c:v>
                </c:pt>
                <c:pt idx="2">
                  <c:v>100</c:v>
                </c:pt>
                <c:pt idx="3">
                  <c:v>84</c:v>
                </c:pt>
                <c:pt idx="4">
                  <c:v>80</c:v>
                </c:pt>
              </c:numCache>
            </c:numRef>
          </c:val>
          <c:extLst>
            <c:ext xmlns:c16="http://schemas.microsoft.com/office/drawing/2014/chart" uri="{C3380CC4-5D6E-409C-BE32-E72D297353CC}">
              <c16:uniqueId val="{00000001-9761-4E09-91AC-750147F424A2}"/>
            </c:ext>
          </c:extLst>
        </c:ser>
        <c:ser>
          <c:idx val="2"/>
          <c:order val="2"/>
          <c:tx>
            <c:strRef>
              <c:f>Sheet1!$D$1</c:f>
              <c:strCache>
                <c:ptCount val="1"/>
                <c:pt idx="0">
                  <c:v>Series 3</c:v>
                </c:pt>
              </c:strCache>
            </c:strRef>
          </c:tx>
          <c:spPr>
            <a:solidFill>
              <a:schemeClr val="accent3"/>
            </a:solidFill>
            <a:ln>
              <a:noFill/>
            </a:ln>
            <a:effectLst/>
          </c:spPr>
          <c:invertIfNegative val="0"/>
          <c:cat>
            <c:numRef>
              <c:f>Sheet1!$A$2:$A$6</c:f>
              <c:numCache>
                <c:formatCode>General</c:formatCode>
                <c:ptCount val="5"/>
                <c:pt idx="0">
                  <c:v>2013</c:v>
                </c:pt>
                <c:pt idx="1">
                  <c:v>2014</c:v>
                </c:pt>
                <c:pt idx="2">
                  <c:v>2015</c:v>
                </c:pt>
                <c:pt idx="3">
                  <c:v>2016</c:v>
                </c:pt>
                <c:pt idx="4">
                  <c:v>2017</c:v>
                </c:pt>
              </c:numCache>
            </c:numRef>
          </c:cat>
          <c:val>
            <c:numRef>
              <c:f>Sheet1!$D$2:$D$6</c:f>
              <c:numCache>
                <c:formatCode>General</c:formatCode>
                <c:ptCount val="5"/>
              </c:numCache>
            </c:numRef>
          </c:val>
          <c:extLst>
            <c:ext xmlns:c16="http://schemas.microsoft.com/office/drawing/2014/chart" uri="{C3380CC4-5D6E-409C-BE32-E72D297353CC}">
              <c16:uniqueId val="{00000002-9761-4E09-91AC-750147F424A2}"/>
            </c:ext>
          </c:extLst>
        </c:ser>
        <c:dLbls>
          <c:showLegendKey val="0"/>
          <c:showVal val="0"/>
          <c:showCatName val="0"/>
          <c:showSerName val="0"/>
          <c:showPercent val="0"/>
          <c:showBubbleSize val="0"/>
        </c:dLbls>
        <c:gapWidth val="219"/>
        <c:overlap val="-27"/>
        <c:axId val="316615640"/>
        <c:axId val="316616032"/>
      </c:barChart>
      <c:catAx>
        <c:axId val="316615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16616032"/>
        <c:crosses val="autoZero"/>
        <c:auto val="1"/>
        <c:lblAlgn val="ctr"/>
        <c:lblOffset val="100"/>
        <c:noMultiLvlLbl val="0"/>
      </c:catAx>
      <c:valAx>
        <c:axId val="3166160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166156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A26A9955-CC21-4A73-AA77-CC656B942706}" type="datetimeFigureOut">
              <a:rPr lang="en-US" smtClean="0"/>
              <a:t>3/14/2019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82927A8B-74C2-4269-B283-AF295AE91C02}" type="slidenum">
              <a:rPr lang="en-US" smtClean="0"/>
              <a:t>‹#›</a:t>
            </a:fld>
            <a:endParaRPr lang="en-US"/>
          </a:p>
        </p:txBody>
      </p:sp>
    </p:spTree>
    <p:extLst>
      <p:ext uri="{BB962C8B-B14F-4D97-AF65-F5344CB8AC3E}">
        <p14:creationId xmlns:p14="http://schemas.microsoft.com/office/powerpoint/2010/main" val="3055400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DPH WIC Dietetic Internship Program: Workforce Development through a Nationally Accredited Competency Based Supervised Practice Program for Qualified Georgia WIC Employees to Obtain the Registered Dietitian Credential</a:t>
            </a:r>
          </a:p>
        </p:txBody>
      </p:sp>
      <p:sp>
        <p:nvSpPr>
          <p:cNvPr id="4" name="Slide Number Placeholder 3"/>
          <p:cNvSpPr>
            <a:spLocks noGrp="1"/>
          </p:cNvSpPr>
          <p:nvPr>
            <p:ph type="sldNum" sz="quarter" idx="10"/>
          </p:nvPr>
        </p:nvSpPr>
        <p:spPr/>
        <p:txBody>
          <a:bodyPr/>
          <a:lstStyle/>
          <a:p>
            <a:fld id="{82927A8B-74C2-4269-B283-AF295AE91C02}" type="slidenum">
              <a:rPr lang="en-US" smtClean="0"/>
              <a:t>1</a:t>
            </a:fld>
            <a:endParaRPr lang="en-US"/>
          </a:p>
        </p:txBody>
      </p:sp>
    </p:spTree>
    <p:extLst>
      <p:ext uri="{BB962C8B-B14F-4D97-AF65-F5344CB8AC3E}">
        <p14:creationId xmlns:p14="http://schemas.microsoft.com/office/powerpoint/2010/main" val="279288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Preceptors</a:t>
            </a:r>
          </a:p>
          <a:p>
            <a:endParaRPr lang="en-US" dirty="0"/>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Interns complete their food service supervised practice exclusively in the school setting. This has allowed the program to access more RD food service preceptors as well as expose interns to the next step in the community nutrition continuum of care for well children. </a:t>
            </a:r>
          </a:p>
          <a:p>
            <a:endParaRPr lang="en-US" dirty="0"/>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Community organizations were added including the Division of Aging (senior centers), Atlanta Community Food Bank (ACFB), the Middle Georgia Food Bank, the Chattanooga Community Food Bank, Head Start, the Atlanta Regional Commission, and Project Open Hand. School food service affiliates in all areas of the state have been added annually which allow for interns to complete meaningful experiences and important community connections in the areas where they live and work. Prior to the 2014-15 cohort, Interns did not have long term care rotations. The program has retained long term care affiliates and every intern is now provided with a rotation in long term care. </a:t>
            </a:r>
          </a:p>
          <a:p>
            <a:endParaRPr lang="en-US" dirty="0"/>
          </a:p>
          <a:p>
            <a:r>
              <a:rPr lang="en-US" sz="1200" b="0" i="0" u="none" strike="noStrike" kern="1200" baseline="0" dirty="0">
                <a:solidFill>
                  <a:schemeClr val="tx1"/>
                </a:solidFill>
                <a:latin typeface="+mn-lt"/>
                <a:ea typeface="+mn-ea"/>
                <a:cs typeface="+mn-cs"/>
              </a:rPr>
              <a:t>Preceptors are recruited and retained for practice areas including community nutrition, school nutrition/food service, acute care, long term care, bariatric nutrition, outpatient diabetes nutrition, pediatric nutrition, and renal dialysis nutrition. The majority of DPH WIC Dietetic Internship Program Preceptors are Registered Dietitians. While others may not be RD’s they hold degrees, experience and certifications in their respective practice areas, such as School Nutrition Director or School Nutrition Specialist Certifications. All preceptors must meet qualifications and experience requirements for their respective practice areas. </a:t>
            </a:r>
            <a:endParaRPr lang="en-US" b="1" dirty="0"/>
          </a:p>
          <a:p>
            <a:endParaRPr lang="en-US" b="1" dirty="0"/>
          </a:p>
          <a:p>
            <a:r>
              <a:rPr lang="en-US" b="1" dirty="0"/>
              <a:t>Preceptor Preparation</a:t>
            </a:r>
          </a:p>
          <a:p>
            <a:endParaRPr lang="en-US" dirty="0"/>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New Preceptors receive communication from the Program Director to introduce the rotation materials and to ensure preceptor readiness prior to arrival of the intern. Preceptors receive a rotation description, summary, and as well as preceptor handbook. Any preceptor who does not receive an in-person visit with presentation of materials receives an orientation via phone. </a:t>
            </a:r>
          </a:p>
          <a:p>
            <a:endParaRPr lang="en-US" dirty="0"/>
          </a:p>
        </p:txBody>
      </p:sp>
      <p:sp>
        <p:nvSpPr>
          <p:cNvPr id="4" name="Slide Number Placeholder 3"/>
          <p:cNvSpPr>
            <a:spLocks noGrp="1"/>
          </p:cNvSpPr>
          <p:nvPr>
            <p:ph type="sldNum" sz="quarter" idx="10"/>
          </p:nvPr>
        </p:nvSpPr>
        <p:spPr/>
        <p:txBody>
          <a:bodyPr/>
          <a:lstStyle/>
          <a:p>
            <a:fld id="{82927A8B-74C2-4269-B283-AF295AE91C02}" type="slidenum">
              <a:rPr lang="en-US" smtClean="0"/>
              <a:t>19</a:t>
            </a:fld>
            <a:endParaRPr lang="en-US"/>
          </a:p>
        </p:txBody>
      </p:sp>
    </p:spTree>
    <p:extLst>
      <p:ext uri="{BB962C8B-B14F-4D97-AF65-F5344CB8AC3E}">
        <p14:creationId xmlns:p14="http://schemas.microsoft.com/office/powerpoint/2010/main" val="2951490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Interns are evaluated on criteria in the following categories: </a:t>
            </a:r>
          </a:p>
          <a:p>
            <a:pPr marL="171450" indent="-171450">
              <a:buFont typeface="Arial" panose="020B0604020202020204" pitchFamily="34" charset="0"/>
              <a:buChar char="•"/>
            </a:pPr>
            <a:r>
              <a:rPr lang="en-US" dirty="0"/>
              <a:t>Evidence based practice</a:t>
            </a:r>
          </a:p>
          <a:p>
            <a:pPr marL="171450" indent="-171450">
              <a:buFont typeface="Arial" panose="020B0604020202020204" pitchFamily="34" charset="0"/>
              <a:buChar char="•"/>
            </a:pPr>
            <a:r>
              <a:rPr lang="en-US" dirty="0"/>
              <a:t>Professionalism</a:t>
            </a:r>
          </a:p>
          <a:p>
            <a:pPr marL="171450" indent="-171450">
              <a:buFont typeface="Arial" panose="020B0604020202020204" pitchFamily="34" charset="0"/>
              <a:buChar char="•"/>
            </a:pPr>
            <a:r>
              <a:rPr lang="en-US" dirty="0"/>
              <a:t>Customer Service</a:t>
            </a:r>
          </a:p>
          <a:p>
            <a:pPr marL="171450" indent="-171450">
              <a:buFont typeface="Arial" panose="020B0604020202020204" pitchFamily="34" charset="0"/>
              <a:buChar char="•"/>
            </a:pPr>
            <a:r>
              <a:rPr lang="en-US" dirty="0"/>
              <a:t>Resource Utilization</a:t>
            </a:r>
          </a:p>
          <a:p>
            <a:pPr marL="0" indent="0">
              <a:buFont typeface="Arial" panose="020B0604020202020204" pitchFamily="34" charset="0"/>
              <a:buNone/>
            </a:pPr>
            <a:r>
              <a:rPr lang="en-US" dirty="0"/>
              <a:t>Areas</a:t>
            </a:r>
            <a:r>
              <a:rPr lang="en-US" baseline="0" dirty="0"/>
              <a:t> note to be opportunities for improvement have been time management and decision making.  </a:t>
            </a:r>
            <a:endParaRPr lang="en-US" dirty="0"/>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Changes to curriculum</a:t>
            </a:r>
            <a:r>
              <a:rPr lang="en-US" baseline="0" dirty="0"/>
              <a:t> with current PD</a:t>
            </a:r>
          </a:p>
          <a:p>
            <a:pPr marL="171450" indent="-171450">
              <a:buFont typeface="Arial" panose="020B0604020202020204" pitchFamily="34" charset="0"/>
              <a:buChar char="•"/>
            </a:pPr>
            <a:r>
              <a:rPr lang="en-US" baseline="0" dirty="0"/>
              <a:t>Time management strategies beginning of program (must set due dates with preceptor)</a:t>
            </a:r>
          </a:p>
          <a:p>
            <a:pPr marL="171450" indent="-171450">
              <a:buFont typeface="Arial" panose="020B0604020202020204" pitchFamily="34" charset="0"/>
              <a:buChar char="•"/>
            </a:pPr>
            <a:r>
              <a:rPr lang="en-US" baseline="0" dirty="0"/>
              <a:t>Increased didactic requirements </a:t>
            </a:r>
          </a:p>
          <a:p>
            <a:pPr marL="171450" indent="-171450">
              <a:buFont typeface="Arial" panose="020B0604020202020204" pitchFamily="34" charset="0"/>
              <a:buChar char="•"/>
            </a:pPr>
            <a:r>
              <a:rPr lang="en-US" baseline="0" dirty="0"/>
              <a:t>Increased complexity of activities to address competencies – promotes time management and critical thinking skills</a:t>
            </a:r>
          </a:p>
          <a:p>
            <a:pPr marL="171450" indent="-171450">
              <a:buFont typeface="Arial" panose="020B0604020202020204" pitchFamily="34" charset="0"/>
              <a:buChar char="•"/>
            </a:pPr>
            <a:r>
              <a:rPr lang="en-US" baseline="0" dirty="0"/>
              <a:t>Focus on NCP use and documentation</a:t>
            </a:r>
          </a:p>
          <a:p>
            <a:pPr marL="171450" indent="-171450">
              <a:buFont typeface="Arial" panose="020B0604020202020204" pitchFamily="34" charset="0"/>
              <a:buChar char="•"/>
            </a:pPr>
            <a:endParaRPr lang="en-US"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2016 exit session revised </a:t>
            </a:r>
          </a:p>
          <a:p>
            <a:pPr lvl="2"/>
            <a:r>
              <a:rPr lang="en-US" dirty="0">
                <a:latin typeface="Arial" panose="020B0604020202020204" pitchFamily="34" charset="0"/>
                <a:cs typeface="Arial" panose="020B0604020202020204" pitchFamily="34" charset="0"/>
              </a:rPr>
              <a:t>Professional Development Portfolio</a:t>
            </a:r>
          </a:p>
          <a:p>
            <a:pPr lvl="2"/>
            <a:r>
              <a:rPr lang="en-US" dirty="0">
                <a:latin typeface="Arial" panose="020B0604020202020204" pitchFamily="34" charset="0"/>
                <a:cs typeface="Arial" panose="020B0604020202020204" pitchFamily="34" charset="0"/>
              </a:rPr>
              <a:t>Resume</a:t>
            </a:r>
          </a:p>
          <a:p>
            <a:pPr lvl="2"/>
            <a:r>
              <a:rPr lang="en-US" dirty="0">
                <a:latin typeface="Arial" panose="020B0604020202020204" pitchFamily="34" charset="0"/>
                <a:cs typeface="Arial" panose="020B0604020202020204" pitchFamily="34" charset="0"/>
              </a:rPr>
              <a:t>Interviewing</a:t>
            </a:r>
          </a:p>
          <a:p>
            <a:endParaRPr lang="en-US" dirty="0"/>
          </a:p>
        </p:txBody>
      </p:sp>
      <p:sp>
        <p:nvSpPr>
          <p:cNvPr id="4" name="Slide Number Placeholder 3"/>
          <p:cNvSpPr>
            <a:spLocks noGrp="1"/>
          </p:cNvSpPr>
          <p:nvPr>
            <p:ph type="sldNum" sz="quarter" idx="10"/>
          </p:nvPr>
        </p:nvSpPr>
        <p:spPr/>
        <p:txBody>
          <a:bodyPr/>
          <a:lstStyle/>
          <a:p>
            <a:fld id="{82927A8B-74C2-4269-B283-AF295AE91C02}" type="slidenum">
              <a:rPr lang="en-US" smtClean="0"/>
              <a:t>27</a:t>
            </a:fld>
            <a:endParaRPr lang="en-US"/>
          </a:p>
        </p:txBody>
      </p:sp>
    </p:spTree>
    <p:extLst>
      <p:ext uri="{BB962C8B-B14F-4D97-AF65-F5344CB8AC3E}">
        <p14:creationId xmlns:p14="http://schemas.microsoft.com/office/powerpoint/2010/main" val="4124082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The retention objective has been met three (3) out of the past five (5) years</a:t>
            </a:r>
          </a:p>
          <a:p>
            <a:pPr marL="1028700" lvl="1" indent="-342900">
              <a:buFont typeface="Courier New" panose="02070309020205020404" pitchFamily="49" charset="0"/>
              <a:buChar char="o"/>
            </a:pPr>
            <a:r>
              <a:rPr lang="en-US" dirty="0"/>
              <a:t>What changes might have impacted 2 (two) year retention outcome?</a:t>
            </a:r>
          </a:p>
          <a:p>
            <a:pPr marL="1485900" lvl="2" indent="-342900">
              <a:buFont typeface="Courier New" panose="02070309020205020404" pitchFamily="49" charset="0"/>
              <a:buChar char="o"/>
            </a:pPr>
            <a:r>
              <a:rPr lang="en-US" dirty="0"/>
              <a:t>Lost Program Director mid-year for 2011 graduates</a:t>
            </a:r>
          </a:p>
          <a:p>
            <a:pPr marL="1485900" lvl="2" indent="-342900">
              <a:buFont typeface="Courier New" panose="02070309020205020404" pitchFamily="49" charset="0"/>
              <a:buChar char="o"/>
            </a:pPr>
            <a:r>
              <a:rPr lang="en-US" dirty="0"/>
              <a:t>Small cohort of 2016 graduates</a:t>
            </a:r>
          </a:p>
          <a:p>
            <a:pPr marL="1028700" lvl="1" indent="-342900">
              <a:buFont typeface="Courier New" panose="02070309020205020404" pitchFamily="49" charset="0"/>
              <a:buChar char="o"/>
            </a:pPr>
            <a:r>
              <a:rPr lang="en-US" dirty="0"/>
              <a:t>What changes, if any, need to be made? </a:t>
            </a:r>
          </a:p>
          <a:p>
            <a:pPr marL="342900" indent="-342900">
              <a:buFont typeface="Arial" panose="020B0604020202020204" pitchFamily="34" charset="0"/>
              <a:buChar char="•"/>
            </a:pPr>
            <a:r>
              <a:rPr lang="en-US" dirty="0"/>
              <a:t>The majority of graduates from 2011 – 2016 are not currently working in WIC (especially RDs) </a:t>
            </a:r>
          </a:p>
          <a:p>
            <a:pPr marL="1028700" lvl="1" indent="-342900">
              <a:buFont typeface="Courier New" panose="02070309020205020404" pitchFamily="49" charset="0"/>
              <a:buChar char="o"/>
            </a:pPr>
            <a:r>
              <a:rPr lang="en-US" dirty="0"/>
              <a:t>Con – not meeting mission on the broader scale in the long term</a:t>
            </a:r>
          </a:p>
          <a:p>
            <a:pPr marL="1028700" lvl="1" indent="-342900">
              <a:buFont typeface="Courier New" panose="02070309020205020404" pitchFamily="49" charset="0"/>
              <a:buChar char="o"/>
            </a:pPr>
            <a:r>
              <a:rPr lang="en-US" dirty="0"/>
              <a:t>Pro – increased number of affiliates and preceptors</a:t>
            </a:r>
          </a:p>
          <a:p>
            <a:endParaRPr lang="en-US" dirty="0"/>
          </a:p>
        </p:txBody>
      </p:sp>
      <p:sp>
        <p:nvSpPr>
          <p:cNvPr id="4" name="Slide Number Placeholder 3"/>
          <p:cNvSpPr>
            <a:spLocks noGrp="1"/>
          </p:cNvSpPr>
          <p:nvPr>
            <p:ph type="sldNum" sz="quarter" idx="10"/>
          </p:nvPr>
        </p:nvSpPr>
        <p:spPr/>
        <p:txBody>
          <a:bodyPr/>
          <a:lstStyle/>
          <a:p>
            <a:fld id="{82927A8B-74C2-4269-B283-AF295AE91C02}" type="slidenum">
              <a:rPr lang="en-US" smtClean="0"/>
              <a:t>28</a:t>
            </a:fld>
            <a:endParaRPr lang="en-US"/>
          </a:p>
        </p:txBody>
      </p:sp>
    </p:spTree>
    <p:extLst>
      <p:ext uri="{BB962C8B-B14F-4D97-AF65-F5344CB8AC3E}">
        <p14:creationId xmlns:p14="http://schemas.microsoft.com/office/powerpoint/2010/main" val="1086420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program is considering</a:t>
            </a:r>
            <a:r>
              <a:rPr lang="en-US" baseline="0" dirty="0"/>
              <a:t> all options that continue to fulfill the programs purpose – RD’s in GA and GA WIC. </a:t>
            </a:r>
            <a:endParaRPr lang="en-US" dirty="0"/>
          </a:p>
        </p:txBody>
      </p:sp>
      <p:sp>
        <p:nvSpPr>
          <p:cNvPr id="4" name="Slide Number Placeholder 3"/>
          <p:cNvSpPr>
            <a:spLocks noGrp="1"/>
          </p:cNvSpPr>
          <p:nvPr>
            <p:ph type="sldNum" sz="quarter" idx="10"/>
          </p:nvPr>
        </p:nvSpPr>
        <p:spPr/>
        <p:txBody>
          <a:bodyPr/>
          <a:lstStyle/>
          <a:p>
            <a:fld id="{82927A8B-74C2-4269-B283-AF295AE91C02}" type="slidenum">
              <a:rPr lang="en-US" smtClean="0"/>
              <a:t>32</a:t>
            </a:fld>
            <a:endParaRPr lang="en-US"/>
          </a:p>
        </p:txBody>
      </p:sp>
    </p:spTree>
    <p:extLst>
      <p:ext uri="{BB962C8B-B14F-4D97-AF65-F5344CB8AC3E}">
        <p14:creationId xmlns:p14="http://schemas.microsoft.com/office/powerpoint/2010/main" val="2513833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Lisa to give me her story or</a:t>
            </a:r>
            <a:r>
              <a:rPr lang="en-US" baseline="0" dirty="0"/>
              <a:t> attend with me and tell her story. </a:t>
            </a:r>
            <a:endParaRPr lang="en-US" dirty="0"/>
          </a:p>
        </p:txBody>
      </p:sp>
      <p:sp>
        <p:nvSpPr>
          <p:cNvPr id="4" name="Slide Number Placeholder 3"/>
          <p:cNvSpPr>
            <a:spLocks noGrp="1"/>
          </p:cNvSpPr>
          <p:nvPr>
            <p:ph type="sldNum" sz="quarter" idx="10"/>
          </p:nvPr>
        </p:nvSpPr>
        <p:spPr/>
        <p:txBody>
          <a:bodyPr/>
          <a:lstStyle/>
          <a:p>
            <a:fld id="{82927A8B-74C2-4269-B283-AF295AE91C02}" type="slidenum">
              <a:rPr lang="en-US" smtClean="0"/>
              <a:t>35</a:t>
            </a:fld>
            <a:endParaRPr lang="en-US"/>
          </a:p>
        </p:txBody>
      </p:sp>
    </p:spTree>
    <p:extLst>
      <p:ext uri="{BB962C8B-B14F-4D97-AF65-F5344CB8AC3E}">
        <p14:creationId xmlns:p14="http://schemas.microsoft.com/office/powerpoint/2010/main" val="3891404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B69815-0A9F-4686-9D52-B2E3E48479A4}" type="slidenum">
              <a:rPr lang="en-US" smtClean="0"/>
              <a:t>41</a:t>
            </a:fld>
            <a:endParaRPr lang="en-US"/>
          </a:p>
        </p:txBody>
      </p:sp>
    </p:spTree>
    <p:extLst>
      <p:ext uri="{BB962C8B-B14F-4D97-AF65-F5344CB8AC3E}">
        <p14:creationId xmlns:p14="http://schemas.microsoft.com/office/powerpoint/2010/main" val="2318967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2017 accreditation report cites “strong emphasis and dedication to the community nutrition concentration.” </a:t>
            </a:r>
          </a:p>
          <a:p>
            <a:r>
              <a:rPr lang="en-US" baseline="0" dirty="0"/>
              <a:t>Interns gain competence in community nutrition through activities and experience beyond their usual work in WIC.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82927A8B-74C2-4269-B283-AF295AE91C02}" type="slidenum">
              <a:rPr lang="en-US" smtClean="0"/>
              <a:t>4</a:t>
            </a:fld>
            <a:endParaRPr lang="en-US"/>
          </a:p>
        </p:txBody>
      </p:sp>
    </p:spTree>
    <p:extLst>
      <p:ext uri="{BB962C8B-B14F-4D97-AF65-F5344CB8AC3E}">
        <p14:creationId xmlns:p14="http://schemas.microsoft.com/office/powerpoint/2010/main" val="3167816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Based on survey of districts ending June 2017. </a:t>
            </a:r>
          </a:p>
          <a:p>
            <a:endParaRPr lang="en-US" dirty="0"/>
          </a:p>
          <a:p>
            <a:r>
              <a:rPr lang="en-US" dirty="0"/>
              <a:t>A survey of GA</a:t>
            </a:r>
            <a:r>
              <a:rPr lang="en-US" baseline="0" dirty="0"/>
              <a:t> WIC NSD’s in 2016 revealed the top reasons nutrition positions are not filled in GA WIC – lack of qualified applicants in the area, position not in a desirable location.  The internship provides these districts with a means to attract qualified entry level nutritionists applicants and then grow their own base of RD’s via internship participation. </a:t>
            </a:r>
            <a:endParaRPr lang="en-US" dirty="0"/>
          </a:p>
        </p:txBody>
      </p:sp>
      <p:sp>
        <p:nvSpPr>
          <p:cNvPr id="4" name="Slide Number Placeholder 3"/>
          <p:cNvSpPr>
            <a:spLocks noGrp="1"/>
          </p:cNvSpPr>
          <p:nvPr>
            <p:ph type="sldNum" sz="quarter" idx="10"/>
          </p:nvPr>
        </p:nvSpPr>
        <p:spPr/>
        <p:txBody>
          <a:bodyPr/>
          <a:lstStyle/>
          <a:p>
            <a:fld id="{82927A8B-74C2-4269-B283-AF295AE91C02}" type="slidenum">
              <a:rPr lang="en-US" smtClean="0"/>
              <a:t>5</a:t>
            </a:fld>
            <a:endParaRPr lang="en-US"/>
          </a:p>
        </p:txBody>
      </p:sp>
    </p:spTree>
    <p:extLst>
      <p:ext uri="{BB962C8B-B14F-4D97-AF65-F5344CB8AC3E}">
        <p14:creationId xmlns:p14="http://schemas.microsoft.com/office/powerpoint/2010/main" val="1144027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Barriers</a:t>
            </a:r>
          </a:p>
          <a:p>
            <a:pPr marL="171450" indent="-171450">
              <a:buFont typeface="Arial" panose="020B0604020202020204" pitchFamily="34" charset="0"/>
              <a:buChar char="•"/>
            </a:pPr>
            <a:r>
              <a:rPr lang="en-US" dirty="0"/>
              <a:t>Access – 50% of applicants get matched (citation needed)</a:t>
            </a:r>
          </a:p>
          <a:p>
            <a:pPr marL="171450" indent="-171450">
              <a:buFont typeface="Arial" panose="020B0604020202020204" pitchFamily="34" charset="0"/>
              <a:buChar char="•"/>
            </a:pPr>
            <a:r>
              <a:rPr lang="en-US" dirty="0"/>
              <a:t>Geographic</a:t>
            </a:r>
          </a:p>
          <a:p>
            <a:pPr marL="171450" indent="-171450">
              <a:buFont typeface="Arial" panose="020B0604020202020204" pitchFamily="34" charset="0"/>
              <a:buChar char="•"/>
            </a:pPr>
            <a:r>
              <a:rPr lang="en-US" dirty="0"/>
              <a:t>Financial</a:t>
            </a:r>
          </a:p>
          <a:p>
            <a:pPr marL="628650" lvl="1" indent="-171450">
              <a:buFont typeface="Arial" panose="020B0604020202020204" pitchFamily="34" charset="0"/>
              <a:buChar char="•"/>
            </a:pPr>
            <a:r>
              <a:rPr lang="en-US" dirty="0"/>
              <a:t>Cost of internship tuition</a:t>
            </a:r>
          </a:p>
          <a:p>
            <a:pPr marL="628650" lvl="1" indent="-171450">
              <a:buFont typeface="Arial" panose="020B0604020202020204" pitchFamily="34" charset="0"/>
              <a:buChar char="•"/>
            </a:pPr>
            <a:r>
              <a:rPr lang="en-US" dirty="0"/>
              <a:t>Unpaid</a:t>
            </a:r>
            <a:r>
              <a:rPr lang="en-US" baseline="0" dirty="0"/>
              <a:t> internship</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Program</a:t>
            </a:r>
            <a:r>
              <a:rPr lang="en-US" baseline="0" dirty="0"/>
              <a:t> Strengths</a:t>
            </a:r>
          </a:p>
          <a:p>
            <a:pPr marL="0" indent="0">
              <a:buFont typeface="Arial" panose="020B0604020202020204" pitchFamily="34" charset="0"/>
              <a:buNone/>
            </a:pPr>
            <a:r>
              <a:rPr lang="en-US" baseline="0" dirty="0"/>
              <a:t>Strengths:</a:t>
            </a:r>
          </a:p>
          <a:p>
            <a:pPr marL="0" indent="0">
              <a:buFont typeface="Arial" panose="020B0604020202020204" pitchFamily="34" charset="0"/>
              <a:buNone/>
            </a:pPr>
            <a:r>
              <a:rPr lang="en-US" baseline="0" dirty="0"/>
              <a:t>The program is fortunate to have the availability of substantial resources to forward the mission. Interns are not charged tuition and receive their full-time pay and benefits while completing the program during which they are granted 24 hours per week for internship practice and work their respective jobs in local WIC clinics for 16 hours per week. Additionally, districts of participating interns are allocated $25,000 per intern to secure temporary part-time staff in the absence of the intern or to cover other internship related expenses as the district deems appropriate.</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In addition to financial resources, the program has active and engaged stakeholders including district WIC Nutrition Services Directors, state WIC staff, Advisory Board members, and preceptors. The Advisory Board meets two times per year at which time program goal and objective outcomes are reviewed, discussed, and decisions made for on-going improvement. Feedback is sought from and given by preceptors on an annual basis. Additionally, preceptors have volunteered to help with preparation for the Registered Dietitian (RD) exam, and introductory sessions to food service and clinical practice areas.</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82927A8B-74C2-4269-B283-AF295AE91C02}" type="slidenum">
              <a:rPr lang="en-US" smtClean="0"/>
              <a:t>7</a:t>
            </a:fld>
            <a:endParaRPr lang="en-US"/>
          </a:p>
        </p:txBody>
      </p:sp>
    </p:spTree>
    <p:extLst>
      <p:ext uri="{BB962C8B-B14F-4D97-AF65-F5344CB8AC3E}">
        <p14:creationId xmlns:p14="http://schemas.microsoft.com/office/powerpoint/2010/main" val="1876356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2011-12</a:t>
            </a:r>
            <a:r>
              <a:rPr lang="en-US" baseline="0" dirty="0"/>
              <a:t> cohort accepted (16 and 1 alternate); PD retired and program was “put on hold” – lead to not meeting accreditation standard (150% time from acceptance to completion required). </a:t>
            </a:r>
          </a:p>
          <a:p>
            <a:endParaRPr lang="en-US" baseline="0" dirty="0"/>
          </a:p>
          <a:p>
            <a:r>
              <a:rPr lang="en-US" baseline="0" dirty="0"/>
              <a:t>Other deficiencies cited were pass rate and ongoing evaluation and program improvement </a:t>
            </a:r>
          </a:p>
          <a:p>
            <a:endParaRPr lang="en-US" baseline="0" dirty="0"/>
          </a:p>
          <a:p>
            <a:r>
              <a:rPr lang="en-US" baseline="0" dirty="0"/>
              <a:t>Issues identified – 5 PDs in 5 years (high turnover), lack of stringent admission policies (i.e. everyone applying meeting minimum requirements = accepted), continually low RD pass rate, lack of practice sites (lost due to poor intern/program performance), lack of data collection, assessment, and utilization.</a:t>
            </a:r>
            <a:endParaRPr lang="en-US" dirty="0"/>
          </a:p>
        </p:txBody>
      </p:sp>
      <p:sp>
        <p:nvSpPr>
          <p:cNvPr id="4" name="Slide Number Placeholder 3"/>
          <p:cNvSpPr>
            <a:spLocks noGrp="1"/>
          </p:cNvSpPr>
          <p:nvPr>
            <p:ph type="sldNum" sz="quarter" idx="10"/>
          </p:nvPr>
        </p:nvSpPr>
        <p:spPr/>
        <p:txBody>
          <a:bodyPr/>
          <a:lstStyle/>
          <a:p>
            <a:fld id="{82927A8B-74C2-4269-B283-AF295AE91C02}" type="slidenum">
              <a:rPr lang="en-US" smtClean="0"/>
              <a:t>13</a:t>
            </a:fld>
            <a:endParaRPr lang="en-US"/>
          </a:p>
        </p:txBody>
      </p:sp>
    </p:spTree>
    <p:extLst>
      <p:ext uri="{BB962C8B-B14F-4D97-AF65-F5344CB8AC3E}">
        <p14:creationId xmlns:p14="http://schemas.microsoft.com/office/powerpoint/2010/main" val="697504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Administration</a:t>
            </a:r>
          </a:p>
          <a:p>
            <a:r>
              <a:rPr lang="en-US" sz="1200" b="0" i="0" u="none" strike="noStrike" kern="1200" baseline="0" dirty="0">
                <a:solidFill>
                  <a:schemeClr val="tx1"/>
                </a:solidFill>
                <a:latin typeface="+mn-lt"/>
                <a:ea typeface="+mn-ea"/>
                <a:cs typeface="+mn-cs"/>
              </a:rPr>
              <a:t>The program has access to legal consultation via full-time attorneys employed by the Georgia WIC program. Annual review and revision of the program handbook as well as the intern contract provide continued improvement and structure to the program. This has also allowed for affiliate expansion through timely review and approval of memorandums of agreement </a:t>
            </a:r>
          </a:p>
          <a:p>
            <a:endParaRPr lang="en-US" dirty="0"/>
          </a:p>
          <a:p>
            <a:r>
              <a:rPr lang="en-US" dirty="0"/>
              <a:t>PD Funding – 1</a:t>
            </a:r>
            <a:r>
              <a:rPr lang="en-US" baseline="0" dirty="0"/>
              <a:t> FT staff dedicated to internship (had Program Coordinator)</a:t>
            </a:r>
            <a:endParaRPr lang="en-US" dirty="0"/>
          </a:p>
          <a:p>
            <a:endParaRPr lang="en-US" dirty="0"/>
          </a:p>
          <a:p>
            <a:r>
              <a:rPr lang="en-US" dirty="0"/>
              <a:t>District</a:t>
            </a:r>
            <a:r>
              <a:rPr lang="en-US" baseline="0" dirty="0"/>
              <a:t> Allocations -$25,000 per intern to districts in addition to intern full salary and benefits paid for internship duration.</a:t>
            </a:r>
          </a:p>
          <a:p>
            <a:endParaRPr lang="en-US" baseline="0" dirty="0"/>
          </a:p>
          <a:p>
            <a:r>
              <a:rPr lang="en-US" baseline="0" dirty="0"/>
              <a:t>Advisory Board – engaged and active (represented program graduate, food service, clinical, and community RDs)</a:t>
            </a:r>
          </a:p>
          <a:p>
            <a:endParaRPr lang="en-US" baseline="0" dirty="0"/>
          </a:p>
          <a:p>
            <a:r>
              <a:rPr lang="en-US" baseline="0" dirty="0"/>
              <a:t>Training and resources to interns</a:t>
            </a:r>
          </a:p>
          <a:p>
            <a:pPr marL="171450" indent="-171450">
              <a:buFont typeface="Arial" panose="020B0604020202020204" pitchFamily="34" charset="0"/>
              <a:buChar char="•"/>
            </a:pPr>
            <a:r>
              <a:rPr lang="en-US" baseline="0" dirty="0"/>
              <a:t>CHOA 3 day, NCM, NFPA, RD Review Course x 2</a:t>
            </a:r>
            <a:endParaRPr lang="en-US" dirty="0"/>
          </a:p>
        </p:txBody>
      </p:sp>
      <p:sp>
        <p:nvSpPr>
          <p:cNvPr id="4" name="Slide Number Placeholder 3"/>
          <p:cNvSpPr>
            <a:spLocks noGrp="1"/>
          </p:cNvSpPr>
          <p:nvPr>
            <p:ph type="sldNum" sz="quarter" idx="10"/>
          </p:nvPr>
        </p:nvSpPr>
        <p:spPr/>
        <p:txBody>
          <a:bodyPr/>
          <a:lstStyle/>
          <a:p>
            <a:fld id="{82927A8B-74C2-4269-B283-AF295AE91C02}" type="slidenum">
              <a:rPr lang="en-US" smtClean="0"/>
              <a:t>15</a:t>
            </a:fld>
            <a:endParaRPr lang="en-US"/>
          </a:p>
        </p:txBody>
      </p:sp>
    </p:spTree>
    <p:extLst>
      <p:ext uri="{BB962C8B-B14F-4D97-AF65-F5344CB8AC3E}">
        <p14:creationId xmlns:p14="http://schemas.microsoft.com/office/powerpoint/2010/main" val="1786820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Current full-time status as a DPH employee in the WIC Program with at least one Full-Time Equivalent (FTE) year of working experience. (The one-year period is from hire date to internship application date).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Although the requirement for a one-year FTE work experience in the WIC program lengthens the period of time from undergraduate to supervised practice, it is considered to be a more positive influence on pass rate. There are some who come to WIC and the DI due to financial constraints that prevent them from going to other internships and there are some who do not match to other programs. As such, the DI provides an option for supervised practice to many with varying degrees of academic achievement.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WIC provides Didactic Program Dietetics (DPD) graduates the opportunity to apply knowledge in practice through job duties, such as nutrition screening, basic nutrition assessment, nutrition counseling using motivational interviewing techniques and provision of nutrition education. Additionally, DPD graduates have the opportunity for further maturity, development of communication skills, interdisciplinary care (nurses, physicians, dietitians and others), and self-reflection and assessment to guide them in career decisions, such as entering into supervised practice via internship. It is of note that several preceptors have commented specifically on the ability of Interns from this program to interact with clients, patients and interdisciplinary team members.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Letter of support from the Health Director and the Nutrition Services Director in the public health district in which the applicant is employed </a:t>
            </a:r>
          </a:p>
          <a:p>
            <a:r>
              <a:rPr lang="en-US" sz="1200" b="0" i="0" u="none" strike="noStrike" kern="1200" baseline="0" dirty="0">
                <a:solidFill>
                  <a:schemeClr val="tx1"/>
                </a:solidFill>
                <a:latin typeface="+mn-lt"/>
                <a:ea typeface="+mn-ea"/>
                <a:cs typeface="+mn-cs"/>
              </a:rPr>
              <a:t>o Allowing an employee educational leave to complete the DI is quite a commitment for Georgia Public Health Districts. Written letters of support from both the Health Director, who is also the Chairperson for the local boards of health in his/her district, and the Nutrition Services Director is an assurance that the employee is well supported and vetted for success in a position with the DI.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Supervisor’s confirmation of applicant's job performance as satisfactory or better. (Submit a copy of the most recent Performance Management Form). </a:t>
            </a:r>
          </a:p>
          <a:p>
            <a:r>
              <a:rPr lang="en-US" sz="1200" b="0" i="0" u="none" strike="noStrike" kern="1200" baseline="0" dirty="0">
                <a:solidFill>
                  <a:schemeClr val="tx1"/>
                </a:solidFill>
                <a:latin typeface="+mn-lt"/>
                <a:ea typeface="+mn-ea"/>
                <a:cs typeface="+mn-cs"/>
              </a:rPr>
              <a:t>o The most recent performance appraisal, as part of the application, provides information from the applicant’s direct supervisor on recent performance in areas of customer service, teamwork, accountability, decision-making and professionalism; all of which are keys to RD competency attainment and demonstration.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Signed agreement from a community preceptor in the public health district in which the applicant is employed. </a:t>
            </a:r>
          </a:p>
          <a:p>
            <a:r>
              <a:rPr lang="en-US" sz="1200" b="0" i="0" u="none" strike="noStrike" kern="1200" baseline="0" dirty="0">
                <a:solidFill>
                  <a:schemeClr val="tx1"/>
                </a:solidFill>
                <a:latin typeface="+mn-lt"/>
                <a:ea typeface="+mn-ea"/>
                <a:cs typeface="+mn-cs"/>
              </a:rPr>
              <a:t>o The community preceptor serves as a front-line role model, instructor and evaluator for interns. </a:t>
            </a:r>
          </a:p>
          <a:p>
            <a:r>
              <a:rPr lang="en-US" sz="1200" b="0" i="0" u="none" strike="noStrike" kern="1200" baseline="0" dirty="0">
                <a:solidFill>
                  <a:schemeClr val="tx1"/>
                </a:solidFill>
                <a:latin typeface="+mn-lt"/>
                <a:ea typeface="+mn-ea"/>
                <a:cs typeface="+mn-cs"/>
              </a:rPr>
              <a:t>o The DI is a community/public health emphasis internship. Having a specified community preceptor working side-by-side with the intern through the 504 hours of community rotation provides for support and evaluation that contribute to competency attainment and skill acquisition.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Complete academic requirements as defined by ACEND for an undergraduate didactic program verification statement. </a:t>
            </a:r>
          </a:p>
          <a:p>
            <a:r>
              <a:rPr lang="en-US" sz="1200" b="0" i="0" u="none" strike="noStrike" kern="1200" baseline="0" dirty="0">
                <a:solidFill>
                  <a:schemeClr val="tx1"/>
                </a:solidFill>
                <a:latin typeface="+mn-lt"/>
                <a:ea typeface="+mn-ea"/>
                <a:cs typeface="+mn-cs"/>
              </a:rPr>
              <a:t>o The completion of ACEND requirements with BS degree provides the intern with the knowledge preparation required in dietetics supervised practice.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 reliable laptop computer, e-mail address and internet service: </a:t>
            </a:r>
          </a:p>
          <a:p>
            <a:r>
              <a:rPr lang="en-US" sz="1200" b="0" i="0" u="none" strike="noStrike" kern="1200" baseline="0" dirty="0">
                <a:solidFill>
                  <a:schemeClr val="tx1"/>
                </a:solidFill>
                <a:latin typeface="+mn-lt"/>
                <a:ea typeface="+mn-ea"/>
                <a:cs typeface="+mn-cs"/>
              </a:rPr>
              <a:t>o Utilization of technology is imperative in dietetics today. Interns must have ready access to evidenced based nutrition information. Interns must be comfortable using technology as the implementation of tele-health and Electronic Medical Record (EMR) is ever increasing. Additionally, the RD test is computerized and Interns must be familiar with this mode of testing. Interns use computer, email and internet for research, collaboration, and RD exam preparation.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 Overall GPA of 2.80 or above </a:t>
            </a:r>
          </a:p>
          <a:p>
            <a:r>
              <a:rPr lang="en-US" sz="1200" b="0" i="0" u="none" strike="noStrike" kern="1200" baseline="0" dirty="0">
                <a:solidFill>
                  <a:schemeClr val="tx1"/>
                </a:solidFill>
                <a:latin typeface="+mn-lt"/>
                <a:ea typeface="+mn-ea"/>
                <a:cs typeface="+mn-cs"/>
              </a:rPr>
              <a:t>o Although the requirement of a minimum 2.8 overall GPA is less than the minimum requirement for many other programs, it is not seen as having a negative impact on the pass rate. Those who do not have the minimum are required to provide evidence of academic preparedness and motivation by taking nine (9) hours in upper level dietetics courses and passing all classes with an A or B. </a:t>
            </a:r>
          </a:p>
          <a:p>
            <a:r>
              <a:rPr lang="en-US" sz="1200" b="0" i="0" u="none" strike="noStrike" kern="1200" baseline="0" dirty="0">
                <a:solidFill>
                  <a:schemeClr val="tx1"/>
                </a:solidFill>
                <a:latin typeface="+mn-lt"/>
                <a:ea typeface="+mn-ea"/>
                <a:cs typeface="+mn-cs"/>
              </a:rPr>
              <a:t>o Completion of </a:t>
            </a:r>
            <a:r>
              <a:rPr lang="en-US" sz="1200" b="0" i="0" u="none" strike="noStrike" kern="1200" baseline="0" dirty="0" err="1">
                <a:solidFill>
                  <a:schemeClr val="tx1"/>
                </a:solidFill>
                <a:latin typeface="+mn-lt"/>
                <a:ea typeface="+mn-ea"/>
                <a:cs typeface="+mn-cs"/>
              </a:rPr>
              <a:t>recency</a:t>
            </a:r>
            <a:r>
              <a:rPr lang="en-US" sz="1200" b="0" i="0" u="none" strike="noStrike" kern="1200" baseline="0" dirty="0">
                <a:solidFill>
                  <a:schemeClr val="tx1"/>
                </a:solidFill>
                <a:latin typeface="+mn-lt"/>
                <a:ea typeface="+mn-ea"/>
                <a:cs typeface="+mn-cs"/>
              </a:rPr>
              <a:t> of education requirement if applicant has been out of college more than five (5) years </a:t>
            </a:r>
          </a:p>
          <a:p>
            <a:r>
              <a:rPr lang="en-US" sz="1200" b="0" i="0" u="none" strike="noStrike" kern="1200" baseline="0" dirty="0">
                <a:solidFill>
                  <a:schemeClr val="tx1"/>
                </a:solidFill>
                <a:latin typeface="+mn-lt"/>
                <a:ea typeface="+mn-ea"/>
                <a:cs typeface="+mn-cs"/>
              </a:rPr>
              <a:t>Georgia Department Of Public Health WIC Dietetic Internship Program Page 13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For those who have been out of a dietetics program for more than 5 -9 years, there is a requirement to update the education through completion of an upper level dietetics course (a three (3)credit hour class) with a grade of an A or B; those out ten (10) years or more must take six (6 )semester credit hours. This provision allows for submission and verification of evidence of academic preparedness and motivation as well.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Personal Statement </a:t>
            </a:r>
          </a:p>
          <a:p>
            <a:r>
              <a:rPr lang="en-US" sz="1200" b="0" i="0" u="none" strike="noStrike" kern="1200" baseline="0" dirty="0">
                <a:solidFill>
                  <a:schemeClr val="tx1"/>
                </a:solidFill>
                <a:latin typeface="+mn-lt"/>
                <a:ea typeface="+mn-ea"/>
                <a:cs typeface="+mn-cs"/>
              </a:rPr>
              <a:t>o Guidelines for the personal statement are posted on the website and included in any packet requested by a potential applicant. The statement is scored using a rubric that accounts for the applicants ability to follow directions, display writing skill and clearly articulate their experience, knowledge and skill in a multitude of parameters including working independently, managing multiple responsibilities, communication, team work, acceptance and integration of constructive feedback, motivating others, as well as professional and educational goals and how this internship will impact those goals.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Project </a:t>
            </a:r>
          </a:p>
          <a:p>
            <a:r>
              <a:rPr lang="en-US" sz="1200" b="0" i="0" u="none" strike="noStrike" kern="1200" baseline="0" dirty="0">
                <a:solidFill>
                  <a:schemeClr val="tx1"/>
                </a:solidFill>
                <a:latin typeface="+mn-lt"/>
                <a:ea typeface="+mn-ea"/>
                <a:cs typeface="+mn-cs"/>
              </a:rPr>
              <a:t>o Guidelines for the project are posted on the website and included in any packet requested by a potential applicant. The project was added to the application process for the 2016 selection year. Applicants are required to access secondary data using a WIC database called Georgia WIC Information System (GWIS), or results from a program review in their district/county; identify trends and issues of concern, and conduct a literature review with research that addresses the issue and potential solutions. The project is scored using a rubric that evaluates skill in written presentation of data collection, use of research literature, discussion of the issue, and recommendations for follow-up. Having applicants complete the project serves as a means to get a baseline on skills required throughout all rotations to assess, diagnose, intervene, monitor and evaluate. Those who score very low on the project may not be appropriate for internship. They may benefit from remediation to prepare them to enter supervised practice at a later time. Additionally, having applicants complete the project gives an indication of level of commitment and willingness to put forth the work that is required throughout the program.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Interview </a:t>
            </a:r>
          </a:p>
          <a:p>
            <a:r>
              <a:rPr lang="en-US" sz="1200" b="0" i="0" u="none" strike="noStrike" kern="1200" baseline="0" dirty="0">
                <a:solidFill>
                  <a:schemeClr val="tx1"/>
                </a:solidFill>
                <a:latin typeface="+mn-lt"/>
                <a:ea typeface="+mn-ea"/>
                <a:cs typeface="+mn-cs"/>
              </a:rPr>
              <a:t>o Applicants are required to interview in-person. Interns may be required to do extensive travel for orientations, trainings and rotations during the program. An applicant who is unwilling to drive a distance for a one-time interview may not be able to accommodate travel requirements during the program. Additionally, meeting the applicant face-to-face gives an opportunity through presentation and question/answer to and with the panel for them to display professional dress and communication through body and spoken language, which is required in all rotations. </a:t>
            </a:r>
          </a:p>
          <a:p>
            <a:endParaRPr lang="en-US" dirty="0"/>
          </a:p>
        </p:txBody>
      </p:sp>
      <p:sp>
        <p:nvSpPr>
          <p:cNvPr id="4" name="Slide Number Placeholder 3"/>
          <p:cNvSpPr>
            <a:spLocks noGrp="1"/>
          </p:cNvSpPr>
          <p:nvPr>
            <p:ph type="sldNum" sz="quarter" idx="10"/>
          </p:nvPr>
        </p:nvSpPr>
        <p:spPr/>
        <p:txBody>
          <a:bodyPr/>
          <a:lstStyle/>
          <a:p>
            <a:fld id="{82927A8B-74C2-4269-B283-AF295AE91C02}" type="slidenum">
              <a:rPr lang="en-US" smtClean="0"/>
              <a:t>16</a:t>
            </a:fld>
            <a:endParaRPr lang="en-US"/>
          </a:p>
        </p:txBody>
      </p:sp>
    </p:spTree>
    <p:extLst>
      <p:ext uri="{BB962C8B-B14F-4D97-AF65-F5344CB8AC3E}">
        <p14:creationId xmlns:p14="http://schemas.microsoft.com/office/powerpoint/2010/main" val="334423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Curricular Changes: </a:t>
            </a:r>
          </a:p>
          <a:p>
            <a:r>
              <a:rPr lang="en-US" sz="1200" b="0" i="0" u="none" strike="noStrike" kern="1200" baseline="0" dirty="0">
                <a:solidFill>
                  <a:schemeClr val="tx1"/>
                </a:solidFill>
                <a:latin typeface="+mn-lt"/>
                <a:ea typeface="+mn-ea"/>
                <a:cs typeface="+mn-cs"/>
              </a:rPr>
              <a:t>The curriculum is reviewed at the end of each rotation annually. Revisions are made based on preceptor and intern formal and informal evaluation and feedback. Working closely with preceptors on curriculum changes provides preceptors the opportunity to determine intern work that will be a relevant learning experience for the intern as well as a benefit to the preceptor. </a:t>
            </a:r>
          </a:p>
          <a:p>
            <a:endParaRPr lang="en-US" sz="1200" b="1" i="1"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Pre Rotation Preparation</a:t>
            </a:r>
          </a:p>
          <a:p>
            <a:r>
              <a:rPr lang="en-US" sz="1200" b="0" i="0" u="none" strike="noStrike" kern="1200" baseline="0" dirty="0">
                <a:solidFill>
                  <a:schemeClr val="tx1"/>
                </a:solidFill>
                <a:latin typeface="+mn-lt"/>
                <a:ea typeface="+mn-ea"/>
                <a:cs typeface="+mn-cs"/>
              </a:rPr>
              <a:t>Interns now complete pre-modules on assessment and care in bariatric, wound, cardiac, pulmonary, hepatic, enteral, parenteral, diabetes, gastrointestinal and oncology conditions. A module is due every other week from January to March. All submissions are reviewed and returned to Interns for revision. The modules are assigned to prepare the Intern for the clinical skills simulations and real life clinical practice. </a:t>
            </a:r>
          </a:p>
          <a:p>
            <a:endParaRPr lang="en-US" sz="1200" b="1" i="1" u="none" strike="noStrike" kern="1200" baseline="0" dirty="0">
              <a:solidFill>
                <a:schemeClr val="tx1"/>
              </a:solidFill>
              <a:latin typeface="+mn-lt"/>
              <a:ea typeface="+mn-ea"/>
              <a:cs typeface="+mn-cs"/>
            </a:endParaRPr>
          </a:p>
          <a:p>
            <a:endParaRPr lang="en-US" sz="1200" b="1" i="1"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Primary Methods to Teach Curriculum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Department of Public Health (DPH) WIC Dietetic Internship Program curriculum is delivered through a variety of methods including field trips (CHOA PRACTICUM), role-play, simulation (ACFB FOOD GAME), classroom instruction (COMMUNITY NEEDS ASSESSMENT, question and discussion, and problem based learning (COMMUNITY NEEDS ASSESSMENT)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Technology tools are important to the intern learning experience. Interns participate in discussion board via Coursesites.com and collaborate on group projects using video-conferencing, teleconferencing, and document sharing technologies. </a:t>
            </a:r>
          </a:p>
          <a:p>
            <a:endParaRPr lang="en-US" dirty="0"/>
          </a:p>
        </p:txBody>
      </p:sp>
      <p:sp>
        <p:nvSpPr>
          <p:cNvPr id="4" name="Slide Number Placeholder 3"/>
          <p:cNvSpPr>
            <a:spLocks noGrp="1"/>
          </p:cNvSpPr>
          <p:nvPr>
            <p:ph type="sldNum" sz="quarter" idx="10"/>
          </p:nvPr>
        </p:nvSpPr>
        <p:spPr/>
        <p:txBody>
          <a:bodyPr/>
          <a:lstStyle/>
          <a:p>
            <a:fld id="{82927A8B-74C2-4269-B283-AF295AE91C02}" type="slidenum">
              <a:rPr lang="en-US" smtClean="0"/>
              <a:t>17</a:t>
            </a:fld>
            <a:endParaRPr lang="en-US"/>
          </a:p>
        </p:txBody>
      </p:sp>
    </p:spTree>
    <p:extLst>
      <p:ext uri="{BB962C8B-B14F-4D97-AF65-F5344CB8AC3E}">
        <p14:creationId xmlns:p14="http://schemas.microsoft.com/office/powerpoint/2010/main" val="4276512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Preceptors: Preceptors provide formal and informal evaluation and feedback of intern performance. Preceptors are interviewed via phone or in-person using a standardized set of questions to obtain feedback on intern preparation, appropriateness of curriculum, recommended changes in curriculum, preparation and resources as well as training for preceptors.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Interns: Intern performance in competency achievement is measured against set benchmarks. Interns complete a preceptor/rotation evaluation for each preceptor and rotation. Interns are also contacted and interviewed via phone for their perspective on the curriculum.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Graduates: Graduates are invited to participate in an online survey one year post-graduation to provide their perspective on how their academic preparation and supervised practice prepared them professionally.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Employers: Employers are invited to participate in an online survey of their program graduate six (6) months post program completion. Employers rate their program graduates in parameters of evidence based practice, professionalism, customer service, resource utilization and overall improvement.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Advisory Board: Data is collected on learning outcomes, program goals and objectives after each rotation. Findings are presented to the advisory board twice a year. The members discuss the finding and by consensus determine if and what changes are needed based on outcome data. </a:t>
            </a:r>
          </a:p>
          <a:p>
            <a:endParaRPr lang="en-US" dirty="0"/>
          </a:p>
        </p:txBody>
      </p:sp>
      <p:sp>
        <p:nvSpPr>
          <p:cNvPr id="4" name="Slide Number Placeholder 3"/>
          <p:cNvSpPr>
            <a:spLocks noGrp="1"/>
          </p:cNvSpPr>
          <p:nvPr>
            <p:ph type="sldNum" sz="quarter" idx="10"/>
          </p:nvPr>
        </p:nvSpPr>
        <p:spPr/>
        <p:txBody>
          <a:bodyPr/>
          <a:lstStyle/>
          <a:p>
            <a:fld id="{82927A8B-74C2-4269-B283-AF295AE91C02}" type="slidenum">
              <a:rPr lang="en-US" smtClean="0"/>
              <a:t>18</a:t>
            </a:fld>
            <a:endParaRPr lang="en-US"/>
          </a:p>
        </p:txBody>
      </p:sp>
    </p:spTree>
    <p:extLst>
      <p:ext uri="{BB962C8B-B14F-4D97-AF65-F5344CB8AC3E}">
        <p14:creationId xmlns:p14="http://schemas.microsoft.com/office/powerpoint/2010/main" val="11727083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Cover Slide">
    <p:spTree>
      <p:nvGrpSpPr>
        <p:cNvPr id="1" name=""/>
        <p:cNvGrpSpPr/>
        <p:nvPr/>
      </p:nvGrpSpPr>
      <p:grpSpPr>
        <a:xfrm>
          <a:off x="0" y="0"/>
          <a:ext cx="0" cy="0"/>
          <a:chOff x="0" y="0"/>
          <a:chExt cx="0" cy="0"/>
        </a:xfrm>
      </p:grpSpPr>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76101"/>
            <a:ext cx="9867900" cy="753883"/>
          </a:xfrm>
          <a:prstGeom prst="rect">
            <a:avLst/>
          </a:prstGeom>
        </p:spPr>
      </p:pic>
      <p:sp>
        <p:nvSpPr>
          <p:cNvPr id="2" name="Title 1"/>
          <p:cNvSpPr>
            <a:spLocks noGrp="1"/>
          </p:cNvSpPr>
          <p:nvPr>
            <p:ph type="ctrTitle" hasCustomPrompt="1"/>
          </p:nvPr>
        </p:nvSpPr>
        <p:spPr>
          <a:xfrm>
            <a:off x="533400" y="1669122"/>
            <a:ext cx="7061200" cy="779862"/>
          </a:xfrm>
          <a:prstGeom prst="rect">
            <a:avLst/>
          </a:prstGeom>
        </p:spPr>
        <p:txBody>
          <a:bodyPr anchor="b">
            <a:normAutofit/>
          </a:bodyPr>
          <a:lstStyle>
            <a:lvl1pPr algn="l">
              <a:defRPr sz="4000" baseline="0">
                <a:solidFill>
                  <a:srgbClr val="EC1C28"/>
                </a:solidFill>
                <a:latin typeface="Segoe UI Light" panose="020B0502040204020203" pitchFamily="34" charset="0"/>
                <a:cs typeface="Segoe UI Light" panose="020B0502040204020203" pitchFamily="34" charset="0"/>
              </a:defRPr>
            </a:lvl1pPr>
          </a:lstStyle>
          <a:p>
            <a:r>
              <a:rPr lang="en-US" dirty="0"/>
              <a:t>Title Heading 1(as needed)</a:t>
            </a:r>
          </a:p>
        </p:txBody>
      </p:sp>
      <p:sp>
        <p:nvSpPr>
          <p:cNvPr id="16" name="Text Placeholder 15"/>
          <p:cNvSpPr>
            <a:spLocks noGrp="1"/>
          </p:cNvSpPr>
          <p:nvPr>
            <p:ph type="body" sz="quarter" idx="10" hasCustomPrompt="1"/>
          </p:nvPr>
        </p:nvSpPr>
        <p:spPr>
          <a:xfrm>
            <a:off x="533400" y="2547302"/>
            <a:ext cx="3829484" cy="577143"/>
          </a:xfrm>
          <a:prstGeom prst="rect">
            <a:avLst/>
          </a:prstGeom>
        </p:spPr>
        <p:txBody>
          <a:bodyPr/>
          <a:lstStyle>
            <a:lvl1pPr marL="0" indent="0">
              <a:buNone/>
              <a:defRPr sz="4000">
                <a:solidFill>
                  <a:schemeClr val="bg1"/>
                </a:solidFill>
                <a:latin typeface="Segoe UI" panose="020B0502040204020203" pitchFamily="34" charset="0"/>
                <a:cs typeface="Segoe UI" panose="020B0502040204020203" pitchFamily="34" charset="0"/>
              </a:defRPr>
            </a:lvl1pPr>
            <a:lvl5pPr marL="1828800" indent="0">
              <a:buNone/>
              <a:defRPr/>
            </a:lvl5pPr>
          </a:lstStyle>
          <a:p>
            <a:pPr algn="ctr"/>
            <a:r>
              <a:rPr lang="en-US" sz="4500" dirty="0">
                <a:solidFill>
                  <a:schemeClr val="bg1"/>
                </a:solidFill>
                <a:latin typeface="Segoe UI Light" panose="020B0502040204020203" pitchFamily="34" charset="0"/>
              </a:rPr>
              <a:t>Title Heading 2</a:t>
            </a:r>
          </a:p>
        </p:txBody>
      </p:sp>
      <p:sp>
        <p:nvSpPr>
          <p:cNvPr id="20" name="Text Placeholder 19"/>
          <p:cNvSpPr>
            <a:spLocks noGrp="1"/>
          </p:cNvSpPr>
          <p:nvPr>
            <p:ph type="body" sz="quarter" idx="12" hasCustomPrompt="1"/>
          </p:nvPr>
        </p:nvSpPr>
        <p:spPr>
          <a:xfrm>
            <a:off x="533400" y="5396580"/>
            <a:ext cx="9633585" cy="419620"/>
          </a:xfrm>
          <a:prstGeom prst="rect">
            <a:avLst/>
          </a:prstGeom>
        </p:spPr>
        <p:txBody>
          <a:bodyPr/>
          <a:lstStyle>
            <a:lvl1pPr marL="0" indent="0">
              <a:buNone/>
              <a:defRPr sz="2000" baseline="0">
                <a:solidFill>
                  <a:schemeClr val="tx1">
                    <a:lumMod val="75000"/>
                    <a:lumOff val="25000"/>
                  </a:schemeClr>
                </a:solidFill>
                <a:latin typeface="Segoe UI Light" panose="020B0502040204020203" pitchFamily="34" charset="0"/>
                <a:cs typeface="Segoe UI Light" panose="020B0502040204020203" pitchFamily="34" charset="0"/>
              </a:defRPr>
            </a:lvl1pPr>
          </a:lstStyle>
          <a:p>
            <a:pPr lvl="0"/>
            <a:r>
              <a:rPr lang="en-US" dirty="0"/>
              <a:t>Audience   /   Presenter’s name   /   Date</a:t>
            </a:r>
          </a:p>
        </p:txBody>
      </p:sp>
      <p:sp>
        <p:nvSpPr>
          <p:cNvPr id="5" name="Text Placeholder 4"/>
          <p:cNvSpPr>
            <a:spLocks noGrp="1"/>
          </p:cNvSpPr>
          <p:nvPr>
            <p:ph type="body" sz="quarter" idx="13" hasCustomPrompt="1"/>
          </p:nvPr>
        </p:nvSpPr>
        <p:spPr>
          <a:xfrm>
            <a:off x="6273800" y="3390900"/>
            <a:ext cx="2959100" cy="4064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000" dirty="0">
                <a:solidFill>
                  <a:schemeClr val="tx1">
                    <a:lumMod val="75000"/>
                    <a:lumOff val="25000"/>
                  </a:schemeClr>
                </a:solidFill>
                <a:latin typeface="Segoe UI Light" panose="020B0502040204020203" pitchFamily="34" charset="0"/>
                <a:cs typeface="Segoe UI Light" panose="020B0502040204020203" pitchFamily="34" charset="0"/>
              </a:rPr>
              <a:t>Sub Heading (as needed)</a:t>
            </a:r>
          </a:p>
          <a:p>
            <a:pPr lvl="0"/>
            <a:endParaRPr lang="en-US" dirty="0"/>
          </a:p>
        </p:txBody>
      </p:sp>
    </p:spTree>
    <p:extLst>
      <p:ext uri="{BB962C8B-B14F-4D97-AF65-F5344CB8AC3E}">
        <p14:creationId xmlns:p14="http://schemas.microsoft.com/office/powerpoint/2010/main" val="1304206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Header w/1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1028960"/>
          </a:xfrm>
          <a:prstGeom prst="rect">
            <a:avLst/>
          </a:prstGeom>
        </p:spPr>
        <p:txBody>
          <a:bodyPr>
            <a:normAutofit/>
          </a:bodyPr>
          <a:lstStyle>
            <a:lvl1pPr>
              <a:defRPr sz="4000" baseline="0">
                <a:solidFill>
                  <a:schemeClr val="tx1">
                    <a:lumMod val="75000"/>
                    <a:lumOff val="25000"/>
                  </a:schemeClr>
                </a:solidFill>
                <a:latin typeface="Segoe UI" panose="020B0502040204020203" pitchFamily="34" charset="0"/>
                <a:cs typeface="Segoe UI" panose="020B0502040204020203" pitchFamily="34" charset="0"/>
              </a:defRPr>
            </a:lvl1pPr>
          </a:lstStyle>
          <a:p>
            <a:r>
              <a:rPr lang="en-US" dirty="0"/>
              <a:t>Page Title</a:t>
            </a:r>
          </a:p>
        </p:txBody>
      </p:sp>
      <p:cxnSp>
        <p:nvCxnSpPr>
          <p:cNvPr id="11" name="Straight Connector 10"/>
          <p:cNvCxnSpPr/>
          <p:nvPr/>
        </p:nvCxnSpPr>
        <p:spPr>
          <a:xfrm>
            <a:off x="838200" y="1394086"/>
            <a:ext cx="10515600" cy="0"/>
          </a:xfrm>
          <a:prstGeom prst="line">
            <a:avLst/>
          </a:prstGeom>
          <a:ln>
            <a:solidFill>
              <a:srgbClr val="EC1C28"/>
            </a:solidFill>
          </a:ln>
        </p:spPr>
        <p:style>
          <a:lnRef idx="1">
            <a:schemeClr val="accent1"/>
          </a:lnRef>
          <a:fillRef idx="0">
            <a:schemeClr val="accent1"/>
          </a:fillRef>
          <a:effectRef idx="0">
            <a:schemeClr val="accent1"/>
          </a:effectRef>
          <a:fontRef idx="minor">
            <a:schemeClr val="tx1"/>
          </a:fontRef>
        </p:style>
      </p:cxnSp>
      <p:sp>
        <p:nvSpPr>
          <p:cNvPr id="6" name="Content Placeholder 5"/>
          <p:cNvSpPr>
            <a:spLocks noGrp="1"/>
          </p:cNvSpPr>
          <p:nvPr>
            <p:ph sz="quarter" idx="10" hasCustomPrompt="1"/>
          </p:nvPr>
        </p:nvSpPr>
        <p:spPr>
          <a:xfrm>
            <a:off x="838200" y="1784350"/>
            <a:ext cx="10515600" cy="4437063"/>
          </a:xfrm>
          <a:prstGeom prst="rect">
            <a:avLst/>
          </a:prstGeom>
        </p:spPr>
        <p:txBody>
          <a:bodyPr/>
          <a:lstStyle>
            <a:lvl1pPr>
              <a:defRPr sz="2400">
                <a:latin typeface="Segoe UI" panose="020B0502040204020203" pitchFamily="34" charset="0"/>
                <a:cs typeface="Segoe UI" panose="020B0502040204020203" pitchFamily="34" charset="0"/>
              </a:defRPr>
            </a:lvl1pPr>
          </a:lstStyle>
          <a:p>
            <a:pPr lvl="0"/>
            <a:r>
              <a:rPr lang="en-US" dirty="0"/>
              <a:t>Content should be written in Segoe UI. Font size should be 24 or 28 depending on amount of text. Font should not be smaller than 18 point.  </a:t>
            </a:r>
          </a:p>
        </p:txBody>
      </p:sp>
    </p:spTree>
    <p:extLst>
      <p:ext uri="{BB962C8B-B14F-4D97-AF65-F5344CB8AC3E}">
        <p14:creationId xmlns:p14="http://schemas.microsoft.com/office/powerpoint/2010/main" val="1875140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eader w/1 content &amp;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1028960"/>
          </a:xfrm>
          <a:prstGeom prst="rect">
            <a:avLst/>
          </a:prstGeom>
        </p:spPr>
        <p:txBody>
          <a:bodyPr>
            <a:normAutofit/>
          </a:bodyPr>
          <a:lstStyle>
            <a:lvl1pPr>
              <a:defRPr sz="4000" baseline="0">
                <a:solidFill>
                  <a:schemeClr val="tx1">
                    <a:lumMod val="75000"/>
                    <a:lumOff val="25000"/>
                  </a:schemeClr>
                </a:solidFill>
                <a:latin typeface="Segoe UI" panose="020B0502040204020203" pitchFamily="34" charset="0"/>
                <a:cs typeface="Segoe UI" panose="020B0502040204020203" pitchFamily="34" charset="0"/>
              </a:defRPr>
            </a:lvl1pPr>
          </a:lstStyle>
          <a:p>
            <a:r>
              <a:rPr lang="en-US" dirty="0"/>
              <a:t>Page Title</a:t>
            </a:r>
          </a:p>
        </p:txBody>
      </p:sp>
      <p:cxnSp>
        <p:nvCxnSpPr>
          <p:cNvPr id="11" name="Straight Connector 10"/>
          <p:cNvCxnSpPr/>
          <p:nvPr/>
        </p:nvCxnSpPr>
        <p:spPr>
          <a:xfrm>
            <a:off x="838200" y="1394086"/>
            <a:ext cx="10515600" cy="0"/>
          </a:xfrm>
          <a:prstGeom prst="line">
            <a:avLst/>
          </a:prstGeom>
          <a:ln>
            <a:solidFill>
              <a:srgbClr val="EC1C28"/>
            </a:solidFill>
          </a:ln>
        </p:spPr>
        <p:style>
          <a:lnRef idx="1">
            <a:schemeClr val="accent1"/>
          </a:lnRef>
          <a:fillRef idx="0">
            <a:schemeClr val="accent1"/>
          </a:fillRef>
          <a:effectRef idx="0">
            <a:schemeClr val="accent1"/>
          </a:effectRef>
          <a:fontRef idx="minor">
            <a:schemeClr val="tx1"/>
          </a:fontRef>
        </p:style>
      </p:cxnSp>
      <p:sp>
        <p:nvSpPr>
          <p:cNvPr id="6" name="Content Placeholder 5"/>
          <p:cNvSpPr>
            <a:spLocks noGrp="1"/>
          </p:cNvSpPr>
          <p:nvPr>
            <p:ph sz="quarter" idx="10" hasCustomPrompt="1"/>
          </p:nvPr>
        </p:nvSpPr>
        <p:spPr>
          <a:xfrm>
            <a:off x="838200" y="1784350"/>
            <a:ext cx="10515600" cy="4437063"/>
          </a:xfrm>
          <a:prstGeom prst="rect">
            <a:avLst/>
          </a:prstGeom>
        </p:spPr>
        <p:txBody>
          <a:bodyPr/>
          <a:lstStyle>
            <a:lvl1pPr>
              <a:defRPr sz="2400">
                <a:latin typeface="Segoe UI" panose="020B0502040204020203" pitchFamily="34" charset="0"/>
                <a:cs typeface="Segoe UI" panose="020B0502040204020203" pitchFamily="34" charset="0"/>
              </a:defRPr>
            </a:lvl1pPr>
          </a:lstStyle>
          <a:p>
            <a:pPr lvl="0"/>
            <a:r>
              <a:rPr lang="en-US" dirty="0"/>
              <a:t>Content should be written in Segoe UI. Font size should be 24 or 28 depending on amount of text. Font should not be smaller than 18 point.  </a:t>
            </a:r>
          </a:p>
        </p:txBody>
      </p:sp>
      <p:sp>
        <p:nvSpPr>
          <p:cNvPr id="5" name="Text Placeholder 4"/>
          <p:cNvSpPr>
            <a:spLocks noGrp="1"/>
          </p:cNvSpPr>
          <p:nvPr>
            <p:ph type="body" sz="quarter" idx="11" hasCustomPrompt="1"/>
          </p:nvPr>
        </p:nvSpPr>
        <p:spPr>
          <a:xfrm>
            <a:off x="838200" y="6332276"/>
            <a:ext cx="3225800" cy="2794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a:latin typeface="Segoe UI" panose="020B0502040204020203" pitchFamily="34" charset="0"/>
                <a:cs typeface="Segoe UI" panose="020B0502040204020203" pitchFamily="34" charset="0"/>
              </a:rPr>
              <a:t>Source: Segoe UI 10 or 12</a:t>
            </a:r>
          </a:p>
          <a:p>
            <a:pPr lvl="0"/>
            <a:endParaRPr lang="en-US" dirty="0"/>
          </a:p>
        </p:txBody>
      </p:sp>
    </p:spTree>
    <p:extLst>
      <p:ext uri="{BB962C8B-B14F-4D97-AF65-F5344CB8AC3E}">
        <p14:creationId xmlns:p14="http://schemas.microsoft.com/office/powerpoint/2010/main" val="2173614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eader w/2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1028960"/>
          </a:xfrm>
          <a:prstGeom prst="rect">
            <a:avLst/>
          </a:prstGeom>
        </p:spPr>
        <p:txBody>
          <a:bodyPr>
            <a:normAutofit/>
          </a:bodyPr>
          <a:lstStyle>
            <a:lvl1pPr>
              <a:defRPr sz="4000" baseline="0">
                <a:solidFill>
                  <a:schemeClr val="tx1">
                    <a:lumMod val="75000"/>
                    <a:lumOff val="25000"/>
                  </a:schemeClr>
                </a:solidFill>
                <a:latin typeface="Segoe UI" panose="020B0502040204020203" pitchFamily="34" charset="0"/>
                <a:cs typeface="Segoe UI" panose="020B0502040204020203" pitchFamily="34" charset="0"/>
              </a:defRPr>
            </a:lvl1pPr>
          </a:lstStyle>
          <a:p>
            <a:r>
              <a:rPr lang="en-US" dirty="0"/>
              <a:t>Page Title</a:t>
            </a:r>
          </a:p>
        </p:txBody>
      </p:sp>
      <p:sp>
        <p:nvSpPr>
          <p:cNvPr id="4" name="Content Placeholder 3"/>
          <p:cNvSpPr>
            <a:spLocks noGrp="1"/>
          </p:cNvSpPr>
          <p:nvPr>
            <p:ph sz="half" idx="2" hasCustomPrompt="1"/>
          </p:nvPr>
        </p:nvSpPr>
        <p:spPr>
          <a:xfrm>
            <a:off x="6625652" y="1648919"/>
            <a:ext cx="4728148" cy="4512038"/>
          </a:xfrm>
          <a:prstGeom prst="rect">
            <a:avLst/>
          </a:prstGeom>
        </p:spPr>
        <p:txBody>
          <a:bodyPr/>
          <a:lstStyle>
            <a:lvl1pPr>
              <a:defRPr>
                <a:latin typeface="Segoe UI" panose="020B0502040204020203" pitchFamily="34" charset="0"/>
                <a:cs typeface="Segoe UI" panose="020B0502040204020203" pitchFamily="34" charset="0"/>
              </a:defRPr>
            </a:lvl1pPr>
          </a:lstStyle>
          <a:p>
            <a:pPr lvl="0"/>
            <a:r>
              <a:rPr lang="en-US" dirty="0"/>
              <a:t>Content should be written in Segoe UI. Font size should not be smaller than 18 point.  </a:t>
            </a:r>
          </a:p>
        </p:txBody>
      </p:sp>
      <p:cxnSp>
        <p:nvCxnSpPr>
          <p:cNvPr id="11" name="Straight Connector 10"/>
          <p:cNvCxnSpPr/>
          <p:nvPr/>
        </p:nvCxnSpPr>
        <p:spPr>
          <a:xfrm>
            <a:off x="838200" y="1394086"/>
            <a:ext cx="10515600" cy="0"/>
          </a:xfrm>
          <a:prstGeom prst="line">
            <a:avLst/>
          </a:prstGeom>
          <a:ln>
            <a:solidFill>
              <a:srgbClr val="EC1C2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6086007" y="1648919"/>
            <a:ext cx="39973" cy="4512038"/>
          </a:xfrm>
          <a:prstGeom prst="line">
            <a:avLst/>
          </a:prstGeom>
          <a:ln>
            <a:solidFill>
              <a:srgbClr val="EC1C28"/>
            </a:solidFill>
          </a:ln>
        </p:spPr>
        <p:style>
          <a:lnRef idx="1">
            <a:schemeClr val="accent1"/>
          </a:lnRef>
          <a:fillRef idx="0">
            <a:schemeClr val="accent1"/>
          </a:fillRef>
          <a:effectRef idx="0">
            <a:schemeClr val="accent1"/>
          </a:effectRef>
          <a:fontRef idx="minor">
            <a:schemeClr val="tx1"/>
          </a:fontRef>
        </p:style>
      </p:cxnSp>
      <p:sp>
        <p:nvSpPr>
          <p:cNvPr id="15" name="Content Placeholder 3"/>
          <p:cNvSpPr>
            <a:spLocks noGrp="1"/>
          </p:cNvSpPr>
          <p:nvPr>
            <p:ph sz="half" idx="10" hasCustomPrompt="1"/>
          </p:nvPr>
        </p:nvSpPr>
        <p:spPr>
          <a:xfrm>
            <a:off x="838200" y="1648919"/>
            <a:ext cx="4728148" cy="4512038"/>
          </a:xfrm>
          <a:prstGeom prst="rect">
            <a:avLst/>
          </a:prstGeom>
        </p:spPr>
        <p:txBody>
          <a:bodyPr/>
          <a:lstStyle>
            <a:lvl1pPr>
              <a:defRPr>
                <a:latin typeface="Segoe UI" panose="020B0502040204020203" pitchFamily="34" charset="0"/>
                <a:cs typeface="Segoe UI" panose="020B0502040204020203" pitchFamily="34" charset="0"/>
              </a:defRPr>
            </a:lvl1pPr>
          </a:lstStyle>
          <a:p>
            <a:pPr lvl="0"/>
            <a:r>
              <a:rPr lang="en-US" dirty="0"/>
              <a:t>Content should be written in Segoe UI. Font size should not be smaller than 18 point.  </a:t>
            </a:r>
          </a:p>
        </p:txBody>
      </p:sp>
    </p:spTree>
    <p:extLst>
      <p:ext uri="{BB962C8B-B14F-4D97-AF65-F5344CB8AC3E}">
        <p14:creationId xmlns:p14="http://schemas.microsoft.com/office/powerpoint/2010/main" val="2208121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ag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0">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hasCustomPrompt="1"/>
          </p:nvPr>
        </p:nvSpPr>
        <p:spPr>
          <a:xfrm>
            <a:off x="839788" y="2505075"/>
            <a:ext cx="5157787" cy="3684588"/>
          </a:xfrm>
          <a:prstGeom prst="rect">
            <a:avLst/>
          </a:prstGeom>
        </p:spPr>
        <p:txBody>
          <a:bodyPr/>
          <a:lstStyle>
            <a:lvl1pPr>
              <a:defRPr>
                <a:latin typeface="Segoe UI" panose="020B0502040204020203" pitchFamily="34" charset="0"/>
                <a:cs typeface="Segoe UI" panose="020B0502040204020203" pitchFamily="34" charset="0"/>
              </a:defRPr>
            </a:lvl1pPr>
          </a:lstStyle>
          <a:p>
            <a:pPr lvl="0"/>
            <a:r>
              <a:rPr lang="en-US" dirty="0"/>
              <a:t>Content should be written in Segoe UI. Font size should not to be smaller than 18 point.  </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0">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hasCustomPrompt="1"/>
          </p:nvPr>
        </p:nvSpPr>
        <p:spPr>
          <a:xfrm>
            <a:off x="6172200" y="2505075"/>
            <a:ext cx="5183188" cy="3684588"/>
          </a:xfrm>
          <a:prstGeom prst="rect">
            <a:avLst/>
          </a:prstGeom>
        </p:spPr>
        <p:txBody>
          <a:bodyPr/>
          <a:lstStyle>
            <a:lvl1pPr>
              <a:defRPr>
                <a:latin typeface="Segoe UI" panose="020B0502040204020203" pitchFamily="34" charset="0"/>
                <a:cs typeface="Segoe UI" panose="020B0502040204020203" pitchFamily="34" charset="0"/>
              </a:defRPr>
            </a:lvl1pPr>
          </a:lstStyle>
          <a:p>
            <a:pPr lvl="0"/>
            <a:r>
              <a:rPr lang="en-US" dirty="0"/>
              <a:t>Content should be written in Segoe UI Light. Font size should not to be smaller than 18 point.  </a:t>
            </a:r>
          </a:p>
        </p:txBody>
      </p:sp>
      <p:sp>
        <p:nvSpPr>
          <p:cNvPr id="10" name="Title 1"/>
          <p:cNvSpPr>
            <a:spLocks noGrp="1"/>
          </p:cNvSpPr>
          <p:nvPr>
            <p:ph type="title" hasCustomPrompt="1"/>
          </p:nvPr>
        </p:nvSpPr>
        <p:spPr>
          <a:xfrm>
            <a:off x="838200" y="365126"/>
            <a:ext cx="10515600" cy="1028960"/>
          </a:xfrm>
          <a:prstGeom prst="rect">
            <a:avLst/>
          </a:prstGeom>
        </p:spPr>
        <p:txBody>
          <a:bodyPr>
            <a:normAutofit/>
          </a:bodyPr>
          <a:lstStyle>
            <a:lvl1pPr>
              <a:defRPr sz="4000" baseline="0">
                <a:solidFill>
                  <a:schemeClr val="tx1">
                    <a:lumMod val="75000"/>
                    <a:lumOff val="25000"/>
                  </a:schemeClr>
                </a:solidFill>
                <a:latin typeface="Segoe UI" panose="020B0502040204020203" pitchFamily="34" charset="0"/>
                <a:cs typeface="Segoe UI" panose="020B0502040204020203" pitchFamily="34" charset="0"/>
              </a:defRPr>
            </a:lvl1pPr>
          </a:lstStyle>
          <a:p>
            <a:r>
              <a:rPr lang="en-US" dirty="0"/>
              <a:t>Page Title</a:t>
            </a:r>
          </a:p>
        </p:txBody>
      </p:sp>
      <p:cxnSp>
        <p:nvCxnSpPr>
          <p:cNvPr id="11" name="Straight Connector 10"/>
          <p:cNvCxnSpPr/>
          <p:nvPr/>
        </p:nvCxnSpPr>
        <p:spPr>
          <a:xfrm>
            <a:off x="838200" y="1394086"/>
            <a:ext cx="10515600" cy="0"/>
          </a:xfrm>
          <a:prstGeom prst="line">
            <a:avLst/>
          </a:prstGeom>
          <a:ln>
            <a:solidFill>
              <a:srgbClr val="EC1C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2428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5616" y="4582697"/>
            <a:ext cx="10193313" cy="349068"/>
          </a:xfrm>
          <a:prstGeom prst="rect">
            <a:avLst/>
          </a:prstGeom>
        </p:spPr>
        <p:txBody>
          <a:bodyPr anchor="b">
            <a:noAutofit/>
          </a:bodyPr>
          <a:lstStyle>
            <a:lvl1pPr algn="l">
              <a:defRPr sz="2000" baseline="0">
                <a:latin typeface="Segoe UI Semibold" panose="020B0702040204020203" pitchFamily="34" charset="0"/>
              </a:defRPr>
            </a:lvl1pPr>
          </a:lstStyle>
          <a:p>
            <a:pPr lvl="0"/>
            <a:br>
              <a:rPr lang="en-US" dirty="0"/>
            </a:br>
            <a:r>
              <a:rPr lang="en-US" dirty="0"/>
              <a:t>Font for caption should be Segoe UI </a:t>
            </a:r>
            <a:r>
              <a:rPr lang="en-US" dirty="0" err="1"/>
              <a:t>Semibold</a:t>
            </a:r>
            <a:r>
              <a:rPr lang="en-US" dirty="0"/>
              <a:t>.</a:t>
            </a:r>
          </a:p>
        </p:txBody>
      </p:sp>
      <p:sp>
        <p:nvSpPr>
          <p:cNvPr id="3" name="Picture Placeholder 2"/>
          <p:cNvSpPr>
            <a:spLocks noGrp="1"/>
          </p:cNvSpPr>
          <p:nvPr>
            <p:ph type="pic" idx="1"/>
          </p:nvPr>
        </p:nvSpPr>
        <p:spPr>
          <a:xfrm>
            <a:off x="965617" y="342424"/>
            <a:ext cx="10193312" cy="4113290"/>
          </a:xfrm>
          <a:prstGeom prst="rect">
            <a:avLst/>
          </a:prstGeom>
        </p:spPr>
        <p:txBody>
          <a:bodyPr/>
          <a:lstStyle>
            <a:lvl1pPr marL="0" indent="0">
              <a:buNone/>
              <a:defRPr sz="3200">
                <a:solidFill>
                  <a:schemeClr val="tx1"/>
                </a:solidFill>
                <a:latin typeface="Segoe UI" panose="020B0502040204020203" pitchFamily="34" charset="0"/>
                <a:cs typeface="Segoe UI" panose="020B05020402040202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hasCustomPrompt="1"/>
          </p:nvPr>
        </p:nvSpPr>
        <p:spPr>
          <a:xfrm>
            <a:off x="944380" y="5058749"/>
            <a:ext cx="9233941" cy="1357042"/>
          </a:xfrm>
          <a:prstGeom prst="rect">
            <a:avLst/>
          </a:prstGeom>
        </p:spPr>
        <p:txBody>
          <a:bodyPr>
            <a:normAutofit/>
          </a:bodyPr>
          <a:lstStyle>
            <a:lvl1pPr marL="0" indent="0">
              <a:buNone/>
              <a:defRPr sz="1800">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Content should be written in Segoe UI. Font size should be at least 18 point.</a:t>
            </a:r>
          </a:p>
        </p:txBody>
      </p:sp>
    </p:spTree>
    <p:extLst>
      <p:ext uri="{BB962C8B-B14F-4D97-AF65-F5344CB8AC3E}">
        <p14:creationId xmlns:p14="http://schemas.microsoft.com/office/powerpoint/2010/main" val="2030174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3982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77706" y="6662657"/>
            <a:ext cx="6514294" cy="202838"/>
          </a:xfrm>
          <a:prstGeom prst="rect">
            <a:avLst/>
          </a:prstGeom>
        </p:spPr>
      </p:pic>
      <p:sp>
        <p:nvSpPr>
          <p:cNvPr id="8" name="TextBox 7"/>
          <p:cNvSpPr txBox="1"/>
          <p:nvPr/>
        </p:nvSpPr>
        <p:spPr>
          <a:xfrm>
            <a:off x="7088072" y="6639701"/>
            <a:ext cx="3469216" cy="246221"/>
          </a:xfrm>
          <a:prstGeom prst="rect">
            <a:avLst/>
          </a:prstGeom>
          <a:noFill/>
        </p:spPr>
        <p:txBody>
          <a:bodyPr wrap="square" rtlCol="0">
            <a:spAutoFit/>
          </a:bodyPr>
          <a:lstStyle/>
          <a:p>
            <a:pPr algn="r"/>
            <a:r>
              <a:rPr lang="en-US" sz="1000" spc="10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GEORGIA DEPARTMENT OF PUBLIC HEALTH</a:t>
            </a:r>
          </a:p>
        </p:txBody>
      </p:sp>
    </p:spTree>
    <p:extLst>
      <p:ext uri="{BB962C8B-B14F-4D97-AF65-F5344CB8AC3E}">
        <p14:creationId xmlns:p14="http://schemas.microsoft.com/office/powerpoint/2010/main" val="1175027630"/>
      </p:ext>
    </p:extLst>
  </p:cSld>
  <p:clrMap bg1="lt1" tx1="dk1" bg2="lt2" tx2="dk2" accent1="accent1" accent2="accent2" accent3="accent3" accent4="accent4" accent5="accent5" accent6="accent6" hlink="hlink" folHlink="folHlink"/>
  <p:sldLayoutIdLst>
    <p:sldLayoutId id="2147483709" r:id="rId1"/>
    <p:sldLayoutId id="2147483686" r:id="rId2"/>
    <p:sldLayoutId id="2147483708" r:id="rId3"/>
    <p:sldLayoutId id="2147483665" r:id="rId4"/>
    <p:sldLayoutId id="2147483678" r:id="rId5"/>
    <p:sldLayoutId id="2147483670" r:id="rId6"/>
    <p:sldLayoutId id="2147483707" r:id="rId7"/>
  </p:sldLayoutIdLst>
  <p:txStyles>
    <p:titleStyle>
      <a:lvl1pPr algn="l" defTabSz="914400" rtl="0" eaLnBrk="1" latinLnBrk="0" hangingPunct="1">
        <a:lnSpc>
          <a:spcPct val="90000"/>
        </a:lnSpc>
        <a:spcBef>
          <a:spcPct val="0"/>
        </a:spcBef>
        <a:buNone/>
        <a:defRPr sz="4000" kern="1200" baseline="0">
          <a:solidFill>
            <a:schemeClr val="tx1">
              <a:lumMod val="75000"/>
              <a:lumOff val="25000"/>
            </a:schemeClr>
          </a:solidFill>
          <a:latin typeface="Segoe UI Light" panose="020B0502040204020203"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Segoe UI Ligh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mailto:Rhonda.Tankersley@dph.ga.gov"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75167"/>
            <a:ext cx="7061200" cy="2272135"/>
          </a:xfrm>
        </p:spPr>
        <p:txBody>
          <a:bodyPr>
            <a:normAutofit/>
          </a:bodyPr>
          <a:lstStyle/>
          <a:p>
            <a:r>
              <a:rPr lang="en-US" sz="3400" dirty="0"/>
              <a:t>Registered Dietitians in Georgia WIC: Workforce Development through a Nationally Accredited Competency Based Supervised Practice Program</a:t>
            </a:r>
          </a:p>
        </p:txBody>
      </p:sp>
      <p:sp>
        <p:nvSpPr>
          <p:cNvPr id="3" name="Text Placeholder 2"/>
          <p:cNvSpPr>
            <a:spLocks noGrp="1"/>
          </p:cNvSpPr>
          <p:nvPr>
            <p:ph type="body" sz="quarter" idx="10"/>
          </p:nvPr>
        </p:nvSpPr>
        <p:spPr>
          <a:xfrm>
            <a:off x="533400" y="2547302"/>
            <a:ext cx="8082280" cy="561658"/>
          </a:xfrm>
        </p:spPr>
        <p:txBody>
          <a:bodyPr/>
          <a:lstStyle/>
          <a:p>
            <a:r>
              <a:rPr lang="en-US" sz="3200" dirty="0"/>
              <a:t>DPH WIC Dietetic Internship</a:t>
            </a:r>
          </a:p>
        </p:txBody>
      </p:sp>
      <p:sp>
        <p:nvSpPr>
          <p:cNvPr id="4" name="Text Placeholder 3"/>
          <p:cNvSpPr>
            <a:spLocks noGrp="1"/>
          </p:cNvSpPr>
          <p:nvPr>
            <p:ph type="body" sz="quarter" idx="12"/>
          </p:nvPr>
        </p:nvSpPr>
        <p:spPr/>
        <p:txBody>
          <a:bodyPr/>
          <a:lstStyle/>
          <a:p>
            <a:r>
              <a:rPr lang="en-US" dirty="0"/>
              <a:t>National WIC Association/Rhonda Tankersley/April 10, 2019</a:t>
            </a:r>
          </a:p>
        </p:txBody>
      </p:sp>
    </p:spTree>
    <p:extLst>
      <p:ext uri="{BB962C8B-B14F-4D97-AF65-F5344CB8AC3E}">
        <p14:creationId xmlns:p14="http://schemas.microsoft.com/office/powerpoint/2010/main" val="1836815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Goal 2 and Objectives</a:t>
            </a:r>
          </a:p>
        </p:txBody>
      </p:sp>
      <p:sp>
        <p:nvSpPr>
          <p:cNvPr id="3" name="Content Placeholder 2"/>
          <p:cNvSpPr>
            <a:spLocks noGrp="1"/>
          </p:cNvSpPr>
          <p:nvPr>
            <p:ph sz="quarter" idx="10"/>
          </p:nvPr>
        </p:nvSpPr>
        <p:spPr/>
        <p:txBody>
          <a:bodyPr/>
          <a:lstStyle/>
          <a:p>
            <a:r>
              <a:rPr lang="en-US" dirty="0"/>
              <a:t>The DPH WIC Dietetic Internship Program will attract and retain well qualified candidates.</a:t>
            </a:r>
          </a:p>
          <a:p>
            <a:pPr lvl="1"/>
            <a:r>
              <a:rPr lang="en-US" dirty="0">
                <a:latin typeface="Segoe UI" panose="020B0502040204020203" pitchFamily="34" charset="0"/>
                <a:cs typeface="Segoe UI" panose="020B0502040204020203" pitchFamily="34" charset="0"/>
              </a:rPr>
              <a:t>Over a five (5) year period: </a:t>
            </a:r>
          </a:p>
          <a:p>
            <a:pPr lvl="2">
              <a:spcAft>
                <a:spcPts val="600"/>
              </a:spcAft>
              <a:buFont typeface="Courier New" panose="02070309020205020404" pitchFamily="49" charset="0"/>
              <a:buChar char="o"/>
            </a:pPr>
            <a:r>
              <a:rPr lang="en-US" sz="2200" dirty="0">
                <a:latin typeface="Segoe UI" panose="020B0502040204020203" pitchFamily="34" charset="0"/>
                <a:cs typeface="Segoe UI" panose="020B0502040204020203" pitchFamily="34" charset="0"/>
              </a:rPr>
              <a:t>90% of the interns will complete the program in 18 months or 150% time planned for completion</a:t>
            </a:r>
          </a:p>
          <a:p>
            <a:pPr lvl="2">
              <a:buFont typeface="Courier New" panose="02070309020205020404" pitchFamily="49" charset="0"/>
              <a:buChar char="o"/>
            </a:pPr>
            <a:r>
              <a:rPr lang="en-US" sz="2200" dirty="0">
                <a:latin typeface="Segoe UI" panose="020B0502040204020203" pitchFamily="34" charset="0"/>
                <a:cs typeface="Segoe UI" panose="020B0502040204020203" pitchFamily="34" charset="0"/>
              </a:rPr>
              <a:t>90% of graduates will be employed in Nutrition and Dietetics or related fields within 12 months of graduation </a:t>
            </a:r>
          </a:p>
          <a:p>
            <a:endParaRPr lang="en-US" dirty="0"/>
          </a:p>
        </p:txBody>
      </p:sp>
    </p:spTree>
    <p:extLst>
      <p:ext uri="{BB962C8B-B14F-4D97-AF65-F5344CB8AC3E}">
        <p14:creationId xmlns:p14="http://schemas.microsoft.com/office/powerpoint/2010/main" val="2648140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Goal 3 and Objectives</a:t>
            </a:r>
          </a:p>
        </p:txBody>
      </p:sp>
      <p:sp>
        <p:nvSpPr>
          <p:cNvPr id="3" name="Content Placeholder 2"/>
          <p:cNvSpPr>
            <a:spLocks noGrp="1"/>
          </p:cNvSpPr>
          <p:nvPr>
            <p:ph sz="quarter" idx="10"/>
          </p:nvPr>
        </p:nvSpPr>
        <p:spPr/>
        <p:txBody>
          <a:bodyPr/>
          <a:lstStyle/>
          <a:p>
            <a:r>
              <a:rPr lang="en-US" dirty="0"/>
              <a:t>The DPH WIC Dietetic Internship Program will prepare graduates who will continue to practice in Community Nutrition Care Services in Georgia after program completion.</a:t>
            </a:r>
          </a:p>
          <a:p>
            <a:pPr lvl="1"/>
            <a:r>
              <a:rPr lang="en-US" dirty="0">
                <a:latin typeface="Segoe UI" panose="020B0502040204020203" pitchFamily="34" charset="0"/>
                <a:cs typeface="Segoe UI" panose="020B0502040204020203" pitchFamily="34" charset="0"/>
              </a:rPr>
              <a:t>Over a five (5) year period: </a:t>
            </a:r>
          </a:p>
          <a:p>
            <a:pPr lvl="2">
              <a:buFont typeface="Courier New" panose="02070309020205020404" pitchFamily="49" charset="0"/>
              <a:buChar char="o"/>
            </a:pPr>
            <a:r>
              <a:rPr lang="en-US" sz="2200" dirty="0">
                <a:latin typeface="Segoe UI" panose="020B0502040204020203" pitchFamily="34" charset="0"/>
                <a:cs typeface="Segoe UI" panose="020B0502040204020203" pitchFamily="34" charset="0"/>
              </a:rPr>
              <a:t>80% of program graduates will indicate working / volunteering in DPH nutrition two (2) years after program completion</a:t>
            </a:r>
          </a:p>
          <a:p>
            <a:endParaRPr lang="en-US" dirty="0"/>
          </a:p>
        </p:txBody>
      </p:sp>
    </p:spTree>
    <p:extLst>
      <p:ext uri="{BB962C8B-B14F-4D97-AF65-F5344CB8AC3E}">
        <p14:creationId xmlns:p14="http://schemas.microsoft.com/office/powerpoint/2010/main" val="305860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68941" y="2547302"/>
            <a:ext cx="9211235" cy="577143"/>
          </a:xfrm>
        </p:spPr>
        <p:txBody>
          <a:bodyPr/>
          <a:lstStyle/>
          <a:p>
            <a:r>
              <a:rPr lang="en-US" dirty="0"/>
              <a:t>Program Assessment and Improvement</a:t>
            </a:r>
          </a:p>
        </p:txBody>
      </p:sp>
    </p:spTree>
    <p:extLst>
      <p:ext uri="{BB962C8B-B14F-4D97-AF65-F5344CB8AC3E}">
        <p14:creationId xmlns:p14="http://schemas.microsoft.com/office/powerpoint/2010/main" val="2584544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a:t>
            </a:r>
          </a:p>
        </p:txBody>
      </p:sp>
      <p:sp>
        <p:nvSpPr>
          <p:cNvPr id="3" name="Content Placeholder 2"/>
          <p:cNvSpPr>
            <a:spLocks noGrp="1"/>
          </p:cNvSpPr>
          <p:nvPr>
            <p:ph sz="quarter" idx="10"/>
          </p:nvPr>
        </p:nvSpPr>
        <p:spPr/>
        <p:txBody>
          <a:bodyPr/>
          <a:lstStyle/>
          <a:p>
            <a:pPr marL="342900" indent="-342900">
              <a:buFont typeface="Arial" panose="020B0604020202020204" pitchFamily="34" charset="0"/>
              <a:buChar char="•"/>
            </a:pPr>
            <a:r>
              <a:rPr lang="en-US" dirty="0"/>
              <a:t>2012 Probationary accreditation status issued</a:t>
            </a:r>
          </a:p>
          <a:p>
            <a:pPr marL="342900" indent="-342900">
              <a:buFont typeface="Arial" panose="020B0604020202020204" pitchFamily="34" charset="0"/>
              <a:buChar char="•"/>
            </a:pPr>
            <a:r>
              <a:rPr lang="en-US" dirty="0"/>
              <a:t>Administration turnover</a:t>
            </a:r>
          </a:p>
          <a:p>
            <a:pPr marL="342900" indent="-342900">
              <a:buFont typeface="Arial" panose="020B0604020202020204" pitchFamily="34" charset="0"/>
              <a:buChar char="•"/>
            </a:pPr>
            <a:r>
              <a:rPr lang="en-US" dirty="0"/>
              <a:t>Admission policies and procedures</a:t>
            </a:r>
          </a:p>
          <a:p>
            <a:pPr marL="342900" indent="-342900">
              <a:buFont typeface="Arial" panose="020B0604020202020204" pitchFamily="34" charset="0"/>
              <a:buChar char="•"/>
            </a:pPr>
            <a:r>
              <a:rPr lang="en-US" dirty="0"/>
              <a:t>Registered Dietitian Exam preparation and pass rate</a:t>
            </a:r>
          </a:p>
          <a:p>
            <a:pPr marL="342900" indent="-342900">
              <a:buFont typeface="Arial" panose="020B0604020202020204" pitchFamily="34" charset="0"/>
              <a:buChar char="•"/>
            </a:pPr>
            <a:r>
              <a:rPr lang="en-US" dirty="0"/>
              <a:t>Lack of practice sites and preceptors </a:t>
            </a:r>
          </a:p>
          <a:p>
            <a:pPr marL="342900" indent="-342900">
              <a:buFont typeface="Arial" panose="020B0604020202020204" pitchFamily="34" charset="0"/>
              <a:buChar char="•"/>
            </a:pPr>
            <a:r>
              <a:rPr lang="en-US" dirty="0"/>
              <a:t>Program on-going evaluation and improvement</a:t>
            </a:r>
          </a:p>
        </p:txBody>
      </p:sp>
    </p:spTree>
    <p:extLst>
      <p:ext uri="{BB962C8B-B14F-4D97-AF65-F5344CB8AC3E}">
        <p14:creationId xmlns:p14="http://schemas.microsoft.com/office/powerpoint/2010/main" val="842056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Solutions</a:t>
            </a:r>
          </a:p>
        </p:txBody>
      </p:sp>
      <p:sp>
        <p:nvSpPr>
          <p:cNvPr id="3" name="Content Placeholder 2"/>
          <p:cNvSpPr>
            <a:spLocks noGrp="1"/>
          </p:cNvSpPr>
          <p:nvPr>
            <p:ph sz="quarter" idx="10"/>
          </p:nvPr>
        </p:nvSpPr>
        <p:spPr/>
        <p:txBody>
          <a:bodyPr/>
          <a:lstStyle/>
          <a:p>
            <a:pPr marL="342900" indent="-342900">
              <a:buFont typeface="Arial" panose="020B0604020202020204" pitchFamily="34" charset="0"/>
              <a:buChar char="•"/>
            </a:pPr>
            <a:r>
              <a:rPr lang="en-US" dirty="0"/>
              <a:t>Start with standards in mind</a:t>
            </a:r>
          </a:p>
          <a:p>
            <a:pPr marL="1028700" lvl="1" indent="-342900">
              <a:buFont typeface="Courier New" panose="02070309020205020404" pitchFamily="49" charset="0"/>
              <a:buChar char="o"/>
            </a:pPr>
            <a:r>
              <a:rPr lang="en-US" dirty="0">
                <a:latin typeface="Segoe UI" panose="020B0502040204020203" pitchFamily="34" charset="0"/>
                <a:cs typeface="Segoe UI" panose="020B0502040204020203" pitchFamily="34" charset="0"/>
              </a:rPr>
              <a:t>Resources</a:t>
            </a:r>
          </a:p>
          <a:p>
            <a:pPr marL="1028700" lvl="1" indent="-342900">
              <a:buFont typeface="Courier New" panose="02070309020205020404" pitchFamily="49" charset="0"/>
              <a:buChar char="o"/>
            </a:pPr>
            <a:r>
              <a:rPr lang="en-US" dirty="0">
                <a:latin typeface="Segoe UI" panose="020B0502040204020203" pitchFamily="34" charset="0"/>
                <a:cs typeface="Segoe UI" panose="020B0502040204020203" pitchFamily="34" charset="0"/>
              </a:rPr>
              <a:t>Policy and Procedure</a:t>
            </a:r>
          </a:p>
          <a:p>
            <a:pPr marL="1028700" lvl="1" indent="-342900">
              <a:buFont typeface="Courier New" panose="02070309020205020404" pitchFamily="49" charset="0"/>
              <a:buChar char="o"/>
            </a:pPr>
            <a:r>
              <a:rPr lang="en-US" dirty="0">
                <a:latin typeface="Segoe UI" panose="020B0502040204020203" pitchFamily="34" charset="0"/>
                <a:cs typeface="Segoe UI" panose="020B0502040204020203" pitchFamily="34" charset="0"/>
              </a:rPr>
              <a:t>Curriculum</a:t>
            </a:r>
          </a:p>
          <a:p>
            <a:pPr marL="1028700" lvl="1" indent="-342900">
              <a:buFont typeface="Courier New" panose="02070309020205020404" pitchFamily="49" charset="0"/>
              <a:buChar char="o"/>
            </a:pPr>
            <a:r>
              <a:rPr lang="en-US" dirty="0">
                <a:latin typeface="Segoe UI" panose="020B0502040204020203" pitchFamily="34" charset="0"/>
                <a:cs typeface="Segoe UI" panose="020B0502040204020203" pitchFamily="34" charset="0"/>
              </a:rPr>
              <a:t>Evaluation</a:t>
            </a:r>
          </a:p>
          <a:p>
            <a:pPr marL="1028700" lvl="1" indent="-342900">
              <a:buFont typeface="Courier New" panose="02070309020205020404" pitchFamily="49" charset="0"/>
              <a:buChar char="o"/>
            </a:pPr>
            <a:r>
              <a:rPr lang="en-US" dirty="0">
                <a:latin typeface="Segoe UI" panose="020B0502040204020203" pitchFamily="34" charset="0"/>
                <a:cs typeface="Segoe UI" panose="020B0502040204020203" pitchFamily="34" charset="0"/>
              </a:rPr>
              <a:t>Partnership</a:t>
            </a:r>
          </a:p>
          <a:p>
            <a:pPr marL="342900" indent="-342900">
              <a:buFont typeface="Arial" panose="020B0604020202020204" pitchFamily="34" charset="0"/>
              <a:buChar char="•"/>
            </a:pPr>
            <a:r>
              <a:rPr lang="en-US" dirty="0"/>
              <a:t>Marketing</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3949" y="2456237"/>
            <a:ext cx="4838982" cy="3765176"/>
          </a:xfrm>
          <a:prstGeom prst="rect">
            <a:avLst/>
          </a:prstGeom>
        </p:spPr>
      </p:pic>
    </p:spTree>
    <p:extLst>
      <p:ext uri="{BB962C8B-B14F-4D97-AF65-F5344CB8AC3E}">
        <p14:creationId xmlns:p14="http://schemas.microsoft.com/office/powerpoint/2010/main" val="658908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sz="quarter" idx="10"/>
          </p:nvPr>
        </p:nvSpPr>
        <p:spPr/>
        <p:txBody>
          <a:bodyPr/>
          <a:lstStyle/>
          <a:p>
            <a:pPr marL="342900" indent="-342900">
              <a:buFont typeface="Arial" panose="020B0604020202020204" pitchFamily="34" charset="0"/>
              <a:buChar char="•"/>
            </a:pPr>
            <a:r>
              <a:rPr lang="en-US" dirty="0"/>
              <a:t>Administration</a:t>
            </a:r>
          </a:p>
          <a:p>
            <a:pPr marL="342900" indent="-342900">
              <a:buFont typeface="Arial" panose="020B0604020202020204" pitchFamily="34" charset="0"/>
              <a:buChar char="•"/>
            </a:pPr>
            <a:r>
              <a:rPr lang="en-US" dirty="0"/>
              <a:t>Funding for Full-time Program Director</a:t>
            </a:r>
          </a:p>
          <a:p>
            <a:pPr marL="342900" indent="-342900">
              <a:buFont typeface="Arial" panose="020B0604020202020204" pitchFamily="34" charset="0"/>
              <a:buChar char="•"/>
            </a:pPr>
            <a:r>
              <a:rPr lang="en-US" dirty="0"/>
              <a:t>Allocation to districts </a:t>
            </a:r>
          </a:p>
          <a:p>
            <a:pPr marL="342900" indent="-342900">
              <a:buFont typeface="Arial" panose="020B0604020202020204" pitchFamily="34" charset="0"/>
              <a:buChar char="•"/>
            </a:pPr>
            <a:r>
              <a:rPr lang="en-US" dirty="0"/>
              <a:t>Advisory Board</a:t>
            </a:r>
          </a:p>
          <a:p>
            <a:pPr marL="342900" indent="-342900">
              <a:buFont typeface="Arial" panose="020B0604020202020204" pitchFamily="34" charset="0"/>
              <a:buChar char="•"/>
            </a:pPr>
            <a:r>
              <a:rPr lang="en-US" dirty="0"/>
              <a:t>Expert training to interns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294623" y="2420471"/>
            <a:ext cx="3421998" cy="4562664"/>
          </a:xfrm>
          <a:prstGeom prst="rect">
            <a:avLst/>
          </a:prstGeom>
        </p:spPr>
      </p:pic>
    </p:spTree>
    <p:extLst>
      <p:ext uri="{BB962C8B-B14F-4D97-AF65-F5344CB8AC3E}">
        <p14:creationId xmlns:p14="http://schemas.microsoft.com/office/powerpoint/2010/main" val="2158934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Policy and Procedure</a:t>
            </a:r>
          </a:p>
        </p:txBody>
      </p:sp>
      <p:sp>
        <p:nvSpPr>
          <p:cNvPr id="3" name="Content Placeholder 2"/>
          <p:cNvSpPr>
            <a:spLocks noGrp="1"/>
          </p:cNvSpPr>
          <p:nvPr>
            <p:ph sz="quarter" idx="10"/>
          </p:nvPr>
        </p:nvSpPr>
        <p:spPr/>
        <p:txBody>
          <a:bodyPr/>
          <a:lstStyle/>
          <a:p>
            <a:pPr marL="342900" indent="-342900">
              <a:buFont typeface="Arial" panose="020B0604020202020204" pitchFamily="34" charset="0"/>
              <a:buChar char="•"/>
            </a:pPr>
            <a:r>
              <a:rPr lang="en-US" dirty="0"/>
              <a:t>Application and Admission</a:t>
            </a:r>
          </a:p>
          <a:p>
            <a:pPr marL="1028700" lvl="1" indent="-342900">
              <a:buFont typeface="Courier New" panose="02070309020205020404" pitchFamily="49" charset="0"/>
              <a:buChar char="o"/>
            </a:pPr>
            <a:r>
              <a:rPr lang="en-US" sz="2200" dirty="0">
                <a:latin typeface="Segoe UI" panose="020B0502040204020203" pitchFamily="34" charset="0"/>
                <a:cs typeface="Segoe UI" panose="020B0502040204020203" pitchFamily="34" charset="0"/>
              </a:rPr>
              <a:t>Points system</a:t>
            </a:r>
          </a:p>
          <a:p>
            <a:pPr marL="1028700" lvl="1" indent="-342900">
              <a:buFont typeface="Courier New" panose="02070309020205020404" pitchFamily="49" charset="0"/>
              <a:buChar char="o"/>
            </a:pPr>
            <a:r>
              <a:rPr lang="en-US" sz="2200" dirty="0">
                <a:latin typeface="Segoe UI" panose="020B0502040204020203" pitchFamily="34" charset="0"/>
                <a:cs typeface="Segoe UI" panose="020B0502040204020203" pitchFamily="34" charset="0"/>
              </a:rPr>
              <a:t>Performance evaluation</a:t>
            </a:r>
          </a:p>
          <a:p>
            <a:pPr marL="1028700" lvl="1" indent="-342900">
              <a:buFont typeface="Courier New" panose="02070309020205020404" pitchFamily="49" charset="0"/>
              <a:buChar char="o"/>
            </a:pPr>
            <a:r>
              <a:rPr lang="en-US" sz="2200" dirty="0">
                <a:latin typeface="Segoe UI" panose="020B0502040204020203" pitchFamily="34" charset="0"/>
                <a:cs typeface="Segoe UI" panose="020B0502040204020203" pitchFamily="34" charset="0"/>
              </a:rPr>
              <a:t>Personal statement</a:t>
            </a:r>
          </a:p>
          <a:p>
            <a:pPr marL="1028700" lvl="1" indent="-342900">
              <a:buFont typeface="Courier New" panose="02070309020205020404" pitchFamily="49" charset="0"/>
              <a:buChar char="o"/>
            </a:pPr>
            <a:r>
              <a:rPr lang="en-US" sz="2200" dirty="0">
                <a:latin typeface="Segoe UI" panose="020B0502040204020203" pitchFamily="34" charset="0"/>
                <a:cs typeface="Segoe UI" panose="020B0502040204020203" pitchFamily="34" charset="0"/>
              </a:rPr>
              <a:t>Project</a:t>
            </a:r>
          </a:p>
          <a:p>
            <a:pPr marL="1028700" lvl="1" indent="-342900">
              <a:buFont typeface="Courier New" panose="02070309020205020404" pitchFamily="49" charset="0"/>
              <a:buChar char="o"/>
            </a:pPr>
            <a:r>
              <a:rPr lang="en-US" sz="2200" dirty="0">
                <a:latin typeface="Segoe UI" panose="020B0502040204020203" pitchFamily="34" charset="0"/>
                <a:cs typeface="Segoe UI" panose="020B0502040204020203" pitchFamily="34" charset="0"/>
              </a:rPr>
              <a:t>Interview</a:t>
            </a:r>
          </a:p>
          <a:p>
            <a:pPr marL="1028700" lvl="1" indent="-342900">
              <a:buFont typeface="Courier New" panose="02070309020205020404" pitchFamily="49" charset="0"/>
              <a:buChar char="o"/>
            </a:pPr>
            <a:r>
              <a:rPr lang="en-US" sz="2200" dirty="0">
                <a:latin typeface="Segoe UI" panose="020B0502040204020203" pitchFamily="34" charset="0"/>
                <a:cs typeface="Segoe UI" panose="020B0502040204020203" pitchFamily="34" charset="0"/>
              </a:rPr>
              <a:t>Contract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1469" y="2958353"/>
            <a:ext cx="4276165" cy="2850776"/>
          </a:xfrm>
          <a:prstGeom prst="rect">
            <a:avLst/>
          </a:prstGeom>
        </p:spPr>
      </p:pic>
    </p:spTree>
    <p:extLst>
      <p:ext uri="{BB962C8B-B14F-4D97-AF65-F5344CB8AC3E}">
        <p14:creationId xmlns:p14="http://schemas.microsoft.com/office/powerpoint/2010/main" val="228613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Curriculum</a:t>
            </a:r>
          </a:p>
        </p:txBody>
      </p:sp>
      <p:sp>
        <p:nvSpPr>
          <p:cNvPr id="3" name="Content Placeholder 2"/>
          <p:cNvSpPr>
            <a:spLocks noGrp="1"/>
          </p:cNvSpPr>
          <p:nvPr>
            <p:ph sz="quarter" idx="10"/>
          </p:nvPr>
        </p:nvSpPr>
        <p:spPr/>
        <p:txBody>
          <a:bodyPr/>
          <a:lstStyle/>
          <a:p>
            <a:pPr marL="342900" indent="-342900">
              <a:buFont typeface="Arial" panose="020B0604020202020204" pitchFamily="34" charset="0"/>
              <a:buChar char="•"/>
            </a:pPr>
            <a:r>
              <a:rPr lang="en-US" dirty="0"/>
              <a:t>Area expert input</a:t>
            </a:r>
          </a:p>
          <a:p>
            <a:pPr marL="342900" indent="-342900">
              <a:buFont typeface="Arial" panose="020B0604020202020204" pitchFamily="34" charset="0"/>
              <a:buChar char="•"/>
            </a:pPr>
            <a:r>
              <a:rPr lang="en-US" dirty="0"/>
              <a:t>Pre-rotation preparation</a:t>
            </a:r>
          </a:p>
          <a:p>
            <a:pPr marL="342900" indent="-342900">
              <a:buFont typeface="Arial" panose="020B0604020202020204" pitchFamily="34" charset="0"/>
              <a:buChar char="•"/>
            </a:pPr>
            <a:r>
              <a:rPr lang="en-US" dirty="0"/>
              <a:t>Rotation specific orientation</a:t>
            </a:r>
          </a:p>
          <a:p>
            <a:pPr marL="342900" indent="-342900">
              <a:buFont typeface="Arial" panose="020B0604020202020204" pitchFamily="34" charset="0"/>
              <a:buChar char="•"/>
            </a:pPr>
            <a:r>
              <a:rPr lang="en-US" dirty="0"/>
              <a:t>Competency based activities</a:t>
            </a:r>
          </a:p>
          <a:p>
            <a:pPr marL="1143000" lvl="1" indent="-457200">
              <a:buFont typeface="Courier New" panose="02070309020205020404" pitchFamily="49" charset="0"/>
              <a:buChar char="o"/>
            </a:pPr>
            <a:r>
              <a:rPr lang="en-US" sz="2200" dirty="0">
                <a:latin typeface="Segoe UI" panose="020B0502040204020203" pitchFamily="34" charset="0"/>
                <a:cs typeface="Segoe UI" panose="020B0502040204020203" pitchFamily="34" charset="0"/>
              </a:rPr>
              <a:t>Supervised practice</a:t>
            </a:r>
          </a:p>
          <a:p>
            <a:pPr marL="1143000" lvl="1" indent="-457200">
              <a:buFont typeface="Courier New" panose="02070309020205020404" pitchFamily="49" charset="0"/>
              <a:buChar char="o"/>
            </a:pPr>
            <a:r>
              <a:rPr lang="en-US" sz="2200" dirty="0">
                <a:latin typeface="Segoe UI" panose="020B0502040204020203" pitchFamily="34" charset="0"/>
                <a:cs typeface="Segoe UI" panose="020B0502040204020203" pitchFamily="34" charset="0"/>
              </a:rPr>
              <a:t>Simulation </a:t>
            </a:r>
          </a:p>
          <a:p>
            <a:pPr marL="1143000" lvl="1" indent="-457200">
              <a:buFont typeface="Courier New" panose="02070309020205020404" pitchFamily="49" charset="0"/>
              <a:buChar char="o"/>
            </a:pPr>
            <a:r>
              <a:rPr lang="en-US" sz="2200" dirty="0">
                <a:latin typeface="Segoe UI" panose="020B0502040204020203" pitchFamily="34" charset="0"/>
                <a:cs typeface="Segoe UI" panose="020B0502040204020203" pitchFamily="34" charset="0"/>
              </a:rPr>
              <a:t>Case studies</a:t>
            </a:r>
          </a:p>
          <a:p>
            <a:pPr marL="342900" indent="-342900">
              <a:buFont typeface="Arial" panose="020B0604020202020204" pitchFamily="34" charset="0"/>
              <a:buChar char="•"/>
            </a:pPr>
            <a:r>
              <a:rPr lang="en-US" dirty="0"/>
              <a:t>Standardized rubrics and performance definitions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9436" y="1784350"/>
            <a:ext cx="4208930" cy="2805953"/>
          </a:xfrm>
          <a:prstGeom prst="rect">
            <a:avLst/>
          </a:prstGeom>
        </p:spPr>
      </p:pic>
    </p:spTree>
    <p:extLst>
      <p:ext uri="{BB962C8B-B14F-4D97-AF65-F5344CB8AC3E}">
        <p14:creationId xmlns:p14="http://schemas.microsoft.com/office/powerpoint/2010/main" val="3068751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a:t>
            </a:r>
          </a:p>
        </p:txBody>
      </p:sp>
      <p:sp>
        <p:nvSpPr>
          <p:cNvPr id="3" name="Content Placeholder 2"/>
          <p:cNvSpPr>
            <a:spLocks noGrp="1"/>
          </p:cNvSpPr>
          <p:nvPr>
            <p:ph sz="quarter" idx="10"/>
          </p:nvPr>
        </p:nvSpPr>
        <p:spPr/>
        <p:txBody>
          <a:bodyPr/>
          <a:lstStyle/>
          <a:p>
            <a:pPr marL="342900" indent="-342900">
              <a:buFont typeface="Arial" panose="020B0604020202020204" pitchFamily="34" charset="0"/>
              <a:buChar char="•"/>
            </a:pPr>
            <a:r>
              <a:rPr lang="en-US" dirty="0"/>
              <a:t>Formative</a:t>
            </a:r>
          </a:p>
          <a:p>
            <a:pPr marL="1028700" lvl="1" indent="-342900">
              <a:buFont typeface="Courier New" panose="02070309020205020404" pitchFamily="49" charset="0"/>
              <a:buChar char="o"/>
            </a:pPr>
            <a:r>
              <a:rPr lang="en-US" sz="2200" dirty="0">
                <a:latin typeface="Segoe UI" panose="020B0502040204020203" pitchFamily="34" charset="0"/>
                <a:cs typeface="Segoe UI" panose="020B0502040204020203" pitchFamily="34" charset="0"/>
              </a:rPr>
              <a:t>Pre/post rotation goals</a:t>
            </a:r>
          </a:p>
          <a:p>
            <a:pPr marL="1028700" lvl="1" indent="-342900">
              <a:buFont typeface="Courier New" panose="02070309020205020404" pitchFamily="49" charset="0"/>
              <a:buChar char="o"/>
            </a:pPr>
            <a:r>
              <a:rPr lang="en-US" sz="2200" dirty="0">
                <a:latin typeface="Segoe UI" panose="020B0502040204020203" pitchFamily="34" charset="0"/>
                <a:cs typeface="Segoe UI" panose="020B0502040204020203" pitchFamily="34" charset="0"/>
              </a:rPr>
              <a:t>Individual activities and assignments</a:t>
            </a:r>
          </a:p>
          <a:p>
            <a:pPr marL="1028700" lvl="1" indent="-342900">
              <a:buFont typeface="Courier New" panose="02070309020205020404" pitchFamily="49" charset="0"/>
              <a:buChar char="o"/>
            </a:pPr>
            <a:r>
              <a:rPr lang="en-US" sz="2200" dirty="0">
                <a:latin typeface="Segoe UI" panose="020B0502040204020203" pitchFamily="34" charset="0"/>
                <a:cs typeface="Segoe UI" panose="020B0502040204020203" pitchFamily="34" charset="0"/>
              </a:rPr>
              <a:t>RD practice exams</a:t>
            </a:r>
          </a:p>
          <a:p>
            <a:pPr marL="1028700" lvl="1" indent="-342900">
              <a:buFont typeface="Courier New" panose="02070309020205020404" pitchFamily="49" charset="0"/>
              <a:buChar char="o"/>
            </a:pPr>
            <a:r>
              <a:rPr lang="en-US" sz="2200" dirty="0">
                <a:latin typeface="Segoe UI" panose="020B0502040204020203" pitchFamily="34" charset="0"/>
                <a:cs typeface="Segoe UI" panose="020B0502040204020203" pitchFamily="34" charset="0"/>
              </a:rPr>
              <a:t>Mid-point evaluation</a:t>
            </a:r>
          </a:p>
          <a:p>
            <a:pPr marL="342900" indent="-342900">
              <a:buFont typeface="Arial" panose="020B0604020202020204" pitchFamily="34" charset="0"/>
              <a:buChar char="•"/>
            </a:pPr>
            <a:r>
              <a:rPr lang="en-US" dirty="0"/>
              <a:t>Summative</a:t>
            </a:r>
          </a:p>
          <a:p>
            <a:pPr marL="1028700" lvl="1" indent="-342900">
              <a:buFont typeface="Courier New" panose="02070309020205020404" pitchFamily="49" charset="0"/>
              <a:buChar char="o"/>
            </a:pPr>
            <a:r>
              <a:rPr lang="en-US" sz="2200" dirty="0">
                <a:latin typeface="Segoe UI" panose="020B0502040204020203" pitchFamily="34" charset="0"/>
                <a:cs typeface="Segoe UI" panose="020B0502040204020203" pitchFamily="34" charset="0"/>
              </a:rPr>
              <a:t>Preceptor/intern interview post rotation 	</a:t>
            </a:r>
          </a:p>
          <a:p>
            <a:pPr marL="1028700" lvl="1" indent="-342900">
              <a:buFont typeface="Courier New" panose="02070309020205020404" pitchFamily="49" charset="0"/>
              <a:buChar char="o"/>
            </a:pPr>
            <a:r>
              <a:rPr lang="en-US" sz="2200" dirty="0">
                <a:latin typeface="Segoe UI" panose="020B0502040204020203" pitchFamily="34" charset="0"/>
                <a:cs typeface="Segoe UI" panose="020B0502040204020203" pitchFamily="34" charset="0"/>
              </a:rPr>
              <a:t>Final rotation evaluation</a:t>
            </a:r>
          </a:p>
          <a:p>
            <a:pPr marL="1028700" lvl="1" indent="-342900">
              <a:buFont typeface="Courier New" panose="02070309020205020404" pitchFamily="49" charset="0"/>
              <a:buChar char="o"/>
            </a:pPr>
            <a:r>
              <a:rPr lang="en-US" sz="2200" dirty="0">
                <a:latin typeface="Segoe UI" panose="020B0502040204020203" pitchFamily="34" charset="0"/>
                <a:cs typeface="Segoe UI" panose="020B0502040204020203" pitchFamily="34" charset="0"/>
              </a:rPr>
              <a:t>RD exam </a:t>
            </a:r>
          </a:p>
          <a:p>
            <a:pPr marL="1028700" lvl="1" indent="-342900">
              <a:buFont typeface="Courier New" panose="02070309020205020404" pitchFamily="49" charset="0"/>
              <a:buChar char="o"/>
            </a:pPr>
            <a:r>
              <a:rPr lang="en-US" sz="2200" dirty="0">
                <a:latin typeface="Segoe UI" panose="020B0502040204020203" pitchFamily="34" charset="0"/>
                <a:cs typeface="Segoe UI" panose="020B0502040204020203" pitchFamily="34" charset="0"/>
              </a:rPr>
              <a:t>Employer survey</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8616" y="2245660"/>
            <a:ext cx="3834026" cy="3052482"/>
          </a:xfrm>
          <a:prstGeom prst="rect">
            <a:avLst/>
          </a:prstGeom>
        </p:spPr>
      </p:pic>
    </p:spTree>
    <p:extLst>
      <p:ext uri="{BB962C8B-B14F-4D97-AF65-F5344CB8AC3E}">
        <p14:creationId xmlns:p14="http://schemas.microsoft.com/office/powerpoint/2010/main" val="2845301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Partnership</a:t>
            </a:r>
          </a:p>
        </p:txBody>
      </p:sp>
      <p:sp>
        <p:nvSpPr>
          <p:cNvPr id="3" name="Content Placeholder 2"/>
          <p:cNvSpPr>
            <a:spLocks noGrp="1"/>
          </p:cNvSpPr>
          <p:nvPr>
            <p:ph sz="quarter" idx="10"/>
          </p:nvPr>
        </p:nvSpPr>
        <p:spPr/>
        <p:txBody>
          <a:bodyPr/>
          <a:lstStyle/>
          <a:p>
            <a:pPr marL="342900" indent="-342900">
              <a:buFont typeface="Arial" panose="020B0604020202020204" pitchFamily="34" charset="0"/>
              <a:buChar char="•"/>
            </a:pPr>
            <a:r>
              <a:rPr lang="en-US" dirty="0"/>
              <a:t>Affiliates and Preceptors</a:t>
            </a:r>
          </a:p>
          <a:p>
            <a:pPr marL="1028700" lvl="1" indent="-342900">
              <a:buFont typeface="Courier New" panose="02070309020205020404" pitchFamily="49" charset="0"/>
              <a:buChar char="o"/>
            </a:pPr>
            <a:r>
              <a:rPr lang="en-US" sz="2200" dirty="0">
                <a:latin typeface="Segoe UI" panose="020B0502040204020203" pitchFamily="34" charset="0"/>
                <a:cs typeface="Segoe UI" panose="020B0502040204020203" pitchFamily="34" charset="0"/>
              </a:rPr>
              <a:t>Community</a:t>
            </a:r>
          </a:p>
          <a:p>
            <a:pPr marL="1028700" lvl="1" indent="-342900">
              <a:buFont typeface="Courier New" panose="02070309020205020404" pitchFamily="49" charset="0"/>
              <a:buChar char="o"/>
            </a:pPr>
            <a:r>
              <a:rPr lang="en-US" sz="2200" dirty="0">
                <a:latin typeface="Segoe UI" panose="020B0502040204020203" pitchFamily="34" charset="0"/>
                <a:cs typeface="Segoe UI" panose="020B0502040204020203" pitchFamily="34" charset="0"/>
              </a:rPr>
              <a:t>School Nutrition</a:t>
            </a:r>
          </a:p>
          <a:p>
            <a:pPr marL="1028700" lvl="1" indent="-342900">
              <a:buFont typeface="Courier New" panose="02070309020205020404" pitchFamily="49" charset="0"/>
              <a:buChar char="o"/>
            </a:pPr>
            <a:r>
              <a:rPr lang="en-US" sz="2200" dirty="0">
                <a:latin typeface="Segoe UI" panose="020B0502040204020203" pitchFamily="34" charset="0"/>
                <a:cs typeface="Segoe UI" panose="020B0502040204020203" pitchFamily="34" charset="0"/>
              </a:rPr>
              <a:t>Clinical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9224" y="2039677"/>
            <a:ext cx="6096000" cy="4572000"/>
          </a:xfrm>
          <a:prstGeom prst="rect">
            <a:avLst/>
          </a:prstGeom>
        </p:spPr>
      </p:pic>
    </p:spTree>
    <p:extLst>
      <p:ext uri="{BB962C8B-B14F-4D97-AF65-F5344CB8AC3E}">
        <p14:creationId xmlns:p14="http://schemas.microsoft.com/office/powerpoint/2010/main" val="335898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sz="quarter" idx="10"/>
          </p:nvPr>
        </p:nvSpPr>
        <p:spPr/>
        <p:txBody>
          <a:bodyPr/>
          <a:lstStyle/>
          <a:p>
            <a:pPr marL="342900" indent="-342900">
              <a:buFont typeface="Arial" panose="020B0604020202020204" pitchFamily="34" charset="0"/>
              <a:buChar char="•"/>
            </a:pPr>
            <a:r>
              <a:rPr lang="en-US" dirty="0"/>
              <a:t>Identify Department of Public Health (DPH) WIC Dietetic Internship Program role in recruitment of Nutritionists in the Georgia WIC Program</a:t>
            </a:r>
          </a:p>
          <a:p>
            <a:pPr marL="342900" indent="-342900">
              <a:buFont typeface="Arial" panose="020B0604020202020204" pitchFamily="34" charset="0"/>
              <a:buChar char="•"/>
            </a:pPr>
            <a:r>
              <a:rPr lang="en-US" dirty="0"/>
              <a:t>Identify DPH WIC Dietetic Internship Program role in development of the Georgia WIC Registered Dietitian workforce</a:t>
            </a:r>
          </a:p>
          <a:p>
            <a:pPr marL="342900" indent="-342900">
              <a:buFont typeface="Arial" panose="020B0604020202020204" pitchFamily="34" charset="0"/>
              <a:buChar char="•"/>
            </a:pPr>
            <a:r>
              <a:rPr lang="en-US" dirty="0"/>
              <a:t>Identify process and outcomes in DPH WIC Dietetic Internship Program quality improvement</a:t>
            </a:r>
          </a:p>
        </p:txBody>
      </p:sp>
    </p:spTree>
    <p:extLst>
      <p:ext uri="{BB962C8B-B14F-4D97-AF65-F5344CB8AC3E}">
        <p14:creationId xmlns:p14="http://schemas.microsoft.com/office/powerpoint/2010/main" val="600714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Marketing</a:t>
            </a:r>
          </a:p>
        </p:txBody>
      </p:sp>
      <p:sp>
        <p:nvSpPr>
          <p:cNvPr id="3" name="Content Placeholder 2"/>
          <p:cNvSpPr>
            <a:spLocks noGrp="1"/>
          </p:cNvSpPr>
          <p:nvPr>
            <p:ph sz="quarter" idx="10"/>
          </p:nvPr>
        </p:nvSpPr>
        <p:spPr/>
        <p:txBody>
          <a:bodyPr/>
          <a:lstStyle/>
          <a:p>
            <a:pPr marL="342900" indent="-342900">
              <a:buFont typeface="Arial" panose="020B0604020202020204" pitchFamily="34" charset="0"/>
              <a:buChar char="•"/>
            </a:pPr>
            <a:r>
              <a:rPr lang="en-US" dirty="0"/>
              <a:t>Internal</a:t>
            </a:r>
          </a:p>
          <a:p>
            <a:pPr marL="1028700" lvl="1" indent="-342900">
              <a:buFont typeface="Courier New" panose="02070309020205020404" pitchFamily="49" charset="0"/>
              <a:buChar char="o"/>
            </a:pPr>
            <a:r>
              <a:rPr lang="en-US" sz="2200" dirty="0">
                <a:latin typeface="Segoe UI" panose="020B0502040204020203" pitchFamily="34" charset="0"/>
                <a:cs typeface="Segoe UI" panose="020B0502040204020203" pitchFamily="34" charset="0"/>
              </a:rPr>
              <a:t>Program promotion to Department of Public Health Board of Health and District Nutrition Services Directors</a:t>
            </a:r>
          </a:p>
          <a:p>
            <a:pPr marL="1028700" lvl="1" indent="-342900">
              <a:buFont typeface="Courier New" panose="02070309020205020404" pitchFamily="49" charset="0"/>
              <a:buChar char="o"/>
            </a:pPr>
            <a:r>
              <a:rPr lang="en-US" sz="2200" dirty="0">
                <a:latin typeface="Segoe UI" panose="020B0502040204020203" pitchFamily="34" charset="0"/>
                <a:cs typeface="Segoe UI" panose="020B0502040204020203" pitchFamily="34" charset="0"/>
              </a:rPr>
              <a:t>Annual virtual “Open House” session with local county Nutritionists</a:t>
            </a:r>
          </a:p>
          <a:p>
            <a:pPr marL="342900" indent="-342900">
              <a:buFont typeface="Arial" panose="020B0604020202020204" pitchFamily="34" charset="0"/>
              <a:buChar char="•"/>
            </a:pPr>
            <a:r>
              <a:rPr lang="en-US" dirty="0"/>
              <a:t>External</a:t>
            </a:r>
          </a:p>
          <a:p>
            <a:pPr marL="1028700" lvl="1" indent="-342900">
              <a:buFont typeface="Courier New" panose="02070309020205020404" pitchFamily="49" charset="0"/>
              <a:buChar char="o"/>
            </a:pPr>
            <a:r>
              <a:rPr lang="en-US" sz="2200" dirty="0">
                <a:latin typeface="Segoe UI" panose="020B0502040204020203" pitchFamily="34" charset="0"/>
                <a:cs typeface="Segoe UI" panose="020B0502040204020203" pitchFamily="34" charset="0"/>
              </a:rPr>
              <a:t>Program promotion and outreach to undergraduate didactic programs in dietetics (DPD) in:</a:t>
            </a:r>
          </a:p>
          <a:p>
            <a:pPr marL="1541463" lvl="3" indent="-169863">
              <a:buNone/>
            </a:pPr>
            <a:r>
              <a:rPr lang="en-US" dirty="0">
                <a:latin typeface="Segoe UI" panose="020B0502040204020203" pitchFamily="34" charset="0"/>
                <a:cs typeface="Segoe UI" panose="020B0502040204020203" pitchFamily="34" charset="0"/>
              </a:rPr>
              <a:t>- Georgia, North Florida, East Alabama, South Tennessee and Western North and South Carolina</a:t>
            </a:r>
          </a:p>
          <a:p>
            <a:endParaRPr lang="en-US" dirty="0"/>
          </a:p>
        </p:txBody>
      </p:sp>
    </p:spTree>
    <p:extLst>
      <p:ext uri="{BB962C8B-B14F-4D97-AF65-F5344CB8AC3E}">
        <p14:creationId xmlns:p14="http://schemas.microsoft.com/office/powerpoint/2010/main" val="1482949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Outcomes</a:t>
            </a:r>
          </a:p>
        </p:txBody>
      </p:sp>
    </p:spTree>
    <p:extLst>
      <p:ext uri="{BB962C8B-B14F-4D97-AF65-F5344CB8AC3E}">
        <p14:creationId xmlns:p14="http://schemas.microsoft.com/office/powerpoint/2010/main" val="35367321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Outcomes</a:t>
            </a:r>
          </a:p>
        </p:txBody>
      </p:sp>
      <p:sp>
        <p:nvSpPr>
          <p:cNvPr id="3" name="Content Placeholder 2"/>
          <p:cNvSpPr>
            <a:spLocks noGrp="1"/>
          </p:cNvSpPr>
          <p:nvPr>
            <p:ph sz="quarter" idx="10"/>
          </p:nvPr>
        </p:nvSpPr>
        <p:spPr/>
        <p:txBody>
          <a:bodyPr/>
          <a:lstStyle/>
          <a:p>
            <a:pPr marL="342900" indent="-342900">
              <a:buFont typeface="Arial" panose="020B0604020202020204" pitchFamily="34" charset="0"/>
              <a:buChar char="•"/>
            </a:pPr>
            <a:r>
              <a:rPr lang="en-US" dirty="0"/>
              <a:t>Goals and Objectives</a:t>
            </a:r>
          </a:p>
          <a:p>
            <a:pPr marL="1028700" lvl="1" indent="-342900">
              <a:buFont typeface="Courier New" panose="02070309020205020404" pitchFamily="49" charset="0"/>
              <a:buChar char="o"/>
            </a:pPr>
            <a:r>
              <a:rPr lang="en-US" sz="2200" dirty="0">
                <a:latin typeface="Segoe UI" panose="020B0502040204020203" pitchFamily="34" charset="0"/>
                <a:cs typeface="Segoe UI" panose="020B0502040204020203" pitchFamily="34" charset="0"/>
              </a:rPr>
              <a:t>Recruitment</a:t>
            </a:r>
          </a:p>
          <a:p>
            <a:pPr marL="1028700" lvl="1" indent="-342900">
              <a:buFont typeface="Courier New" panose="02070309020205020404" pitchFamily="49" charset="0"/>
              <a:buChar char="o"/>
            </a:pPr>
            <a:r>
              <a:rPr lang="en-US" sz="2200" dirty="0">
                <a:latin typeface="Segoe UI" panose="020B0502040204020203" pitchFamily="34" charset="0"/>
                <a:cs typeface="Segoe UI" panose="020B0502040204020203" pitchFamily="34" charset="0"/>
              </a:rPr>
              <a:t>Program Completion</a:t>
            </a:r>
          </a:p>
          <a:p>
            <a:pPr marL="1028700" lvl="1" indent="-342900">
              <a:buFont typeface="Courier New" panose="02070309020205020404" pitchFamily="49" charset="0"/>
              <a:buChar char="o"/>
            </a:pPr>
            <a:r>
              <a:rPr lang="en-US" sz="2200" dirty="0">
                <a:latin typeface="Segoe UI" panose="020B0502040204020203" pitchFamily="34" charset="0"/>
                <a:cs typeface="Segoe UI" panose="020B0502040204020203" pitchFamily="34" charset="0"/>
              </a:rPr>
              <a:t>Pass Rate </a:t>
            </a:r>
          </a:p>
          <a:p>
            <a:pPr marL="1028700" lvl="1" indent="-342900">
              <a:buFont typeface="Courier New" panose="02070309020205020404" pitchFamily="49" charset="0"/>
              <a:buChar char="o"/>
            </a:pPr>
            <a:r>
              <a:rPr lang="en-US" sz="2200" dirty="0">
                <a:latin typeface="Segoe UI" panose="020B0502040204020203" pitchFamily="34" charset="0"/>
                <a:cs typeface="Segoe UI" panose="020B0502040204020203" pitchFamily="34" charset="0"/>
              </a:rPr>
              <a:t>Employment</a:t>
            </a:r>
          </a:p>
          <a:p>
            <a:pPr marL="1028700" lvl="1" indent="-342900">
              <a:buFont typeface="Courier New" panose="02070309020205020404" pitchFamily="49" charset="0"/>
              <a:buChar char="o"/>
            </a:pPr>
            <a:r>
              <a:rPr lang="en-US" sz="2200" dirty="0">
                <a:latin typeface="Segoe UI" panose="020B0502040204020203" pitchFamily="34" charset="0"/>
                <a:cs typeface="Segoe UI" panose="020B0502040204020203" pitchFamily="34" charset="0"/>
              </a:rPr>
              <a:t>Competency Achievement</a:t>
            </a:r>
          </a:p>
          <a:p>
            <a:pPr marL="1028700" lvl="1" indent="-342900">
              <a:buFont typeface="Courier New" panose="02070309020205020404" pitchFamily="49" charset="0"/>
              <a:buChar char="o"/>
            </a:pPr>
            <a:r>
              <a:rPr lang="en-US" sz="2200" dirty="0">
                <a:latin typeface="Segoe UI" panose="020B0502040204020203" pitchFamily="34" charset="0"/>
                <a:cs typeface="Segoe UI" panose="020B0502040204020203" pitchFamily="34" charset="0"/>
              </a:rPr>
              <a:t>Retention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9772" y="2259107"/>
            <a:ext cx="6385677" cy="3738282"/>
          </a:xfrm>
          <a:prstGeom prst="rect">
            <a:avLst/>
          </a:prstGeom>
        </p:spPr>
      </p:pic>
    </p:spTree>
    <p:extLst>
      <p:ext uri="{BB962C8B-B14F-4D97-AF65-F5344CB8AC3E}">
        <p14:creationId xmlns:p14="http://schemas.microsoft.com/office/powerpoint/2010/main" val="20800870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Recruitment</a:t>
            </a:r>
          </a:p>
        </p:txBody>
      </p:sp>
      <p:graphicFrame>
        <p:nvGraphicFramePr>
          <p:cNvPr id="6" name="Content Placeholder 5"/>
          <p:cNvGraphicFramePr>
            <a:graphicFrameLocks noGrp="1"/>
          </p:cNvGraphicFramePr>
          <p:nvPr>
            <p:ph sz="quarter" idx="10"/>
            <p:extLst>
              <p:ext uri="{D42A27DB-BD31-4B8C-83A1-F6EECF244321}">
                <p14:modId xmlns:p14="http://schemas.microsoft.com/office/powerpoint/2010/main" val="110612444"/>
              </p:ext>
            </p:extLst>
          </p:nvPr>
        </p:nvGraphicFramePr>
        <p:xfrm>
          <a:off x="838200" y="1784350"/>
          <a:ext cx="10515600" cy="44370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97026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Program Completion</a:t>
            </a:r>
          </a:p>
        </p:txBody>
      </p:sp>
      <p:graphicFrame>
        <p:nvGraphicFramePr>
          <p:cNvPr id="6" name="Content Placeholder 5"/>
          <p:cNvGraphicFramePr>
            <a:graphicFrameLocks noGrp="1"/>
          </p:cNvGraphicFramePr>
          <p:nvPr>
            <p:ph sz="quarter" idx="10"/>
            <p:extLst>
              <p:ext uri="{D42A27DB-BD31-4B8C-83A1-F6EECF244321}">
                <p14:modId xmlns:p14="http://schemas.microsoft.com/office/powerpoint/2010/main" val="248147411"/>
              </p:ext>
            </p:extLst>
          </p:nvPr>
        </p:nvGraphicFramePr>
        <p:xfrm>
          <a:off x="719504" y="1607886"/>
          <a:ext cx="10752992" cy="47409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622998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Pass Rate</a:t>
            </a:r>
          </a:p>
        </p:txBody>
      </p:sp>
      <p:graphicFrame>
        <p:nvGraphicFramePr>
          <p:cNvPr id="6" name="Content Placeholder 5"/>
          <p:cNvGraphicFramePr>
            <a:graphicFrameLocks noGrp="1"/>
          </p:cNvGraphicFramePr>
          <p:nvPr>
            <p:ph sz="quarter" idx="10"/>
            <p:extLst>
              <p:ext uri="{D42A27DB-BD31-4B8C-83A1-F6EECF244321}">
                <p14:modId xmlns:p14="http://schemas.microsoft.com/office/powerpoint/2010/main" val="3665429110"/>
              </p:ext>
            </p:extLst>
          </p:nvPr>
        </p:nvGraphicFramePr>
        <p:xfrm>
          <a:off x="838200" y="1612900"/>
          <a:ext cx="10515600" cy="4749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91152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Program Objective Outcomes: Dietetics Employment</a:t>
            </a:r>
          </a:p>
        </p:txBody>
      </p:sp>
      <p:graphicFrame>
        <p:nvGraphicFramePr>
          <p:cNvPr id="6" name="Content Placeholder 5"/>
          <p:cNvGraphicFramePr>
            <a:graphicFrameLocks noGrp="1"/>
          </p:cNvGraphicFramePr>
          <p:nvPr>
            <p:ph sz="quarter" idx="10"/>
            <p:extLst>
              <p:ext uri="{D42A27DB-BD31-4B8C-83A1-F6EECF244321}">
                <p14:modId xmlns:p14="http://schemas.microsoft.com/office/powerpoint/2010/main" val="3965495779"/>
              </p:ext>
            </p:extLst>
          </p:nvPr>
        </p:nvGraphicFramePr>
        <p:xfrm>
          <a:off x="838200" y="1609344"/>
          <a:ext cx="10515600" cy="47914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286007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Competency Achievement</a:t>
            </a:r>
          </a:p>
        </p:txBody>
      </p:sp>
      <p:graphicFrame>
        <p:nvGraphicFramePr>
          <p:cNvPr id="6" name="Content Placeholder 5"/>
          <p:cNvGraphicFramePr>
            <a:graphicFrameLocks noGrp="1"/>
          </p:cNvGraphicFramePr>
          <p:nvPr>
            <p:ph sz="quarter" idx="10"/>
            <p:extLst>
              <p:ext uri="{D42A27DB-BD31-4B8C-83A1-F6EECF244321}">
                <p14:modId xmlns:p14="http://schemas.microsoft.com/office/powerpoint/2010/main" val="2786977762"/>
              </p:ext>
            </p:extLst>
          </p:nvPr>
        </p:nvGraphicFramePr>
        <p:xfrm>
          <a:off x="838200" y="1394086"/>
          <a:ext cx="10515600" cy="48273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757122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Retention</a:t>
            </a:r>
          </a:p>
        </p:txBody>
      </p:sp>
      <p:sp>
        <p:nvSpPr>
          <p:cNvPr id="3" name="Content Placeholder 2"/>
          <p:cNvSpPr>
            <a:spLocks noGrp="1"/>
          </p:cNvSpPr>
          <p:nvPr>
            <p:ph sz="quarter" idx="10"/>
          </p:nvPr>
        </p:nvSpPr>
        <p:spPr/>
        <p:txBody>
          <a:bodyPr/>
          <a:lstStyle/>
          <a:p>
            <a:pPr marL="342900" indent="-342900">
              <a:buFont typeface="Arial" panose="020B0604020202020204" pitchFamily="34" charset="0"/>
              <a:buChar char="•"/>
            </a:pPr>
            <a:r>
              <a:rPr lang="en-US" dirty="0"/>
              <a:t>30+ registered dietitian graduates currently working in Georgia WIC</a:t>
            </a:r>
          </a:p>
          <a:p>
            <a:pPr marL="342900" indent="-342900">
              <a:buFont typeface="Arial" panose="020B0604020202020204" pitchFamily="34" charset="0"/>
              <a:buChar char="•"/>
            </a:pPr>
            <a:r>
              <a:rPr lang="en-US" dirty="0"/>
              <a:t>The program maintains an average long term (more than 5 years) retention of 50%</a:t>
            </a:r>
          </a:p>
          <a:p>
            <a:pPr marL="342900" indent="-342900">
              <a:buFont typeface="Arial" panose="020B0604020202020204" pitchFamily="34" charset="0"/>
              <a:buChar char="•"/>
            </a:pPr>
            <a:r>
              <a:rPr lang="en-US" dirty="0"/>
              <a:t>9 of 18 Local Agency District Nutrition Services Directors are DPH WIC Dietetic Internship graduates</a:t>
            </a:r>
          </a:p>
          <a:p>
            <a:pPr marL="342900" indent="-342900">
              <a:buFont typeface="Arial" panose="020B0604020202020204" pitchFamily="34" charset="0"/>
              <a:buChar char="•"/>
            </a:pPr>
            <a:r>
              <a:rPr lang="en-US" dirty="0"/>
              <a:t>4 of 9 RD employees in the State WIC Office are DPH WIC Dietetic Internship graduates</a:t>
            </a:r>
          </a:p>
          <a:p>
            <a:endParaRPr lang="en-US" dirty="0"/>
          </a:p>
        </p:txBody>
      </p:sp>
    </p:spTree>
    <p:extLst>
      <p:ext uri="{BB962C8B-B14F-4D97-AF65-F5344CB8AC3E}">
        <p14:creationId xmlns:p14="http://schemas.microsoft.com/office/powerpoint/2010/main" val="12893059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 Beyond Retention</a:t>
            </a:r>
          </a:p>
        </p:txBody>
      </p:sp>
      <p:sp>
        <p:nvSpPr>
          <p:cNvPr id="3" name="Content Placeholder 2"/>
          <p:cNvSpPr>
            <a:spLocks noGrp="1"/>
          </p:cNvSpPr>
          <p:nvPr>
            <p:ph sz="quarter" idx="10"/>
          </p:nvPr>
        </p:nvSpPr>
        <p:spPr/>
        <p:txBody>
          <a:bodyPr/>
          <a:lstStyle/>
          <a:p>
            <a:pPr marL="342900" indent="-342900">
              <a:buFont typeface="Arial" panose="020B0604020202020204" pitchFamily="34" charset="0"/>
              <a:buChar char="•"/>
            </a:pPr>
            <a:r>
              <a:rPr lang="en-US" dirty="0"/>
              <a:t>Program graduates work in a variety of positions</a:t>
            </a:r>
          </a:p>
          <a:p>
            <a:pPr marL="1028700" lvl="1" indent="-342900"/>
            <a:r>
              <a:rPr lang="en-US" dirty="0"/>
              <a:t>School nutrition</a:t>
            </a:r>
          </a:p>
          <a:p>
            <a:pPr marL="1028700" lvl="1" indent="-342900"/>
            <a:r>
              <a:rPr lang="en-US" dirty="0"/>
              <a:t>Clinical nutrition</a:t>
            </a:r>
          </a:p>
          <a:p>
            <a:pPr marL="1028700" lvl="1" indent="-342900"/>
            <a:r>
              <a:rPr lang="en-US" dirty="0"/>
              <a:t>Private practice </a:t>
            </a:r>
          </a:p>
          <a:p>
            <a:pPr marL="1028700" lvl="1" indent="-342900"/>
            <a:r>
              <a:rPr lang="en-US" dirty="0"/>
              <a:t>Community organizations </a:t>
            </a:r>
          </a:p>
          <a:p>
            <a:pPr marL="342900" indent="-342900">
              <a:buFont typeface="Arial" panose="020B0604020202020204" pitchFamily="34" charset="0"/>
              <a:buChar char="•"/>
            </a:pPr>
            <a:r>
              <a:rPr lang="en-US" dirty="0"/>
              <a:t>Network of RD’s to promote and advocate for WIC</a:t>
            </a:r>
          </a:p>
          <a:p>
            <a:pPr marL="342900" indent="-342900">
              <a:buFont typeface="Arial" panose="020B0604020202020204" pitchFamily="34" charset="0"/>
              <a:buChar char="•"/>
            </a:pPr>
            <a:r>
              <a:rPr lang="en-US" dirty="0"/>
              <a:t>Potential partnership contacts</a:t>
            </a:r>
          </a:p>
          <a:p>
            <a:pPr marL="342900" indent="-342900">
              <a:buFont typeface="Arial" panose="020B0604020202020204" pitchFamily="34" charset="0"/>
              <a:buChar char="•"/>
            </a:pPr>
            <a:r>
              <a:rPr lang="en-US" dirty="0"/>
              <a:t>Internship program preceptors</a:t>
            </a:r>
          </a:p>
        </p:txBody>
      </p:sp>
    </p:spTree>
    <p:extLst>
      <p:ext uri="{BB962C8B-B14F-4D97-AF65-F5344CB8AC3E}">
        <p14:creationId xmlns:p14="http://schemas.microsoft.com/office/powerpoint/2010/main" val="1027439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33399" y="2547302"/>
            <a:ext cx="6163235" cy="577143"/>
          </a:xfrm>
        </p:spPr>
        <p:txBody>
          <a:bodyPr/>
          <a:lstStyle/>
          <a:p>
            <a:r>
              <a:rPr lang="en-US" dirty="0"/>
              <a:t>History and Mission</a:t>
            </a:r>
          </a:p>
        </p:txBody>
      </p:sp>
    </p:spTree>
    <p:extLst>
      <p:ext uri="{BB962C8B-B14F-4D97-AF65-F5344CB8AC3E}">
        <p14:creationId xmlns:p14="http://schemas.microsoft.com/office/powerpoint/2010/main" val="6649621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33399" y="2547302"/>
            <a:ext cx="7602071" cy="577143"/>
          </a:xfrm>
        </p:spPr>
        <p:txBody>
          <a:bodyPr/>
          <a:lstStyle/>
          <a:p>
            <a:r>
              <a:rPr lang="en-US" dirty="0"/>
              <a:t>Future Threat and Opportunity</a:t>
            </a:r>
          </a:p>
        </p:txBody>
      </p:sp>
    </p:spTree>
    <p:extLst>
      <p:ext uri="{BB962C8B-B14F-4D97-AF65-F5344CB8AC3E}">
        <p14:creationId xmlns:p14="http://schemas.microsoft.com/office/powerpoint/2010/main" val="13063687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2756648"/>
            <a:ext cx="7611035" cy="707886"/>
          </a:xfrm>
          <a:prstGeom prst="rect">
            <a:avLst/>
          </a:prstGeom>
          <a:noFill/>
        </p:spPr>
        <p:txBody>
          <a:bodyPr wrap="square" rtlCol="0">
            <a:spAutoFit/>
          </a:bodyPr>
          <a:lstStyle/>
          <a:p>
            <a:r>
              <a:rPr lang="en-US" sz="4000" dirty="0">
                <a:latin typeface="Segoe UI" panose="020B0502040204020203" pitchFamily="34" charset="0"/>
                <a:cs typeface="Segoe UI" panose="020B0502040204020203" pitchFamily="34" charset="0"/>
              </a:rPr>
              <a:t>Future Threat and Opportunity </a:t>
            </a:r>
          </a:p>
        </p:txBody>
      </p:sp>
    </p:spTree>
    <p:extLst>
      <p:ext uri="{BB962C8B-B14F-4D97-AF65-F5344CB8AC3E}">
        <p14:creationId xmlns:p14="http://schemas.microsoft.com/office/powerpoint/2010/main" val="36067926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2024 Mandate</a:t>
            </a:r>
          </a:p>
        </p:txBody>
      </p:sp>
      <p:sp>
        <p:nvSpPr>
          <p:cNvPr id="3" name="Content Placeholder 2"/>
          <p:cNvSpPr>
            <a:spLocks noGrp="1"/>
          </p:cNvSpPr>
          <p:nvPr>
            <p:ph sz="quarter" idx="10"/>
          </p:nvPr>
        </p:nvSpPr>
        <p:spPr/>
        <p:txBody>
          <a:bodyPr/>
          <a:lstStyle/>
          <a:p>
            <a:pPr marL="342900" indent="-342900">
              <a:buFont typeface="Arial" panose="020B0604020202020204" pitchFamily="34" charset="0"/>
              <a:buChar char="•"/>
            </a:pPr>
            <a:r>
              <a:rPr lang="en-US" dirty="0"/>
              <a:t>Beginning January 1, 2024, all applicants sitting for the RD exam will be required to have a completed master’s degree</a:t>
            </a:r>
          </a:p>
          <a:p>
            <a:pPr marL="342900" indent="-342900">
              <a:buFont typeface="Arial" panose="020B0604020202020204" pitchFamily="34" charset="0"/>
              <a:buChar char="•"/>
            </a:pPr>
            <a:r>
              <a:rPr lang="en-US" dirty="0"/>
              <a:t>Program Options</a:t>
            </a:r>
          </a:p>
          <a:p>
            <a:pPr marL="1028700" lvl="1" indent="-342900"/>
            <a:r>
              <a:rPr lang="en-US" dirty="0"/>
              <a:t>Accept the last class in 2022 and close in 2023</a:t>
            </a:r>
          </a:p>
          <a:p>
            <a:pPr marL="1028700" lvl="1" indent="-342900"/>
            <a:r>
              <a:rPr lang="en-US" dirty="0"/>
              <a:t>Continue accredited program as is, but graduates cannot test until they meet the requirement</a:t>
            </a:r>
          </a:p>
          <a:p>
            <a:pPr marL="1028700" lvl="1" indent="-342900"/>
            <a:r>
              <a:rPr lang="en-US" dirty="0"/>
              <a:t>Policy change to take only interns who have a completed master’s degree</a:t>
            </a:r>
          </a:p>
          <a:p>
            <a:pPr marL="1028700" lvl="1" indent="-342900"/>
            <a:r>
              <a:rPr lang="en-US" dirty="0"/>
              <a:t>Partner with university/college to provide distant education degree option</a:t>
            </a:r>
          </a:p>
        </p:txBody>
      </p:sp>
    </p:spTree>
    <p:extLst>
      <p:ext uri="{BB962C8B-B14F-4D97-AF65-F5344CB8AC3E}">
        <p14:creationId xmlns:p14="http://schemas.microsoft.com/office/powerpoint/2010/main" val="33840457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3371" y="3156857"/>
            <a:ext cx="9644743" cy="707886"/>
          </a:xfrm>
          <a:prstGeom prst="rect">
            <a:avLst/>
          </a:prstGeom>
          <a:noFill/>
        </p:spPr>
        <p:txBody>
          <a:bodyPr wrap="square" rtlCol="0">
            <a:spAutoFit/>
          </a:bodyPr>
          <a:lstStyle/>
          <a:p>
            <a:pPr algn="ctr"/>
            <a:r>
              <a:rPr lang="en-US" sz="4000" dirty="0">
                <a:latin typeface="Segoe UI" panose="020B0502040204020203" pitchFamily="34" charset="0"/>
                <a:cs typeface="Segoe UI" panose="020B0502040204020203" pitchFamily="34" charset="0"/>
              </a:rPr>
              <a:t>The Story of Lisa Murray</a:t>
            </a:r>
          </a:p>
        </p:txBody>
      </p:sp>
    </p:spTree>
    <p:extLst>
      <p:ext uri="{BB962C8B-B14F-4D97-AF65-F5344CB8AC3E}">
        <p14:creationId xmlns:p14="http://schemas.microsoft.com/office/powerpoint/2010/main" val="42837130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33400" y="2547302"/>
            <a:ext cx="6889376" cy="577143"/>
          </a:xfrm>
        </p:spPr>
        <p:txBody>
          <a:bodyPr/>
          <a:lstStyle/>
          <a:p>
            <a:r>
              <a:rPr lang="en-US" dirty="0"/>
              <a:t>The Story of Lisa Murray</a:t>
            </a:r>
          </a:p>
        </p:txBody>
      </p:sp>
    </p:spTree>
    <p:extLst>
      <p:ext uri="{BB962C8B-B14F-4D97-AF65-F5344CB8AC3E}">
        <p14:creationId xmlns:p14="http://schemas.microsoft.com/office/powerpoint/2010/main" val="19115855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Meet Lisa Murray</a:t>
            </a:r>
          </a:p>
        </p:txBody>
      </p:sp>
      <p:pic>
        <p:nvPicPr>
          <p:cNvPr id="5" name="Content Placeholder 4"/>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4390504" y="1784350"/>
            <a:ext cx="3410992" cy="44370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599742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19944" y="3265713"/>
            <a:ext cx="8577942" cy="707886"/>
          </a:xfrm>
          <a:prstGeom prst="rect">
            <a:avLst/>
          </a:prstGeom>
          <a:noFill/>
        </p:spPr>
        <p:txBody>
          <a:bodyPr wrap="square" rtlCol="0">
            <a:spAutoFit/>
          </a:bodyPr>
          <a:lstStyle/>
          <a:p>
            <a:pPr algn="ctr"/>
            <a:r>
              <a:rPr lang="en-US" sz="4000" dirty="0">
                <a:latin typeface="Segoe UI" panose="020B0502040204020203" pitchFamily="34" charset="0"/>
                <a:cs typeface="Segoe UI" panose="020B0502040204020203" pitchFamily="34" charset="0"/>
              </a:rPr>
              <a:t>Summary and Questions</a:t>
            </a:r>
          </a:p>
        </p:txBody>
      </p:sp>
    </p:spTree>
    <p:extLst>
      <p:ext uri="{BB962C8B-B14F-4D97-AF65-F5344CB8AC3E}">
        <p14:creationId xmlns:p14="http://schemas.microsoft.com/office/powerpoint/2010/main" val="12429418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33400" y="2547302"/>
            <a:ext cx="6728012" cy="577143"/>
          </a:xfrm>
        </p:spPr>
        <p:txBody>
          <a:bodyPr/>
          <a:lstStyle/>
          <a:p>
            <a:r>
              <a:rPr lang="en-US" dirty="0"/>
              <a:t>Summary and Questions</a:t>
            </a:r>
          </a:p>
        </p:txBody>
      </p:sp>
    </p:spTree>
    <p:extLst>
      <p:ext uri="{BB962C8B-B14F-4D97-AF65-F5344CB8AC3E}">
        <p14:creationId xmlns:p14="http://schemas.microsoft.com/office/powerpoint/2010/main" val="25229719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sz="quarter" idx="10"/>
          </p:nvPr>
        </p:nvSpPr>
        <p:spPr/>
        <p:txBody>
          <a:bodyPr/>
          <a:lstStyle/>
          <a:p>
            <a:pPr marL="342900" indent="-342900">
              <a:buFont typeface="Arial" panose="020B0604020202020204" pitchFamily="34" charset="0"/>
              <a:buChar char="•"/>
            </a:pPr>
            <a:r>
              <a:rPr lang="en-US" dirty="0"/>
              <a:t>The DPH WIC Dietetic Internship Program is a vital tool in recruitment of Nutritionists in the Georgia WIC Program</a:t>
            </a:r>
          </a:p>
          <a:p>
            <a:pPr marL="342900" indent="-342900">
              <a:buFont typeface="Arial" panose="020B0604020202020204" pitchFamily="34" charset="0"/>
              <a:buChar char="•"/>
            </a:pPr>
            <a:r>
              <a:rPr lang="en-US" dirty="0"/>
              <a:t>The program removes barriers allowing qualified Georgia WIC employees to obtain the Registered Dietitian credential</a:t>
            </a:r>
          </a:p>
          <a:p>
            <a:pPr marL="342900" indent="-342900">
              <a:buFont typeface="Arial" panose="020B0604020202020204" pitchFamily="34" charset="0"/>
              <a:buChar char="•"/>
            </a:pPr>
            <a:r>
              <a:rPr lang="en-US" dirty="0"/>
              <a:t>Resources directed at program improvement began and have continued  annually since 2012</a:t>
            </a:r>
          </a:p>
          <a:p>
            <a:pPr marL="342900" indent="-342900">
              <a:buFont typeface="Arial" panose="020B0604020202020204" pitchFamily="34" charset="0"/>
              <a:buChar char="•"/>
            </a:pPr>
            <a:r>
              <a:rPr lang="en-US" dirty="0"/>
              <a:t>The program meets accreditation standards and outcome goals including pass rate, program completion, dietetics employment, competency achievement, and workforce development</a:t>
            </a:r>
          </a:p>
          <a:p>
            <a:endParaRPr lang="en-US" dirty="0"/>
          </a:p>
        </p:txBody>
      </p:sp>
    </p:spTree>
    <p:extLst>
      <p:ext uri="{BB962C8B-B14F-4D97-AF65-F5344CB8AC3E}">
        <p14:creationId xmlns:p14="http://schemas.microsoft.com/office/powerpoint/2010/main" val="22312793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questions do you have? </a:t>
            </a:r>
          </a:p>
        </p:txBody>
      </p:sp>
      <p:pic>
        <p:nvPicPr>
          <p:cNvPr id="4" name="Content Placeholder 5"/>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3137958" y="1784350"/>
            <a:ext cx="5916084" cy="4437063"/>
          </a:xfrm>
        </p:spPr>
      </p:pic>
    </p:spTree>
    <p:extLst>
      <p:ext uri="{BB962C8B-B14F-4D97-AF65-F5344CB8AC3E}">
        <p14:creationId xmlns:p14="http://schemas.microsoft.com/office/powerpoint/2010/main" val="3943422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a:t>
            </a:r>
          </a:p>
        </p:txBody>
      </p:sp>
      <p:sp>
        <p:nvSpPr>
          <p:cNvPr id="3" name="Content Placeholder 2"/>
          <p:cNvSpPr>
            <a:spLocks noGrp="1"/>
          </p:cNvSpPr>
          <p:nvPr>
            <p:ph sz="quarter" idx="10"/>
          </p:nvPr>
        </p:nvSpPr>
        <p:spPr/>
        <p:txBody>
          <a:bodyPr/>
          <a:lstStyle/>
          <a:p>
            <a:pPr marL="342900" indent="-342900">
              <a:buFont typeface="Arial" panose="020B0604020202020204" pitchFamily="34" charset="0"/>
              <a:buChar char="•"/>
            </a:pPr>
            <a:r>
              <a:rPr lang="en-US" dirty="0"/>
              <a:t>Established in 1992</a:t>
            </a:r>
          </a:p>
          <a:p>
            <a:pPr marL="1028700" lvl="1" indent="-342900">
              <a:buFont typeface="Courier New" panose="02070309020205020404" pitchFamily="49" charset="0"/>
              <a:buChar char="o"/>
            </a:pPr>
            <a:r>
              <a:rPr lang="en-US" sz="2200" dirty="0">
                <a:latin typeface="Segoe UI" panose="020B0502040204020203" pitchFamily="34" charset="0"/>
                <a:cs typeface="Segoe UI" panose="020B0502040204020203" pitchFamily="34" charset="0"/>
              </a:rPr>
              <a:t>Pathway to the Registered Dietitian credential</a:t>
            </a:r>
          </a:p>
          <a:p>
            <a:pPr lvl="2" indent="0">
              <a:buNone/>
            </a:pPr>
            <a:r>
              <a:rPr lang="en-US" dirty="0">
                <a:latin typeface="Segoe UI" panose="020B0502040204020203" pitchFamily="34" charset="0"/>
                <a:cs typeface="Segoe UI" panose="020B0502040204020203" pitchFamily="34" charset="0"/>
              </a:rPr>
              <a:t>- Community Nutrition Concentration</a:t>
            </a:r>
          </a:p>
          <a:p>
            <a:pPr marL="342900" indent="-342900">
              <a:buFont typeface="Arial" panose="020B0604020202020204" pitchFamily="34" charset="0"/>
              <a:buChar char="•"/>
            </a:pPr>
            <a:r>
              <a:rPr lang="en-US" dirty="0"/>
              <a:t>Accredited by the Accreditation Council on Education in Nutrition and Dietetics (ACEND)</a:t>
            </a:r>
          </a:p>
          <a:p>
            <a:pPr marL="1028700" lvl="1" indent="-342900">
              <a:buFont typeface="Courier New" panose="02070309020205020404" pitchFamily="49" charset="0"/>
              <a:buChar char="o"/>
            </a:pPr>
            <a:r>
              <a:rPr lang="en-US" sz="2200" dirty="0">
                <a:latin typeface="Segoe UI" panose="020B0502040204020203" pitchFamily="34" charset="0"/>
                <a:cs typeface="Segoe UI" panose="020B0502040204020203" pitchFamily="34" charset="0"/>
              </a:rPr>
              <a:t>Ten (10) Standards of Accreditation</a:t>
            </a:r>
          </a:p>
          <a:p>
            <a:pPr marL="1028700" lvl="1" indent="-342900">
              <a:buFont typeface="Courier New" panose="02070309020205020404" pitchFamily="49" charset="0"/>
              <a:buChar char="o"/>
            </a:pPr>
            <a:r>
              <a:rPr lang="en-US" sz="2200" dirty="0">
                <a:latin typeface="Segoe UI" panose="020B0502040204020203" pitchFamily="34" charset="0"/>
                <a:cs typeface="Segoe UI" panose="020B0502040204020203" pitchFamily="34" charset="0"/>
              </a:rPr>
              <a:t>Self-Study</a:t>
            </a:r>
          </a:p>
          <a:p>
            <a:pPr marL="1028700" lvl="1" indent="-342900">
              <a:buFont typeface="Courier New" panose="02070309020205020404" pitchFamily="49" charset="0"/>
              <a:buChar char="o"/>
            </a:pPr>
            <a:r>
              <a:rPr lang="en-US" sz="2200" dirty="0">
                <a:latin typeface="Segoe UI" panose="020B0502040204020203" pitchFamily="34" charset="0"/>
                <a:cs typeface="Segoe UI" panose="020B0502040204020203" pitchFamily="34" charset="0"/>
              </a:rPr>
              <a:t>Site Visit</a:t>
            </a:r>
          </a:p>
          <a:p>
            <a:endParaRPr lang="en-US" dirty="0"/>
          </a:p>
        </p:txBody>
      </p:sp>
    </p:spTree>
    <p:extLst>
      <p:ext uri="{BB962C8B-B14F-4D97-AF65-F5344CB8AC3E}">
        <p14:creationId xmlns:p14="http://schemas.microsoft.com/office/powerpoint/2010/main" val="32495618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a:t>
            </a:r>
          </a:p>
        </p:txBody>
      </p:sp>
      <p:sp>
        <p:nvSpPr>
          <p:cNvPr id="3" name="Content Placeholder 2"/>
          <p:cNvSpPr>
            <a:spLocks noGrp="1"/>
          </p:cNvSpPr>
          <p:nvPr>
            <p:ph sz="quarter" idx="10"/>
          </p:nvPr>
        </p:nvSpPr>
        <p:spPr/>
        <p:txBody>
          <a:bodyPr/>
          <a:lstStyle/>
          <a:p>
            <a:pPr algn="ctr"/>
            <a:endParaRPr lang="en-US" dirty="0"/>
          </a:p>
          <a:p>
            <a:pPr algn="ctr"/>
            <a:endParaRPr lang="en-US" dirty="0"/>
          </a:p>
          <a:p>
            <a:pPr algn="ctr"/>
            <a:r>
              <a:rPr lang="en-US" dirty="0"/>
              <a:t>Rhonda Tankersley, MPH, RD, LD</a:t>
            </a:r>
          </a:p>
          <a:p>
            <a:pPr algn="ctr"/>
            <a:r>
              <a:rPr lang="en-US" dirty="0"/>
              <a:t>Dietetic Internship Administrator</a:t>
            </a:r>
          </a:p>
          <a:p>
            <a:pPr algn="ctr"/>
            <a:r>
              <a:rPr lang="en-US" dirty="0"/>
              <a:t>Office: 404-463-0742</a:t>
            </a:r>
          </a:p>
          <a:p>
            <a:pPr algn="ctr"/>
            <a:r>
              <a:rPr lang="en-US" dirty="0"/>
              <a:t>Email: </a:t>
            </a:r>
            <a:r>
              <a:rPr lang="en-US" dirty="0">
                <a:hlinkClick r:id="rId2"/>
              </a:rPr>
              <a:t>Rhonda.Tankersley@dph.ga.gov</a:t>
            </a:r>
            <a:r>
              <a:rPr lang="en-US" dirty="0"/>
              <a:t> </a:t>
            </a:r>
          </a:p>
          <a:p>
            <a:endParaRPr lang="en-US" dirty="0"/>
          </a:p>
        </p:txBody>
      </p:sp>
    </p:spTree>
    <p:extLst>
      <p:ext uri="{BB962C8B-B14F-4D97-AF65-F5344CB8AC3E}">
        <p14:creationId xmlns:p14="http://schemas.microsoft.com/office/powerpoint/2010/main" val="28437196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1129" y="1234440"/>
            <a:ext cx="6031805" cy="4525963"/>
          </a:xfrm>
          <a:prstGeom prst="rect">
            <a:avLst/>
          </a:prstGeom>
        </p:spPr>
      </p:pic>
    </p:spTree>
    <p:extLst>
      <p:ext uri="{BB962C8B-B14F-4D97-AF65-F5344CB8AC3E}">
        <p14:creationId xmlns:p14="http://schemas.microsoft.com/office/powerpoint/2010/main" val="2054033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Importance</a:t>
            </a:r>
          </a:p>
        </p:txBody>
      </p:sp>
      <p:sp>
        <p:nvSpPr>
          <p:cNvPr id="3" name="Content Placeholder 2"/>
          <p:cNvSpPr>
            <a:spLocks noGrp="1"/>
          </p:cNvSpPr>
          <p:nvPr>
            <p:ph sz="quarter" idx="10"/>
          </p:nvPr>
        </p:nvSpPr>
        <p:spPr/>
        <p:txBody>
          <a:bodyPr/>
          <a:lstStyle/>
          <a:p>
            <a:pPr marL="342900" indent="-342900">
              <a:buFont typeface="Arial" panose="020B0604020202020204" pitchFamily="34" charset="0"/>
              <a:buChar char="•"/>
            </a:pPr>
            <a:r>
              <a:rPr lang="en-US" dirty="0"/>
              <a:t>Lack of Dietitians in Georgia</a:t>
            </a:r>
          </a:p>
          <a:p>
            <a:pPr marL="1028700" lvl="1" indent="-342900"/>
            <a:r>
              <a:rPr lang="en-US" dirty="0"/>
              <a:t>Currently 2,569 active licenses</a:t>
            </a:r>
          </a:p>
          <a:p>
            <a:pPr marL="1028700" lvl="1" indent="-342900"/>
            <a:r>
              <a:rPr lang="en-US" dirty="0"/>
              <a:t>&lt; 4% of these employed in Georgia WIC</a:t>
            </a:r>
          </a:p>
          <a:p>
            <a:pPr marL="342900" indent="-342900">
              <a:buFont typeface="Arial" panose="020B0604020202020204" pitchFamily="34" charset="0"/>
              <a:buChar char="•"/>
            </a:pPr>
            <a:r>
              <a:rPr lang="en-US" dirty="0"/>
              <a:t>Difficulty recruiting Dietitians in rural Georgia WIC programs </a:t>
            </a:r>
          </a:p>
          <a:p>
            <a:pPr lvl="1" indent="0">
              <a:buNone/>
            </a:pPr>
            <a:endParaRPr lang="en-US" dirty="0"/>
          </a:p>
          <a:p>
            <a:pPr lvl="1" indent="0">
              <a:buNone/>
            </a:pP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59905" y="3546523"/>
            <a:ext cx="2437593" cy="2852098"/>
          </a:xfrm>
          <a:prstGeom prst="rect">
            <a:avLst/>
          </a:prstGeom>
        </p:spPr>
      </p:pic>
    </p:spTree>
    <p:extLst>
      <p:ext uri="{BB962C8B-B14F-4D97-AF65-F5344CB8AC3E}">
        <p14:creationId xmlns:p14="http://schemas.microsoft.com/office/powerpoint/2010/main" val="2908680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Mission</a:t>
            </a:r>
          </a:p>
        </p:txBody>
      </p:sp>
      <p:sp>
        <p:nvSpPr>
          <p:cNvPr id="3" name="Content Placeholder 2"/>
          <p:cNvSpPr>
            <a:spLocks noGrp="1"/>
          </p:cNvSpPr>
          <p:nvPr>
            <p:ph sz="quarter" idx="10"/>
          </p:nvPr>
        </p:nvSpPr>
        <p:spPr/>
        <p:txBody>
          <a:bodyPr/>
          <a:lstStyle/>
          <a:p>
            <a:r>
              <a:rPr lang="en-US" dirty="0"/>
              <a:t>“To improve the health outcomes of Georgians through promotion of quality nutrition care practice by assisting qualified employees of the Georgia Department of Public Health’s Women, Infants, and Children’s Special Supplemental Nutrition Program (WIC) to become Registered Dietitians competent to practice at entry level.”</a:t>
            </a:r>
          </a:p>
          <a:p>
            <a:endParaRPr lang="en-US" dirty="0"/>
          </a:p>
        </p:txBody>
      </p:sp>
    </p:spTree>
    <p:extLst>
      <p:ext uri="{BB962C8B-B14F-4D97-AF65-F5344CB8AC3E}">
        <p14:creationId xmlns:p14="http://schemas.microsoft.com/office/powerpoint/2010/main" val="661124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Philosophy</a:t>
            </a:r>
          </a:p>
        </p:txBody>
      </p:sp>
      <p:sp>
        <p:nvSpPr>
          <p:cNvPr id="3" name="Content Placeholder 2"/>
          <p:cNvSpPr>
            <a:spLocks noGrp="1"/>
          </p:cNvSpPr>
          <p:nvPr>
            <p:ph sz="quarter" idx="10"/>
          </p:nvPr>
        </p:nvSpPr>
        <p:spPr/>
        <p:txBody>
          <a:bodyPr/>
          <a:lstStyle/>
          <a:p>
            <a:r>
              <a:rPr lang="en-US" dirty="0"/>
              <a:t>Staff of the Georgia Department of Public Health WIC Program and participating Health Districts are committed to assisting those interns/employees who wish to overcome financial, geographical, or personal barriers to verify their professional competence through the Academy of Nutrition and Dietetics (AND) credentialing process.</a:t>
            </a:r>
          </a:p>
        </p:txBody>
      </p:sp>
    </p:spTree>
    <p:extLst>
      <p:ext uri="{BB962C8B-B14F-4D97-AF65-F5344CB8AC3E}">
        <p14:creationId xmlns:p14="http://schemas.microsoft.com/office/powerpoint/2010/main" val="3193894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33399" y="2547302"/>
            <a:ext cx="8408895" cy="577143"/>
          </a:xfrm>
        </p:spPr>
        <p:txBody>
          <a:bodyPr/>
          <a:lstStyle/>
          <a:p>
            <a:r>
              <a:rPr lang="en-US" dirty="0"/>
              <a:t>Program Goals and Objectives</a:t>
            </a:r>
          </a:p>
        </p:txBody>
      </p:sp>
    </p:spTree>
    <p:extLst>
      <p:ext uri="{BB962C8B-B14F-4D97-AF65-F5344CB8AC3E}">
        <p14:creationId xmlns:p14="http://schemas.microsoft.com/office/powerpoint/2010/main" val="2291812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Goal 1 and Objectives</a:t>
            </a:r>
          </a:p>
        </p:txBody>
      </p:sp>
      <p:sp>
        <p:nvSpPr>
          <p:cNvPr id="3" name="Content Placeholder 2"/>
          <p:cNvSpPr>
            <a:spLocks noGrp="1"/>
          </p:cNvSpPr>
          <p:nvPr>
            <p:ph sz="quarter" idx="10"/>
          </p:nvPr>
        </p:nvSpPr>
        <p:spPr/>
        <p:txBody>
          <a:bodyPr/>
          <a:lstStyle/>
          <a:p>
            <a:r>
              <a:rPr lang="en-US" dirty="0"/>
              <a:t>The DPH WIC Dietetic Internship Program will prepare graduates to be competent at an entry level through high quality educational offerings.</a:t>
            </a:r>
          </a:p>
          <a:p>
            <a:pPr lvl="1"/>
            <a:r>
              <a:rPr lang="en-US" dirty="0">
                <a:latin typeface="Segoe UI" panose="020B0502040204020203" pitchFamily="34" charset="0"/>
                <a:cs typeface="Segoe UI" panose="020B0502040204020203" pitchFamily="34" charset="0"/>
              </a:rPr>
              <a:t>Over a five (5) year period:</a:t>
            </a:r>
          </a:p>
          <a:p>
            <a:pPr lvl="2">
              <a:spcAft>
                <a:spcPts val="600"/>
              </a:spcAft>
              <a:buFont typeface="Courier New" panose="02070309020205020404" pitchFamily="49" charset="0"/>
              <a:buChar char="o"/>
            </a:pPr>
            <a:r>
              <a:rPr lang="en-US" sz="2200" dirty="0">
                <a:latin typeface="Segoe UI" panose="020B0502040204020203" pitchFamily="34" charset="0"/>
                <a:cs typeface="Segoe UI" panose="020B0502040204020203" pitchFamily="34" charset="0"/>
              </a:rPr>
              <a:t>80% of graduates will pass the CDR registration examination within one (1) year of the first attempt</a:t>
            </a:r>
          </a:p>
          <a:p>
            <a:pPr lvl="2">
              <a:spcAft>
                <a:spcPts val="600"/>
              </a:spcAft>
              <a:buFont typeface="Courier New" panose="02070309020205020404" pitchFamily="49" charset="0"/>
              <a:buChar char="o"/>
            </a:pPr>
            <a:r>
              <a:rPr lang="en-US" sz="2200" dirty="0">
                <a:latin typeface="Segoe UI" panose="020B0502040204020203" pitchFamily="34" charset="0"/>
                <a:cs typeface="Segoe UI" panose="020B0502040204020203" pitchFamily="34" charset="0"/>
              </a:rPr>
              <a:t>100% of graduates will take the CDR credentialing exam for Dietitian/Nutritionist within 12 months of program completion</a:t>
            </a:r>
          </a:p>
          <a:p>
            <a:pPr lvl="2">
              <a:buFont typeface="Courier New" panose="02070309020205020404" pitchFamily="49" charset="0"/>
              <a:buChar char="o"/>
            </a:pPr>
            <a:r>
              <a:rPr lang="en-US" sz="2200" dirty="0">
                <a:latin typeface="Segoe UI" panose="020B0502040204020203" pitchFamily="34" charset="0"/>
                <a:cs typeface="Segoe UI" panose="020B0502040204020203" pitchFamily="34" charset="0"/>
              </a:rPr>
              <a:t>80% of employers will rate graduates as competent at entry level</a:t>
            </a:r>
          </a:p>
          <a:p>
            <a:endParaRPr lang="en-US" dirty="0"/>
          </a:p>
        </p:txBody>
      </p:sp>
    </p:spTree>
    <p:extLst>
      <p:ext uri="{BB962C8B-B14F-4D97-AF65-F5344CB8AC3E}">
        <p14:creationId xmlns:p14="http://schemas.microsoft.com/office/powerpoint/2010/main" val="2503407726"/>
      </p:ext>
    </p:extLst>
  </p:cSld>
  <p:clrMapOvr>
    <a:masterClrMapping/>
  </p:clrMapOvr>
</p:sld>
</file>

<file path=ppt/theme/theme1.xml><?xml version="1.0" encoding="utf-8"?>
<a:theme xmlns:a="http://schemas.openxmlformats.org/drawingml/2006/main" name="Final DPH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nal DPH Theme" id="{E1CCD909-0D60-49BD-A0F7-5463BC2A0010}" vid="{91C0C1DB-AF6D-4B8B-8C55-A08C88F131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1c0417ab-d2e7-45cd-8a5a-511ee909dc1a">
      <UserInfo>
        <DisplayName>Smith, Jimmie</DisplayName>
        <AccountId>6417</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692931326109D44BF9FCCC968811C19" ma:contentTypeVersion="7" ma:contentTypeDescription="Create a new document." ma:contentTypeScope="" ma:versionID="aef496b58d064fce99e3a20fa88fe45b">
  <xsd:schema xmlns:xsd="http://www.w3.org/2001/XMLSchema" xmlns:xs="http://www.w3.org/2001/XMLSchema" xmlns:p="http://schemas.microsoft.com/office/2006/metadata/properties" xmlns:ns2="1c0417ab-d2e7-45cd-8a5a-511ee909dc1a" xmlns:ns3="f2c7b61c-b728-4598-8815-1c9a9dd9b243" targetNamespace="http://schemas.microsoft.com/office/2006/metadata/properties" ma:root="true" ma:fieldsID="b3aff7b2181979afd863f3250fc8f572" ns2:_="" ns3:_="">
    <xsd:import namespace="1c0417ab-d2e7-45cd-8a5a-511ee909dc1a"/>
    <xsd:import namespace="f2c7b61c-b728-4598-8815-1c9a9dd9b24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0417ab-d2e7-45cd-8a5a-511ee909dc1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c7b61c-b728-4598-8815-1c9a9dd9b24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174DA3-DDEF-4265-9A68-40C710D471EA}">
  <ds:schemaRefs>
    <ds:schemaRef ds:uri="http://purl.org/dc/dcmitype/"/>
    <ds:schemaRef ds:uri="http://schemas.microsoft.com/office/infopath/2007/PartnerControls"/>
    <ds:schemaRef ds:uri="http://purl.org/dc/elements/1.1/"/>
    <ds:schemaRef ds:uri="http://schemas.microsoft.com/office/2006/documentManagement/types"/>
    <ds:schemaRef ds:uri="http://purl.org/dc/terms/"/>
    <ds:schemaRef ds:uri="http://schemas.openxmlformats.org/package/2006/metadata/core-properties"/>
    <ds:schemaRef ds:uri="f2c7b61c-b728-4598-8815-1c9a9dd9b243"/>
    <ds:schemaRef ds:uri="1c0417ab-d2e7-45cd-8a5a-511ee909dc1a"/>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CFA013AA-97A0-4D1C-BF04-71F6D9E4E3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0417ab-d2e7-45cd-8a5a-511ee909dc1a"/>
    <ds:schemaRef ds:uri="f2c7b61c-b728-4598-8815-1c9a9dd9b2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1B642EF-DBB6-49AF-B727-D4FA0599104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Final DPH Theme</Template>
  <TotalTime>635</TotalTime>
  <Words>3875</Words>
  <Application>Microsoft Office PowerPoint</Application>
  <PresentationFormat>Widescreen</PresentationFormat>
  <Paragraphs>316</Paragraphs>
  <Slides>41</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Courier New</vt:lpstr>
      <vt:lpstr>Segoe UI</vt:lpstr>
      <vt:lpstr>Segoe UI Light</vt:lpstr>
      <vt:lpstr>Segoe UI Semibold</vt:lpstr>
      <vt:lpstr>Final DPH Theme</vt:lpstr>
      <vt:lpstr>Registered Dietitians in Georgia WIC: Workforce Development through a Nationally Accredited Competency Based Supervised Practice Program</vt:lpstr>
      <vt:lpstr>Objectives</vt:lpstr>
      <vt:lpstr>PowerPoint Presentation</vt:lpstr>
      <vt:lpstr>Background </vt:lpstr>
      <vt:lpstr>Importance</vt:lpstr>
      <vt:lpstr>Mission</vt:lpstr>
      <vt:lpstr>Program Philosophy</vt:lpstr>
      <vt:lpstr>PowerPoint Presentation</vt:lpstr>
      <vt:lpstr>Program Goal 1 and Objectives</vt:lpstr>
      <vt:lpstr>Program Goal 2 and Objectives</vt:lpstr>
      <vt:lpstr>Program Goal 3 and Objectives</vt:lpstr>
      <vt:lpstr>PowerPoint Presentation</vt:lpstr>
      <vt:lpstr>Challenges</vt:lpstr>
      <vt:lpstr>Solutions</vt:lpstr>
      <vt:lpstr>Resources</vt:lpstr>
      <vt:lpstr>Policy and Procedure</vt:lpstr>
      <vt:lpstr>Curriculum</vt:lpstr>
      <vt:lpstr>Evaluation</vt:lpstr>
      <vt:lpstr>Partnership</vt:lpstr>
      <vt:lpstr>Marketing</vt:lpstr>
      <vt:lpstr>PowerPoint Presentation</vt:lpstr>
      <vt:lpstr>Outcomes</vt:lpstr>
      <vt:lpstr>Recruitment</vt:lpstr>
      <vt:lpstr>Program Completion</vt:lpstr>
      <vt:lpstr>Pass Rate</vt:lpstr>
      <vt:lpstr>Program Objective Outcomes: Dietetics Employment</vt:lpstr>
      <vt:lpstr>Competency Achievement</vt:lpstr>
      <vt:lpstr>Retention</vt:lpstr>
      <vt:lpstr>Benefit Beyond Retention</vt:lpstr>
      <vt:lpstr>PowerPoint Presentation</vt:lpstr>
      <vt:lpstr>PowerPoint Presentation</vt:lpstr>
      <vt:lpstr>2024 Mandate</vt:lpstr>
      <vt:lpstr>PowerPoint Presentation</vt:lpstr>
      <vt:lpstr>PowerPoint Presentation</vt:lpstr>
      <vt:lpstr>Meet Lisa Murray</vt:lpstr>
      <vt:lpstr>PowerPoint Presentation</vt:lpstr>
      <vt:lpstr>PowerPoint Presentation</vt:lpstr>
      <vt:lpstr>Summary</vt:lpstr>
      <vt:lpstr>What questions do you have? </vt:lpstr>
      <vt:lpstr>Contact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Weatherspoon, Kristian</dc:creator>
  <cp:lastModifiedBy>Tankersley, Rhonda</cp:lastModifiedBy>
  <cp:revision>47</cp:revision>
  <dcterms:created xsi:type="dcterms:W3CDTF">2018-07-17T18:47:47Z</dcterms:created>
  <dcterms:modified xsi:type="dcterms:W3CDTF">2019-03-14T16:33:30Z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0x0101006692931326109D44BF9FCCC968811C19</vt:lpwstr>
  </property>
</Properties>
</file>