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00" r:id="rId5"/>
    <p:sldMasterId id="2147483687" r:id="rId6"/>
    <p:sldMasterId id="2147483702" r:id="rId7"/>
  </p:sldMasterIdLst>
  <p:notesMasterIdLst>
    <p:notesMasterId r:id="rId50"/>
  </p:notesMasterIdLst>
  <p:handoutMasterIdLst>
    <p:handoutMasterId r:id="rId51"/>
  </p:handoutMasterIdLst>
  <p:sldIdLst>
    <p:sldId id="256" r:id="rId8"/>
    <p:sldId id="374" r:id="rId9"/>
    <p:sldId id="375" r:id="rId10"/>
    <p:sldId id="342" r:id="rId11"/>
    <p:sldId id="259" r:id="rId12"/>
    <p:sldId id="260" r:id="rId13"/>
    <p:sldId id="338" r:id="rId14"/>
    <p:sldId id="370" r:id="rId15"/>
    <p:sldId id="343" r:id="rId16"/>
    <p:sldId id="364" r:id="rId17"/>
    <p:sldId id="379" r:id="rId18"/>
    <p:sldId id="345" r:id="rId19"/>
    <p:sldId id="383" r:id="rId20"/>
    <p:sldId id="346" r:id="rId21"/>
    <p:sldId id="384" r:id="rId22"/>
    <p:sldId id="347" r:id="rId23"/>
    <p:sldId id="380" r:id="rId24"/>
    <p:sldId id="376" r:id="rId25"/>
    <p:sldId id="385" r:id="rId26"/>
    <p:sldId id="381" r:id="rId27"/>
    <p:sldId id="372" r:id="rId28"/>
    <p:sldId id="316" r:id="rId29"/>
    <p:sldId id="353" r:id="rId30"/>
    <p:sldId id="354" r:id="rId31"/>
    <p:sldId id="359" r:id="rId32"/>
    <p:sldId id="355" r:id="rId33"/>
    <p:sldId id="356" r:id="rId34"/>
    <p:sldId id="386" r:id="rId35"/>
    <p:sldId id="382" r:id="rId36"/>
    <p:sldId id="369" r:id="rId37"/>
    <p:sldId id="362" r:id="rId38"/>
    <p:sldId id="344" r:id="rId39"/>
    <p:sldId id="339" r:id="rId40"/>
    <p:sldId id="322" r:id="rId41"/>
    <p:sldId id="329" r:id="rId42"/>
    <p:sldId id="330" r:id="rId43"/>
    <p:sldId id="331" r:id="rId44"/>
    <p:sldId id="332" r:id="rId45"/>
    <p:sldId id="334" r:id="rId46"/>
    <p:sldId id="335" r:id="rId47"/>
    <p:sldId id="388" r:id="rId48"/>
    <p:sldId id="257" r:id="rId49"/>
  </p:sldIdLst>
  <p:sldSz cx="6858000" cy="51435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D708FD59-A95C-4AC5-A798-DFB8F88D8516}">
          <p14:sldIdLst>
            <p14:sldId id="256"/>
            <p14:sldId id="374"/>
            <p14:sldId id="375"/>
            <p14:sldId id="342"/>
            <p14:sldId id="259"/>
          </p14:sldIdLst>
        </p14:section>
        <p14:section name="Strategic Plan" id="{9A084822-526C-4740-B2C6-A7943BEBA2A1}">
          <p14:sldIdLst>
            <p14:sldId id="260"/>
            <p14:sldId id="338"/>
            <p14:sldId id="370"/>
            <p14:sldId id="343"/>
            <p14:sldId id="364"/>
            <p14:sldId id="379"/>
            <p14:sldId id="345"/>
            <p14:sldId id="383"/>
            <p14:sldId id="346"/>
            <p14:sldId id="384"/>
            <p14:sldId id="347"/>
            <p14:sldId id="380"/>
            <p14:sldId id="376"/>
            <p14:sldId id="385"/>
            <p14:sldId id="381"/>
            <p14:sldId id="372"/>
            <p14:sldId id="316"/>
            <p14:sldId id="353"/>
            <p14:sldId id="354"/>
            <p14:sldId id="359"/>
            <p14:sldId id="355"/>
            <p14:sldId id="356"/>
            <p14:sldId id="386"/>
            <p14:sldId id="382"/>
            <p14:sldId id="369"/>
            <p14:sldId id="362"/>
          </p14:sldIdLst>
        </p14:section>
        <p14:section name="Light Activity" id="{297AED2E-8491-443E-BCDF-719E800EA808}">
          <p14:sldIdLst>
            <p14:sldId id="344"/>
            <p14:sldId id="339"/>
            <p14:sldId id="322"/>
            <p14:sldId id="329"/>
            <p14:sldId id="330"/>
            <p14:sldId id="331"/>
            <p14:sldId id="332"/>
            <p14:sldId id="334"/>
            <p14:sldId id="335"/>
            <p14:sldId id="388"/>
          </p14:sldIdLst>
        </p14:section>
        <p14:section name="Conclusion" id="{2696A89A-3328-4198-8488-B25107306FFF}">
          <p14:sldIdLst>
            <p14:sldId id="257"/>
          </p14:sldIdLst>
        </p14:section>
      </p14:sectionLst>
    </p:ex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81"/>
    <a:srgbClr val="002D73"/>
    <a:srgbClr val="FFFF00"/>
    <a:srgbClr val="646569"/>
    <a:srgbClr val="553278"/>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42EA6D-18A5-4A54-B323-873F6D07A9C7}" v="69" dt="2019-04-03T20:08:05.4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49" autoAdjust="0"/>
    <p:restoredTop sz="61871" autoAdjust="0"/>
  </p:normalViewPr>
  <p:slideViewPr>
    <p:cSldViewPr snapToGrid="0">
      <p:cViewPr varScale="1">
        <p:scale>
          <a:sx n="91" d="100"/>
          <a:sy n="91" d="100"/>
        </p:scale>
        <p:origin x="2658" y="84"/>
      </p:cViewPr>
      <p:guideLst>
        <p:guide orient="horz" pos="162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p:cViewPr varScale="1">
        <p:scale>
          <a:sx n="70" d="100"/>
          <a:sy n="70" d="100"/>
        </p:scale>
        <p:origin x="238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6/11/relationships/changesInfo" Target="changesInfos/changesInfo1.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redith Jones" userId="13951254-30c6-4dd8-b92f-c6302c5d5701" providerId="ADAL" clId="{DD64BA66-8C7F-484F-8AED-70598E51CB60}"/>
    <pc:docChg chg="addSld delSld modSld modSection">
      <pc:chgData name="Meredith Jones" userId="13951254-30c6-4dd8-b92f-c6302c5d5701" providerId="ADAL" clId="{DD64BA66-8C7F-484F-8AED-70598E51CB60}" dt="2019-04-03T20:08:05.464" v="59" actId="122"/>
      <pc:docMkLst>
        <pc:docMk/>
      </pc:docMkLst>
      <pc:sldChg chg="modSp">
        <pc:chgData name="Meredith Jones" userId="13951254-30c6-4dd8-b92f-c6302c5d5701" providerId="ADAL" clId="{DD64BA66-8C7F-484F-8AED-70598E51CB60}" dt="2019-04-03T20:06:04.108" v="42" actId="122"/>
        <pc:sldMkLst>
          <pc:docMk/>
          <pc:sldMk cId="2868806771" sldId="322"/>
        </pc:sldMkLst>
        <pc:spChg chg="mod">
          <ac:chgData name="Meredith Jones" userId="13951254-30c6-4dd8-b92f-c6302c5d5701" providerId="ADAL" clId="{DD64BA66-8C7F-484F-8AED-70598E51CB60}" dt="2019-04-03T20:06:04.108" v="42" actId="122"/>
          <ac:spMkLst>
            <pc:docMk/>
            <pc:sldMk cId="2868806771" sldId="322"/>
            <ac:spMk id="5" creationId="{8E162298-B7D0-468A-AD4B-848680D7CBDD}"/>
          </ac:spMkLst>
        </pc:spChg>
      </pc:sldChg>
      <pc:sldChg chg="modSp">
        <pc:chgData name="Meredith Jones" userId="13951254-30c6-4dd8-b92f-c6302c5d5701" providerId="ADAL" clId="{DD64BA66-8C7F-484F-8AED-70598E51CB60}" dt="2019-04-03T20:06:06.591" v="43" actId="122"/>
        <pc:sldMkLst>
          <pc:docMk/>
          <pc:sldMk cId="4285048068" sldId="329"/>
        </pc:sldMkLst>
        <pc:spChg chg="mod">
          <ac:chgData name="Meredith Jones" userId="13951254-30c6-4dd8-b92f-c6302c5d5701" providerId="ADAL" clId="{DD64BA66-8C7F-484F-8AED-70598E51CB60}" dt="2019-04-03T20:06:06.591" v="43" actId="122"/>
          <ac:spMkLst>
            <pc:docMk/>
            <pc:sldMk cId="4285048068" sldId="329"/>
            <ac:spMk id="5" creationId="{8E162298-B7D0-468A-AD4B-848680D7CBDD}"/>
          </ac:spMkLst>
        </pc:spChg>
      </pc:sldChg>
      <pc:sldChg chg="modSp">
        <pc:chgData name="Meredith Jones" userId="13951254-30c6-4dd8-b92f-c6302c5d5701" providerId="ADAL" clId="{DD64BA66-8C7F-484F-8AED-70598E51CB60}" dt="2019-04-03T20:06:09.462" v="44" actId="122"/>
        <pc:sldMkLst>
          <pc:docMk/>
          <pc:sldMk cId="3866941971" sldId="330"/>
        </pc:sldMkLst>
        <pc:spChg chg="mod">
          <ac:chgData name="Meredith Jones" userId="13951254-30c6-4dd8-b92f-c6302c5d5701" providerId="ADAL" clId="{DD64BA66-8C7F-484F-8AED-70598E51CB60}" dt="2019-04-03T20:06:09.462" v="44" actId="122"/>
          <ac:spMkLst>
            <pc:docMk/>
            <pc:sldMk cId="3866941971" sldId="330"/>
            <ac:spMk id="5" creationId="{8E162298-B7D0-468A-AD4B-848680D7CBDD}"/>
          </ac:spMkLst>
        </pc:spChg>
      </pc:sldChg>
      <pc:sldChg chg="modSp">
        <pc:chgData name="Meredith Jones" userId="13951254-30c6-4dd8-b92f-c6302c5d5701" providerId="ADAL" clId="{DD64BA66-8C7F-484F-8AED-70598E51CB60}" dt="2019-04-03T20:06:12.887" v="45" actId="122"/>
        <pc:sldMkLst>
          <pc:docMk/>
          <pc:sldMk cId="2773185351" sldId="331"/>
        </pc:sldMkLst>
        <pc:spChg chg="mod">
          <ac:chgData name="Meredith Jones" userId="13951254-30c6-4dd8-b92f-c6302c5d5701" providerId="ADAL" clId="{DD64BA66-8C7F-484F-8AED-70598E51CB60}" dt="2019-04-03T20:06:12.887" v="45" actId="122"/>
          <ac:spMkLst>
            <pc:docMk/>
            <pc:sldMk cId="2773185351" sldId="331"/>
            <ac:spMk id="5" creationId="{8E162298-B7D0-468A-AD4B-848680D7CBDD}"/>
          </ac:spMkLst>
        </pc:spChg>
      </pc:sldChg>
      <pc:sldChg chg="modSp">
        <pc:chgData name="Meredith Jones" userId="13951254-30c6-4dd8-b92f-c6302c5d5701" providerId="ADAL" clId="{DD64BA66-8C7F-484F-8AED-70598E51CB60}" dt="2019-04-03T20:06:01.313" v="41" actId="122"/>
        <pc:sldMkLst>
          <pc:docMk/>
          <pc:sldMk cId="3703506369" sldId="332"/>
        </pc:sldMkLst>
        <pc:spChg chg="mod">
          <ac:chgData name="Meredith Jones" userId="13951254-30c6-4dd8-b92f-c6302c5d5701" providerId="ADAL" clId="{DD64BA66-8C7F-484F-8AED-70598E51CB60}" dt="2019-04-03T20:06:01.313" v="41" actId="122"/>
          <ac:spMkLst>
            <pc:docMk/>
            <pc:sldMk cId="3703506369" sldId="332"/>
            <ac:spMk id="5" creationId="{8E162298-B7D0-468A-AD4B-848680D7CBDD}"/>
          </ac:spMkLst>
        </pc:spChg>
      </pc:sldChg>
      <pc:sldChg chg="modSp">
        <pc:chgData name="Meredith Jones" userId="13951254-30c6-4dd8-b92f-c6302c5d5701" providerId="ADAL" clId="{DD64BA66-8C7F-484F-8AED-70598E51CB60}" dt="2019-04-03T20:08:05.464" v="59" actId="122"/>
        <pc:sldMkLst>
          <pc:docMk/>
          <pc:sldMk cId="574005089" sldId="334"/>
        </pc:sldMkLst>
        <pc:spChg chg="mod">
          <ac:chgData name="Meredith Jones" userId="13951254-30c6-4dd8-b92f-c6302c5d5701" providerId="ADAL" clId="{DD64BA66-8C7F-484F-8AED-70598E51CB60}" dt="2019-04-03T20:08:05.464" v="59" actId="122"/>
          <ac:spMkLst>
            <pc:docMk/>
            <pc:sldMk cId="574005089" sldId="334"/>
            <ac:spMk id="5" creationId="{8E162298-B7D0-468A-AD4B-848680D7CBDD}"/>
          </ac:spMkLst>
        </pc:spChg>
      </pc:sldChg>
      <pc:sldChg chg="modSp">
        <pc:chgData name="Meredith Jones" userId="13951254-30c6-4dd8-b92f-c6302c5d5701" providerId="ADAL" clId="{DD64BA66-8C7F-484F-8AED-70598E51CB60}" dt="2019-04-03T20:08:02.516" v="58" actId="122"/>
        <pc:sldMkLst>
          <pc:docMk/>
          <pc:sldMk cId="4196227025" sldId="335"/>
        </pc:sldMkLst>
        <pc:spChg chg="mod">
          <ac:chgData name="Meredith Jones" userId="13951254-30c6-4dd8-b92f-c6302c5d5701" providerId="ADAL" clId="{DD64BA66-8C7F-484F-8AED-70598E51CB60}" dt="2019-04-03T20:08:02.516" v="58" actId="122"/>
          <ac:spMkLst>
            <pc:docMk/>
            <pc:sldMk cId="4196227025" sldId="335"/>
            <ac:spMk id="5" creationId="{8E162298-B7D0-468A-AD4B-848680D7CBDD}"/>
          </ac:spMkLst>
        </pc:spChg>
      </pc:sldChg>
      <pc:sldChg chg="modSp">
        <pc:chgData name="Meredith Jones" userId="13951254-30c6-4dd8-b92f-c6302c5d5701" providerId="ADAL" clId="{DD64BA66-8C7F-484F-8AED-70598E51CB60}" dt="2019-04-03T18:37:57.885" v="22" actId="20577"/>
        <pc:sldMkLst>
          <pc:docMk/>
          <pc:sldMk cId="3489939540" sldId="344"/>
        </pc:sldMkLst>
        <pc:spChg chg="mod">
          <ac:chgData name="Meredith Jones" userId="13951254-30c6-4dd8-b92f-c6302c5d5701" providerId="ADAL" clId="{DD64BA66-8C7F-484F-8AED-70598E51CB60}" dt="2019-04-03T18:37:57.885" v="22" actId="20577"/>
          <ac:spMkLst>
            <pc:docMk/>
            <pc:sldMk cId="3489939540" sldId="344"/>
            <ac:spMk id="4" creationId="{00000000-0000-0000-0000-000000000000}"/>
          </ac:spMkLst>
        </pc:spChg>
      </pc:sldChg>
      <pc:sldChg chg="add del">
        <pc:chgData name="Meredith Jones" userId="13951254-30c6-4dd8-b92f-c6302c5d5701" providerId="ADAL" clId="{DD64BA66-8C7F-484F-8AED-70598E51CB60}" dt="2019-04-03T20:07:52.075" v="56" actId="2696"/>
        <pc:sldMkLst>
          <pc:docMk/>
          <pc:sldMk cId="2651902921" sldId="387"/>
        </pc:sldMkLst>
      </pc:sldChg>
      <pc:sldChg chg="modSp add">
        <pc:chgData name="Meredith Jones" userId="13951254-30c6-4dd8-b92f-c6302c5d5701" providerId="ADAL" clId="{DD64BA66-8C7F-484F-8AED-70598E51CB60}" dt="2019-04-03T20:07:59.608" v="57" actId="122"/>
        <pc:sldMkLst>
          <pc:docMk/>
          <pc:sldMk cId="1885321610" sldId="388"/>
        </pc:sldMkLst>
        <pc:spChg chg="mod">
          <ac:chgData name="Meredith Jones" userId="13951254-30c6-4dd8-b92f-c6302c5d5701" providerId="ADAL" clId="{DD64BA66-8C7F-484F-8AED-70598E51CB60}" dt="2019-04-03T20:07:59.608" v="57" actId="122"/>
          <ac:spMkLst>
            <pc:docMk/>
            <pc:sldMk cId="1885321610" sldId="388"/>
            <ac:spMk id="5" creationId="{8E162298-B7D0-468A-AD4B-848680D7CB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8" tIns="46479" rIns="92958" bIns="46479" rtlCol="0"/>
          <a:lstStyle>
            <a:lvl1pPr algn="r">
              <a:defRPr sz="1200"/>
            </a:lvl1pPr>
          </a:lstStyle>
          <a:p>
            <a:fld id="{B536E280-B735-4801-8765-AEF05C5468F2}" type="datetimeFigureOut">
              <a:rPr lang="en-US" smtClean="0"/>
              <a:t>4/3/2019</a:t>
            </a:fld>
            <a:endParaRPr lang="en-US"/>
          </a:p>
        </p:txBody>
      </p:sp>
      <p:sp>
        <p:nvSpPr>
          <p:cNvPr id="4" name="Footer Placeholder 3"/>
          <p:cNvSpPr>
            <a:spLocks noGrp="1"/>
          </p:cNvSpPr>
          <p:nvPr>
            <p:ph type="ftr" sz="quarter" idx="2"/>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5796"/>
          </a:xfrm>
          <a:prstGeom prst="rect">
            <a:avLst/>
          </a:prstGeom>
        </p:spPr>
        <p:txBody>
          <a:bodyPr vert="horz" lIns="92958" tIns="46479" rIns="92958" bIns="46479" rtlCol="0" anchor="b"/>
          <a:lstStyle>
            <a:lvl1pPr algn="r">
              <a:defRPr sz="1200"/>
            </a:lvl1pPr>
          </a:lstStyle>
          <a:p>
            <a:fld id="{4E2CD5E7-FCA7-4395-BE8B-63CE728CC5E8}" type="slidenum">
              <a:rPr lang="en-US" smtClean="0"/>
              <a:t>‹#›</a:t>
            </a:fld>
            <a:endParaRPr lang="en-US"/>
          </a:p>
        </p:txBody>
      </p:sp>
    </p:spTree>
    <p:extLst>
      <p:ext uri="{BB962C8B-B14F-4D97-AF65-F5344CB8AC3E}">
        <p14:creationId xmlns:p14="http://schemas.microsoft.com/office/powerpoint/2010/main" val="2264820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CF2C164A-7038-42D0-953C-2EB4816D4C81}" type="datetimeFigureOut">
              <a:rPr lang="en-US" smtClean="0"/>
              <a:t>4/3/2019</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dirty="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F6DA9C80-B631-4EC4-8253-F63CFD0157DF}" type="slidenum">
              <a:rPr lang="en-US" smtClean="0"/>
              <a:t>‹#›</a:t>
            </a:fld>
            <a:endParaRPr lang="en-US" dirty="0"/>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1</a:t>
            </a:fld>
            <a:endParaRPr lang="en-US" dirty="0"/>
          </a:p>
        </p:txBody>
      </p:sp>
    </p:spTree>
    <p:extLst>
      <p:ext uri="{BB962C8B-B14F-4D97-AF65-F5344CB8AC3E}">
        <p14:creationId xmlns:p14="http://schemas.microsoft.com/office/powerpoint/2010/main" val="506227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r>
              <a:rPr lang="en-US" dirty="0"/>
              <a:t>Strategically</a:t>
            </a:r>
            <a:r>
              <a:rPr lang="en-US" baseline="0" dirty="0"/>
              <a:t> planning outreach takes a structured process and most critically, it needs to begin with an assessment of a few key areas.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dirty="0"/>
          </a:p>
        </p:txBody>
      </p:sp>
    </p:spTree>
    <p:extLst>
      <p:ext uri="{BB962C8B-B14F-4D97-AF65-F5344CB8AC3E}">
        <p14:creationId xmlns:p14="http://schemas.microsoft.com/office/powerpoint/2010/main" val="1218066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r>
              <a:rPr lang="en-US" dirty="0"/>
              <a:t>Strategically</a:t>
            </a:r>
            <a:r>
              <a:rPr lang="en-US" baseline="0" dirty="0"/>
              <a:t> planning outreach takes a structured process and most critically, it needs to begin with an assessment of a few key areas.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dirty="0"/>
          </a:p>
        </p:txBody>
      </p:sp>
    </p:spTree>
    <p:extLst>
      <p:ext uri="{BB962C8B-B14F-4D97-AF65-F5344CB8AC3E}">
        <p14:creationId xmlns:p14="http://schemas.microsoft.com/office/powerpoint/2010/main" val="1627697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r>
              <a:rPr lang="en-US" dirty="0"/>
              <a:t>The first step in designing an outreach plan is to understand NEED and CONTEXT. That means, where is your agency at currently, what are the needs of the community, and who/what resources are available. </a:t>
            </a:r>
          </a:p>
          <a:p>
            <a:endParaRPr lang="en-US" dirty="0"/>
          </a:p>
          <a:p>
            <a:pPr marL="245664" indent="-245664">
              <a:buAutoNum type="arabicPeriod"/>
            </a:pPr>
            <a:r>
              <a:rPr lang="en-US" dirty="0"/>
              <a:t>Caseload: We suggest looking at a few different things related to caseload and retention and at the minimum, comparing the target caseloads to the total enrolled number of participants. This data will live in different places for different states and agencies. In NYS we have a system called NYWIC that allows us to track participation and caseload by participant category. This is critical for understanding if outreach is needed, setting goals and benchmarks, and evaluating progress.</a:t>
            </a:r>
          </a:p>
          <a:p>
            <a:pPr marL="245664" indent="-245664">
              <a:buAutoNum type="arabicPeriod"/>
            </a:pPr>
            <a:endParaRPr lang="en-US" dirty="0"/>
          </a:p>
          <a:p>
            <a:pPr marL="245664" indent="-245664">
              <a:buAutoNum type="arabicPeriod"/>
            </a:pPr>
            <a:r>
              <a:rPr lang="en-US" dirty="0"/>
              <a:t>Priority populations: You can identify priority populations in a couple of different ways using both data available in your management information system and publically available data. Meredith will talk in a little about what that may look like and some potential data sources you could use.</a:t>
            </a:r>
          </a:p>
          <a:p>
            <a:pPr marL="228600" indent="-228600">
              <a:buFont typeface="+mj-lt"/>
              <a:buAutoNum type="arabicPeriod"/>
            </a:pPr>
            <a:endParaRPr lang="en-US" dirty="0"/>
          </a:p>
          <a:p>
            <a:pPr marL="245664" indent="-245664">
              <a:buAutoNum type="arabicPeriod"/>
            </a:pPr>
            <a:r>
              <a:rPr lang="en-US" dirty="0"/>
              <a:t>Internal Capacity: Take a look at your staffing patterns and think about who is best suited for particular outreach activities. Do you have nutritionists who can make indirect outreach visits with local healthcare providers and discuss ways to strengthen referrals and even data sharing? Do you have breastfeeding peer counselors on staff who can do some direct outreach to potentially eligible participants?</a:t>
            </a:r>
          </a:p>
          <a:p>
            <a:pPr marL="228600" indent="-228600">
              <a:buFont typeface="+mj-lt"/>
              <a:buAutoNum type="arabicPeriod"/>
            </a:pPr>
            <a:endParaRPr lang="en-US" dirty="0"/>
          </a:p>
          <a:p>
            <a:pPr marL="245664" indent="-245664">
              <a:buAutoNum type="arabicPeriod"/>
            </a:pPr>
            <a:r>
              <a:rPr lang="en-US" dirty="0"/>
              <a:t>Partners: Create a list of all the current and potential partners who interact with the priority population.  This may include but is not limited to hospitals, clinics, teen parent programs, SNAP, Food Banks, religious and community organizations, etc. </a:t>
            </a:r>
          </a:p>
          <a:p>
            <a:pPr marL="228600" indent="-228600">
              <a:buFont typeface="+mj-lt"/>
              <a:buAutoNum type="arabicPeriod"/>
            </a:pPr>
            <a:endParaRPr lang="en-US" dirty="0"/>
          </a:p>
          <a:p>
            <a:pPr marL="245664" indent="-245664">
              <a:buAutoNum type="arabicPeriod"/>
            </a:pPr>
            <a:r>
              <a:rPr lang="en-US" dirty="0"/>
              <a:t>Feedback: Elicit feedback from participants and partners. Inquire about WIC services and how they can be improved. Obtain opinions about where WIC should reach out.</a:t>
            </a:r>
          </a:p>
          <a:p>
            <a:pPr marL="0" indent="0">
              <a:buNone/>
            </a:pPr>
            <a:endParaRPr lang="en-US" dirty="0"/>
          </a:p>
          <a:p>
            <a:pPr marL="0" indent="0">
              <a:buNone/>
            </a:pPr>
            <a:r>
              <a:rPr lang="en-US" dirty="0"/>
              <a:t>Understanding and completing each of these components of the assessment requires data!</a:t>
            </a:r>
          </a:p>
          <a:p>
            <a:pPr marL="245664" indent="-245664">
              <a:buAutoNum type="arabicPeriod"/>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dirty="0"/>
          </a:p>
        </p:txBody>
      </p:sp>
    </p:spTree>
    <p:extLst>
      <p:ext uri="{BB962C8B-B14F-4D97-AF65-F5344CB8AC3E}">
        <p14:creationId xmlns:p14="http://schemas.microsoft.com/office/powerpoint/2010/main" val="160477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five most important things about data are 1) how you can leverage what you already have 2) how does that help you understand what else you need to know and where can you get it 3) always keep it as simple as possible 4) involve staff in the data collection, analysis and reporting process and 5) be creative!</a:t>
            </a:r>
            <a:endParaRPr lang="en-US" baseline="0" dirty="0"/>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13</a:t>
            </a:fld>
            <a:endParaRPr lang="en-US" dirty="0"/>
          </a:p>
        </p:txBody>
      </p:sp>
    </p:spTree>
    <p:extLst>
      <p:ext uri="{BB962C8B-B14F-4D97-AF65-F5344CB8AC3E}">
        <p14:creationId xmlns:p14="http://schemas.microsoft.com/office/powerpoint/2010/main" val="2192209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pPr defTabSz="929579">
              <a:defRPr/>
            </a:pPr>
            <a:r>
              <a:rPr lang="en-US" dirty="0"/>
              <a:t>WIC management information systems have a wealth of</a:t>
            </a:r>
            <a:r>
              <a:rPr lang="en-US" baseline="0" dirty="0"/>
              <a:t> data that you can explore. The trick is to figure out where it lives and how it can be useful.</a:t>
            </a:r>
          </a:p>
          <a:p>
            <a:pPr defTabSz="929579">
              <a:defRPr/>
            </a:pPr>
            <a:endParaRPr lang="en-US" baseline="0" dirty="0"/>
          </a:p>
          <a:p>
            <a:pPr defTabSz="929579">
              <a:defRPr/>
            </a:pPr>
            <a:r>
              <a:rPr lang="en-US" baseline="0" dirty="0"/>
              <a:t>Caseload: caseload and retention data can come in a couple of different forms. It may be called caseload, participation or enrollment. Retention </a:t>
            </a:r>
            <a:r>
              <a:rPr lang="mr-IN" baseline="0" dirty="0"/>
              <a:t>–</a:t>
            </a:r>
            <a:r>
              <a:rPr lang="en-US" baseline="0" dirty="0"/>
              <a:t> if not tracked and monitored in that way </a:t>
            </a:r>
            <a:r>
              <a:rPr lang="mr-IN" baseline="0" dirty="0"/>
              <a:t>–</a:t>
            </a:r>
            <a:r>
              <a:rPr lang="en-US" baseline="0" dirty="0"/>
              <a:t> could come in the form of no-show rates, rates of benefits not received or benefits not claimed. Looking at a few different measures can help paint a more holistic picture of what is going on at your agency, particularly if you have some feedback or qualitative data to compliment it. I also recommend looking at this type of data over time, so maybe the last 6, 12, or 24 months to identify trends.</a:t>
            </a:r>
          </a:p>
          <a:p>
            <a:pPr defTabSz="929579">
              <a:defRPr/>
            </a:pPr>
            <a:br>
              <a:rPr lang="en-US" baseline="0" dirty="0"/>
            </a:br>
            <a:r>
              <a:rPr lang="en-US" baseline="0" dirty="0"/>
              <a:t>Demographic Information: T</a:t>
            </a:r>
            <a:r>
              <a:rPr lang="en-US" dirty="0"/>
              <a:t>o identify potentially eligible participants who may not be accessing WIC services, first review the demographics of your caseload.  This could</a:t>
            </a:r>
            <a:r>
              <a:rPr lang="en-US" baseline="0" dirty="0"/>
              <a:t> include age, family size, </a:t>
            </a:r>
            <a:r>
              <a:rPr lang="en-US" dirty="0"/>
              <a:t>race, ethnicity, language and other demographic information. Next, explore local census data (city or county) or data available from health departments to determine the demographic breakdown of the surrounding area.  Comparing the tw</a:t>
            </a:r>
            <a:r>
              <a:rPr lang="en-US" baseline="0" dirty="0"/>
              <a:t>o can help you</a:t>
            </a:r>
            <a:r>
              <a:rPr lang="en-US" dirty="0"/>
              <a:t> identify populations who are potentially not receiving benefits.  This information will not only help identify who and where, but can help you decide on how outreach should be conducted based on culture and language. </a:t>
            </a:r>
          </a:p>
          <a:p>
            <a:pPr defTabSz="929579">
              <a:defRPr/>
            </a:pPr>
            <a:r>
              <a:rPr lang="en-US" baseline="0" dirty="0"/>
              <a:t> </a:t>
            </a:r>
            <a:br>
              <a:rPr lang="en-US" baseline="0" dirty="0"/>
            </a:br>
            <a:r>
              <a:rPr lang="en-US" baseline="0" dirty="0"/>
              <a:t>Referral Data: Think about your partners and where you receive your referrals from. Who else is in your community that you should be working with? Look online, ask your staff, ask your current referral partners, and ask your participants!</a:t>
            </a:r>
            <a:endParaRPr lang="en-US" dirty="0"/>
          </a:p>
          <a:p>
            <a:pPr defTabSz="929579">
              <a:defRPr/>
            </a:pPr>
            <a:endParaRPr lang="en-US" dirty="0"/>
          </a:p>
          <a:p>
            <a:pPr defTabSz="929579">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14</a:t>
            </a:fld>
            <a:endParaRPr lang="en-US" dirty="0"/>
          </a:p>
        </p:txBody>
      </p:sp>
    </p:spTree>
    <p:extLst>
      <p:ext uri="{BB962C8B-B14F-4D97-AF65-F5344CB8AC3E}">
        <p14:creationId xmlns:p14="http://schemas.microsoft.com/office/powerpoint/2010/main" val="2490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r>
              <a:rPr lang="en-US" dirty="0"/>
              <a:t>Census data is easy to look</a:t>
            </a:r>
            <a:r>
              <a:rPr lang="en-US" baseline="0" dirty="0"/>
              <a:t> at by zip code! This can allow you to look at zip codes in your catchment area for indicators of need such as poverty, use of public assistance, etc. </a:t>
            </a:r>
          </a:p>
          <a:p>
            <a:endParaRPr lang="en-US" baseline="0" dirty="0"/>
          </a:p>
          <a:p>
            <a:r>
              <a:rPr lang="en-US" dirty="0"/>
              <a:t>Once you click</a:t>
            </a:r>
            <a:r>
              <a:rPr lang="en-US" baseline="0" dirty="0"/>
              <a:t> on a zip code you can have many options for the types of data you want to look at. </a:t>
            </a:r>
          </a:p>
          <a:p>
            <a:endParaRPr lang="en-US" baseline="0" dirty="0"/>
          </a:p>
          <a:p>
            <a:r>
              <a:rPr lang="en-US" baseline="0" dirty="0"/>
              <a:t>Lets say for example, there are five zip codes in your catchment area and after you look at your own internal data, you realize that most of your participants come from four of those five.</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16</a:t>
            </a:fld>
            <a:endParaRPr lang="en-US" dirty="0"/>
          </a:p>
        </p:txBody>
      </p:sp>
    </p:spTree>
    <p:extLst>
      <p:ext uri="{BB962C8B-B14F-4D97-AF65-F5344CB8AC3E}">
        <p14:creationId xmlns:p14="http://schemas.microsoft.com/office/powerpoint/2010/main" val="3311411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decide to take a look at that fifth one, where not a lot of your participants are from. You choose to look at the dataset called “Children Characteristics” related to poverty, public assistance, age, race, school enrollment, etc. </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17</a:t>
            </a:fld>
            <a:endParaRPr lang="en-US" dirty="0"/>
          </a:p>
        </p:txBody>
      </p:sp>
    </p:spTree>
    <p:extLst>
      <p:ext uri="{BB962C8B-B14F-4D97-AF65-F5344CB8AC3E}">
        <p14:creationId xmlns:p14="http://schemas.microsoft.com/office/powerpoint/2010/main" val="90921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you pull up the information for that zip code, you see that </a:t>
            </a:r>
            <a:r>
              <a:rPr lang="en-US" b="1" baseline="0" dirty="0"/>
              <a:t>65.2% </a:t>
            </a:r>
            <a:r>
              <a:rPr lang="en-US" baseline="0" dirty="0"/>
              <a:t>of children under 18 were living in households with SSI, public assistance and/or SNAP.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could that tell you? What doesn’t that tell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Is this zip code – one where you don’t have many participants from but there is a lot of SNAP enrollment – a potential place for some targeted outreach? </a:t>
            </a:r>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dirty="0"/>
          </a:p>
        </p:txBody>
      </p:sp>
    </p:spTree>
    <p:extLst>
      <p:ext uri="{BB962C8B-B14F-4D97-AF65-F5344CB8AC3E}">
        <p14:creationId xmlns:p14="http://schemas.microsoft.com/office/powerpoint/2010/main" val="1072145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r>
              <a:rPr lang="en-US" dirty="0"/>
              <a:t>Last, the data that is definitely not in your MIS is feedback, perspectives, and experiences of participants and partners.</a:t>
            </a:r>
          </a:p>
          <a:p>
            <a:endParaRPr lang="en-US" dirty="0"/>
          </a:p>
          <a:p>
            <a:r>
              <a:rPr lang="en-US" dirty="0"/>
              <a:t>You don’t have to have a formal plan for collecting this – you can ask these questions at the end of an appointment, you can ask while meeting with new referral partners or current partners, you could have an informal survey in the waiting area for participants to write suggestions on and drop in a box or write their ideas on big pieces of paper where others can comment</a:t>
            </a:r>
            <a:r>
              <a:rPr lang="en-US"/>
              <a:t>. Or </a:t>
            </a:r>
            <a:r>
              <a:rPr lang="en-US" dirty="0"/>
              <a:t>you could do focus groups, in person, mailed, or online surveys</a:t>
            </a:r>
            <a:r>
              <a:rPr lang="en-US"/>
              <a:t>. Be creative! </a:t>
            </a:r>
            <a:endParaRPr lang="en-US" dirty="0"/>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19</a:t>
            </a:fld>
            <a:endParaRPr lang="en-US" dirty="0"/>
          </a:p>
        </p:txBody>
      </p:sp>
    </p:spTree>
    <p:extLst>
      <p:ext uri="{BB962C8B-B14F-4D97-AF65-F5344CB8AC3E}">
        <p14:creationId xmlns:p14="http://schemas.microsoft.com/office/powerpoint/2010/main" val="3957517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r>
              <a:rPr lang="en-US" dirty="0"/>
              <a:t>Now that you have conducted </a:t>
            </a:r>
            <a:r>
              <a:rPr lang="en-US" baseline="0" dirty="0"/>
              <a:t>an assessment and have </a:t>
            </a:r>
            <a:r>
              <a:rPr lang="en-US" dirty="0"/>
              <a:t>a better</a:t>
            </a:r>
            <a:r>
              <a:rPr lang="en-US" baseline="0" dirty="0"/>
              <a:t> understanding of the need and your target audience, you can start planning for implementation.</a:t>
            </a:r>
          </a:p>
          <a:p>
            <a:endParaRPr lang="en-US" baseline="0" dirty="0"/>
          </a:p>
          <a:p>
            <a:r>
              <a:rPr lang="en-US" dirty="0"/>
              <a:t>Define Goal &amp; Objectives: What is it you would like your audience to do once they have heard your message? Who will do what, how, where, and by when?</a:t>
            </a:r>
          </a:p>
          <a:p>
            <a:endParaRPr lang="en-US" baseline="0" dirty="0"/>
          </a:p>
          <a:p>
            <a:r>
              <a:rPr lang="en-US" baseline="0" dirty="0"/>
              <a:t>Determine Staff Roles: Who do you want doing what?</a:t>
            </a:r>
          </a:p>
          <a:p>
            <a:endParaRPr lang="en-US" baseline="0" dirty="0"/>
          </a:p>
          <a:p>
            <a:r>
              <a:rPr lang="en-US" dirty="0"/>
              <a:t>Identify Outreach Method: What outreach methods and tools will you use? Will outreach be one-time, short-term, or long-term, or a combination? At a minimum, your outreach plan should include ongoing outreach activities. </a:t>
            </a:r>
          </a:p>
          <a:p>
            <a:endParaRPr lang="en-US" dirty="0"/>
          </a:p>
          <a:p>
            <a:r>
              <a:rPr lang="en-US" dirty="0"/>
              <a:t>Implement Plan: Put your plan into action! Monitor to make sure that implementation is going as planned. Make adjustments, if needed.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dirty="0"/>
          </a:p>
        </p:txBody>
      </p:sp>
    </p:spTree>
    <p:extLst>
      <p:ext uri="{BB962C8B-B14F-4D97-AF65-F5344CB8AC3E}">
        <p14:creationId xmlns:p14="http://schemas.microsoft.com/office/powerpoint/2010/main" val="178663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5"/>
            <a:ext cx="5588000" cy="4176713"/>
          </a:xfrm>
          <a:prstGeom prst="rect">
            <a:avLst/>
          </a:prstGeom>
        </p:spPr>
        <p:txBody>
          <a:bodyPr lIns="91433" tIns="45717" rIns="91433" bIns="45717"/>
          <a:lstStyle/>
          <a:p>
            <a:pPr defTabSz="914334">
              <a:defRPr/>
            </a:pPr>
            <a:r>
              <a:rPr lang="en-US" dirty="0"/>
              <a:t>CAI is a diverse, mission-driven nonprofit organization dedicated to improving the quality of health care and social services delivered to key populations worldwide. </a:t>
            </a:r>
          </a:p>
          <a:p>
            <a:pPr defTabSz="914334">
              <a:defRPr/>
            </a:pPr>
            <a:endParaRPr lang="en-US" dirty="0"/>
          </a:p>
          <a:p>
            <a:pPr defTabSz="914334">
              <a:defRPr/>
            </a:pPr>
            <a:r>
              <a:rPr lang="en-US" dirty="0"/>
              <a:t>Working as trusted partners with numerous funders, our customized services build the capacity of health and human service organizations, improving lives in the communities we serve.</a:t>
            </a:r>
          </a:p>
          <a:p>
            <a:pPr defTabSz="914334">
              <a:defRPr/>
            </a:pPr>
            <a:endParaRPr lang="en-US" dirty="0"/>
          </a:p>
          <a:p>
            <a:pPr defTabSz="914334">
              <a:defRPr/>
            </a:pPr>
            <a:r>
              <a:rPr lang="en-US" dirty="0"/>
              <a:t>We do this through training, technical assistance, and program and evaluation implementation, all tailored to fit organization’s needs and goals.</a:t>
            </a:r>
          </a:p>
          <a:p>
            <a:pPr defTabSz="914334">
              <a:defRPr/>
            </a:pPr>
            <a:endParaRPr lang="en-US" dirty="0"/>
          </a:p>
          <a:p>
            <a:pPr defTabSz="914334">
              <a:defRP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4272795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21</a:t>
            </a:fld>
            <a:endParaRPr lang="en-US" dirty="0"/>
          </a:p>
        </p:txBody>
      </p:sp>
    </p:spTree>
    <p:extLst>
      <p:ext uri="{BB962C8B-B14F-4D97-AF65-F5344CB8AC3E}">
        <p14:creationId xmlns:p14="http://schemas.microsoft.com/office/powerpoint/2010/main" val="33708771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6039"/>
            <a:ext cx="5691481" cy="3711304"/>
          </a:xfrm>
          <a:prstGeom prst="rect">
            <a:avLst/>
          </a:prstGeom>
        </p:spPr>
        <p:txBody>
          <a:bodyPr lIns="94501" tIns="47251" rIns="94501" bIns="47251"/>
          <a:lstStyle/>
          <a:p>
            <a:r>
              <a:rPr lang="en-US" dirty="0"/>
              <a:t>Describe direct (i.e., to eligible individuals) and in-direct (i.e., establishing relationships with medical providers) outreach strategies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22</a:t>
            </a:fld>
            <a:endParaRPr lang="en-US" dirty="0"/>
          </a:p>
        </p:txBody>
      </p:sp>
    </p:spTree>
    <p:extLst>
      <p:ext uri="{BB962C8B-B14F-4D97-AF65-F5344CB8AC3E}">
        <p14:creationId xmlns:p14="http://schemas.microsoft.com/office/powerpoint/2010/main" val="694732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3655457"/>
          </a:xfrm>
          <a:prstGeom prst="rect">
            <a:avLst/>
          </a:prstGeom>
        </p:spPr>
        <p:txBody>
          <a:bodyPr lIns="92950" tIns="46475" rIns="92950" bIns="46475"/>
          <a:lstStyle/>
          <a:p>
            <a:r>
              <a:rPr lang="en-US" dirty="0"/>
              <a:t>Remember what the BEST</a:t>
            </a:r>
            <a:r>
              <a:rPr lang="en-US" baseline="0" dirty="0"/>
              <a:t> marketing strategy is? Word-of-Mouth!</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23</a:t>
            </a:fld>
            <a:endParaRPr lang="en-US" dirty="0"/>
          </a:p>
        </p:txBody>
      </p:sp>
    </p:spTree>
    <p:extLst>
      <p:ext uri="{BB962C8B-B14F-4D97-AF65-F5344CB8AC3E}">
        <p14:creationId xmlns:p14="http://schemas.microsoft.com/office/powerpoint/2010/main" val="1173830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3655457"/>
          </a:xfrm>
          <a:prstGeom prst="rect">
            <a:avLst/>
          </a:prstGeom>
        </p:spPr>
        <p:txBody>
          <a:bodyPr lIns="92950" tIns="46475" rIns="92950" bIns="46475"/>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24</a:t>
            </a:fld>
            <a:endParaRPr lang="en-US" dirty="0"/>
          </a:p>
        </p:txBody>
      </p:sp>
    </p:spTree>
    <p:extLst>
      <p:ext uri="{BB962C8B-B14F-4D97-AF65-F5344CB8AC3E}">
        <p14:creationId xmlns:p14="http://schemas.microsoft.com/office/powerpoint/2010/main" val="2360388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3655457"/>
          </a:xfrm>
          <a:prstGeom prst="rect">
            <a:avLst/>
          </a:prstGeom>
        </p:spPr>
        <p:txBody>
          <a:bodyPr lIns="92950" tIns="46475" rIns="92950" bIns="46475"/>
          <a:lstStyle/>
          <a:p>
            <a:r>
              <a:rPr lang="en-US" dirty="0"/>
              <a:t>Findings from the National Employment Law Project on the Top 20 Low-Wage Employers in USA included:</a:t>
            </a:r>
          </a:p>
          <a:p>
            <a:pPr marL="232374" indent="-232374">
              <a:buAutoNum type="arabicPeriod"/>
            </a:pPr>
            <a:r>
              <a:rPr lang="en-US" dirty="0"/>
              <a:t>Walmart</a:t>
            </a:r>
          </a:p>
          <a:p>
            <a:pPr marL="232374" indent="-232374">
              <a:buAutoNum type="arabicPeriod"/>
            </a:pPr>
            <a:r>
              <a:rPr lang="en-US" dirty="0"/>
              <a:t>Taco</a:t>
            </a:r>
            <a:r>
              <a:rPr lang="en-US" baseline="0" dirty="0"/>
              <a:t> Bell, Pizza Hut, KFC (Yum! Brands)</a:t>
            </a:r>
          </a:p>
          <a:p>
            <a:pPr marL="232374" indent="-232374">
              <a:buAutoNum type="arabicPeriod"/>
            </a:pPr>
            <a:r>
              <a:rPr lang="en-US" baseline="0" dirty="0"/>
              <a:t>McDonald’s Corp</a:t>
            </a:r>
          </a:p>
          <a:p>
            <a:pPr marL="232374" indent="-232374">
              <a:buAutoNum type="arabicPeriod"/>
            </a:pPr>
            <a:r>
              <a:rPr lang="en-US" baseline="0" dirty="0"/>
              <a:t>Target Corp</a:t>
            </a:r>
          </a:p>
          <a:p>
            <a:pPr marL="232374" indent="-232374">
              <a:buAutoNum type="arabicPeriod"/>
            </a:pPr>
            <a:r>
              <a:rPr lang="en-US" baseline="0" dirty="0"/>
              <a:t>Sears holdings</a:t>
            </a:r>
          </a:p>
          <a:p>
            <a:pPr marL="232374" indent="-232374">
              <a:buAutoNum type="arabicPeriod"/>
            </a:pPr>
            <a:r>
              <a:rPr lang="en-US" baseline="0" dirty="0"/>
              <a:t>Subway</a:t>
            </a:r>
          </a:p>
          <a:p>
            <a:pPr marL="232374" indent="-232374">
              <a:buAutoNum type="arabicPeriod"/>
            </a:pPr>
            <a:r>
              <a:rPr lang="en-US" baseline="0" dirty="0"/>
              <a:t>Burger King</a:t>
            </a:r>
          </a:p>
          <a:p>
            <a:pPr marL="232374" indent="-232374">
              <a:buAutoNum type="arabicPeriod"/>
            </a:pPr>
            <a:r>
              <a:rPr lang="en-US" baseline="0" dirty="0"/>
              <a:t>Aramark</a:t>
            </a:r>
          </a:p>
          <a:p>
            <a:pPr marL="232374" indent="-232374">
              <a:buAutoNum type="arabicPeriod"/>
            </a:pPr>
            <a:r>
              <a:rPr lang="en-US" baseline="0" dirty="0"/>
              <a:t>Starbucks</a:t>
            </a:r>
          </a:p>
          <a:p>
            <a:pPr marL="232374" indent="-232374">
              <a:buAutoNum type="arabicPeriod"/>
            </a:pPr>
            <a:r>
              <a:rPr lang="en-US" baseline="0" dirty="0"/>
              <a:t>Applebee’s and IHOP</a:t>
            </a:r>
          </a:p>
          <a:p>
            <a:pPr marL="232374" indent="-232374">
              <a:buAutoNum type="arabicPeriod"/>
            </a:pPr>
            <a:r>
              <a:rPr lang="en-US" baseline="0" dirty="0"/>
              <a:t>Compass Group</a:t>
            </a:r>
          </a:p>
          <a:p>
            <a:pPr marL="232374" indent="-232374">
              <a:buAutoNum type="arabicPeriod"/>
            </a:pPr>
            <a:r>
              <a:rPr lang="en-US" baseline="0" dirty="0"/>
              <a:t>Macy’s </a:t>
            </a:r>
          </a:p>
          <a:p>
            <a:pPr marL="232374" indent="-232374">
              <a:buAutoNum type="arabicPeriod"/>
            </a:pPr>
            <a:r>
              <a:rPr lang="en-US" baseline="0" dirty="0"/>
              <a:t>Wendy’s </a:t>
            </a:r>
          </a:p>
          <a:p>
            <a:pPr marL="232374" indent="-232374">
              <a:buAutoNum type="arabicPeriod"/>
            </a:pPr>
            <a:r>
              <a:rPr lang="en-US" baseline="0" dirty="0"/>
              <a:t>Olive Garden, Red Lobster (Darden Restaurants)</a:t>
            </a:r>
          </a:p>
          <a:p>
            <a:pPr marL="232374" indent="-232374">
              <a:buAutoNum type="arabicPeriod"/>
            </a:pPr>
            <a:r>
              <a:rPr lang="en-US" baseline="0" dirty="0"/>
              <a:t>JC Penny</a:t>
            </a:r>
          </a:p>
          <a:p>
            <a:pPr marL="232374" indent="-232374">
              <a:buAutoNum type="arabicPeriod"/>
            </a:pPr>
            <a:r>
              <a:rPr lang="en-US" baseline="0" dirty="0"/>
              <a:t>Kohl’s </a:t>
            </a:r>
          </a:p>
          <a:p>
            <a:pPr marL="232374" indent="-232374">
              <a:buAutoNum type="arabicPeriod"/>
            </a:pPr>
            <a:r>
              <a:rPr lang="en-US" baseline="0" dirty="0"/>
              <a:t>Dunkin’ Donuts</a:t>
            </a:r>
          </a:p>
          <a:p>
            <a:pPr marL="232374" indent="-232374">
              <a:buAutoNum type="arabicPeriod"/>
            </a:pPr>
            <a:r>
              <a:rPr lang="en-US" baseline="0" dirty="0"/>
              <a:t>Marshall’s and TJ Maxx</a:t>
            </a:r>
          </a:p>
          <a:p>
            <a:pPr marL="232374" indent="-232374">
              <a:buAutoNum type="arabicPeriod"/>
            </a:pPr>
            <a:r>
              <a:rPr lang="en-US" baseline="0" dirty="0"/>
              <a:t>Sodexo</a:t>
            </a:r>
          </a:p>
          <a:p>
            <a:pPr marL="232374" indent="-232374">
              <a:buAutoNum type="arabicPeriod"/>
            </a:pPr>
            <a:r>
              <a:rPr lang="en-US" baseline="0" dirty="0"/>
              <a:t>Domino’s Pizza</a:t>
            </a:r>
          </a:p>
          <a:p>
            <a:r>
              <a:rPr lang="en-US" dirty="0"/>
              <a:t>http://www.businessinsider.com/the-20-companies-with-the-most-low-wage-workers-2013-2 </a:t>
            </a:r>
          </a:p>
        </p:txBody>
      </p:sp>
      <p:sp>
        <p:nvSpPr>
          <p:cNvPr id="4" name="Slide Number Placeholder 3"/>
          <p:cNvSpPr>
            <a:spLocks noGrp="1"/>
          </p:cNvSpPr>
          <p:nvPr>
            <p:ph type="sldNum" sz="quarter" idx="10"/>
          </p:nvPr>
        </p:nvSpPr>
        <p:spPr/>
        <p:txBody>
          <a:bodyPr/>
          <a:lstStyle/>
          <a:p>
            <a:fld id="{F6DA9C80-B631-4EC4-8253-F63CFD0157DF}" type="slidenum">
              <a:rPr lang="en-US" smtClean="0"/>
              <a:t>25</a:t>
            </a:fld>
            <a:endParaRPr lang="en-US" dirty="0"/>
          </a:p>
        </p:txBody>
      </p:sp>
    </p:spTree>
    <p:extLst>
      <p:ext uri="{BB962C8B-B14F-4D97-AF65-F5344CB8AC3E}">
        <p14:creationId xmlns:p14="http://schemas.microsoft.com/office/powerpoint/2010/main" val="3267867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3655457"/>
          </a:xfrm>
          <a:prstGeom prst="rect">
            <a:avLst/>
          </a:prstGeom>
        </p:spPr>
        <p:txBody>
          <a:bodyPr lIns="92950" tIns="46475" rIns="92950" bIns="46475"/>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26</a:t>
            </a:fld>
            <a:endParaRPr lang="en-US" dirty="0"/>
          </a:p>
        </p:txBody>
      </p:sp>
    </p:spTree>
    <p:extLst>
      <p:ext uri="{BB962C8B-B14F-4D97-AF65-F5344CB8AC3E}">
        <p14:creationId xmlns:p14="http://schemas.microsoft.com/office/powerpoint/2010/main" val="2522802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27</a:t>
            </a:fld>
            <a:endParaRPr lang="en-US" dirty="0"/>
          </a:p>
        </p:txBody>
      </p:sp>
    </p:spTree>
    <p:extLst>
      <p:ext uri="{BB962C8B-B14F-4D97-AF65-F5344CB8AC3E}">
        <p14:creationId xmlns:p14="http://schemas.microsoft.com/office/powerpoint/2010/main" val="3775242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r>
              <a:rPr lang="en-US" dirty="0"/>
              <a:t>Evaluate Plan: Before you implement your plan, identify how you will evaluate it. How will you know if your plan is working? What baseline information will you obtain before you implement the plan? What outcomes will you be measuring? What feedback will you gather from participants, potential participants, providers, </a:t>
            </a:r>
            <a:r>
              <a:rPr lang="en-US" dirty="0" err="1"/>
              <a:t>etc</a:t>
            </a:r>
            <a:r>
              <a:rPr lang="en-US" dirty="0"/>
              <a:t>? What can you learn that may help you be more successful in the future?</a:t>
            </a:r>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29</a:t>
            </a:fld>
            <a:endParaRPr lang="en-US" dirty="0"/>
          </a:p>
        </p:txBody>
      </p:sp>
    </p:spTree>
    <p:extLst>
      <p:ext uri="{BB962C8B-B14F-4D97-AF65-F5344CB8AC3E}">
        <p14:creationId xmlns:p14="http://schemas.microsoft.com/office/powerpoint/2010/main" val="519470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30</a:t>
            </a:fld>
            <a:endParaRPr lang="en-US" dirty="0"/>
          </a:p>
        </p:txBody>
      </p:sp>
    </p:spTree>
    <p:extLst>
      <p:ext uri="{BB962C8B-B14F-4D97-AF65-F5344CB8AC3E}">
        <p14:creationId xmlns:p14="http://schemas.microsoft.com/office/powerpoint/2010/main" val="206827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pPr defTabSz="929579">
              <a:defRPr/>
            </a:pPr>
            <a:r>
              <a:rPr lang="en-US" dirty="0"/>
              <a:t>Using data is a continuous process and cycle. What did you use to build your strategic plan? How can you use that to track progress? Who of your staff could track this progress and be responsible for reporting back in staff meetings or in a monthly bulletin? </a:t>
            </a:r>
          </a:p>
        </p:txBody>
      </p:sp>
      <p:sp>
        <p:nvSpPr>
          <p:cNvPr id="4" name="Slide Number Placeholder 3"/>
          <p:cNvSpPr>
            <a:spLocks noGrp="1"/>
          </p:cNvSpPr>
          <p:nvPr>
            <p:ph type="sldNum" sz="quarter" idx="10"/>
          </p:nvPr>
        </p:nvSpPr>
        <p:spPr/>
        <p:txBody>
          <a:bodyPr/>
          <a:lstStyle/>
          <a:p>
            <a:fld id="{F6DA9C80-B631-4EC4-8253-F63CFD0157DF}" type="slidenum">
              <a:rPr lang="en-US" smtClean="0"/>
              <a:t>31</a:t>
            </a:fld>
            <a:endParaRPr lang="en-US" dirty="0"/>
          </a:p>
        </p:txBody>
      </p:sp>
    </p:spTree>
    <p:extLst>
      <p:ext uri="{BB962C8B-B14F-4D97-AF65-F5344CB8AC3E}">
        <p14:creationId xmlns:p14="http://schemas.microsoft.com/office/powerpoint/2010/main" val="1853374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10075"/>
            <a:ext cx="5588000" cy="4176713"/>
          </a:xfrm>
          <a:prstGeom prst="rect">
            <a:avLst/>
          </a:prstGeom>
        </p:spPr>
        <p:txBody>
          <a:bodyPr lIns="91433" tIns="45717" rIns="91433" bIns="45717"/>
          <a:lstStyle/>
          <a:p>
            <a:pPr defTabSz="914334">
              <a:defRPr/>
            </a:pPr>
            <a:r>
              <a:rPr lang="en-US" baseline="0" dirty="0"/>
              <a:t>CAI is the NYS WIC Training Center, providing capacity building support to all NYS local agencies.</a:t>
            </a:r>
          </a:p>
          <a:p>
            <a:pPr defTabSz="914334">
              <a:defRPr/>
            </a:pPr>
            <a:endParaRPr lang="en-US" baseline="0" dirty="0"/>
          </a:p>
          <a:p>
            <a:pPr defTabSz="914334">
              <a:defRPr/>
            </a:pPr>
            <a:r>
              <a:rPr lang="en-US" baseline="0" dirty="0"/>
              <a:t>For example, we provide a variety of ongoing in-person trainings, </a:t>
            </a:r>
            <a:r>
              <a:rPr lang="en-US" dirty="0"/>
              <a:t>webinars and online training courses</a:t>
            </a:r>
            <a:r>
              <a:rPr lang="en-US" baseline="0" dirty="0"/>
              <a:t> to build competencies for Support Staff, Nutritionists, Breastfeeding Peer Counselors and Coordinators, and more!</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a:t>
            </a:fld>
            <a:endParaRPr lang="en-US" dirty="0"/>
          </a:p>
        </p:txBody>
      </p:sp>
    </p:spTree>
    <p:extLst>
      <p:ext uri="{BB962C8B-B14F-4D97-AF65-F5344CB8AC3E}">
        <p14:creationId xmlns:p14="http://schemas.microsoft.com/office/powerpoint/2010/main" val="1958560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32</a:t>
            </a:fld>
            <a:endParaRPr lang="en-US" dirty="0"/>
          </a:p>
        </p:txBody>
      </p:sp>
    </p:spTree>
    <p:extLst>
      <p:ext uri="{BB962C8B-B14F-4D97-AF65-F5344CB8AC3E}">
        <p14:creationId xmlns:p14="http://schemas.microsoft.com/office/powerpoint/2010/main" val="75636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33</a:t>
            </a:fld>
            <a:endParaRPr lang="en-US" dirty="0"/>
          </a:p>
        </p:txBody>
      </p:sp>
    </p:spTree>
    <p:extLst>
      <p:ext uri="{BB962C8B-B14F-4D97-AF65-F5344CB8AC3E}">
        <p14:creationId xmlns:p14="http://schemas.microsoft.com/office/powerpoint/2010/main" val="1377229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5475"/>
            <a:ext cx="5691481" cy="3711869"/>
          </a:xfrm>
          <a:prstGeom prst="rect">
            <a:avLst/>
          </a:prstGeom>
        </p:spPr>
        <p:txBody>
          <a:bodyPr lIns="92958" tIns="46479" rIns="92958" bIns="4647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34</a:t>
            </a:fld>
            <a:endParaRPr lang="en-US" dirty="0"/>
          </a:p>
        </p:txBody>
      </p:sp>
    </p:spTree>
    <p:extLst>
      <p:ext uri="{BB962C8B-B14F-4D97-AF65-F5344CB8AC3E}">
        <p14:creationId xmlns:p14="http://schemas.microsoft.com/office/powerpoint/2010/main" val="3556412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5475"/>
            <a:ext cx="5691481" cy="3711869"/>
          </a:xfrm>
          <a:prstGeom prst="rect">
            <a:avLst/>
          </a:prstGeom>
        </p:spPr>
        <p:txBody>
          <a:bodyPr lIns="92958" tIns="46479" rIns="92958" bIns="4647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35</a:t>
            </a:fld>
            <a:endParaRPr lang="en-US" dirty="0"/>
          </a:p>
        </p:txBody>
      </p:sp>
    </p:spTree>
    <p:extLst>
      <p:ext uri="{BB962C8B-B14F-4D97-AF65-F5344CB8AC3E}">
        <p14:creationId xmlns:p14="http://schemas.microsoft.com/office/powerpoint/2010/main" val="4617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5475"/>
            <a:ext cx="5691481" cy="3711869"/>
          </a:xfrm>
          <a:prstGeom prst="rect">
            <a:avLst/>
          </a:prstGeom>
        </p:spPr>
        <p:txBody>
          <a:bodyPr lIns="92958" tIns="46479" rIns="92958" bIns="4647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36</a:t>
            </a:fld>
            <a:endParaRPr lang="en-US" dirty="0"/>
          </a:p>
        </p:txBody>
      </p:sp>
    </p:spTree>
    <p:extLst>
      <p:ext uri="{BB962C8B-B14F-4D97-AF65-F5344CB8AC3E}">
        <p14:creationId xmlns:p14="http://schemas.microsoft.com/office/powerpoint/2010/main" val="31093072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5475"/>
            <a:ext cx="5691481" cy="3711869"/>
          </a:xfrm>
          <a:prstGeom prst="rect">
            <a:avLst/>
          </a:prstGeom>
        </p:spPr>
        <p:txBody>
          <a:bodyPr lIns="92958" tIns="46479" rIns="92958" bIns="4647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37</a:t>
            </a:fld>
            <a:endParaRPr lang="en-US" dirty="0"/>
          </a:p>
        </p:txBody>
      </p:sp>
    </p:spTree>
    <p:extLst>
      <p:ext uri="{BB962C8B-B14F-4D97-AF65-F5344CB8AC3E}">
        <p14:creationId xmlns:p14="http://schemas.microsoft.com/office/powerpoint/2010/main" val="1456874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5475"/>
            <a:ext cx="5691481" cy="3711869"/>
          </a:xfrm>
          <a:prstGeom prst="rect">
            <a:avLst/>
          </a:prstGeom>
        </p:spPr>
        <p:txBody>
          <a:bodyPr lIns="92958" tIns="46479" rIns="92958" bIns="4647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38</a:t>
            </a:fld>
            <a:endParaRPr lang="en-US" dirty="0"/>
          </a:p>
        </p:txBody>
      </p:sp>
    </p:spTree>
    <p:extLst>
      <p:ext uri="{BB962C8B-B14F-4D97-AF65-F5344CB8AC3E}">
        <p14:creationId xmlns:p14="http://schemas.microsoft.com/office/powerpoint/2010/main" val="915213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5475"/>
            <a:ext cx="5691481" cy="3711869"/>
          </a:xfrm>
          <a:prstGeom prst="rect">
            <a:avLst/>
          </a:prstGeom>
        </p:spPr>
        <p:txBody>
          <a:bodyPr lIns="92958" tIns="46479" rIns="92958" bIns="4647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39</a:t>
            </a:fld>
            <a:endParaRPr lang="en-US" dirty="0"/>
          </a:p>
        </p:txBody>
      </p:sp>
    </p:spTree>
    <p:extLst>
      <p:ext uri="{BB962C8B-B14F-4D97-AF65-F5344CB8AC3E}">
        <p14:creationId xmlns:p14="http://schemas.microsoft.com/office/powerpoint/2010/main" val="1326319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5475"/>
            <a:ext cx="5691481" cy="3711869"/>
          </a:xfrm>
          <a:prstGeom prst="rect">
            <a:avLst/>
          </a:prstGeom>
        </p:spPr>
        <p:txBody>
          <a:bodyPr lIns="92958" tIns="46479" rIns="92958" bIns="4647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40</a:t>
            </a:fld>
            <a:endParaRPr lang="en-US" dirty="0"/>
          </a:p>
        </p:txBody>
      </p:sp>
    </p:spTree>
    <p:extLst>
      <p:ext uri="{BB962C8B-B14F-4D97-AF65-F5344CB8AC3E}">
        <p14:creationId xmlns:p14="http://schemas.microsoft.com/office/powerpoint/2010/main" val="1249842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35" y="4535475"/>
            <a:ext cx="5691481" cy="3711869"/>
          </a:xfrm>
          <a:prstGeom prst="rect">
            <a:avLst/>
          </a:prstGeom>
        </p:spPr>
        <p:txBody>
          <a:bodyPr lIns="92958" tIns="46479" rIns="92958" bIns="4647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41</a:t>
            </a:fld>
            <a:endParaRPr lang="en-US" dirty="0"/>
          </a:p>
        </p:txBody>
      </p:sp>
    </p:spTree>
    <p:extLst>
      <p:ext uri="{BB962C8B-B14F-4D97-AF65-F5344CB8AC3E}">
        <p14:creationId xmlns:p14="http://schemas.microsoft.com/office/powerpoint/2010/main" val="668112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3655457"/>
          </a:xfrm>
          <a:prstGeom prst="rect">
            <a:avLst/>
          </a:prstGeom>
        </p:spPr>
        <p:txBody>
          <a:bodyPr lIns="92958" tIns="46479" rIns="92958" bIns="46479"/>
          <a:lstStyle/>
          <a:p>
            <a:r>
              <a:rPr lang="en-US" dirty="0"/>
              <a:t>Just a few months</a:t>
            </a:r>
            <a:r>
              <a:rPr lang="en-US" baseline="0" dirty="0"/>
              <a:t> ago, CAI hosted a webinar that discussed the work NYS WIC is doing to tackle the issue of caseload and retention. Through learning collaborative </a:t>
            </a:r>
            <a:r>
              <a:rPr lang="mr-IN" baseline="0" dirty="0"/>
              <a:t>–</a:t>
            </a:r>
            <a:r>
              <a:rPr lang="en-US" baseline="0" dirty="0"/>
              <a:t> a structured learning and quality improvement process </a:t>
            </a:r>
            <a:r>
              <a:rPr lang="mr-IN" baseline="0" dirty="0"/>
              <a:t>–</a:t>
            </a:r>
            <a:r>
              <a:rPr lang="en-US" baseline="0" dirty="0"/>
              <a:t> several local NYS agencies have been implemented real-world strategies </a:t>
            </a:r>
            <a:r>
              <a:rPr lang="mr-IN" baseline="0" dirty="0"/>
              <a:t>–</a:t>
            </a:r>
            <a:r>
              <a:rPr lang="en-US" baseline="0" dirty="0"/>
              <a:t> which we are calling “promising practices” to improve performance and ultimately caseload and retention. </a:t>
            </a:r>
          </a:p>
          <a:p>
            <a:endParaRPr lang="en-US" baseline="0" dirty="0"/>
          </a:p>
          <a:p>
            <a:r>
              <a:rPr lang="en-US" baseline="0" dirty="0"/>
              <a:t>A core component of that work is outreach, which we didn’t have enough time to fully explore in our previous webinar. So now we are back to share with you lessons learned and tips for conducting strategic outreach from our experience with NYS WIC and local family planning agencies. </a:t>
            </a:r>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4</a:t>
            </a:fld>
            <a:endParaRPr lang="en-US" dirty="0"/>
          </a:p>
        </p:txBody>
      </p:sp>
    </p:spTree>
    <p:extLst>
      <p:ext uri="{BB962C8B-B14F-4D97-AF65-F5344CB8AC3E}">
        <p14:creationId xmlns:p14="http://schemas.microsoft.com/office/powerpoint/2010/main" val="35314484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42</a:t>
            </a:fld>
            <a:endParaRPr lang="en-US" dirty="0"/>
          </a:p>
        </p:txBody>
      </p:sp>
    </p:spTree>
    <p:extLst>
      <p:ext uri="{BB962C8B-B14F-4D97-AF65-F5344CB8AC3E}">
        <p14:creationId xmlns:p14="http://schemas.microsoft.com/office/powerpoint/2010/main" val="218985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3655457"/>
          </a:xfrm>
          <a:prstGeom prst="rect">
            <a:avLst/>
          </a:prstGeom>
        </p:spPr>
        <p:txBody>
          <a:bodyPr lIns="92958" tIns="46479" rIns="92958" bIns="46479"/>
          <a:lstStyle/>
          <a:p>
            <a:pPr defTabSz="929579">
              <a:defRPr/>
            </a:pPr>
            <a:r>
              <a:rPr lang="en-US" dirty="0"/>
              <a:t>We have a couple of key objectives for today’s one-hour webinar because ultimately we want local agencies to be able to use available data to plan, implement, and evaluate outreach strategies to build caseload. We know a strategic plan can improve efficiency, effectiveness, build buy-in among staff to conduct outreach activities, and result in both strengthened community partnerships and improved caseload. This webinar will explore various direct (i.e., to eligible individuals) and in-direct (i.e., establishing relationships with medical providers) strategies for conducting outreach and guide participants on how to develop a plan within their own local agencies. </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5</a:t>
            </a:fld>
            <a:endParaRPr lang="en-US" dirty="0"/>
          </a:p>
        </p:txBody>
      </p:sp>
    </p:spTree>
    <p:extLst>
      <p:ext uri="{BB962C8B-B14F-4D97-AF65-F5344CB8AC3E}">
        <p14:creationId xmlns:p14="http://schemas.microsoft.com/office/powerpoint/2010/main" val="92033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781"/>
            <a:ext cx="5588000" cy="3655457"/>
          </a:xfrm>
          <a:prstGeom prst="rect">
            <a:avLst/>
          </a:prstGeom>
        </p:spPr>
        <p:txBody>
          <a:bodyPr lIns="92958" tIns="46479" rIns="92958" bIns="46479"/>
          <a:lstStyle/>
          <a:p>
            <a:r>
              <a:rPr lang="en-US" dirty="0"/>
              <a:t>Participation in the Special Supplemental Nutrition Program for Women, Infants, and Children (WIC) fell 18% between 2009 and 2015. </a:t>
            </a:r>
          </a:p>
          <a:p>
            <a:endParaRPr lang="en-US" dirty="0"/>
          </a:p>
          <a:p>
            <a:r>
              <a:rPr lang="en-US" dirty="0"/>
              <a:t>There is growing interest in understanding</a:t>
            </a:r>
          </a:p>
          <a:p>
            <a:pPr marL="232395" indent="-232395">
              <a:buAutoNum type="arabicPeriod"/>
            </a:pPr>
            <a:r>
              <a:rPr lang="en-US" dirty="0"/>
              <a:t>why participation is decreasing (e.g., national economic and fertility trends, structural access issues, local agency operations, perceptions of WIC, etc.) and </a:t>
            </a:r>
          </a:p>
          <a:p>
            <a:pPr marL="232395" indent="-232395">
              <a:buAutoNum type="arabicPeriod"/>
            </a:pPr>
            <a:r>
              <a:rPr lang="en-US" dirty="0"/>
              <a:t>how to reach and connect eligible individuals with WIC services. </a:t>
            </a:r>
          </a:p>
          <a:p>
            <a:pPr marL="232395" indent="-232395">
              <a:buAutoNum type="arabicPeriod"/>
            </a:pPr>
            <a:endParaRPr lang="en-US" dirty="0"/>
          </a:p>
          <a:p>
            <a:r>
              <a:rPr lang="en-US" dirty="0"/>
              <a:t>CAI has worked closely with New York State (NYS) WIC and family planning agencies to strategically plan, conduct, and evaluate outreach activities to targeted communities. This presentation will explore various direct (i.e., to eligible individuals) and in-direct (i.e., establishing relationships with medical providers and community-based organizations [CBOs]) strategies for conducting outreach and guide participants on developing an effective three-pronged approach for improving caseload. </a:t>
            </a:r>
          </a:p>
          <a:p>
            <a:endParaRPr lang="en-US" dirty="0"/>
          </a:p>
          <a:p>
            <a:r>
              <a:rPr lang="en-US" dirty="0"/>
              <a:t>Carlson, S., Neuberger, Z., &amp; Rosenbaum, D. (2015). WIC Participation and Costs are Stable. Center on Budget and Policy Priorities.</a:t>
            </a:r>
          </a:p>
          <a:p>
            <a:r>
              <a:rPr lang="en-US" dirty="0"/>
              <a:t>National WIC Association. (2018). Outreach and Retention Survey Report. Retrieved from: https://s3.amazonaws.com/aws.upl/nwica.org/outreach-and-retention-survey-report-2018.pdf</a:t>
            </a: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6</a:t>
            </a:fld>
            <a:endParaRPr lang="en-US" dirty="0"/>
          </a:p>
        </p:txBody>
      </p:sp>
    </p:spTree>
    <p:extLst>
      <p:ext uri="{BB962C8B-B14F-4D97-AF65-F5344CB8AC3E}">
        <p14:creationId xmlns:p14="http://schemas.microsoft.com/office/powerpoint/2010/main" val="2471557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09758"/>
            <a:ext cx="5588000" cy="4177665"/>
          </a:xfrm>
          <a:prstGeom prst="rect">
            <a:avLst/>
          </a:prstGeom>
        </p:spPr>
        <p:txBody>
          <a:bodyPr lIns="92958" tIns="46479" rIns="92958" bIns="46479"/>
          <a:lstStyle/>
          <a:p>
            <a:r>
              <a:rPr lang="en-US" dirty="0"/>
              <a:t>With</a:t>
            </a:r>
            <a:r>
              <a:rPr lang="en-US" baseline="0" dirty="0"/>
              <a:t> participation falling, it is critical that local agencies are able to strategically conduct outreach to not only build up caseload, but to be more effective and efficient service providers to women, infants, and children that need it.</a:t>
            </a:r>
          </a:p>
          <a:p>
            <a:endParaRPr lang="en-US" baseline="0" dirty="0"/>
          </a:p>
          <a:p>
            <a:r>
              <a:rPr lang="en-US" baseline="0" dirty="0"/>
              <a:t>Outreach can:</a:t>
            </a:r>
          </a:p>
          <a:p>
            <a:endParaRPr lang="en-US" baseline="0" dirty="0"/>
          </a:p>
          <a:p>
            <a:pPr marL="174296" indent="-174296">
              <a:buFont typeface="Arial"/>
              <a:buChar char="•"/>
            </a:pPr>
            <a:r>
              <a:rPr lang="en-US" dirty="0"/>
              <a:t>Strengthen partnerships with other agencies and community organizations</a:t>
            </a:r>
          </a:p>
          <a:p>
            <a:pPr marL="174296" indent="-174296">
              <a:buFont typeface="Arial"/>
              <a:buChar char="•"/>
            </a:pPr>
            <a:r>
              <a:rPr lang="en-US" dirty="0"/>
              <a:t>Better understand the resources and barriers in your community</a:t>
            </a:r>
          </a:p>
          <a:p>
            <a:pPr marL="174296" indent="-174296">
              <a:buFont typeface="Arial"/>
              <a:buChar char="•"/>
            </a:pPr>
            <a:r>
              <a:rPr lang="en-US" dirty="0"/>
              <a:t>Recruit new participants and build caseload</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dirty="0"/>
          </a:p>
        </p:txBody>
      </p:sp>
    </p:spTree>
    <p:extLst>
      <p:ext uri="{BB962C8B-B14F-4D97-AF65-F5344CB8AC3E}">
        <p14:creationId xmlns:p14="http://schemas.microsoft.com/office/powerpoint/2010/main" val="132436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8</a:t>
            </a:fld>
            <a:endParaRPr lang="en-US" dirty="0"/>
          </a:p>
        </p:txBody>
      </p:sp>
    </p:spTree>
    <p:extLst>
      <p:ext uri="{BB962C8B-B14F-4D97-AF65-F5344CB8AC3E}">
        <p14:creationId xmlns:p14="http://schemas.microsoft.com/office/powerpoint/2010/main" val="126577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fld id="{F6DA9C80-B631-4EC4-8253-F63CFD0157DF}" type="slidenum">
              <a:rPr lang="en-US" smtClean="0"/>
              <a:t>9</a:t>
            </a:fld>
            <a:endParaRPr lang="en-US" dirty="0"/>
          </a:p>
        </p:txBody>
      </p:sp>
    </p:spTree>
    <p:extLst>
      <p:ext uri="{BB962C8B-B14F-4D97-AF65-F5344CB8AC3E}">
        <p14:creationId xmlns:p14="http://schemas.microsoft.com/office/powerpoint/2010/main" val="40233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46201"/>
            <a:ext cx="2256235" cy="871537"/>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2681287" y="449037"/>
            <a:ext cx="3833813" cy="414518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1404257"/>
            <a:ext cx="2256235" cy="318996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342900" y="4767264"/>
            <a:ext cx="1600200" cy="274637"/>
          </a:xfrm>
          <a:prstGeom prst="rect">
            <a:avLst/>
          </a:prstGeom>
        </p:spPr>
        <p:txBody>
          <a:bodyPr/>
          <a:lstStyle/>
          <a:p>
            <a:fld id="{ACED0365-0D65-4032-85A6-BECCAB4E9A68}" type="datetimeFigureOut">
              <a:rPr lang="en-US" smtClean="0">
                <a:solidFill>
                  <a:prstClr val="black">
                    <a:tint val="75000"/>
                  </a:prstClr>
                </a:solidFill>
              </a:rPr>
              <a:pPr/>
              <a:t>4/3/2019</a:t>
            </a:fld>
            <a:endParaRPr lang="en-US" dirty="0">
              <a:solidFill>
                <a:prstClr val="black">
                  <a:tint val="75000"/>
                </a:prstClr>
              </a:solidFill>
            </a:endParaRPr>
          </a:p>
        </p:txBody>
      </p:sp>
      <p:sp>
        <p:nvSpPr>
          <p:cNvPr id="6" name="Footer Placeholder 5"/>
          <p:cNvSpPr>
            <a:spLocks noGrp="1"/>
          </p:cNvSpPr>
          <p:nvPr>
            <p:ph type="ftr" sz="quarter" idx="11"/>
          </p:nvPr>
        </p:nvSpPr>
        <p:spPr>
          <a:xfrm>
            <a:off x="2343150" y="4767264"/>
            <a:ext cx="2171700" cy="274637"/>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4914900" y="4767264"/>
            <a:ext cx="1600200" cy="274637"/>
          </a:xfrm>
          <a:prstGeom prst="rect">
            <a:avLst/>
          </a:prstGeom>
        </p:spPr>
        <p:txBody>
          <a:bodyPr/>
          <a:lstStyle/>
          <a:p>
            <a:fld id="{A7754AA7-8025-408E-B296-E2B43FE0863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468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450"/>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375"/>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4025900"/>
            <a:ext cx="4114800" cy="6032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50075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3484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375"/>
            <a:ext cx="1543050" cy="4387850"/>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342900" y="206375"/>
            <a:ext cx="451485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403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8614"/>
            <a:ext cx="5829300" cy="11017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028700" y="2914650"/>
            <a:ext cx="4800600" cy="131445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183762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94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5"/>
            <a:ext cx="5829300" cy="1022350"/>
          </a:xfrm>
        </p:spPr>
        <p:txBody>
          <a:bodyPr anchor="t"/>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41735" y="2179639"/>
            <a:ext cx="5829300" cy="112553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72837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42900" y="1200151"/>
            <a:ext cx="30289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809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342900" y="1150938"/>
            <a:ext cx="3030141" cy="4810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42900" y="1631951"/>
            <a:ext cx="3030141"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83769" y="1150938"/>
            <a:ext cx="3031331" cy="4810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83769" y="1631951"/>
            <a:ext cx="3031331"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7280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81175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Master">
    <p:spTree>
      <p:nvGrpSpPr>
        <p:cNvPr id="1" name=""/>
        <p:cNvGrpSpPr/>
        <p:nvPr/>
      </p:nvGrpSpPr>
      <p:grpSpPr>
        <a:xfrm>
          <a:off x="0" y="0"/>
          <a:ext cx="0" cy="0"/>
          <a:chOff x="0" y="0"/>
          <a:chExt cx="0" cy="0"/>
        </a:xfrm>
      </p:grpSpPr>
      <p:sp>
        <p:nvSpPr>
          <p:cNvPr id="2" name="TextBox 1"/>
          <p:cNvSpPr txBox="1"/>
          <p:nvPr userDrawn="1"/>
        </p:nvSpPr>
        <p:spPr>
          <a:xfrm>
            <a:off x="244698" y="1848118"/>
            <a:ext cx="3116687" cy="508716"/>
          </a:xfrm>
          <a:prstGeom prst="rect">
            <a:avLst/>
          </a:prstGeom>
          <a:solidFill>
            <a:srgbClr val="002D73"/>
          </a:solidFill>
        </p:spPr>
        <p:txBody>
          <a:bodyPr wrap="square" rtlCol="0">
            <a:spAutoFit/>
          </a:bodyPr>
          <a:lstStyle/>
          <a:p>
            <a:endParaRPr lang="en-US" dirty="0"/>
          </a:p>
        </p:txBody>
      </p:sp>
      <p:sp>
        <p:nvSpPr>
          <p:cNvPr id="3" name="Text Placeholder 2"/>
          <p:cNvSpPr>
            <a:spLocks noGrp="1"/>
          </p:cNvSpPr>
          <p:nvPr>
            <p:ph type="body" sz="quarter" idx="10"/>
          </p:nvPr>
        </p:nvSpPr>
        <p:spPr>
          <a:xfrm>
            <a:off x="244699" y="1848118"/>
            <a:ext cx="3414612" cy="2340352"/>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endParaRPr lang="en-US" dirty="0"/>
          </a:p>
        </p:txBody>
      </p:sp>
    </p:spTree>
    <p:extLst>
      <p:ext uri="{BB962C8B-B14F-4D97-AF65-F5344CB8AC3E}">
        <p14:creationId xmlns:p14="http://schemas.microsoft.com/office/powerpoint/2010/main" val="19793649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077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46201"/>
            <a:ext cx="2256235" cy="871537"/>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2681287" y="449037"/>
            <a:ext cx="3833813" cy="414518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1404257"/>
            <a:ext cx="2256235" cy="318996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5" name="Date Placeholder 4"/>
          <p:cNvSpPr>
            <a:spLocks noGrp="1"/>
          </p:cNvSpPr>
          <p:nvPr>
            <p:ph type="dt" sz="half" idx="10"/>
          </p:nvPr>
        </p:nvSpPr>
        <p:spPr>
          <a:xfrm>
            <a:off x="342900" y="4767264"/>
            <a:ext cx="1600200" cy="274637"/>
          </a:xfrm>
          <a:prstGeom prst="rect">
            <a:avLst/>
          </a:prstGeom>
        </p:spPr>
        <p:txBody>
          <a:bodyPr/>
          <a:lstStyle/>
          <a:p>
            <a:fld id="{ACED0365-0D65-4032-85A6-BECCAB4E9A68}" type="datetimeFigureOut">
              <a:rPr lang="en-US" smtClean="0">
                <a:solidFill>
                  <a:prstClr val="black">
                    <a:tint val="75000"/>
                  </a:prstClr>
                </a:solidFill>
                <a:latin typeface="Calibri"/>
              </a:rPr>
              <a:pPr/>
              <a:t>4/3/2019</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a:xfrm>
            <a:off x="2343150" y="4767264"/>
            <a:ext cx="2171700" cy="274637"/>
          </a:xfrm>
          <a:prstGeom prst="rect">
            <a:avLst/>
          </a:prstGeom>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a:xfrm>
            <a:off x="4914900" y="4767264"/>
            <a:ext cx="1600200" cy="274637"/>
          </a:xfrm>
          <a:prstGeom prst="rect">
            <a:avLst/>
          </a:prstGeom>
        </p:spPr>
        <p:txBody>
          <a:bodyPr/>
          <a:lstStyle/>
          <a:p>
            <a:fld id="{A7754AA7-8025-408E-B296-E2B43FE08638}"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16251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450"/>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375"/>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344216" y="4025900"/>
            <a:ext cx="4114800" cy="6032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76461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130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375"/>
            <a:ext cx="1543050" cy="4387850"/>
          </a:xfrm>
        </p:spPr>
        <p:txBody>
          <a:bodyPr vert="eaVert"/>
          <a:lstStyle>
            <a:lvl1pPr>
              <a:defRPr b="1"/>
            </a:lvl1pPr>
          </a:lstStyle>
          <a:p>
            <a:r>
              <a:rPr lang="en-US" dirty="0"/>
              <a:t>Click to edit Master title style</a:t>
            </a:r>
          </a:p>
        </p:txBody>
      </p:sp>
      <p:sp>
        <p:nvSpPr>
          <p:cNvPr id="3" name="Vertical Text Placeholder 2"/>
          <p:cNvSpPr>
            <a:spLocks noGrp="1"/>
          </p:cNvSpPr>
          <p:nvPr>
            <p:ph type="body" orient="vert" idx="1"/>
          </p:nvPr>
        </p:nvSpPr>
        <p:spPr>
          <a:xfrm>
            <a:off x="342900" y="206375"/>
            <a:ext cx="451485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879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8614"/>
            <a:ext cx="5829300" cy="1101725"/>
          </a:xfrm>
        </p:spPr>
        <p:txBody>
          <a:bodyPr/>
          <a:lstStyle>
            <a:lvl1pPr>
              <a:defRPr b="1"/>
            </a:lvl1pPr>
          </a:lstStyle>
          <a:p>
            <a:r>
              <a:rPr lang="en-US" dirty="0"/>
              <a:t>Click to edit Master title style</a:t>
            </a:r>
          </a:p>
        </p:txBody>
      </p:sp>
      <p:sp>
        <p:nvSpPr>
          <p:cNvPr id="3" name="Subtitle 2"/>
          <p:cNvSpPr>
            <a:spLocks noGrp="1"/>
          </p:cNvSpPr>
          <p:nvPr>
            <p:ph type="subTitle" idx="1"/>
          </p:nvPr>
        </p:nvSpPr>
        <p:spPr>
          <a:xfrm>
            <a:off x="1028700" y="2914650"/>
            <a:ext cx="4800600" cy="1314450"/>
          </a:xfrm>
        </p:spPr>
        <p:txBody>
          <a:bodyPr>
            <a:normAutofit/>
          </a:bodyPr>
          <a:lstStyle>
            <a:lvl1pPr marL="0" indent="0" algn="ctr">
              <a:buNone/>
              <a:defRPr sz="18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303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0987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5"/>
            <a:ext cx="5829300" cy="1022350"/>
          </a:xfrm>
        </p:spPr>
        <p:txBody>
          <a:bodyPr anchor="t"/>
          <a:lstStyle>
            <a:lvl1pPr algn="l">
              <a:defRPr sz="2400" b="1" cap="all"/>
            </a:lvl1pPr>
          </a:lstStyle>
          <a:p>
            <a:r>
              <a:rPr lang="en-US" dirty="0"/>
              <a:t>Click to edit Master title style</a:t>
            </a:r>
          </a:p>
        </p:txBody>
      </p:sp>
      <p:sp>
        <p:nvSpPr>
          <p:cNvPr id="3" name="Text Placeholder 2"/>
          <p:cNvSpPr>
            <a:spLocks noGrp="1"/>
          </p:cNvSpPr>
          <p:nvPr>
            <p:ph type="body" idx="1"/>
          </p:nvPr>
        </p:nvSpPr>
        <p:spPr>
          <a:xfrm>
            <a:off x="541735" y="2179639"/>
            <a:ext cx="5829300" cy="1125537"/>
          </a:xfrm>
        </p:spPr>
        <p:txBody>
          <a:bodyPr anchor="b">
            <a:normAutofit/>
          </a:bodyPr>
          <a:lstStyle>
            <a:lvl1pPr marL="0" indent="0">
              <a:buNone/>
              <a:defRPr sz="18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7239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342900" y="1200151"/>
            <a:ext cx="30289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07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342900" y="1150938"/>
            <a:ext cx="3030141" cy="4810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342900" y="1631951"/>
            <a:ext cx="3030141"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83769" y="1150938"/>
            <a:ext cx="3031331" cy="481012"/>
          </a:xfrm>
        </p:spPr>
        <p:txBody>
          <a:bodyPr anchor="b">
            <a:norm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83769" y="1631951"/>
            <a:ext cx="3031331" cy="29622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247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2885601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737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342900" y="4767264"/>
            <a:ext cx="1600200" cy="274637"/>
          </a:xfrm>
          <a:prstGeom prst="rect">
            <a:avLst/>
          </a:prstGeom>
        </p:spPr>
        <p:txBody>
          <a:bodyPr vert="horz" lIns="91440" tIns="45720" rIns="91440" bIns="45720" rtlCol="0" anchor="ctr"/>
          <a:lstStyle>
            <a:lvl1pPr algn="l">
              <a:defRPr sz="900">
                <a:solidFill>
                  <a:schemeClr val="tx1">
                    <a:tint val="75000"/>
                  </a:schemeClr>
                </a:solidFill>
              </a:defRPr>
            </a:lvl1pPr>
          </a:lstStyle>
          <a:p>
            <a:fld id="{9AE51E1D-7280-49D6-A2E2-CE63FE17EF16}" type="datetimeFigureOut">
              <a:rPr lang="en-US" smtClean="0"/>
              <a:t>4/3/2019</a:t>
            </a:fld>
            <a:endParaRPr lang="en-US" dirty="0"/>
          </a:p>
        </p:txBody>
      </p:sp>
      <p:sp>
        <p:nvSpPr>
          <p:cNvPr id="5" name="Footer Placeholder 4"/>
          <p:cNvSpPr>
            <a:spLocks noGrp="1"/>
          </p:cNvSpPr>
          <p:nvPr>
            <p:ph type="ftr" sz="quarter" idx="3"/>
          </p:nvPr>
        </p:nvSpPr>
        <p:spPr>
          <a:xfrm>
            <a:off x="2343150" y="4767264"/>
            <a:ext cx="21717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4767264"/>
            <a:ext cx="1600200" cy="274637"/>
          </a:xfrm>
          <a:prstGeom prst="rect">
            <a:avLst/>
          </a:prstGeom>
        </p:spPr>
        <p:txBody>
          <a:bodyPr vert="horz" lIns="91440" tIns="45720" rIns="91440" bIns="45720" rtlCol="0" anchor="ctr"/>
          <a:lstStyle>
            <a:lvl1pPr algn="r">
              <a:defRPr sz="9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3714750"/>
            <a:ext cx="6858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userDrawn="1"/>
        </p:nvSpPr>
        <p:spPr>
          <a:xfrm>
            <a:off x="0" y="3714750"/>
            <a:ext cx="6858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itle 1"/>
          <p:cNvSpPr txBox="1">
            <a:spLocks/>
          </p:cNvSpPr>
          <p:nvPr userDrawn="1"/>
        </p:nvSpPr>
        <p:spPr>
          <a:xfrm>
            <a:off x="353091" y="2083834"/>
            <a:ext cx="5915025" cy="684523"/>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000" b="1" kern="1200" baseline="0">
                <a:solidFill>
                  <a:srgbClr val="002D73"/>
                </a:solidFill>
                <a:latin typeface="Arial" panose="020B0604020202020204" pitchFamily="34" charset="0"/>
                <a:ea typeface="+mj-ea"/>
                <a:cs typeface="Arial" panose="020B0604020202020204" pitchFamily="34" charset="0"/>
              </a:defRPr>
            </a:lvl1pPr>
          </a:lstStyle>
          <a:p>
            <a:br>
              <a:rPr lang="en-US" sz="3000" dirty="0"/>
            </a:br>
            <a:br>
              <a:rPr lang="en-US" sz="3000" dirty="0"/>
            </a:br>
            <a:endParaRPr lang="en-US" sz="3000" dirty="0"/>
          </a:p>
        </p:txBody>
      </p:sp>
      <p:sp>
        <p:nvSpPr>
          <p:cNvPr id="11" name="Text Placeholder 5"/>
          <p:cNvSpPr txBox="1">
            <a:spLocks/>
          </p:cNvSpPr>
          <p:nvPr userDrawn="1"/>
        </p:nvSpPr>
        <p:spPr>
          <a:xfrm>
            <a:off x="356388" y="2768357"/>
            <a:ext cx="5029591" cy="550341"/>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800" kern="120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100"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573" y="455372"/>
            <a:ext cx="2537779" cy="57171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6026" y="470079"/>
            <a:ext cx="1409074" cy="515977"/>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685800" rtl="0" eaLnBrk="1" latinLnBrk="0" hangingPunct="1">
        <a:spcBef>
          <a:spcPct val="0"/>
        </a:spcBef>
        <a:buNone/>
        <a:defRPr sz="3000" kern="12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ct val="20000"/>
        </a:spcBef>
        <a:buFont typeface="Arial" panose="020B0604020202020204" pitchFamily="34" charset="0"/>
        <a:buNone/>
        <a:defRPr sz="2100" kern="1200">
          <a:solidFill>
            <a:schemeClr val="bg1">
              <a:lumMod val="50000"/>
            </a:schemeClr>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40005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1" name="Rectangle 10"/>
          <p:cNvSpPr/>
          <p:nvPr userDrawn="1"/>
        </p:nvSpPr>
        <p:spPr>
          <a:xfrm>
            <a:off x="0" y="1540453"/>
            <a:ext cx="40005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13" name="Slide Number Placeholder 3"/>
          <p:cNvSpPr txBox="1">
            <a:spLocks/>
          </p:cNvSpPr>
          <p:nvPr userDrawn="1"/>
        </p:nvSpPr>
        <p:spPr>
          <a:xfrm>
            <a:off x="6229350" y="88105"/>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srgbClr val="002D73"/>
                </a:solidFill>
              </a:rPr>
              <a:pPr/>
              <a:t>‹#›</a:t>
            </a:fld>
            <a:endParaRPr lang="en-US" sz="900" dirty="0">
              <a:solidFill>
                <a:srgbClr val="002D73"/>
              </a:solidFill>
            </a:endParaRPr>
          </a:p>
        </p:txBody>
      </p:sp>
      <p:sp>
        <p:nvSpPr>
          <p:cNvPr id="8" name="Text Placeholder 2"/>
          <p:cNvSpPr txBox="1">
            <a:spLocks/>
          </p:cNvSpPr>
          <p:nvPr userDrawn="1"/>
        </p:nvSpPr>
        <p:spPr>
          <a:xfrm>
            <a:off x="220607" y="1841589"/>
            <a:ext cx="3414612" cy="2340352"/>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40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3600"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48958" y="4594226"/>
            <a:ext cx="1682471" cy="379029"/>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1258" y="4594226"/>
            <a:ext cx="1035085" cy="379029"/>
          </a:xfrm>
          <a:prstGeom prst="rect">
            <a:avLst/>
          </a:prstGeom>
        </p:spPr>
      </p:pic>
    </p:spTree>
    <p:extLst>
      <p:ext uri="{BB962C8B-B14F-4D97-AF65-F5344CB8AC3E}">
        <p14:creationId xmlns:p14="http://schemas.microsoft.com/office/powerpoint/2010/main" val="412241836"/>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443343"/>
            <a:ext cx="6172200" cy="620282"/>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342900" y="1200151"/>
            <a:ext cx="61722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2345"/>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Date Placeholder 1"/>
          <p:cNvSpPr txBox="1">
            <a:spLocks/>
          </p:cNvSpPr>
          <p:nvPr userDrawn="1"/>
        </p:nvSpPr>
        <p:spPr>
          <a:xfrm>
            <a:off x="114300" y="88105"/>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prstClr val="white"/>
              </a:solidFill>
            </a:endParaRPr>
          </a:p>
        </p:txBody>
      </p:sp>
      <p:sp>
        <p:nvSpPr>
          <p:cNvPr id="9" name="Slide Number Placeholder 3"/>
          <p:cNvSpPr txBox="1">
            <a:spLocks/>
          </p:cNvSpPr>
          <p:nvPr userDrawn="1"/>
        </p:nvSpPr>
        <p:spPr>
          <a:xfrm>
            <a:off x="6229350" y="88105"/>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prstClr val="white"/>
                </a:solidFill>
              </a:rPr>
              <a:pPr/>
              <a:t>‹#›</a:t>
            </a:fld>
            <a:endParaRPr lang="en-US" sz="900" dirty="0">
              <a:solidFill>
                <a:prstClr val="white"/>
              </a:solidFill>
            </a:endParaRPr>
          </a:p>
        </p:txBody>
      </p:sp>
      <p:sp>
        <p:nvSpPr>
          <p:cNvPr id="10" name="Rectangle 9"/>
          <p:cNvSpPr/>
          <p:nvPr userDrawn="1"/>
        </p:nvSpPr>
        <p:spPr>
          <a:xfrm>
            <a:off x="0" y="-19050"/>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48958" y="4594226"/>
            <a:ext cx="1682471" cy="379029"/>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1258" y="4594226"/>
            <a:ext cx="1035085" cy="379029"/>
          </a:xfrm>
          <a:prstGeom prst="rect">
            <a:avLst/>
          </a:prstGeom>
        </p:spPr>
      </p:pic>
    </p:spTree>
    <p:extLst>
      <p:ext uri="{BB962C8B-B14F-4D97-AF65-F5344CB8AC3E}">
        <p14:creationId xmlns:p14="http://schemas.microsoft.com/office/powerpoint/2010/main" val="17321684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spcBef>
          <a:spcPct val="0"/>
        </a:spcBef>
        <a:buNone/>
        <a:defRPr sz="4000" b="1" kern="1200">
          <a:solidFill>
            <a:srgbClr val="002060"/>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800" kern="1200">
          <a:solidFill>
            <a:srgbClr val="646569"/>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600" kern="1200">
          <a:solidFill>
            <a:srgbClr val="6465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2200" kern="1200">
          <a:solidFill>
            <a:srgbClr val="6465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20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443343"/>
            <a:ext cx="6172200" cy="620282"/>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342900" y="1200151"/>
            <a:ext cx="61722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2345"/>
            <a:ext cx="6858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8" name="Date Placeholder 1"/>
          <p:cNvSpPr txBox="1">
            <a:spLocks/>
          </p:cNvSpPr>
          <p:nvPr userDrawn="1"/>
        </p:nvSpPr>
        <p:spPr>
          <a:xfrm>
            <a:off x="114300" y="88105"/>
            <a:ext cx="16002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solidFill>
                <a:prstClr val="white"/>
              </a:solidFill>
            </a:endParaRPr>
          </a:p>
        </p:txBody>
      </p:sp>
      <p:sp>
        <p:nvSpPr>
          <p:cNvPr id="9" name="Slide Number Placeholder 3"/>
          <p:cNvSpPr txBox="1">
            <a:spLocks/>
          </p:cNvSpPr>
          <p:nvPr userDrawn="1"/>
        </p:nvSpPr>
        <p:spPr>
          <a:xfrm>
            <a:off x="6229350" y="88105"/>
            <a:ext cx="51435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900" smtClean="0">
                <a:solidFill>
                  <a:prstClr val="white"/>
                </a:solidFill>
              </a:rPr>
              <a:pPr/>
              <a:t>‹#›</a:t>
            </a:fld>
            <a:endParaRPr lang="en-US" sz="900" dirty="0">
              <a:solidFill>
                <a:prstClr val="white"/>
              </a:solidFill>
            </a:endParaRPr>
          </a:p>
        </p:txBody>
      </p:sp>
      <p:sp>
        <p:nvSpPr>
          <p:cNvPr id="10" name="Rectangle 9"/>
          <p:cNvSpPr/>
          <p:nvPr userDrawn="1"/>
        </p:nvSpPr>
        <p:spPr>
          <a:xfrm>
            <a:off x="0" y="-19050"/>
            <a:ext cx="6858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a:endParaRPr>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48958" y="4594226"/>
            <a:ext cx="1682471" cy="379029"/>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31258" y="4594226"/>
            <a:ext cx="1035085" cy="379029"/>
          </a:xfrm>
          <a:prstGeom prst="rect">
            <a:avLst/>
          </a:prstGeom>
        </p:spPr>
      </p:pic>
    </p:spTree>
    <p:extLst>
      <p:ext uri="{BB962C8B-B14F-4D97-AF65-F5344CB8AC3E}">
        <p14:creationId xmlns:p14="http://schemas.microsoft.com/office/powerpoint/2010/main" val="21450402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85800" rtl="0" eaLnBrk="1" latinLnBrk="0" hangingPunct="1">
        <a:spcBef>
          <a:spcPct val="0"/>
        </a:spcBef>
        <a:buNone/>
        <a:defRPr sz="3600" b="1" kern="1200">
          <a:solidFill>
            <a:srgbClr val="002060"/>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400" kern="1200">
          <a:solidFill>
            <a:srgbClr val="6465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Arial" panose="020B0604020202020204" pitchFamily="34" charset="0"/>
        <a:buChar char="•"/>
        <a:defRPr sz="2000" kern="1200">
          <a:solidFill>
            <a:srgbClr val="6465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2000" kern="1200">
          <a:solidFill>
            <a:srgbClr val="6465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800" kern="1200">
          <a:solidFill>
            <a:srgbClr val="6465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6388" y="1302667"/>
            <a:ext cx="5915025" cy="1462748"/>
          </a:xfrm>
          <a:prstGeom prst="rect">
            <a:avLst/>
          </a:prstGeom>
        </p:spPr>
        <p:txBody>
          <a:bodyPr/>
          <a:lstStyle/>
          <a:p>
            <a:r>
              <a:rPr lang="en-US" sz="2400" dirty="0">
                <a:solidFill>
                  <a:srgbClr val="002D73"/>
                </a:solidFill>
              </a:rPr>
              <a:t>A Three-Pronged Approach to Improving Caseload: Building a Strategic Outreach Plan for Eligible Individuals, Medical Providers, and Community-Based Organizations</a:t>
            </a:r>
            <a:endParaRPr lang="en-US" sz="1200" dirty="0"/>
          </a:p>
        </p:txBody>
      </p:sp>
      <p:sp>
        <p:nvSpPr>
          <p:cNvPr id="3" name="Text Placeholder 2"/>
          <p:cNvSpPr>
            <a:spLocks noGrp="1"/>
          </p:cNvSpPr>
          <p:nvPr>
            <p:ph type="body" sz="quarter" idx="4294967295"/>
          </p:nvPr>
        </p:nvSpPr>
        <p:spPr>
          <a:xfrm>
            <a:off x="356388" y="3273414"/>
            <a:ext cx="5029591" cy="412756"/>
          </a:xfrm>
          <a:prstGeom prst="rect">
            <a:avLst/>
          </a:prstGeom>
        </p:spPr>
        <p:txBody>
          <a:bodyPr/>
          <a:lstStyle/>
          <a:p>
            <a:r>
              <a:rPr lang="en-US" sz="2000" dirty="0"/>
              <a:t>Michelle </a:t>
            </a:r>
            <a:r>
              <a:rPr lang="en-US" sz="2000" dirty="0" err="1"/>
              <a:t>Gerka</a:t>
            </a:r>
            <a:r>
              <a:rPr lang="en-US" sz="2000" dirty="0"/>
              <a:t> and Meredith Jones</a:t>
            </a:r>
          </a:p>
        </p:txBody>
      </p:sp>
    </p:spTree>
    <p:extLst>
      <p:ext uri="{BB962C8B-B14F-4D97-AF65-F5344CB8AC3E}">
        <p14:creationId xmlns:p14="http://schemas.microsoft.com/office/powerpoint/2010/main" val="184775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Strategic Planning</a:t>
            </a:r>
          </a:p>
        </p:txBody>
      </p:sp>
      <p:sp>
        <p:nvSpPr>
          <p:cNvPr id="2" name="Content Placeholder 1">
            <a:extLst>
              <a:ext uri="{FF2B5EF4-FFF2-40B4-BE49-F238E27FC236}">
                <a16:creationId xmlns:a16="http://schemas.microsoft.com/office/drawing/2014/main" id="{4007FA1E-52F4-418B-AE14-69600FA3DA15}"/>
              </a:ext>
            </a:extLst>
          </p:cNvPr>
          <p:cNvSpPr>
            <a:spLocks noGrp="1"/>
          </p:cNvSpPr>
          <p:nvPr>
            <p:ph sz="half" idx="1"/>
          </p:nvPr>
        </p:nvSpPr>
        <p:spPr/>
        <p:txBody>
          <a:bodyPr>
            <a:normAutofit lnSpcReduction="10000"/>
          </a:bodyPr>
          <a:lstStyle/>
          <a:p>
            <a:pPr marL="514350" indent="-514350">
              <a:buFont typeface="+mj-lt"/>
              <a:buAutoNum type="arabicPeriod"/>
            </a:pPr>
            <a:r>
              <a:rPr lang="en-US" dirty="0"/>
              <a:t>Conduct an assessment</a:t>
            </a:r>
          </a:p>
          <a:p>
            <a:pPr marL="514350" indent="-514350">
              <a:buFont typeface="+mj-lt"/>
              <a:buAutoNum type="arabicPeriod"/>
            </a:pPr>
            <a:r>
              <a:rPr lang="en-US" dirty="0"/>
              <a:t>Define your goals and objectives</a:t>
            </a:r>
          </a:p>
          <a:p>
            <a:pPr marL="514350" indent="-514350">
              <a:buFont typeface="+mj-lt"/>
              <a:buAutoNum type="arabicPeriod"/>
            </a:pPr>
            <a:r>
              <a:rPr lang="en-US" dirty="0"/>
              <a:t>Determine staff roles</a:t>
            </a:r>
          </a:p>
          <a:p>
            <a:pPr marL="514350" indent="-514350">
              <a:buFont typeface="+mj-lt"/>
              <a:buAutoNum type="arabicPeriod"/>
            </a:pPr>
            <a:r>
              <a:rPr lang="en-US" dirty="0"/>
              <a:t>Identify outreach methods</a:t>
            </a:r>
          </a:p>
          <a:p>
            <a:pPr marL="514350" indent="-514350">
              <a:buFont typeface="+mj-lt"/>
              <a:buAutoNum type="arabicPeriod"/>
            </a:pPr>
            <a:r>
              <a:rPr lang="en-US" dirty="0"/>
              <a:t>Implement and evaluate</a:t>
            </a:r>
          </a:p>
          <a:p>
            <a:pPr marL="0" indent="0">
              <a:buNone/>
            </a:pPr>
            <a:endParaRPr lang="en-US" dirty="0"/>
          </a:p>
        </p:txBody>
      </p:sp>
      <p:pic>
        <p:nvPicPr>
          <p:cNvPr id="1026" name="Picture 2" descr="Image result for wheel cogs graphic">
            <a:extLst>
              <a:ext uri="{FF2B5EF4-FFF2-40B4-BE49-F238E27FC236}">
                <a16:creationId xmlns:a16="http://schemas.microsoft.com/office/drawing/2014/main" id="{D4C57BC6-6B03-4196-BC33-82E67000E4CA}"/>
              </a:ext>
            </a:extLst>
          </p:cNvPr>
          <p:cNvPicPr>
            <a:picLocks noGrp="1" noChangeAspect="1" noChangeArrowheads="1"/>
          </p:cNvPicPr>
          <p:nvPr>
            <p:ph sz="half" idx="2"/>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16661"/>
          <a:stretch/>
        </p:blipFill>
        <p:spPr bwMode="auto">
          <a:xfrm>
            <a:off x="3371850" y="1413954"/>
            <a:ext cx="3028950" cy="272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8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Strategic Planning</a:t>
            </a:r>
          </a:p>
        </p:txBody>
      </p:sp>
      <p:sp>
        <p:nvSpPr>
          <p:cNvPr id="2" name="Content Placeholder 1">
            <a:extLst>
              <a:ext uri="{FF2B5EF4-FFF2-40B4-BE49-F238E27FC236}">
                <a16:creationId xmlns:a16="http://schemas.microsoft.com/office/drawing/2014/main" id="{4007FA1E-52F4-418B-AE14-69600FA3DA15}"/>
              </a:ext>
            </a:extLst>
          </p:cNvPr>
          <p:cNvSpPr>
            <a:spLocks noGrp="1"/>
          </p:cNvSpPr>
          <p:nvPr>
            <p:ph sz="half" idx="1"/>
          </p:nvPr>
        </p:nvSpPr>
        <p:spPr/>
        <p:txBody>
          <a:bodyPr>
            <a:normAutofit lnSpcReduction="10000"/>
          </a:bodyPr>
          <a:lstStyle/>
          <a:p>
            <a:pPr marL="514350" indent="-514350">
              <a:buFont typeface="+mj-lt"/>
              <a:buAutoNum type="arabicPeriod"/>
            </a:pPr>
            <a:r>
              <a:rPr lang="en-US" b="1" dirty="0">
                <a:solidFill>
                  <a:srgbClr val="002D73"/>
                </a:solidFill>
              </a:rPr>
              <a:t>Conduct an assessment</a:t>
            </a:r>
          </a:p>
          <a:p>
            <a:pPr marL="514350" indent="-514350">
              <a:buFont typeface="+mj-lt"/>
              <a:buAutoNum type="arabicPeriod"/>
            </a:pPr>
            <a:r>
              <a:rPr lang="en-US" dirty="0"/>
              <a:t>Define your goals and objectives</a:t>
            </a:r>
          </a:p>
          <a:p>
            <a:pPr marL="514350" indent="-514350">
              <a:buFont typeface="+mj-lt"/>
              <a:buAutoNum type="arabicPeriod"/>
            </a:pPr>
            <a:r>
              <a:rPr lang="en-US" dirty="0"/>
              <a:t>Determine staff roles</a:t>
            </a:r>
          </a:p>
          <a:p>
            <a:pPr marL="514350" indent="-514350">
              <a:buFont typeface="+mj-lt"/>
              <a:buAutoNum type="arabicPeriod"/>
            </a:pPr>
            <a:r>
              <a:rPr lang="en-US" dirty="0"/>
              <a:t>Identify outreach methods</a:t>
            </a:r>
          </a:p>
          <a:p>
            <a:pPr marL="514350" indent="-514350">
              <a:buFont typeface="+mj-lt"/>
              <a:buAutoNum type="arabicPeriod"/>
            </a:pPr>
            <a:r>
              <a:rPr lang="en-US" dirty="0"/>
              <a:t>Implement and evaluate</a:t>
            </a:r>
          </a:p>
          <a:p>
            <a:pPr marL="0" indent="0">
              <a:buNone/>
            </a:pPr>
            <a:endParaRPr lang="en-US" dirty="0"/>
          </a:p>
        </p:txBody>
      </p:sp>
      <p:pic>
        <p:nvPicPr>
          <p:cNvPr id="1026" name="Picture 2" descr="Image result for wheel cogs graphic">
            <a:extLst>
              <a:ext uri="{FF2B5EF4-FFF2-40B4-BE49-F238E27FC236}">
                <a16:creationId xmlns:a16="http://schemas.microsoft.com/office/drawing/2014/main" id="{D4C57BC6-6B03-4196-BC33-82E67000E4CA}"/>
              </a:ext>
            </a:extLst>
          </p:cNvPr>
          <p:cNvPicPr>
            <a:picLocks noGrp="1" noChangeAspect="1" noChangeArrowheads="1"/>
          </p:cNvPicPr>
          <p:nvPr>
            <p:ph sz="half" idx="2"/>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16661"/>
          <a:stretch/>
        </p:blipFill>
        <p:spPr bwMode="auto">
          <a:xfrm>
            <a:off x="3371850" y="1413954"/>
            <a:ext cx="3028950" cy="272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921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 1. Assessment</a:t>
            </a:r>
          </a:p>
        </p:txBody>
      </p:sp>
      <p:sp>
        <p:nvSpPr>
          <p:cNvPr id="14" name="Content Placeholder 13">
            <a:extLst>
              <a:ext uri="{FF2B5EF4-FFF2-40B4-BE49-F238E27FC236}">
                <a16:creationId xmlns:a16="http://schemas.microsoft.com/office/drawing/2014/main" id="{E685CF0C-A3E5-4209-9BC3-AAD36A3A1938}"/>
              </a:ext>
            </a:extLst>
          </p:cNvPr>
          <p:cNvSpPr>
            <a:spLocks noGrp="1"/>
          </p:cNvSpPr>
          <p:nvPr>
            <p:ph sz="half" idx="2"/>
          </p:nvPr>
        </p:nvSpPr>
        <p:spPr>
          <a:xfrm>
            <a:off x="1282700" y="1200151"/>
            <a:ext cx="5232400" cy="3394075"/>
          </a:xfrm>
        </p:spPr>
        <p:txBody>
          <a:bodyPr>
            <a:normAutofit/>
          </a:bodyPr>
          <a:lstStyle/>
          <a:p>
            <a:pPr marL="0" indent="0">
              <a:buNone/>
            </a:pPr>
            <a:r>
              <a:rPr lang="en-US" sz="3600" dirty="0"/>
              <a:t>Caseload</a:t>
            </a:r>
          </a:p>
          <a:p>
            <a:pPr marL="0" indent="0">
              <a:buNone/>
            </a:pPr>
            <a:r>
              <a:rPr lang="en-US" sz="3600" dirty="0"/>
              <a:t>Priority populations</a:t>
            </a:r>
          </a:p>
          <a:p>
            <a:pPr marL="0" indent="0">
              <a:buNone/>
            </a:pPr>
            <a:r>
              <a:rPr lang="en-US" sz="3600" dirty="0"/>
              <a:t>Internal capacity</a:t>
            </a:r>
          </a:p>
          <a:p>
            <a:pPr marL="0" indent="0">
              <a:buNone/>
            </a:pPr>
            <a:r>
              <a:rPr lang="en-US" sz="3600" dirty="0"/>
              <a:t>Partners</a:t>
            </a:r>
          </a:p>
          <a:p>
            <a:pPr marL="0" indent="0">
              <a:buNone/>
            </a:pPr>
            <a:r>
              <a:rPr lang="en-US" sz="3600" dirty="0"/>
              <a:t>Feedback</a:t>
            </a:r>
          </a:p>
        </p:txBody>
      </p:sp>
      <p:pic>
        <p:nvPicPr>
          <p:cNvPr id="3" name="Graphic 2" descr="Two women">
            <a:extLst>
              <a:ext uri="{FF2B5EF4-FFF2-40B4-BE49-F238E27FC236}">
                <a16:creationId xmlns:a16="http://schemas.microsoft.com/office/drawing/2014/main" id="{34881070-EC90-4B37-B4E0-1D9671722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060" y="1226804"/>
            <a:ext cx="548640" cy="548640"/>
          </a:xfrm>
          <a:prstGeom prst="rect">
            <a:avLst/>
          </a:prstGeom>
        </p:spPr>
      </p:pic>
      <p:pic>
        <p:nvPicPr>
          <p:cNvPr id="7" name="Graphic 6" descr="Baby crawling">
            <a:extLst>
              <a:ext uri="{FF2B5EF4-FFF2-40B4-BE49-F238E27FC236}">
                <a16:creationId xmlns:a16="http://schemas.microsoft.com/office/drawing/2014/main" id="{5D6869B6-E68C-4139-9296-5DD491924C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0277" y="1852054"/>
            <a:ext cx="548640" cy="548640"/>
          </a:xfrm>
          <a:prstGeom prst="rect">
            <a:avLst/>
          </a:prstGeom>
        </p:spPr>
      </p:pic>
      <p:pic>
        <p:nvPicPr>
          <p:cNvPr id="9" name="Graphic 8" descr="Handshake">
            <a:extLst>
              <a:ext uri="{FF2B5EF4-FFF2-40B4-BE49-F238E27FC236}">
                <a16:creationId xmlns:a16="http://schemas.microsoft.com/office/drawing/2014/main" id="{2EB99566-82B0-41BF-B5A1-1545F01B93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6920" y="3223140"/>
            <a:ext cx="548640" cy="548640"/>
          </a:xfrm>
          <a:prstGeom prst="rect">
            <a:avLst/>
          </a:prstGeom>
        </p:spPr>
      </p:pic>
      <p:pic>
        <p:nvPicPr>
          <p:cNvPr id="11" name="Graphic 10" descr="Magnifying glass">
            <a:extLst>
              <a:ext uri="{FF2B5EF4-FFF2-40B4-BE49-F238E27FC236}">
                <a16:creationId xmlns:a16="http://schemas.microsoft.com/office/drawing/2014/main" id="{A8752143-D969-4883-84C9-80F42612F6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4060" y="2505351"/>
            <a:ext cx="548640" cy="548640"/>
          </a:xfrm>
          <a:prstGeom prst="rect">
            <a:avLst/>
          </a:prstGeom>
        </p:spPr>
      </p:pic>
      <p:pic>
        <p:nvPicPr>
          <p:cNvPr id="13" name="Graphic 12" descr="Line Arrow: Rotate right">
            <a:extLst>
              <a:ext uri="{FF2B5EF4-FFF2-40B4-BE49-F238E27FC236}">
                <a16:creationId xmlns:a16="http://schemas.microsoft.com/office/drawing/2014/main" id="{9414B040-A200-41C9-8D94-9FCBB7DE38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920" y="3848390"/>
            <a:ext cx="548640" cy="548640"/>
          </a:xfrm>
          <a:prstGeom prst="rect">
            <a:avLst/>
          </a:prstGeom>
        </p:spPr>
      </p:pic>
    </p:spTree>
    <p:extLst>
      <p:ext uri="{BB962C8B-B14F-4D97-AF65-F5344CB8AC3E}">
        <p14:creationId xmlns:p14="http://schemas.microsoft.com/office/powerpoint/2010/main" val="412632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FD1E60-C280-4337-B7E8-47283BE85F60}"/>
              </a:ext>
            </a:extLst>
          </p:cNvPr>
          <p:cNvSpPr>
            <a:spLocks noGrp="1"/>
          </p:cNvSpPr>
          <p:nvPr>
            <p:ph type="title"/>
          </p:nvPr>
        </p:nvSpPr>
        <p:spPr/>
        <p:txBody>
          <a:bodyPr/>
          <a:lstStyle/>
          <a:p>
            <a:r>
              <a:rPr lang="en-US" sz="2800" dirty="0"/>
              <a:t>Data Doesn’t Have to be Scary!</a:t>
            </a:r>
          </a:p>
        </p:txBody>
      </p:sp>
      <p:sp>
        <p:nvSpPr>
          <p:cNvPr id="6" name="Content Placeholder 5">
            <a:extLst>
              <a:ext uri="{FF2B5EF4-FFF2-40B4-BE49-F238E27FC236}">
                <a16:creationId xmlns:a16="http://schemas.microsoft.com/office/drawing/2014/main" id="{AF56D1D0-59DB-462F-BF1F-F0A0226F94B4}"/>
              </a:ext>
            </a:extLst>
          </p:cNvPr>
          <p:cNvSpPr>
            <a:spLocks noGrp="1"/>
          </p:cNvSpPr>
          <p:nvPr>
            <p:ph idx="1"/>
          </p:nvPr>
        </p:nvSpPr>
        <p:spPr/>
        <p:txBody>
          <a:bodyPr/>
          <a:lstStyle/>
          <a:p>
            <a:r>
              <a:rPr lang="en-US" dirty="0"/>
              <a:t>Use what you already have</a:t>
            </a:r>
          </a:p>
          <a:p>
            <a:r>
              <a:rPr lang="en-US" dirty="0"/>
              <a:t>Look for what you don’t have </a:t>
            </a:r>
          </a:p>
          <a:p>
            <a:r>
              <a:rPr lang="en-US" dirty="0"/>
              <a:t>Keep it simple</a:t>
            </a:r>
          </a:p>
          <a:p>
            <a:r>
              <a:rPr lang="en-US" dirty="0"/>
              <a:t>Involve staff </a:t>
            </a:r>
          </a:p>
          <a:p>
            <a:r>
              <a:rPr lang="en-US" dirty="0"/>
              <a:t>Be creative!</a:t>
            </a:r>
          </a:p>
        </p:txBody>
      </p:sp>
    </p:spTree>
    <p:extLst>
      <p:ext uri="{BB962C8B-B14F-4D97-AF65-F5344CB8AC3E}">
        <p14:creationId xmlns:p14="http://schemas.microsoft.com/office/powerpoint/2010/main" val="172299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what you have!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52995840"/>
              </p:ext>
            </p:extLst>
          </p:nvPr>
        </p:nvGraphicFramePr>
        <p:xfrm>
          <a:off x="342900" y="1200150"/>
          <a:ext cx="6172200" cy="3606522"/>
        </p:xfrm>
        <a:graphic>
          <a:graphicData uri="http://schemas.openxmlformats.org/drawingml/2006/table">
            <a:tbl>
              <a:tblPr firstRow="1" bandRow="1">
                <a:tableStyleId>{5A111915-BE36-4E01-A7E5-04B1672EAD32}</a:tableStyleId>
              </a:tblPr>
              <a:tblGrid>
                <a:gridCol w="1442357">
                  <a:extLst>
                    <a:ext uri="{9D8B030D-6E8A-4147-A177-3AD203B41FA5}">
                      <a16:colId xmlns:a16="http://schemas.microsoft.com/office/drawing/2014/main" val="20000"/>
                    </a:ext>
                  </a:extLst>
                </a:gridCol>
                <a:gridCol w="4729843">
                  <a:extLst>
                    <a:ext uri="{9D8B030D-6E8A-4147-A177-3AD203B41FA5}">
                      <a16:colId xmlns:a16="http://schemas.microsoft.com/office/drawing/2014/main" val="20001"/>
                    </a:ext>
                  </a:extLst>
                </a:gridCol>
              </a:tblGrid>
              <a:tr h="406122">
                <a:tc>
                  <a:txBody>
                    <a:bodyPr/>
                    <a:lstStyle/>
                    <a:p>
                      <a:pPr algn="ctr"/>
                      <a:r>
                        <a:rPr lang="en-US" sz="1600" dirty="0"/>
                        <a:t>Data Sources</a:t>
                      </a:r>
                    </a:p>
                  </a:txBody>
                  <a:tcPr anchor="ctr"/>
                </a:tc>
                <a:tc>
                  <a:txBody>
                    <a:bodyPr/>
                    <a:lstStyle/>
                    <a:p>
                      <a:r>
                        <a:rPr lang="en-US" sz="1600" dirty="0"/>
                        <a:t>Tips</a:t>
                      </a:r>
                      <a:r>
                        <a:rPr lang="en-US" sz="1600" baseline="0" dirty="0"/>
                        <a:t> for Analysis &amp; </a:t>
                      </a:r>
                      <a:r>
                        <a:rPr lang="en-US" sz="1600" dirty="0"/>
                        <a:t>Exploratory</a:t>
                      </a:r>
                      <a:r>
                        <a:rPr lang="en-US" sz="1600" baseline="0" dirty="0"/>
                        <a:t> Questions</a:t>
                      </a:r>
                      <a:endParaRPr lang="en-US" sz="1600" dirty="0"/>
                    </a:p>
                  </a:txBody>
                  <a:tcPr anchor="ctr"/>
                </a:tc>
                <a:extLst>
                  <a:ext uri="{0D108BD9-81ED-4DB2-BD59-A6C34878D82A}">
                    <a16:rowId xmlns:a16="http://schemas.microsoft.com/office/drawing/2014/main" val="10000"/>
                  </a:ext>
                </a:extLst>
              </a:tr>
              <a:tr h="1066800">
                <a:tc>
                  <a:txBody>
                    <a:bodyPr/>
                    <a:lstStyle/>
                    <a:p>
                      <a:pPr lvl="0" algn="ctr"/>
                      <a:r>
                        <a:rPr lang="en-US" sz="1600" dirty="0"/>
                        <a:t>Caseload</a:t>
                      </a:r>
                      <a:endParaRPr lang="en-US" sz="1600" b="1" dirty="0"/>
                    </a:p>
                  </a:txBody>
                  <a:tcPr anchor="ctr"/>
                </a:tc>
                <a:tc>
                  <a:txBody>
                    <a:bodyPr/>
                    <a:lstStyle/>
                    <a:p>
                      <a:pPr marL="285750" indent="-285750">
                        <a:buFont typeface="Arial"/>
                        <a:buChar char="•"/>
                      </a:pPr>
                      <a:r>
                        <a:rPr lang="en-US" sz="1600" dirty="0"/>
                        <a:t>Look at caseload data</a:t>
                      </a:r>
                      <a:r>
                        <a:rPr lang="en-US" sz="1600" baseline="0" dirty="0"/>
                        <a:t> over the last 6, 12, or 24 months.</a:t>
                      </a:r>
                    </a:p>
                    <a:p>
                      <a:pPr marL="285750" indent="-285750">
                        <a:buFont typeface="Arial"/>
                        <a:buChar char="•"/>
                      </a:pPr>
                      <a:r>
                        <a:rPr lang="en-US" sz="1600" baseline="0" dirty="0"/>
                        <a:t>How far away from your benchmark or target are you?</a:t>
                      </a:r>
                      <a:endParaRPr lang="en-US" sz="1600" dirty="0"/>
                    </a:p>
                  </a:txBody>
                  <a:tcPr anchor="ctr"/>
                </a:tc>
                <a:extLst>
                  <a:ext uri="{0D108BD9-81ED-4DB2-BD59-A6C34878D82A}">
                    <a16:rowId xmlns:a16="http://schemas.microsoft.com/office/drawing/2014/main" val="10001"/>
                  </a:ext>
                </a:extLst>
              </a:tr>
              <a:tr h="1066800">
                <a:tc>
                  <a:txBody>
                    <a:bodyPr/>
                    <a:lstStyle/>
                    <a:p>
                      <a:pPr lvl="0" algn="ctr"/>
                      <a:r>
                        <a:rPr lang="en-US" sz="1600" dirty="0"/>
                        <a:t>Demographic Information</a:t>
                      </a:r>
                      <a:endParaRPr lang="en-US" sz="1600" b="1" dirty="0"/>
                    </a:p>
                  </a:txBody>
                  <a:tcPr anchor="ctr"/>
                </a:tc>
                <a:tc>
                  <a:txBody>
                    <a:bodyPr/>
                    <a:lstStyle/>
                    <a:p>
                      <a:pPr marL="285750" indent="-285750">
                        <a:buFont typeface="Arial"/>
                        <a:buChar char="•"/>
                      </a:pPr>
                      <a:r>
                        <a:rPr lang="en-US" sz="1600" dirty="0"/>
                        <a:t>Compare</a:t>
                      </a:r>
                      <a:r>
                        <a:rPr lang="en-US" sz="1600" baseline="0" dirty="0"/>
                        <a:t> local agency and community demographics.</a:t>
                      </a:r>
                    </a:p>
                    <a:p>
                      <a:pPr marL="285750" indent="-285750">
                        <a:buFont typeface="Arial"/>
                        <a:buChar char="•"/>
                      </a:pPr>
                      <a:r>
                        <a:rPr lang="en-US" sz="1600" baseline="0" dirty="0"/>
                        <a:t>Are there populations not receiving benefits?</a:t>
                      </a:r>
                      <a:endParaRPr lang="en-US" sz="1600" dirty="0"/>
                    </a:p>
                  </a:txBody>
                  <a:tcPr anchor="ctr"/>
                </a:tc>
                <a:extLst>
                  <a:ext uri="{0D108BD9-81ED-4DB2-BD59-A6C34878D82A}">
                    <a16:rowId xmlns:a16="http://schemas.microsoft.com/office/drawing/2014/main" val="10002"/>
                  </a:ext>
                </a:extLst>
              </a:tr>
              <a:tr h="1066800">
                <a:tc>
                  <a:txBody>
                    <a:bodyPr/>
                    <a:lstStyle/>
                    <a:p>
                      <a:pPr lvl="0" algn="ctr"/>
                      <a:r>
                        <a:rPr lang="en-US" sz="1600" dirty="0"/>
                        <a:t>Referral Data</a:t>
                      </a:r>
                      <a:endParaRPr lang="en-US" sz="1600" b="1" dirty="0"/>
                    </a:p>
                  </a:txBody>
                  <a:tcPr anchor="ctr"/>
                </a:tc>
                <a:tc>
                  <a:txBody>
                    <a:bodyPr/>
                    <a:lstStyle/>
                    <a:p>
                      <a:pPr marL="285750" indent="-285750">
                        <a:buFont typeface="Arial"/>
                        <a:buChar char="•"/>
                      </a:pPr>
                      <a:r>
                        <a:rPr lang="en-US" sz="1600" dirty="0"/>
                        <a:t>Where</a:t>
                      </a:r>
                      <a:r>
                        <a:rPr lang="en-US" sz="1600" baseline="0" dirty="0"/>
                        <a:t> does your agency commonly refer to?</a:t>
                      </a:r>
                    </a:p>
                    <a:p>
                      <a:pPr marL="285750" indent="-285750">
                        <a:buFont typeface="Arial"/>
                        <a:buChar char="•"/>
                      </a:pPr>
                      <a:r>
                        <a:rPr lang="en-US" sz="1600" baseline="0" dirty="0"/>
                        <a:t>Are there community partners you seem to be missing?</a:t>
                      </a:r>
                      <a:endParaRPr lang="en-US" sz="16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05572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C64F-9F38-430E-8557-3F516307173F}"/>
              </a:ext>
            </a:extLst>
          </p:cNvPr>
          <p:cNvSpPr>
            <a:spLocks noGrp="1"/>
          </p:cNvSpPr>
          <p:nvPr>
            <p:ph type="title"/>
          </p:nvPr>
        </p:nvSpPr>
        <p:spPr/>
        <p:txBody>
          <a:bodyPr/>
          <a:lstStyle/>
          <a:p>
            <a:r>
              <a:rPr lang="en-US" dirty="0"/>
              <a:t>What do you still need?</a:t>
            </a:r>
          </a:p>
        </p:txBody>
      </p:sp>
      <p:sp>
        <p:nvSpPr>
          <p:cNvPr id="3" name="Content Placeholder 2">
            <a:extLst>
              <a:ext uri="{FF2B5EF4-FFF2-40B4-BE49-F238E27FC236}">
                <a16:creationId xmlns:a16="http://schemas.microsoft.com/office/drawing/2014/main" id="{4481D88C-E406-43FF-A368-2EC93E7A7DD0}"/>
              </a:ext>
            </a:extLst>
          </p:cNvPr>
          <p:cNvSpPr>
            <a:spLocks noGrp="1"/>
          </p:cNvSpPr>
          <p:nvPr>
            <p:ph idx="1"/>
          </p:nvPr>
        </p:nvSpPr>
        <p:spPr/>
        <p:txBody>
          <a:bodyPr/>
          <a:lstStyle/>
          <a:p>
            <a:r>
              <a:rPr lang="en-US" dirty="0"/>
              <a:t>Community demographics and need</a:t>
            </a:r>
          </a:p>
          <a:p>
            <a:r>
              <a:rPr lang="en-US" dirty="0"/>
              <a:t>Feedback, perspectives, and experiences of participants and partners</a:t>
            </a:r>
          </a:p>
        </p:txBody>
      </p:sp>
    </p:spTree>
    <p:extLst>
      <p:ext uri="{BB962C8B-B14F-4D97-AF65-F5344CB8AC3E}">
        <p14:creationId xmlns:p14="http://schemas.microsoft.com/office/powerpoint/2010/main" val="21171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Community Demographics</a:t>
            </a:r>
          </a:p>
        </p:txBody>
      </p:sp>
      <p:pic>
        <p:nvPicPr>
          <p:cNvPr id="4" name="Content Placeholder 3"/>
          <p:cNvPicPr>
            <a:picLocks noGrp="1" noChangeAspect="1"/>
          </p:cNvPicPr>
          <p:nvPr>
            <p:ph idx="1"/>
          </p:nvPr>
        </p:nvPicPr>
        <p:blipFill rotWithShape="1">
          <a:blip r:embed="rId3"/>
          <a:srcRect t="-741" b="-11736"/>
          <a:stretch/>
        </p:blipFill>
        <p:spPr>
          <a:xfrm>
            <a:off x="342900" y="1191875"/>
            <a:ext cx="6172200" cy="3091816"/>
          </a:xfrm>
        </p:spPr>
      </p:pic>
      <p:sp>
        <p:nvSpPr>
          <p:cNvPr id="5" name="Rectangle 4">
            <a:extLst>
              <a:ext uri="{FF2B5EF4-FFF2-40B4-BE49-F238E27FC236}">
                <a16:creationId xmlns:a16="http://schemas.microsoft.com/office/drawing/2014/main" id="{65894101-1C95-470F-8499-908D72D8847F}"/>
              </a:ext>
            </a:extLst>
          </p:cNvPr>
          <p:cNvSpPr/>
          <p:nvPr/>
        </p:nvSpPr>
        <p:spPr>
          <a:xfrm rot="7554359">
            <a:off x="2206883" y="2717579"/>
            <a:ext cx="431053" cy="369332"/>
          </a:xfrm>
          <a:prstGeom prst="rect">
            <a:avLst/>
          </a:prstGeom>
        </p:spPr>
        <p:txBody>
          <a:bodyPr wrap="none">
            <a:spAutoFit/>
          </a:bodyPr>
          <a:lstStyle/>
          <a:p>
            <a:r>
              <a:rPr lang="en-US" dirty="0">
                <a:solidFill>
                  <a:srgbClr val="007681"/>
                </a:solidFill>
                <a:latin typeface="Wingdings"/>
                <a:ea typeface="Wingdings"/>
                <a:cs typeface="Wingdings"/>
              </a:rPr>
              <a:t></a:t>
            </a:r>
            <a:endParaRPr lang="en-US" dirty="0">
              <a:solidFill>
                <a:srgbClr val="007681"/>
              </a:solidFill>
            </a:endParaRPr>
          </a:p>
        </p:txBody>
      </p:sp>
      <p:sp>
        <p:nvSpPr>
          <p:cNvPr id="6" name="TextBox 5">
            <a:extLst>
              <a:ext uri="{FF2B5EF4-FFF2-40B4-BE49-F238E27FC236}">
                <a16:creationId xmlns:a16="http://schemas.microsoft.com/office/drawing/2014/main" id="{181F54B1-F5B7-4391-B612-0580E538240E}"/>
              </a:ext>
            </a:extLst>
          </p:cNvPr>
          <p:cNvSpPr txBox="1"/>
          <p:nvPr/>
        </p:nvSpPr>
        <p:spPr>
          <a:xfrm>
            <a:off x="2622550" y="2487150"/>
            <a:ext cx="1130300" cy="830997"/>
          </a:xfrm>
          <a:prstGeom prst="rect">
            <a:avLst/>
          </a:prstGeom>
          <a:solidFill>
            <a:srgbClr val="007681"/>
          </a:solidFill>
        </p:spPr>
        <p:txBody>
          <a:bodyPr wrap="square" rtlCol="0">
            <a:spAutoFit/>
          </a:bodyPr>
          <a:lstStyle/>
          <a:p>
            <a:r>
              <a:rPr lang="en-US" sz="1600" b="1" dirty="0">
                <a:solidFill>
                  <a:schemeClr val="bg1"/>
                </a:solidFill>
              </a:rPr>
              <a:t>Where do you want to search?</a:t>
            </a:r>
          </a:p>
        </p:txBody>
      </p:sp>
      <p:sp>
        <p:nvSpPr>
          <p:cNvPr id="3" name="TextBox 2">
            <a:extLst>
              <a:ext uri="{FF2B5EF4-FFF2-40B4-BE49-F238E27FC236}">
                <a16:creationId xmlns:a16="http://schemas.microsoft.com/office/drawing/2014/main" id="{81F2B5FE-DAE1-44FC-98CF-FAEDE9AF1FBD}"/>
              </a:ext>
            </a:extLst>
          </p:cNvPr>
          <p:cNvSpPr txBox="1"/>
          <p:nvPr/>
        </p:nvSpPr>
        <p:spPr>
          <a:xfrm>
            <a:off x="1419225" y="4212505"/>
            <a:ext cx="4019550" cy="400110"/>
          </a:xfrm>
          <a:prstGeom prst="rect">
            <a:avLst/>
          </a:prstGeom>
          <a:noFill/>
        </p:spPr>
        <p:txBody>
          <a:bodyPr wrap="square" rtlCol="0">
            <a:spAutoFit/>
          </a:bodyPr>
          <a:lstStyle/>
          <a:p>
            <a:pPr algn="ctr"/>
            <a:r>
              <a:rPr lang="en-US" sz="2000" dirty="0">
                <a:solidFill>
                  <a:srgbClr val="002D73"/>
                </a:solidFill>
              </a:rPr>
              <a:t>https://www.census.gov/</a:t>
            </a:r>
          </a:p>
        </p:txBody>
      </p:sp>
    </p:spTree>
    <p:extLst>
      <p:ext uri="{BB962C8B-B14F-4D97-AF65-F5344CB8AC3E}">
        <p14:creationId xmlns:p14="http://schemas.microsoft.com/office/powerpoint/2010/main" val="260449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893DA63-7765-4758-8627-DE6500701C1C}"/>
              </a:ext>
            </a:extLst>
          </p:cNvPr>
          <p:cNvPicPr>
            <a:picLocks noGrp="1" noChangeAspect="1"/>
          </p:cNvPicPr>
          <p:nvPr>
            <p:ph idx="1"/>
          </p:nvPr>
        </p:nvPicPr>
        <p:blipFill>
          <a:blip r:embed="rId3"/>
          <a:stretch>
            <a:fillRect/>
          </a:stretch>
        </p:blipFill>
        <p:spPr>
          <a:xfrm>
            <a:off x="974661" y="1162050"/>
            <a:ext cx="5765864" cy="3206857"/>
          </a:xfrm>
          <a:prstGeom prst="rect">
            <a:avLst/>
          </a:prstGeom>
        </p:spPr>
      </p:pic>
      <p:sp>
        <p:nvSpPr>
          <p:cNvPr id="2" name="Title 1">
            <a:extLst>
              <a:ext uri="{FF2B5EF4-FFF2-40B4-BE49-F238E27FC236}">
                <a16:creationId xmlns:a16="http://schemas.microsoft.com/office/drawing/2014/main" id="{4D28289B-2490-4E45-B998-7101BA57C2F5}"/>
              </a:ext>
            </a:extLst>
          </p:cNvPr>
          <p:cNvSpPr>
            <a:spLocks noGrp="1"/>
          </p:cNvSpPr>
          <p:nvPr>
            <p:ph type="title"/>
          </p:nvPr>
        </p:nvSpPr>
        <p:spPr/>
        <p:txBody>
          <a:bodyPr/>
          <a:lstStyle/>
          <a:p>
            <a:r>
              <a:rPr lang="en-US" dirty="0"/>
              <a:t>Census Data</a:t>
            </a:r>
          </a:p>
        </p:txBody>
      </p:sp>
      <p:sp>
        <p:nvSpPr>
          <p:cNvPr id="5" name="Rectangle 4">
            <a:extLst>
              <a:ext uri="{FF2B5EF4-FFF2-40B4-BE49-F238E27FC236}">
                <a16:creationId xmlns:a16="http://schemas.microsoft.com/office/drawing/2014/main" id="{74B40005-E60D-4EAF-9845-4020FE14A245}"/>
              </a:ext>
            </a:extLst>
          </p:cNvPr>
          <p:cNvSpPr/>
          <p:nvPr/>
        </p:nvSpPr>
        <p:spPr>
          <a:xfrm rot="3518966">
            <a:off x="540008" y="2471544"/>
            <a:ext cx="431053" cy="369332"/>
          </a:xfrm>
          <a:prstGeom prst="rect">
            <a:avLst/>
          </a:prstGeom>
        </p:spPr>
        <p:txBody>
          <a:bodyPr wrap="none">
            <a:spAutoFit/>
          </a:bodyPr>
          <a:lstStyle/>
          <a:p>
            <a:r>
              <a:rPr lang="en-US" dirty="0">
                <a:solidFill>
                  <a:srgbClr val="007681"/>
                </a:solidFill>
                <a:latin typeface="Wingdings"/>
                <a:ea typeface="Wingdings"/>
                <a:cs typeface="Wingdings"/>
              </a:rPr>
              <a:t></a:t>
            </a:r>
            <a:endParaRPr lang="en-US" dirty="0">
              <a:solidFill>
                <a:srgbClr val="007681"/>
              </a:solidFill>
            </a:endParaRPr>
          </a:p>
        </p:txBody>
      </p:sp>
      <p:sp>
        <p:nvSpPr>
          <p:cNvPr id="6" name="TextBox 5">
            <a:extLst>
              <a:ext uri="{FF2B5EF4-FFF2-40B4-BE49-F238E27FC236}">
                <a16:creationId xmlns:a16="http://schemas.microsoft.com/office/drawing/2014/main" id="{3936BFB3-2163-43B2-BAE7-F135185D4292}"/>
              </a:ext>
            </a:extLst>
          </p:cNvPr>
          <p:cNvSpPr txBox="1"/>
          <p:nvPr/>
        </p:nvSpPr>
        <p:spPr>
          <a:xfrm>
            <a:off x="117475" y="1063625"/>
            <a:ext cx="819086" cy="1323439"/>
          </a:xfrm>
          <a:prstGeom prst="rect">
            <a:avLst/>
          </a:prstGeom>
          <a:solidFill>
            <a:srgbClr val="007681"/>
          </a:solidFill>
        </p:spPr>
        <p:txBody>
          <a:bodyPr wrap="square" rtlCol="0">
            <a:spAutoFit/>
          </a:bodyPr>
          <a:lstStyle/>
          <a:p>
            <a:r>
              <a:rPr lang="en-US" sz="1600" b="1" dirty="0">
                <a:solidFill>
                  <a:schemeClr val="bg1"/>
                </a:solidFill>
              </a:rPr>
              <a:t>What do you want to know?</a:t>
            </a:r>
          </a:p>
        </p:txBody>
      </p:sp>
      <p:sp>
        <p:nvSpPr>
          <p:cNvPr id="9" name="Rectangle 8">
            <a:extLst>
              <a:ext uri="{FF2B5EF4-FFF2-40B4-BE49-F238E27FC236}">
                <a16:creationId xmlns:a16="http://schemas.microsoft.com/office/drawing/2014/main" id="{C20E288F-3A62-4C5F-97A7-FA8D645C281D}"/>
              </a:ext>
            </a:extLst>
          </p:cNvPr>
          <p:cNvSpPr/>
          <p:nvPr/>
        </p:nvSpPr>
        <p:spPr>
          <a:xfrm>
            <a:off x="2415539" y="2956560"/>
            <a:ext cx="3353499" cy="102870"/>
          </a:xfrm>
          <a:prstGeom prst="rect">
            <a:avLst/>
          </a:prstGeom>
          <a:solidFill>
            <a:srgbClr val="FFFF00">
              <a:alpha val="3137"/>
            </a:srgbClr>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815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Data</a:t>
            </a:r>
          </a:p>
        </p:txBody>
      </p:sp>
      <p:pic>
        <p:nvPicPr>
          <p:cNvPr id="5" name="Content Placeholder 4"/>
          <p:cNvPicPr>
            <a:picLocks noGrp="1" noChangeAspect="1"/>
          </p:cNvPicPr>
          <p:nvPr>
            <p:ph idx="1"/>
          </p:nvPr>
        </p:nvPicPr>
        <p:blipFill>
          <a:blip r:embed="rId3"/>
          <a:srcRect t="-3352" b="-3352"/>
          <a:stretch>
            <a:fillRect/>
          </a:stretch>
        </p:blipFill>
        <p:spPr/>
      </p:pic>
      <p:sp>
        <p:nvSpPr>
          <p:cNvPr id="6" name="TextBox 5"/>
          <p:cNvSpPr txBox="1"/>
          <p:nvPr/>
        </p:nvSpPr>
        <p:spPr>
          <a:xfrm>
            <a:off x="1919651" y="1772761"/>
            <a:ext cx="3705814" cy="1477328"/>
          </a:xfrm>
          <a:prstGeom prst="rect">
            <a:avLst/>
          </a:prstGeom>
          <a:solidFill>
            <a:srgbClr val="00768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solidFill>
                  <a:schemeClr val="bg1"/>
                </a:solidFill>
              </a:rPr>
              <a:t>65.2% of children under 18 in this zip code were living in households with Supplemental Security Income (SSI), cash public assistance income, or Food Stamp/SNAP benefits </a:t>
            </a:r>
          </a:p>
        </p:txBody>
      </p:sp>
    </p:spTree>
    <p:extLst>
      <p:ext uri="{BB962C8B-B14F-4D97-AF65-F5344CB8AC3E}">
        <p14:creationId xmlns:p14="http://schemas.microsoft.com/office/powerpoint/2010/main" val="1198033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9650-71CF-4365-BD0A-D12F6737896B}"/>
              </a:ext>
            </a:extLst>
          </p:cNvPr>
          <p:cNvSpPr>
            <a:spLocks noGrp="1"/>
          </p:cNvSpPr>
          <p:nvPr>
            <p:ph type="title"/>
          </p:nvPr>
        </p:nvSpPr>
        <p:spPr/>
        <p:txBody>
          <a:bodyPr/>
          <a:lstStyle/>
          <a:p>
            <a:r>
              <a:rPr lang="en-US" sz="3200" dirty="0"/>
              <a:t>Talking to Your Stakeholders</a:t>
            </a:r>
          </a:p>
        </p:txBody>
      </p:sp>
      <p:sp>
        <p:nvSpPr>
          <p:cNvPr id="3" name="Content Placeholder 2">
            <a:extLst>
              <a:ext uri="{FF2B5EF4-FFF2-40B4-BE49-F238E27FC236}">
                <a16:creationId xmlns:a16="http://schemas.microsoft.com/office/drawing/2014/main" id="{9A85760D-124A-43B2-9D2E-FEBDFC0E61DE}"/>
              </a:ext>
            </a:extLst>
          </p:cNvPr>
          <p:cNvSpPr>
            <a:spLocks noGrp="1"/>
          </p:cNvSpPr>
          <p:nvPr>
            <p:ph idx="1"/>
          </p:nvPr>
        </p:nvSpPr>
        <p:spPr/>
        <p:txBody>
          <a:bodyPr>
            <a:normAutofit/>
          </a:bodyPr>
          <a:lstStyle/>
          <a:p>
            <a:r>
              <a:rPr lang="en-US" dirty="0"/>
              <a:t>Feedback, perspectives, and experiences of participants and partners</a:t>
            </a:r>
          </a:p>
          <a:p>
            <a:pPr lvl="1"/>
            <a:r>
              <a:rPr lang="en-US" dirty="0"/>
              <a:t>Where do you think we could recruit participants?</a:t>
            </a:r>
          </a:p>
          <a:p>
            <a:pPr lvl="1"/>
            <a:r>
              <a:rPr lang="en-US" dirty="0"/>
              <a:t>What would be the best way to recruit participants?</a:t>
            </a:r>
          </a:p>
        </p:txBody>
      </p:sp>
    </p:spTree>
    <p:extLst>
      <p:ext uri="{BB962C8B-B14F-4D97-AF65-F5344CB8AC3E}">
        <p14:creationId xmlns:p14="http://schemas.microsoft.com/office/powerpoint/2010/main" val="245366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6DFF47-C433-471B-8EED-1159DACCB920}"/>
              </a:ext>
            </a:extLst>
          </p:cNvPr>
          <p:cNvSpPr/>
          <p:nvPr/>
        </p:nvSpPr>
        <p:spPr>
          <a:xfrm>
            <a:off x="2057400" y="2895600"/>
            <a:ext cx="4800600" cy="1240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TextBox 2">
            <a:extLst>
              <a:ext uri="{FF2B5EF4-FFF2-40B4-BE49-F238E27FC236}">
                <a16:creationId xmlns:a16="http://schemas.microsoft.com/office/drawing/2014/main" id="{5CF9E8EA-8607-4C53-BC1A-FA4CE7A2AA45}"/>
              </a:ext>
            </a:extLst>
          </p:cNvPr>
          <p:cNvSpPr txBox="1"/>
          <p:nvPr/>
        </p:nvSpPr>
        <p:spPr>
          <a:xfrm>
            <a:off x="0" y="3895282"/>
            <a:ext cx="6858000" cy="400110"/>
          </a:xfrm>
          <a:prstGeom prst="rect">
            <a:avLst/>
          </a:prstGeom>
          <a:noFill/>
        </p:spPr>
        <p:txBody>
          <a:bodyPr wrap="square" rtlCol="0">
            <a:spAutoFit/>
          </a:bodyPr>
          <a:lstStyle/>
          <a:p>
            <a:pPr algn="ctr"/>
            <a:r>
              <a:rPr lang="en-US" sz="2000" dirty="0" err="1">
                <a:solidFill>
                  <a:srgbClr val="002D73"/>
                </a:solidFill>
                <a:latin typeface="Gotham Bold" pitchFamily="50" charset="0"/>
                <a:cs typeface="Gotham Bold" pitchFamily="50" charset="0"/>
              </a:rPr>
              <a:t>www.caiglobal.org</a:t>
            </a:r>
            <a:endParaRPr lang="en-US" sz="2000" dirty="0">
              <a:solidFill>
                <a:srgbClr val="002D73"/>
              </a:solidFill>
              <a:latin typeface="Gotham Bold" pitchFamily="50" charset="0"/>
              <a:cs typeface="Gotham Bold" pitchFamily="50" charset="0"/>
            </a:endParaRPr>
          </a:p>
        </p:txBody>
      </p:sp>
      <p:pic>
        <p:nvPicPr>
          <p:cNvPr id="7" name="Content Placeholder 6">
            <a:extLst>
              <a:ext uri="{FF2B5EF4-FFF2-40B4-BE49-F238E27FC236}">
                <a16:creationId xmlns:a16="http://schemas.microsoft.com/office/drawing/2014/main" id="{8E97508E-79B3-457D-8A2A-3920FCD9E78F}"/>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511465" y="1009568"/>
            <a:ext cx="5955812" cy="2785882"/>
          </a:xfrm>
        </p:spPr>
      </p:pic>
    </p:spTree>
    <p:extLst>
      <p:ext uri="{BB962C8B-B14F-4D97-AF65-F5344CB8AC3E}">
        <p14:creationId xmlns:p14="http://schemas.microsoft.com/office/powerpoint/2010/main" val="2271234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Strategic Planning</a:t>
            </a:r>
          </a:p>
        </p:txBody>
      </p:sp>
      <p:sp>
        <p:nvSpPr>
          <p:cNvPr id="2" name="Content Placeholder 1">
            <a:extLst>
              <a:ext uri="{FF2B5EF4-FFF2-40B4-BE49-F238E27FC236}">
                <a16:creationId xmlns:a16="http://schemas.microsoft.com/office/drawing/2014/main" id="{4007FA1E-52F4-418B-AE14-69600FA3DA15}"/>
              </a:ext>
            </a:extLst>
          </p:cNvPr>
          <p:cNvSpPr>
            <a:spLocks noGrp="1"/>
          </p:cNvSpPr>
          <p:nvPr>
            <p:ph sz="half" idx="1"/>
          </p:nvPr>
        </p:nvSpPr>
        <p:spPr/>
        <p:txBody>
          <a:bodyPr>
            <a:normAutofit lnSpcReduction="10000"/>
          </a:bodyPr>
          <a:lstStyle/>
          <a:p>
            <a:pPr marL="514350" indent="-514350">
              <a:buFont typeface="+mj-lt"/>
              <a:buAutoNum type="arabicPeriod"/>
            </a:pPr>
            <a:r>
              <a:rPr lang="en-US" dirty="0"/>
              <a:t>Conduct an assessment</a:t>
            </a:r>
          </a:p>
          <a:p>
            <a:pPr marL="514350" indent="-514350">
              <a:buFont typeface="+mj-lt"/>
              <a:buAutoNum type="arabicPeriod"/>
            </a:pPr>
            <a:r>
              <a:rPr lang="en-US" b="1" dirty="0">
                <a:solidFill>
                  <a:srgbClr val="002D73"/>
                </a:solidFill>
              </a:rPr>
              <a:t>Define your goals and objectives</a:t>
            </a:r>
          </a:p>
          <a:p>
            <a:pPr marL="514350" indent="-514350">
              <a:buFont typeface="+mj-lt"/>
              <a:buAutoNum type="arabicPeriod"/>
            </a:pPr>
            <a:r>
              <a:rPr lang="en-US" b="1" dirty="0">
                <a:solidFill>
                  <a:srgbClr val="002D73"/>
                </a:solidFill>
              </a:rPr>
              <a:t>Determine staff roles</a:t>
            </a:r>
          </a:p>
          <a:p>
            <a:pPr marL="514350" indent="-514350">
              <a:buFont typeface="+mj-lt"/>
              <a:buAutoNum type="arabicPeriod"/>
            </a:pPr>
            <a:r>
              <a:rPr lang="en-US" b="1" dirty="0">
                <a:solidFill>
                  <a:srgbClr val="002D73"/>
                </a:solidFill>
              </a:rPr>
              <a:t>Identify outreach methods</a:t>
            </a:r>
          </a:p>
          <a:p>
            <a:pPr marL="514350" indent="-514350">
              <a:buFont typeface="+mj-lt"/>
              <a:buAutoNum type="arabicPeriod"/>
            </a:pPr>
            <a:r>
              <a:rPr lang="en-US" dirty="0"/>
              <a:t>Implement and evaluate</a:t>
            </a:r>
          </a:p>
          <a:p>
            <a:pPr marL="0" indent="0">
              <a:buNone/>
            </a:pPr>
            <a:endParaRPr lang="en-US" dirty="0"/>
          </a:p>
        </p:txBody>
      </p:sp>
      <p:pic>
        <p:nvPicPr>
          <p:cNvPr id="1026" name="Picture 2" descr="Image result for wheel cogs graphic">
            <a:extLst>
              <a:ext uri="{FF2B5EF4-FFF2-40B4-BE49-F238E27FC236}">
                <a16:creationId xmlns:a16="http://schemas.microsoft.com/office/drawing/2014/main" id="{D4C57BC6-6B03-4196-BC33-82E67000E4CA}"/>
              </a:ext>
            </a:extLst>
          </p:cNvPr>
          <p:cNvPicPr>
            <a:picLocks noGrp="1" noChangeAspect="1" noChangeArrowheads="1"/>
          </p:cNvPicPr>
          <p:nvPr>
            <p:ph sz="half" idx="2"/>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16661"/>
          <a:stretch/>
        </p:blipFill>
        <p:spPr bwMode="auto">
          <a:xfrm>
            <a:off x="3371850" y="1413954"/>
            <a:ext cx="3028950" cy="272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8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Roles</a:t>
            </a:r>
          </a:p>
        </p:txBody>
      </p:sp>
      <p:sp>
        <p:nvSpPr>
          <p:cNvPr id="3" name="Content Placeholder 2"/>
          <p:cNvSpPr>
            <a:spLocks noGrp="1"/>
          </p:cNvSpPr>
          <p:nvPr>
            <p:ph idx="1"/>
          </p:nvPr>
        </p:nvSpPr>
        <p:spPr/>
        <p:txBody>
          <a:bodyPr/>
          <a:lstStyle/>
          <a:p>
            <a:r>
              <a:rPr lang="en-US" dirty="0"/>
              <a:t>Who could you leverage for:</a:t>
            </a:r>
          </a:p>
          <a:p>
            <a:pPr lvl="1"/>
            <a:r>
              <a:rPr lang="en-US" dirty="0"/>
              <a:t>Direct outreach to participants</a:t>
            </a:r>
          </a:p>
          <a:p>
            <a:pPr lvl="1"/>
            <a:r>
              <a:rPr lang="en-US" dirty="0"/>
              <a:t>Indirect outreach to organizations</a:t>
            </a:r>
          </a:p>
          <a:p>
            <a:pPr lvl="1"/>
            <a:r>
              <a:rPr lang="en-US" dirty="0"/>
              <a:t>Tracking and monitoring</a:t>
            </a:r>
          </a:p>
        </p:txBody>
      </p:sp>
    </p:spTree>
    <p:extLst>
      <p:ext uri="{BB962C8B-B14F-4D97-AF65-F5344CB8AC3E}">
        <p14:creationId xmlns:p14="http://schemas.microsoft.com/office/powerpoint/2010/main" val="942852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EA1B-19D1-4692-8EEA-1426FF2C082C}"/>
              </a:ext>
            </a:extLst>
          </p:cNvPr>
          <p:cNvSpPr>
            <a:spLocks noGrp="1"/>
          </p:cNvSpPr>
          <p:nvPr>
            <p:ph type="title"/>
          </p:nvPr>
        </p:nvSpPr>
        <p:spPr/>
        <p:txBody>
          <a:bodyPr/>
          <a:lstStyle/>
          <a:p>
            <a:r>
              <a:rPr lang="en-US" dirty="0"/>
              <a:t>Outreach Methods</a:t>
            </a:r>
          </a:p>
        </p:txBody>
      </p:sp>
      <p:sp>
        <p:nvSpPr>
          <p:cNvPr id="4" name="Content Placeholder 3">
            <a:extLst>
              <a:ext uri="{FF2B5EF4-FFF2-40B4-BE49-F238E27FC236}">
                <a16:creationId xmlns:a16="http://schemas.microsoft.com/office/drawing/2014/main" id="{E551F985-742C-495C-94A8-1990EE7D55AA}"/>
              </a:ext>
            </a:extLst>
          </p:cNvPr>
          <p:cNvSpPr>
            <a:spLocks noGrp="1"/>
          </p:cNvSpPr>
          <p:nvPr>
            <p:ph sz="half" idx="1"/>
          </p:nvPr>
        </p:nvSpPr>
        <p:spPr/>
        <p:txBody>
          <a:bodyPr>
            <a:normAutofit/>
          </a:bodyPr>
          <a:lstStyle/>
          <a:p>
            <a:r>
              <a:rPr lang="en-US" sz="2800" dirty="0"/>
              <a:t>Direct</a:t>
            </a:r>
            <a:endParaRPr lang="en-US" sz="2000" dirty="0"/>
          </a:p>
          <a:p>
            <a:pPr lvl="1"/>
            <a:r>
              <a:rPr lang="en-US" sz="2000" dirty="0"/>
              <a:t>Word of mouth</a:t>
            </a:r>
          </a:p>
          <a:p>
            <a:pPr lvl="1"/>
            <a:r>
              <a:rPr lang="en-US" sz="2000" dirty="0"/>
              <a:t>Tell a friend campaign</a:t>
            </a:r>
          </a:p>
          <a:p>
            <a:pPr lvl="1"/>
            <a:r>
              <a:rPr lang="en-US" sz="2000" dirty="0"/>
              <a:t>Businesses with low income workers</a:t>
            </a:r>
          </a:p>
        </p:txBody>
      </p:sp>
      <p:sp>
        <p:nvSpPr>
          <p:cNvPr id="5" name="Content Placeholder 4">
            <a:extLst>
              <a:ext uri="{FF2B5EF4-FFF2-40B4-BE49-F238E27FC236}">
                <a16:creationId xmlns:a16="http://schemas.microsoft.com/office/drawing/2014/main" id="{BDA927B9-09C0-4517-8794-3BE14D398D8B}"/>
              </a:ext>
            </a:extLst>
          </p:cNvPr>
          <p:cNvSpPr>
            <a:spLocks noGrp="1"/>
          </p:cNvSpPr>
          <p:nvPr>
            <p:ph sz="half" idx="2"/>
          </p:nvPr>
        </p:nvSpPr>
        <p:spPr/>
        <p:txBody>
          <a:bodyPr>
            <a:normAutofit/>
          </a:bodyPr>
          <a:lstStyle/>
          <a:p>
            <a:r>
              <a:rPr lang="en-US" sz="2800" dirty="0"/>
              <a:t>In-Direct</a:t>
            </a:r>
          </a:p>
          <a:p>
            <a:pPr lvl="1"/>
            <a:r>
              <a:rPr lang="en-US" sz="2000" dirty="0"/>
              <a:t>Medical providers</a:t>
            </a:r>
          </a:p>
          <a:p>
            <a:pPr lvl="1"/>
            <a:r>
              <a:rPr lang="en-US" sz="2000" dirty="0"/>
              <a:t>Community-based organizations</a:t>
            </a:r>
          </a:p>
          <a:p>
            <a:pPr lvl="1"/>
            <a:r>
              <a:rPr lang="en-US" sz="2000" dirty="0"/>
              <a:t>Non-traditional partners</a:t>
            </a:r>
          </a:p>
        </p:txBody>
      </p:sp>
    </p:spTree>
    <p:extLst>
      <p:ext uri="{BB962C8B-B14F-4D97-AF65-F5344CB8AC3E}">
        <p14:creationId xmlns:p14="http://schemas.microsoft.com/office/powerpoint/2010/main" val="14759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Word of Mouth is Golden</a:t>
            </a:r>
          </a:p>
        </p:txBody>
      </p:sp>
      <p:sp>
        <p:nvSpPr>
          <p:cNvPr id="3" name="Content Placeholder 2"/>
          <p:cNvSpPr>
            <a:spLocks noGrp="1"/>
          </p:cNvSpPr>
          <p:nvPr>
            <p:ph idx="1"/>
          </p:nvPr>
        </p:nvSpPr>
        <p:spPr/>
        <p:txBody>
          <a:bodyPr>
            <a:normAutofit lnSpcReduction="10000"/>
          </a:bodyPr>
          <a:lstStyle/>
          <a:p>
            <a:r>
              <a:rPr lang="en-US" dirty="0"/>
              <a:t>Happy participants will pass it on:</a:t>
            </a:r>
          </a:p>
          <a:p>
            <a:pPr lvl="1"/>
            <a:r>
              <a:rPr lang="en-US" dirty="0"/>
              <a:t>“The staff really care about me and my children.”</a:t>
            </a:r>
          </a:p>
          <a:p>
            <a:pPr lvl="1"/>
            <a:r>
              <a:rPr lang="en-US" dirty="0"/>
              <a:t>“My WIC office has been a life saver!”</a:t>
            </a:r>
          </a:p>
          <a:p>
            <a:pPr lvl="1"/>
            <a:r>
              <a:rPr lang="en-US" dirty="0"/>
              <a:t>“I will never forget how they helped me breastfeed successfully.”</a:t>
            </a:r>
          </a:p>
          <a:p>
            <a:pPr lvl="1"/>
            <a:r>
              <a:rPr lang="en-US" dirty="0"/>
              <a:t>“My WIC nutritionist gets me.”</a:t>
            </a:r>
          </a:p>
          <a:p>
            <a:pPr lvl="1"/>
            <a:endParaRPr lang="en-US" dirty="0"/>
          </a:p>
        </p:txBody>
      </p:sp>
    </p:spTree>
    <p:extLst>
      <p:ext uri="{BB962C8B-B14F-4D97-AF65-F5344CB8AC3E}">
        <p14:creationId xmlns:p14="http://schemas.microsoft.com/office/powerpoint/2010/main" val="4133104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“Tell a Friend” Campaign</a:t>
            </a:r>
          </a:p>
        </p:txBody>
      </p:sp>
      <p:pic>
        <p:nvPicPr>
          <p:cNvPr id="7" name="Content Placeholder 6"/>
          <p:cNvPicPr>
            <a:picLocks noGrp="1" noChangeAspect="1"/>
          </p:cNvPicPr>
          <p:nvPr>
            <p:ph sz="half" idx="1"/>
          </p:nvPr>
        </p:nvPicPr>
        <p:blipFill>
          <a:blip r:embed="rId3" cstate="screen">
            <a:extLst>
              <a:ext uri="{28A0092B-C50C-407E-A947-70E740481C1C}">
                <a14:useLocalDpi xmlns:a14="http://schemas.microsoft.com/office/drawing/2010/main"/>
              </a:ext>
            </a:extLst>
          </a:blip>
          <a:srcRect l="19810" r="19810"/>
          <a:stretch>
            <a:fillRect/>
          </a:stretch>
        </p:blipFill>
        <p:spPr>
          <a:xfrm>
            <a:off x="653971" y="1200151"/>
            <a:ext cx="2556408" cy="2864580"/>
          </a:xfrm>
        </p:spPr>
      </p:pic>
      <p:sp>
        <p:nvSpPr>
          <p:cNvPr id="5" name="Content Placeholder 4"/>
          <p:cNvSpPr>
            <a:spLocks noGrp="1"/>
          </p:cNvSpPr>
          <p:nvPr>
            <p:ph sz="half" idx="2"/>
          </p:nvPr>
        </p:nvSpPr>
        <p:spPr/>
        <p:txBody>
          <a:bodyPr/>
          <a:lstStyle/>
          <a:p>
            <a:r>
              <a:rPr lang="en-US" dirty="0"/>
              <a:t>Provide participants incentives for referring family and friends to the LA</a:t>
            </a:r>
          </a:p>
          <a:p>
            <a:pPr lvl="1"/>
            <a:r>
              <a:rPr lang="en-US" dirty="0"/>
              <a:t>Children’s books</a:t>
            </a:r>
          </a:p>
          <a:p>
            <a:pPr lvl="1"/>
            <a:r>
              <a:rPr lang="en-US" dirty="0"/>
              <a:t>Cooking gadgets</a:t>
            </a:r>
          </a:p>
          <a:p>
            <a:pPr lvl="1"/>
            <a:r>
              <a:rPr lang="en-US" dirty="0"/>
              <a:t>Cookbooks</a:t>
            </a:r>
          </a:p>
          <a:p>
            <a:pPr lvl="1"/>
            <a:r>
              <a:rPr lang="en-US" dirty="0"/>
              <a:t>Various prizes</a:t>
            </a:r>
          </a:p>
          <a:p>
            <a:endParaRPr lang="en-US" dirty="0"/>
          </a:p>
        </p:txBody>
      </p:sp>
    </p:spTree>
    <p:extLst>
      <p:ext uri="{BB962C8B-B14F-4D97-AF65-F5344CB8AC3E}">
        <p14:creationId xmlns:p14="http://schemas.microsoft.com/office/powerpoint/2010/main" val="3825354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43" y="443343"/>
            <a:ext cx="6858000" cy="620282"/>
          </a:xfrm>
        </p:spPr>
        <p:txBody>
          <a:bodyPr/>
          <a:lstStyle/>
          <a:p>
            <a:r>
              <a:rPr lang="en-US" sz="2800" dirty="0"/>
              <a:t>Businesses with Low Income Workers</a:t>
            </a:r>
          </a:p>
        </p:txBody>
      </p:sp>
      <p:sp>
        <p:nvSpPr>
          <p:cNvPr id="3" name="Content Placeholder 2"/>
          <p:cNvSpPr>
            <a:spLocks noGrp="1"/>
          </p:cNvSpPr>
          <p:nvPr>
            <p:ph idx="1"/>
          </p:nvPr>
        </p:nvSpPr>
        <p:spPr/>
        <p:txBody>
          <a:bodyPr/>
          <a:lstStyle/>
          <a:p>
            <a:r>
              <a:rPr lang="en-US" dirty="0"/>
              <a:t>Work with human resources to advocate for their employees</a:t>
            </a:r>
          </a:p>
          <a:p>
            <a:r>
              <a:rPr lang="en-US" dirty="0"/>
              <a:t>Provide WIC Income Guidelines, Application Packets</a:t>
            </a:r>
          </a:p>
          <a:p>
            <a:r>
              <a:rPr lang="en-US" dirty="0"/>
              <a:t>Ask to Post Flyers</a:t>
            </a:r>
          </a:p>
          <a:p>
            <a:pPr lvl="1"/>
            <a:r>
              <a:rPr lang="en-US" dirty="0"/>
              <a:t>“Ready, Set, Grow…With WIC”</a:t>
            </a:r>
          </a:p>
          <a:p>
            <a:pPr lvl="1"/>
            <a:r>
              <a:rPr lang="en-US" dirty="0"/>
              <a:t>Contact Information/Operation Hours</a:t>
            </a:r>
          </a:p>
          <a:p>
            <a:endParaRPr lang="en-US" dirty="0"/>
          </a:p>
        </p:txBody>
      </p:sp>
    </p:spTree>
    <p:extLst>
      <p:ext uri="{BB962C8B-B14F-4D97-AF65-F5344CB8AC3E}">
        <p14:creationId xmlns:p14="http://schemas.microsoft.com/office/powerpoint/2010/main" val="345385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Partner with Pediatricians</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400" b="1" dirty="0"/>
              <a:t>What can you do to make their job easier?</a:t>
            </a:r>
          </a:p>
          <a:p>
            <a:r>
              <a:rPr lang="en-US" sz="2200" dirty="0"/>
              <a:t>Provide forms</a:t>
            </a:r>
          </a:p>
          <a:p>
            <a:r>
              <a:rPr lang="en-US" sz="2200" dirty="0"/>
              <a:t>Provide breastfeeding support for their patients</a:t>
            </a:r>
          </a:p>
          <a:p>
            <a:r>
              <a:rPr lang="en-US" sz="2200" dirty="0"/>
              <a:t>Help them understand more about formulas WIC provides</a:t>
            </a:r>
          </a:p>
          <a:p>
            <a:r>
              <a:rPr lang="en-US" sz="2200" dirty="0"/>
              <a:t>Take good care of their </a:t>
            </a:r>
            <a:br>
              <a:rPr lang="en-US" sz="2200" dirty="0"/>
            </a:br>
            <a:r>
              <a:rPr lang="en-US" sz="2200" dirty="0"/>
              <a:t>patients </a:t>
            </a:r>
          </a:p>
        </p:txBody>
      </p:sp>
      <p:pic>
        <p:nvPicPr>
          <p:cNvPr id="6" name="Content Placeholder 5"/>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t="-59322" b="-59322"/>
          <a:stretch/>
        </p:blipFill>
        <p:spPr>
          <a:xfrm>
            <a:off x="3486150" y="1200150"/>
            <a:ext cx="3028950" cy="3394075"/>
          </a:xfrm>
          <a:prstGeom prst="rect">
            <a:avLst/>
          </a:prstGeom>
        </p:spPr>
      </p:pic>
    </p:spTree>
    <p:extLst>
      <p:ext uri="{BB962C8B-B14F-4D97-AF65-F5344CB8AC3E}">
        <p14:creationId xmlns:p14="http://schemas.microsoft.com/office/powerpoint/2010/main" val="17797609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 with OB/GYNs</a:t>
            </a:r>
          </a:p>
        </p:txBody>
      </p:sp>
      <p:sp>
        <p:nvSpPr>
          <p:cNvPr id="6" name="Content Placeholder 5"/>
          <p:cNvSpPr>
            <a:spLocks noGrp="1"/>
          </p:cNvSpPr>
          <p:nvPr>
            <p:ph sz="half" idx="2"/>
          </p:nvPr>
        </p:nvSpPr>
        <p:spPr/>
        <p:txBody>
          <a:bodyPr>
            <a:normAutofit lnSpcReduction="10000"/>
          </a:bodyPr>
          <a:lstStyle/>
          <a:p>
            <a:r>
              <a:rPr lang="en-US" sz="2000" dirty="0"/>
              <a:t>Promote WIC and the success in working toward healthier birth outcomes</a:t>
            </a:r>
          </a:p>
          <a:p>
            <a:r>
              <a:rPr lang="en-US" sz="2000" dirty="0"/>
              <a:t>Support their patients in helping with healthy weight gain recommendations</a:t>
            </a:r>
          </a:p>
          <a:p>
            <a:r>
              <a:rPr lang="en-US" sz="2000" dirty="0"/>
              <a:t>It is OK to brag about the great work you do for their patients</a:t>
            </a:r>
          </a:p>
          <a:p>
            <a:endParaRPr lang="en-US" dirty="0"/>
          </a:p>
        </p:txBody>
      </p:sp>
      <p:pic>
        <p:nvPicPr>
          <p:cNvPr id="8" name="Content Placeholder 7"/>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t="-28683" b="-28683"/>
          <a:stretch/>
        </p:blipFill>
        <p:spPr>
          <a:prstGeom prst="rect">
            <a:avLst/>
          </a:prstGeom>
        </p:spPr>
      </p:pic>
    </p:spTree>
    <p:extLst>
      <p:ext uri="{BB962C8B-B14F-4D97-AF65-F5344CB8AC3E}">
        <p14:creationId xmlns:p14="http://schemas.microsoft.com/office/powerpoint/2010/main" val="939832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F42D33-7404-4667-B62E-682069FF287A}"/>
              </a:ext>
            </a:extLst>
          </p:cNvPr>
          <p:cNvSpPr>
            <a:spLocks noGrp="1"/>
          </p:cNvSpPr>
          <p:nvPr>
            <p:ph type="title"/>
          </p:nvPr>
        </p:nvSpPr>
        <p:spPr/>
        <p:txBody>
          <a:bodyPr/>
          <a:lstStyle/>
          <a:p>
            <a:r>
              <a:rPr lang="en-US" dirty="0"/>
              <a:t>Non-Traditional Partners</a:t>
            </a:r>
          </a:p>
        </p:txBody>
      </p:sp>
      <p:sp>
        <p:nvSpPr>
          <p:cNvPr id="6" name="Content Placeholder 5">
            <a:extLst>
              <a:ext uri="{FF2B5EF4-FFF2-40B4-BE49-F238E27FC236}">
                <a16:creationId xmlns:a16="http://schemas.microsoft.com/office/drawing/2014/main" id="{4B3FDB61-945E-4E56-BDD1-EA3F98355AD8}"/>
              </a:ext>
            </a:extLst>
          </p:cNvPr>
          <p:cNvSpPr>
            <a:spLocks noGrp="1"/>
          </p:cNvSpPr>
          <p:nvPr>
            <p:ph idx="1"/>
          </p:nvPr>
        </p:nvSpPr>
        <p:spPr/>
        <p:txBody>
          <a:bodyPr/>
          <a:lstStyle/>
          <a:p>
            <a:r>
              <a:rPr lang="en-US" dirty="0"/>
              <a:t>Churches</a:t>
            </a:r>
          </a:p>
          <a:p>
            <a:r>
              <a:rPr lang="en-US" dirty="0"/>
              <a:t>Community based organizations that serve immigrants and refugees</a:t>
            </a:r>
          </a:p>
          <a:p>
            <a:r>
              <a:rPr lang="en-US" dirty="0"/>
              <a:t>Organizations that are working in the opioid crisis</a:t>
            </a:r>
          </a:p>
          <a:p>
            <a:endParaRPr lang="en-US" dirty="0"/>
          </a:p>
        </p:txBody>
      </p:sp>
    </p:spTree>
    <p:extLst>
      <p:ext uri="{BB962C8B-B14F-4D97-AF65-F5344CB8AC3E}">
        <p14:creationId xmlns:p14="http://schemas.microsoft.com/office/powerpoint/2010/main" val="2892509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Strategic Planning</a:t>
            </a:r>
          </a:p>
        </p:txBody>
      </p:sp>
      <p:sp>
        <p:nvSpPr>
          <p:cNvPr id="2" name="Content Placeholder 1">
            <a:extLst>
              <a:ext uri="{FF2B5EF4-FFF2-40B4-BE49-F238E27FC236}">
                <a16:creationId xmlns:a16="http://schemas.microsoft.com/office/drawing/2014/main" id="{4007FA1E-52F4-418B-AE14-69600FA3DA15}"/>
              </a:ext>
            </a:extLst>
          </p:cNvPr>
          <p:cNvSpPr>
            <a:spLocks noGrp="1"/>
          </p:cNvSpPr>
          <p:nvPr>
            <p:ph sz="half" idx="1"/>
          </p:nvPr>
        </p:nvSpPr>
        <p:spPr/>
        <p:txBody>
          <a:bodyPr>
            <a:normAutofit lnSpcReduction="10000"/>
          </a:bodyPr>
          <a:lstStyle/>
          <a:p>
            <a:pPr marL="514350" indent="-514350">
              <a:buFont typeface="+mj-lt"/>
              <a:buAutoNum type="arabicPeriod"/>
            </a:pPr>
            <a:r>
              <a:rPr lang="en-US" dirty="0"/>
              <a:t>Conduct an assessment</a:t>
            </a:r>
          </a:p>
          <a:p>
            <a:pPr marL="514350" indent="-514350">
              <a:buFont typeface="+mj-lt"/>
              <a:buAutoNum type="arabicPeriod"/>
            </a:pPr>
            <a:r>
              <a:rPr lang="en-US" dirty="0"/>
              <a:t>Define your goals and objectives</a:t>
            </a:r>
          </a:p>
          <a:p>
            <a:pPr marL="514350" indent="-514350">
              <a:buFont typeface="+mj-lt"/>
              <a:buAutoNum type="arabicPeriod"/>
            </a:pPr>
            <a:r>
              <a:rPr lang="en-US" dirty="0"/>
              <a:t>Determine staff roles</a:t>
            </a:r>
          </a:p>
          <a:p>
            <a:pPr marL="514350" indent="-514350">
              <a:buFont typeface="+mj-lt"/>
              <a:buAutoNum type="arabicPeriod"/>
            </a:pPr>
            <a:r>
              <a:rPr lang="en-US" dirty="0"/>
              <a:t>Identify outreach methods</a:t>
            </a:r>
          </a:p>
          <a:p>
            <a:pPr marL="514350" indent="-514350">
              <a:buFont typeface="+mj-lt"/>
              <a:buAutoNum type="arabicPeriod"/>
            </a:pPr>
            <a:r>
              <a:rPr lang="en-US" b="1" dirty="0">
                <a:solidFill>
                  <a:srgbClr val="002D73"/>
                </a:solidFill>
              </a:rPr>
              <a:t>Implement and evaluate</a:t>
            </a:r>
          </a:p>
          <a:p>
            <a:pPr marL="0" indent="0">
              <a:buNone/>
            </a:pPr>
            <a:endParaRPr lang="en-US" dirty="0"/>
          </a:p>
        </p:txBody>
      </p:sp>
      <p:pic>
        <p:nvPicPr>
          <p:cNvPr id="1026" name="Picture 2" descr="Image result for wheel cogs graphic">
            <a:extLst>
              <a:ext uri="{FF2B5EF4-FFF2-40B4-BE49-F238E27FC236}">
                <a16:creationId xmlns:a16="http://schemas.microsoft.com/office/drawing/2014/main" id="{D4C57BC6-6B03-4196-BC33-82E67000E4CA}"/>
              </a:ext>
            </a:extLst>
          </p:cNvPr>
          <p:cNvPicPr>
            <a:picLocks noGrp="1" noChangeAspect="1" noChangeArrowheads="1"/>
          </p:cNvPicPr>
          <p:nvPr>
            <p:ph sz="half" idx="2"/>
          </p:nvPr>
        </p:nvPicPr>
        <p:blipFill rotWithShape="1">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b="16661"/>
          <a:stretch/>
        </p:blipFill>
        <p:spPr bwMode="auto">
          <a:xfrm>
            <a:off x="3371850" y="1413954"/>
            <a:ext cx="3028950" cy="272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997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E2CD441-E0F4-4AA5-993A-4B2D38B7E2E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089" y="944433"/>
            <a:ext cx="6653822" cy="2346347"/>
          </a:xfrm>
        </p:spPr>
      </p:pic>
      <p:sp>
        <p:nvSpPr>
          <p:cNvPr id="4" name="TextBox 3">
            <a:extLst>
              <a:ext uri="{FF2B5EF4-FFF2-40B4-BE49-F238E27FC236}">
                <a16:creationId xmlns:a16="http://schemas.microsoft.com/office/drawing/2014/main" id="{1EECE607-B8C4-4D32-BAEF-6753604D5469}"/>
              </a:ext>
            </a:extLst>
          </p:cNvPr>
          <p:cNvSpPr txBox="1"/>
          <p:nvPr/>
        </p:nvSpPr>
        <p:spPr>
          <a:xfrm>
            <a:off x="0" y="3733801"/>
            <a:ext cx="6858000" cy="400110"/>
          </a:xfrm>
          <a:prstGeom prst="rect">
            <a:avLst/>
          </a:prstGeom>
          <a:noFill/>
        </p:spPr>
        <p:txBody>
          <a:bodyPr wrap="square" rtlCol="0">
            <a:spAutoFit/>
          </a:bodyPr>
          <a:lstStyle/>
          <a:p>
            <a:pPr algn="ctr"/>
            <a:r>
              <a:rPr lang="en-US" sz="2000" dirty="0" err="1">
                <a:solidFill>
                  <a:srgbClr val="553278"/>
                </a:solidFill>
                <a:latin typeface="Gotham Bold" pitchFamily="50" charset="0"/>
                <a:cs typeface="Gotham Bold" pitchFamily="50" charset="0"/>
              </a:rPr>
              <a:t>www.wictc.caiglobal.org</a:t>
            </a:r>
            <a:endParaRPr lang="en-US" sz="2000" dirty="0">
              <a:solidFill>
                <a:srgbClr val="553278"/>
              </a:solidFill>
              <a:latin typeface="Gotham Bold" pitchFamily="50" charset="0"/>
              <a:cs typeface="Gotham Bold" pitchFamily="50" charset="0"/>
            </a:endParaRPr>
          </a:p>
        </p:txBody>
      </p:sp>
    </p:spTree>
    <p:extLst>
      <p:ext uri="{BB962C8B-B14F-4D97-AF65-F5344CB8AC3E}">
        <p14:creationId xmlns:p14="http://schemas.microsoft.com/office/powerpoint/2010/main" val="76083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
            </a:r>
          </a:p>
        </p:txBody>
      </p:sp>
      <p:sp>
        <p:nvSpPr>
          <p:cNvPr id="3" name="Content Placeholder 2"/>
          <p:cNvSpPr>
            <a:spLocks noGrp="1"/>
          </p:cNvSpPr>
          <p:nvPr>
            <p:ph idx="1"/>
          </p:nvPr>
        </p:nvSpPr>
        <p:spPr/>
        <p:txBody>
          <a:bodyPr/>
          <a:lstStyle/>
          <a:p>
            <a:r>
              <a:rPr lang="en-US" dirty="0"/>
              <a:t>Detail your plan</a:t>
            </a:r>
          </a:p>
          <a:p>
            <a:pPr lvl="1"/>
            <a:r>
              <a:rPr lang="en-US" b="1" dirty="0">
                <a:solidFill>
                  <a:srgbClr val="002D73"/>
                </a:solidFill>
              </a:rPr>
              <a:t>Who</a:t>
            </a:r>
            <a:r>
              <a:rPr lang="en-US" dirty="0"/>
              <a:t> is responsible</a:t>
            </a:r>
          </a:p>
          <a:p>
            <a:pPr lvl="1"/>
            <a:r>
              <a:rPr lang="en-US" dirty="0"/>
              <a:t>For </a:t>
            </a:r>
            <a:r>
              <a:rPr lang="en-US" b="1" dirty="0">
                <a:solidFill>
                  <a:srgbClr val="002D73"/>
                </a:solidFill>
              </a:rPr>
              <a:t>what</a:t>
            </a:r>
            <a:r>
              <a:rPr lang="en-US" dirty="0"/>
              <a:t> activities</a:t>
            </a:r>
          </a:p>
          <a:p>
            <a:pPr lvl="1"/>
            <a:r>
              <a:rPr lang="en-US" b="1" dirty="0">
                <a:solidFill>
                  <a:srgbClr val="002D73"/>
                </a:solidFill>
              </a:rPr>
              <a:t>Where</a:t>
            </a:r>
          </a:p>
          <a:p>
            <a:pPr lvl="1"/>
            <a:r>
              <a:rPr lang="en-US" dirty="0"/>
              <a:t>By </a:t>
            </a:r>
            <a:r>
              <a:rPr lang="en-US" b="1" dirty="0">
                <a:solidFill>
                  <a:srgbClr val="002D73"/>
                </a:solidFill>
              </a:rPr>
              <a:t>when</a:t>
            </a:r>
          </a:p>
          <a:p>
            <a:r>
              <a:rPr lang="en-US" dirty="0"/>
              <a:t>Share it with staff</a:t>
            </a:r>
          </a:p>
        </p:txBody>
      </p:sp>
    </p:spTree>
    <p:extLst>
      <p:ext uri="{BB962C8B-B14F-4D97-AF65-F5344CB8AC3E}">
        <p14:creationId xmlns:p14="http://schemas.microsoft.com/office/powerpoint/2010/main" val="1581409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Evaluate</a:t>
            </a:r>
          </a:p>
        </p:txBody>
      </p:sp>
      <p:sp>
        <p:nvSpPr>
          <p:cNvPr id="3" name="Content Placeholder 2"/>
          <p:cNvSpPr>
            <a:spLocks noGrp="1"/>
          </p:cNvSpPr>
          <p:nvPr>
            <p:ph idx="1"/>
          </p:nvPr>
        </p:nvSpPr>
        <p:spPr/>
        <p:txBody>
          <a:bodyPr>
            <a:normAutofit/>
          </a:bodyPr>
          <a:lstStyle/>
          <a:p>
            <a:pPr lvl="0"/>
            <a:r>
              <a:rPr lang="en-US" dirty="0"/>
              <a:t>How will you know if your plan is working?</a:t>
            </a:r>
          </a:p>
          <a:p>
            <a:pPr lvl="1"/>
            <a:r>
              <a:rPr lang="en-US" dirty="0"/>
              <a:t>“How did you hear about us?”</a:t>
            </a:r>
          </a:p>
          <a:p>
            <a:pPr lvl="1"/>
            <a:r>
              <a:rPr lang="en-US" dirty="0"/>
              <a:t>“What brought you in today?”</a:t>
            </a:r>
          </a:p>
          <a:p>
            <a:pPr lvl="0"/>
            <a:r>
              <a:rPr lang="en-US" dirty="0"/>
              <a:t>How can you share results with and get feedback from staff to build buy in?</a:t>
            </a:r>
          </a:p>
        </p:txBody>
      </p:sp>
    </p:spTree>
    <p:extLst>
      <p:ext uri="{BB962C8B-B14F-4D97-AF65-F5344CB8AC3E}">
        <p14:creationId xmlns:p14="http://schemas.microsoft.com/office/powerpoint/2010/main" val="975932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Red light - Yellow Light - green light</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4899395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820136-A72E-4B54-BD0F-3BBBF51F2E57}"/>
              </a:ext>
            </a:extLst>
          </p:cNvPr>
          <p:cNvSpPr>
            <a:spLocks noGrp="1"/>
          </p:cNvSpPr>
          <p:nvPr>
            <p:ph type="title"/>
          </p:nvPr>
        </p:nvSpPr>
        <p:spPr/>
        <p:txBody>
          <a:bodyPr/>
          <a:lstStyle/>
          <a:p>
            <a:r>
              <a:rPr lang="en-US" dirty="0"/>
              <a:t>Let’s play a game!</a:t>
            </a:r>
          </a:p>
        </p:txBody>
      </p:sp>
      <p:pic>
        <p:nvPicPr>
          <p:cNvPr id="8" name="Picture 2" descr="Image result for red yellow green light">
            <a:extLst>
              <a:ext uri="{FF2B5EF4-FFF2-40B4-BE49-F238E27FC236}">
                <a16:creationId xmlns:a16="http://schemas.microsoft.com/office/drawing/2014/main" id="{C28C289C-C57A-4B92-BB1A-A99B3C81FE72}"/>
              </a:ext>
            </a:extLst>
          </p:cNvPr>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2868474" y="1565073"/>
            <a:ext cx="1121051" cy="26642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4514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73E-3E22-424F-BA00-2ACEB32E714D}"/>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8E162298-B7D0-468A-AD4B-848680D7CBDD}"/>
              </a:ext>
            </a:extLst>
          </p:cNvPr>
          <p:cNvSpPr>
            <a:spLocks noGrp="1"/>
          </p:cNvSpPr>
          <p:nvPr>
            <p:ph idx="1"/>
          </p:nvPr>
        </p:nvSpPr>
        <p:spPr>
          <a:xfrm>
            <a:off x="342900" y="1200151"/>
            <a:ext cx="5051033" cy="3394075"/>
          </a:xfrm>
        </p:spPr>
        <p:txBody>
          <a:bodyPr/>
          <a:lstStyle/>
          <a:p>
            <a:pPr marL="0" indent="0" algn="ctr">
              <a:buNone/>
            </a:pPr>
            <a:endParaRPr lang="en-US" dirty="0"/>
          </a:p>
          <a:p>
            <a:pPr marL="0" indent="0" algn="ctr">
              <a:buNone/>
            </a:pPr>
            <a:r>
              <a:rPr lang="en-US" dirty="0"/>
              <a:t>You identify 3-4 businesses in your community that employ low-income men and women and do some marketing</a:t>
            </a:r>
          </a:p>
        </p:txBody>
      </p:sp>
      <p:pic>
        <p:nvPicPr>
          <p:cNvPr id="4" name="Picture 2" descr="Image result for red yellow green light">
            <a:extLst>
              <a:ext uri="{FF2B5EF4-FFF2-40B4-BE49-F238E27FC236}">
                <a16:creationId xmlns:a16="http://schemas.microsoft.com/office/drawing/2014/main" id="{18D8A088-E72C-44B6-AEC0-BBC0FA75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5393933" y="1269195"/>
            <a:ext cx="1121167" cy="2667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68806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73E-3E22-424F-BA00-2ACEB32E714D}"/>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8E162298-B7D0-468A-AD4B-848680D7CBDD}"/>
              </a:ext>
            </a:extLst>
          </p:cNvPr>
          <p:cNvSpPr>
            <a:spLocks noGrp="1"/>
          </p:cNvSpPr>
          <p:nvPr>
            <p:ph idx="1"/>
          </p:nvPr>
        </p:nvSpPr>
        <p:spPr>
          <a:xfrm>
            <a:off x="342900" y="1200151"/>
            <a:ext cx="5051033" cy="3394075"/>
          </a:xfrm>
        </p:spPr>
        <p:txBody>
          <a:bodyPr>
            <a:normAutofit/>
          </a:bodyPr>
          <a:lstStyle/>
          <a:p>
            <a:pPr marL="0" indent="0" algn="ctr">
              <a:buNone/>
            </a:pPr>
            <a:endParaRPr lang="en-US" dirty="0"/>
          </a:p>
          <a:p>
            <a:pPr marL="0" indent="0" algn="ctr">
              <a:buNone/>
            </a:pPr>
            <a:r>
              <a:rPr lang="en-US" dirty="0"/>
              <a:t>You work with the local Pediatric Association and do a presentation to 75 pediatricians at their quarterly meeting</a:t>
            </a:r>
          </a:p>
        </p:txBody>
      </p:sp>
      <p:pic>
        <p:nvPicPr>
          <p:cNvPr id="4" name="Picture 2" descr="Image result for red yellow green light">
            <a:extLst>
              <a:ext uri="{FF2B5EF4-FFF2-40B4-BE49-F238E27FC236}">
                <a16:creationId xmlns:a16="http://schemas.microsoft.com/office/drawing/2014/main" id="{18D8A088-E72C-44B6-AEC0-BBC0FA75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5393933" y="1269195"/>
            <a:ext cx="1121167" cy="2667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850480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73E-3E22-424F-BA00-2ACEB32E714D}"/>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8E162298-B7D0-468A-AD4B-848680D7CBDD}"/>
              </a:ext>
            </a:extLst>
          </p:cNvPr>
          <p:cNvSpPr>
            <a:spLocks noGrp="1"/>
          </p:cNvSpPr>
          <p:nvPr>
            <p:ph idx="1"/>
          </p:nvPr>
        </p:nvSpPr>
        <p:spPr>
          <a:xfrm>
            <a:off x="342900" y="1200151"/>
            <a:ext cx="5051033" cy="3394075"/>
          </a:xfrm>
        </p:spPr>
        <p:txBody>
          <a:bodyPr/>
          <a:lstStyle/>
          <a:p>
            <a:pPr marL="0" indent="0" algn="ctr">
              <a:buNone/>
            </a:pPr>
            <a:endParaRPr lang="en-US" dirty="0"/>
          </a:p>
          <a:p>
            <a:pPr marL="0" indent="0" algn="ctr">
              <a:buNone/>
            </a:pPr>
            <a:endParaRPr lang="en-US" dirty="0"/>
          </a:p>
          <a:p>
            <a:pPr marL="0" indent="0" algn="ctr">
              <a:buNone/>
            </a:pPr>
            <a:r>
              <a:rPr lang="en-US" dirty="0"/>
              <a:t>Your agency sets up a table at a Community Health Fair focused on Wellness</a:t>
            </a:r>
          </a:p>
        </p:txBody>
      </p:sp>
      <p:pic>
        <p:nvPicPr>
          <p:cNvPr id="4" name="Picture 2" descr="Image result for red yellow green light">
            <a:extLst>
              <a:ext uri="{FF2B5EF4-FFF2-40B4-BE49-F238E27FC236}">
                <a16:creationId xmlns:a16="http://schemas.microsoft.com/office/drawing/2014/main" id="{18D8A088-E72C-44B6-AEC0-BBC0FA75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5393933" y="1269195"/>
            <a:ext cx="1121167" cy="2667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66941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73E-3E22-424F-BA00-2ACEB32E714D}"/>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8E162298-B7D0-468A-AD4B-848680D7CBDD}"/>
              </a:ext>
            </a:extLst>
          </p:cNvPr>
          <p:cNvSpPr>
            <a:spLocks noGrp="1"/>
          </p:cNvSpPr>
          <p:nvPr>
            <p:ph idx="1"/>
          </p:nvPr>
        </p:nvSpPr>
        <p:spPr>
          <a:xfrm>
            <a:off x="342900" y="1200151"/>
            <a:ext cx="5051033" cy="3394075"/>
          </a:xfrm>
        </p:spPr>
        <p:txBody>
          <a:bodyPr/>
          <a:lstStyle/>
          <a:p>
            <a:pPr marL="0" indent="0" algn="ctr">
              <a:buNone/>
            </a:pPr>
            <a:endParaRPr lang="en-US" dirty="0"/>
          </a:p>
          <a:p>
            <a:pPr marL="0" indent="0" algn="ctr">
              <a:buNone/>
            </a:pPr>
            <a:r>
              <a:rPr lang="en-US" dirty="0"/>
              <a:t>You develop a partnership with your local Family Planning sites who do pregnancy tests to enhance WIC referrals</a:t>
            </a:r>
          </a:p>
        </p:txBody>
      </p:sp>
      <p:pic>
        <p:nvPicPr>
          <p:cNvPr id="4" name="Picture 2" descr="Image result for red yellow green light">
            <a:extLst>
              <a:ext uri="{FF2B5EF4-FFF2-40B4-BE49-F238E27FC236}">
                <a16:creationId xmlns:a16="http://schemas.microsoft.com/office/drawing/2014/main" id="{18D8A088-E72C-44B6-AEC0-BBC0FA75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5393933" y="1269195"/>
            <a:ext cx="1121167" cy="2667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731853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73E-3E22-424F-BA00-2ACEB32E714D}"/>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8E162298-B7D0-468A-AD4B-848680D7CBDD}"/>
              </a:ext>
            </a:extLst>
          </p:cNvPr>
          <p:cNvSpPr>
            <a:spLocks noGrp="1"/>
          </p:cNvSpPr>
          <p:nvPr>
            <p:ph idx="1"/>
          </p:nvPr>
        </p:nvSpPr>
        <p:spPr>
          <a:xfrm>
            <a:off x="342900" y="1200151"/>
            <a:ext cx="5051033" cy="3394075"/>
          </a:xfrm>
        </p:spPr>
        <p:txBody>
          <a:bodyPr/>
          <a:lstStyle/>
          <a:p>
            <a:pPr algn="ctr"/>
            <a:endParaRPr lang="en-US" dirty="0"/>
          </a:p>
          <a:p>
            <a:pPr algn="ctr"/>
            <a:endParaRPr lang="en-US" dirty="0"/>
          </a:p>
          <a:p>
            <a:pPr marL="0" indent="0" algn="ctr">
              <a:buNone/>
            </a:pPr>
            <a:r>
              <a:rPr lang="en-US" dirty="0"/>
              <a:t>You organize a large community baby shower</a:t>
            </a:r>
          </a:p>
        </p:txBody>
      </p:sp>
      <p:pic>
        <p:nvPicPr>
          <p:cNvPr id="4" name="Picture 2" descr="Image result for red yellow green light">
            <a:extLst>
              <a:ext uri="{FF2B5EF4-FFF2-40B4-BE49-F238E27FC236}">
                <a16:creationId xmlns:a16="http://schemas.microsoft.com/office/drawing/2014/main" id="{18D8A088-E72C-44B6-AEC0-BBC0FA75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5393933" y="1269195"/>
            <a:ext cx="1121167" cy="2667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03506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73E-3E22-424F-BA00-2ACEB32E714D}"/>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8E162298-B7D0-468A-AD4B-848680D7CBDD}"/>
              </a:ext>
            </a:extLst>
          </p:cNvPr>
          <p:cNvSpPr>
            <a:spLocks noGrp="1"/>
          </p:cNvSpPr>
          <p:nvPr>
            <p:ph idx="1"/>
          </p:nvPr>
        </p:nvSpPr>
        <p:spPr>
          <a:xfrm>
            <a:off x="342900" y="1200151"/>
            <a:ext cx="5051033" cy="3394075"/>
          </a:xfrm>
        </p:spPr>
        <p:txBody>
          <a:bodyPr/>
          <a:lstStyle/>
          <a:p>
            <a:pPr marL="0" indent="0" algn="ctr">
              <a:buNone/>
            </a:pPr>
            <a:endParaRPr lang="en-US" dirty="0"/>
          </a:p>
          <a:p>
            <a:pPr marL="0" indent="0" algn="ctr">
              <a:buNone/>
            </a:pPr>
            <a:r>
              <a:rPr lang="en-US" dirty="0"/>
              <a:t>You work closely with three churches in your targeted zip code to advertise WIC in their church bulletins</a:t>
            </a:r>
          </a:p>
        </p:txBody>
      </p:sp>
      <p:pic>
        <p:nvPicPr>
          <p:cNvPr id="4" name="Picture 2" descr="Image result for red yellow green light">
            <a:extLst>
              <a:ext uri="{FF2B5EF4-FFF2-40B4-BE49-F238E27FC236}">
                <a16:creationId xmlns:a16="http://schemas.microsoft.com/office/drawing/2014/main" id="{18D8A088-E72C-44B6-AEC0-BBC0FA75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5393933" y="1269195"/>
            <a:ext cx="1121167" cy="2667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74005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5A9E7-97F1-4003-93C4-B2E2C912B5D9}"/>
              </a:ext>
            </a:extLst>
          </p:cNvPr>
          <p:cNvSpPr>
            <a:spLocks noGrp="1"/>
          </p:cNvSpPr>
          <p:nvPr>
            <p:ph type="title"/>
          </p:nvPr>
        </p:nvSpPr>
        <p:spPr/>
        <p:txBody>
          <a:bodyPr/>
          <a:lstStyle/>
          <a:p>
            <a:r>
              <a:rPr lang="en-US" sz="3600" dirty="0"/>
              <a:t>NYS WIC Retention Work</a:t>
            </a:r>
          </a:p>
        </p:txBody>
      </p:sp>
      <p:pic>
        <p:nvPicPr>
          <p:cNvPr id="4" name="Content Placeholder 3">
            <a:extLst>
              <a:ext uri="{FF2B5EF4-FFF2-40B4-BE49-F238E27FC236}">
                <a16:creationId xmlns:a16="http://schemas.microsoft.com/office/drawing/2014/main" id="{B1D071C4-399E-4933-ABD3-FAD004E396A4}"/>
              </a:ext>
            </a:extLst>
          </p:cNvPr>
          <p:cNvPicPr>
            <a:picLocks noGrp="1" noChangeAspect="1"/>
          </p:cNvPicPr>
          <p:nvPr>
            <p:ph idx="1"/>
          </p:nvPr>
        </p:nvPicPr>
        <p:blipFill>
          <a:blip r:embed="rId3"/>
          <a:stretch>
            <a:fillRect/>
          </a:stretch>
        </p:blipFill>
        <p:spPr>
          <a:xfrm>
            <a:off x="1233475" y="1136650"/>
            <a:ext cx="4391050" cy="3394075"/>
          </a:xfrm>
          <a:prstGeom prst="rect">
            <a:avLst/>
          </a:prstGeom>
        </p:spPr>
      </p:pic>
    </p:spTree>
    <p:extLst>
      <p:ext uri="{BB962C8B-B14F-4D97-AF65-F5344CB8AC3E}">
        <p14:creationId xmlns:p14="http://schemas.microsoft.com/office/powerpoint/2010/main" val="19112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73E-3E22-424F-BA00-2ACEB32E714D}"/>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8E162298-B7D0-468A-AD4B-848680D7CBDD}"/>
              </a:ext>
            </a:extLst>
          </p:cNvPr>
          <p:cNvSpPr>
            <a:spLocks noGrp="1"/>
          </p:cNvSpPr>
          <p:nvPr>
            <p:ph idx="1"/>
          </p:nvPr>
        </p:nvSpPr>
        <p:spPr>
          <a:xfrm>
            <a:off x="342900" y="1200151"/>
            <a:ext cx="5051033" cy="3394075"/>
          </a:xfrm>
        </p:spPr>
        <p:txBody>
          <a:bodyPr/>
          <a:lstStyle/>
          <a:p>
            <a:pPr marL="0" indent="0" algn="ctr">
              <a:buNone/>
            </a:pPr>
            <a:endParaRPr lang="en-US" dirty="0"/>
          </a:p>
          <a:p>
            <a:pPr marL="0" indent="0" algn="ctr">
              <a:buNone/>
            </a:pPr>
            <a:r>
              <a:rPr lang="en-US" dirty="0"/>
              <a:t>You organize a breakfast meeting with every home visitor in your community to promote WIC</a:t>
            </a:r>
          </a:p>
        </p:txBody>
      </p:sp>
      <p:pic>
        <p:nvPicPr>
          <p:cNvPr id="4" name="Picture 2" descr="Image result for red yellow green light">
            <a:extLst>
              <a:ext uri="{FF2B5EF4-FFF2-40B4-BE49-F238E27FC236}">
                <a16:creationId xmlns:a16="http://schemas.microsoft.com/office/drawing/2014/main" id="{18D8A088-E72C-44B6-AEC0-BBC0FA75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5393933" y="1269195"/>
            <a:ext cx="1121167" cy="2667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96227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E373E-3E22-424F-BA00-2ACEB32E714D}"/>
              </a:ext>
            </a:extLst>
          </p:cNvPr>
          <p:cNvSpPr>
            <a:spLocks noGrp="1"/>
          </p:cNvSpPr>
          <p:nvPr>
            <p:ph type="title"/>
          </p:nvPr>
        </p:nvSpPr>
        <p:spPr/>
        <p:txBody>
          <a:bodyPr/>
          <a:lstStyle/>
          <a:p>
            <a:r>
              <a:rPr lang="en-US" dirty="0"/>
              <a:t>What do you think?</a:t>
            </a:r>
          </a:p>
        </p:txBody>
      </p:sp>
      <p:sp>
        <p:nvSpPr>
          <p:cNvPr id="5" name="Content Placeholder 4">
            <a:extLst>
              <a:ext uri="{FF2B5EF4-FFF2-40B4-BE49-F238E27FC236}">
                <a16:creationId xmlns:a16="http://schemas.microsoft.com/office/drawing/2014/main" id="{8E162298-B7D0-468A-AD4B-848680D7CBDD}"/>
              </a:ext>
            </a:extLst>
          </p:cNvPr>
          <p:cNvSpPr>
            <a:spLocks noGrp="1"/>
          </p:cNvSpPr>
          <p:nvPr>
            <p:ph idx="1"/>
          </p:nvPr>
        </p:nvSpPr>
        <p:spPr>
          <a:xfrm>
            <a:off x="342900" y="1200151"/>
            <a:ext cx="5051033" cy="3394075"/>
          </a:xfrm>
        </p:spPr>
        <p:txBody>
          <a:bodyPr/>
          <a:lstStyle/>
          <a:p>
            <a:pPr marL="0" indent="0" algn="ctr">
              <a:buNone/>
            </a:pPr>
            <a:endParaRPr lang="en-US" dirty="0"/>
          </a:p>
          <a:p>
            <a:pPr marL="0" indent="0" algn="ctr">
              <a:buNone/>
            </a:pPr>
            <a:r>
              <a:rPr lang="en-US" dirty="0"/>
              <a:t>Your staff does door-to-door outreach in a low-income housing project</a:t>
            </a:r>
          </a:p>
        </p:txBody>
      </p:sp>
      <p:pic>
        <p:nvPicPr>
          <p:cNvPr id="4" name="Picture 2" descr="Image result for red yellow green light">
            <a:extLst>
              <a:ext uri="{FF2B5EF4-FFF2-40B4-BE49-F238E27FC236}">
                <a16:creationId xmlns:a16="http://schemas.microsoft.com/office/drawing/2014/main" id="{18D8A088-E72C-44B6-AEC0-BBC0FA75E08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076" r="28977"/>
          <a:stretch/>
        </p:blipFill>
        <p:spPr bwMode="auto">
          <a:xfrm>
            <a:off x="5393933" y="1269195"/>
            <a:ext cx="1121167" cy="26679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8532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Thanks!</a:t>
            </a:r>
          </a:p>
        </p:txBody>
      </p:sp>
    </p:spTree>
    <p:extLst>
      <p:ext uri="{BB962C8B-B14F-4D97-AF65-F5344CB8AC3E}">
        <p14:creationId xmlns:p14="http://schemas.microsoft.com/office/powerpoint/2010/main" val="150757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2A7A-5BE1-4C8C-94A8-E0CB861FF386}"/>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BE2840F-1414-4DFB-A327-8A2F5C12964C}"/>
              </a:ext>
            </a:extLst>
          </p:cNvPr>
          <p:cNvSpPr>
            <a:spLocks noGrp="1"/>
          </p:cNvSpPr>
          <p:nvPr>
            <p:ph idx="1"/>
          </p:nvPr>
        </p:nvSpPr>
        <p:spPr>
          <a:xfrm>
            <a:off x="342900" y="1200151"/>
            <a:ext cx="6172200" cy="3394075"/>
          </a:xfrm>
        </p:spPr>
        <p:txBody>
          <a:bodyPr>
            <a:normAutofit/>
          </a:bodyPr>
          <a:lstStyle/>
          <a:p>
            <a:pPr>
              <a:buFont typeface="Wingdings" panose="05000000000000000000" pitchFamily="2" charset="2"/>
              <a:buChar char="ü"/>
            </a:pPr>
            <a:r>
              <a:rPr lang="en-US" sz="2400" dirty="0"/>
              <a:t>Explore how to use </a:t>
            </a:r>
            <a:r>
              <a:rPr lang="en-US" sz="2400" dirty="0">
                <a:solidFill>
                  <a:srgbClr val="002D73"/>
                </a:solidFill>
              </a:rPr>
              <a:t>data</a:t>
            </a:r>
            <a:r>
              <a:rPr lang="en-US" sz="2400" dirty="0"/>
              <a:t> to strategically plan outreach</a:t>
            </a:r>
          </a:p>
          <a:p>
            <a:pPr>
              <a:buFont typeface="Wingdings" panose="05000000000000000000" pitchFamily="2" charset="2"/>
              <a:buChar char="ü"/>
            </a:pPr>
            <a:r>
              <a:rPr lang="en-US" sz="2400" dirty="0"/>
              <a:t>Describe </a:t>
            </a:r>
            <a:r>
              <a:rPr lang="en-US" sz="2400" dirty="0">
                <a:solidFill>
                  <a:srgbClr val="002D73"/>
                </a:solidFill>
              </a:rPr>
              <a:t>direct</a:t>
            </a:r>
            <a:r>
              <a:rPr lang="en-US" sz="2400" dirty="0"/>
              <a:t> (i.e., to eligible individuals) and </a:t>
            </a:r>
            <a:r>
              <a:rPr lang="en-US" sz="2400" dirty="0">
                <a:solidFill>
                  <a:srgbClr val="002D73"/>
                </a:solidFill>
              </a:rPr>
              <a:t>in-direct</a:t>
            </a:r>
            <a:r>
              <a:rPr lang="en-US" sz="2400" dirty="0"/>
              <a:t> (i.e., establishing relationships with medical providers) outreach strategies </a:t>
            </a:r>
          </a:p>
          <a:p>
            <a:pPr>
              <a:buFont typeface="Wingdings" panose="05000000000000000000" pitchFamily="2" charset="2"/>
              <a:buChar char="ü"/>
            </a:pPr>
            <a:r>
              <a:rPr lang="en-US" sz="2400" dirty="0"/>
              <a:t>Discuss how to design and implement a </a:t>
            </a:r>
            <a:r>
              <a:rPr lang="en-US" sz="2400" dirty="0">
                <a:solidFill>
                  <a:srgbClr val="002D73"/>
                </a:solidFill>
              </a:rPr>
              <a:t>strategic plan </a:t>
            </a:r>
            <a:r>
              <a:rPr lang="en-US" sz="2400" dirty="0"/>
              <a:t>within your local agency</a:t>
            </a:r>
          </a:p>
        </p:txBody>
      </p:sp>
    </p:spTree>
    <p:extLst>
      <p:ext uri="{BB962C8B-B14F-4D97-AF65-F5344CB8AC3E}">
        <p14:creationId xmlns:p14="http://schemas.microsoft.com/office/powerpoint/2010/main" val="74962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E02974-0A46-445E-B443-308B73FD2A70}"/>
              </a:ext>
            </a:extLst>
          </p:cNvPr>
          <p:cNvSpPr>
            <a:spLocks noGrp="1"/>
          </p:cNvSpPr>
          <p:nvPr>
            <p:ph type="title"/>
          </p:nvPr>
        </p:nvSpPr>
        <p:spPr>
          <a:xfrm>
            <a:off x="342900" y="811646"/>
            <a:ext cx="6172200" cy="620282"/>
          </a:xfrm>
        </p:spPr>
        <p:txBody>
          <a:bodyPr/>
          <a:lstStyle/>
          <a:p>
            <a:pPr algn="ctr"/>
            <a:r>
              <a:rPr lang="en-US" dirty="0"/>
              <a:t>We know participation is a concern</a:t>
            </a:r>
            <a:r>
              <a:rPr lang="mr-IN" dirty="0"/>
              <a:t>…</a:t>
            </a:r>
            <a:endParaRPr lang="en-US" dirty="0"/>
          </a:p>
        </p:txBody>
      </p:sp>
      <p:pic>
        <p:nvPicPr>
          <p:cNvPr id="8" name="Content Placeholder 7">
            <a:extLst>
              <a:ext uri="{FF2B5EF4-FFF2-40B4-BE49-F238E27FC236}">
                <a16:creationId xmlns:a16="http://schemas.microsoft.com/office/drawing/2014/main" id="{B4D306B9-E8A8-44B6-8C3E-FEBF761E4C2E}"/>
              </a:ext>
            </a:extLst>
          </p:cNvPr>
          <p:cNvPicPr>
            <a:picLocks noGrp="1" noChangeAspect="1"/>
          </p:cNvPicPr>
          <p:nvPr>
            <p:ph sz="half" idx="1"/>
          </p:nvPr>
        </p:nvPicPr>
        <p:blipFill>
          <a:blip r:embed="rId3"/>
          <a:stretch>
            <a:fillRect/>
          </a:stretch>
        </p:blipFill>
        <p:spPr>
          <a:xfrm>
            <a:off x="342900" y="2332012"/>
            <a:ext cx="3028950" cy="1130351"/>
          </a:xfrm>
          <a:prstGeom prst="rect">
            <a:avLst/>
          </a:prstGeom>
        </p:spPr>
      </p:pic>
      <p:pic>
        <p:nvPicPr>
          <p:cNvPr id="7" name="Content Placeholder 6">
            <a:extLst>
              <a:ext uri="{FF2B5EF4-FFF2-40B4-BE49-F238E27FC236}">
                <a16:creationId xmlns:a16="http://schemas.microsoft.com/office/drawing/2014/main" id="{03B882CA-45EE-4A11-B844-7E23D405A4FD}"/>
              </a:ext>
            </a:extLst>
          </p:cNvPr>
          <p:cNvPicPr>
            <a:picLocks noGrp="1" noChangeAspect="1"/>
          </p:cNvPicPr>
          <p:nvPr>
            <p:ph sz="half" idx="2"/>
          </p:nvPr>
        </p:nvPicPr>
        <p:blipFill>
          <a:blip r:embed="rId4"/>
          <a:stretch>
            <a:fillRect/>
          </a:stretch>
        </p:blipFill>
        <p:spPr>
          <a:xfrm>
            <a:off x="3486150" y="1888835"/>
            <a:ext cx="3028950" cy="2016704"/>
          </a:xfrm>
          <a:prstGeom prst="rect">
            <a:avLst/>
          </a:prstGeom>
        </p:spPr>
      </p:pic>
    </p:spTree>
    <p:extLst>
      <p:ext uri="{BB962C8B-B14F-4D97-AF65-F5344CB8AC3E}">
        <p14:creationId xmlns:p14="http://schemas.microsoft.com/office/powerpoint/2010/main" val="82874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24A71B-EA46-4E32-BFDD-E361DB32D9F3}"/>
              </a:ext>
            </a:extLst>
          </p:cNvPr>
          <p:cNvSpPr>
            <a:spLocks noGrp="1"/>
          </p:cNvSpPr>
          <p:nvPr>
            <p:ph type="title"/>
          </p:nvPr>
        </p:nvSpPr>
        <p:spPr>
          <a:xfrm>
            <a:off x="342900" y="721791"/>
            <a:ext cx="6172200" cy="620282"/>
          </a:xfrm>
        </p:spPr>
        <p:txBody>
          <a:bodyPr/>
          <a:lstStyle/>
          <a:p>
            <a:pPr algn="ctr"/>
            <a:r>
              <a:rPr lang="en-US" dirty="0"/>
              <a:t>And we know outreach is important!</a:t>
            </a:r>
          </a:p>
        </p:txBody>
      </p:sp>
      <p:sp>
        <p:nvSpPr>
          <p:cNvPr id="6" name="Content Placeholder 5">
            <a:extLst>
              <a:ext uri="{FF2B5EF4-FFF2-40B4-BE49-F238E27FC236}">
                <a16:creationId xmlns:a16="http://schemas.microsoft.com/office/drawing/2014/main" id="{B161407E-2DB8-4EC5-8893-B4CAEA1CA035}"/>
              </a:ext>
            </a:extLst>
          </p:cNvPr>
          <p:cNvSpPr>
            <a:spLocks noGrp="1"/>
          </p:cNvSpPr>
          <p:nvPr>
            <p:ph idx="1"/>
          </p:nvPr>
        </p:nvSpPr>
        <p:spPr>
          <a:xfrm>
            <a:off x="342900" y="1709751"/>
            <a:ext cx="6172200" cy="2884475"/>
          </a:xfrm>
        </p:spPr>
        <p:txBody>
          <a:bodyPr/>
          <a:lstStyle/>
          <a:p>
            <a:pPr marL="171450" indent="-171450"/>
            <a:r>
              <a:rPr lang="en-US" dirty="0"/>
              <a:t>Strengthen community partnerships</a:t>
            </a:r>
          </a:p>
          <a:p>
            <a:pPr marL="171450" indent="-171450"/>
            <a:r>
              <a:rPr lang="en-US" dirty="0"/>
              <a:t>Better understand your community</a:t>
            </a:r>
          </a:p>
          <a:p>
            <a:pPr marL="171450" indent="-171450"/>
            <a:r>
              <a:rPr lang="en-US" dirty="0"/>
              <a:t>Recruit new participants</a:t>
            </a:r>
          </a:p>
        </p:txBody>
      </p:sp>
    </p:spTree>
    <p:extLst>
      <p:ext uri="{BB962C8B-B14F-4D97-AF65-F5344CB8AC3E}">
        <p14:creationId xmlns:p14="http://schemas.microsoft.com/office/powerpoint/2010/main" val="1269609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Neighbor Nod</a:t>
            </a:r>
          </a:p>
        </p:txBody>
      </p:sp>
      <p:sp>
        <p:nvSpPr>
          <p:cNvPr id="5" name="Content Placeholder 4"/>
          <p:cNvSpPr>
            <a:spLocks noGrp="1"/>
          </p:cNvSpPr>
          <p:nvPr>
            <p:ph idx="1"/>
          </p:nvPr>
        </p:nvSpPr>
        <p:spPr/>
        <p:txBody>
          <a:bodyPr/>
          <a:lstStyle/>
          <a:p>
            <a:r>
              <a:rPr lang="en-US" dirty="0"/>
              <a:t>What is </a:t>
            </a:r>
            <a:r>
              <a:rPr lang="en-US" dirty="0">
                <a:solidFill>
                  <a:srgbClr val="002D73"/>
                </a:solidFill>
              </a:rPr>
              <a:t>challenging</a:t>
            </a:r>
            <a:r>
              <a:rPr lang="en-US" dirty="0"/>
              <a:t> at your Local Agency/in your state regarding outreach and managing caseloads?</a:t>
            </a:r>
          </a:p>
        </p:txBody>
      </p:sp>
      <p:pic>
        <p:nvPicPr>
          <p:cNvPr id="3" name="Graphic 2" descr="Thought bubble">
            <a:extLst>
              <a:ext uri="{FF2B5EF4-FFF2-40B4-BE49-F238E27FC236}">
                <a16:creationId xmlns:a16="http://schemas.microsoft.com/office/drawing/2014/main" id="{78F0DDB6-3587-465F-B021-0CD5C9ABEA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72850" y="3133726"/>
            <a:ext cx="914400" cy="914400"/>
          </a:xfrm>
          <a:prstGeom prst="rect">
            <a:avLst/>
          </a:prstGeom>
        </p:spPr>
      </p:pic>
      <p:pic>
        <p:nvPicPr>
          <p:cNvPr id="7" name="Graphic 6" descr="Radio microphone">
            <a:extLst>
              <a:ext uri="{FF2B5EF4-FFF2-40B4-BE49-F238E27FC236}">
                <a16:creationId xmlns:a16="http://schemas.microsoft.com/office/drawing/2014/main" id="{0A2973D1-1C48-4FA0-94B6-2083075F83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71800" y="3133726"/>
            <a:ext cx="914400" cy="914400"/>
          </a:xfrm>
          <a:prstGeom prst="rect">
            <a:avLst/>
          </a:prstGeom>
        </p:spPr>
      </p:pic>
      <p:pic>
        <p:nvPicPr>
          <p:cNvPr id="9" name="Graphic 8" descr="Open envelope">
            <a:extLst>
              <a:ext uri="{FF2B5EF4-FFF2-40B4-BE49-F238E27FC236}">
                <a16:creationId xmlns:a16="http://schemas.microsoft.com/office/drawing/2014/main" id="{4E5A8A13-D702-4FE4-BC6B-698052298F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70750" y="3133726"/>
            <a:ext cx="914400" cy="914400"/>
          </a:xfrm>
          <a:prstGeom prst="rect">
            <a:avLst/>
          </a:prstGeom>
        </p:spPr>
      </p:pic>
    </p:spTree>
    <p:extLst>
      <p:ext uri="{BB962C8B-B14F-4D97-AF65-F5344CB8AC3E}">
        <p14:creationId xmlns:p14="http://schemas.microsoft.com/office/powerpoint/2010/main" val="2635486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Building a strategic plan</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8426590"/>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F86441-E60D-4495-9820-50FFC7B27329}">
  <ds:schemaRefs>
    <ds:schemaRef ds:uri="http://www.w3.org/XML/1998/namespace"/>
    <ds:schemaRef ds:uri="http://purl.org/dc/terms/"/>
    <ds:schemaRef ds:uri="d7ba0638-ee3c-42f0-be76-41efb289a28a"/>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3.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6040</TotalTime>
  <Words>2924</Words>
  <Application>Microsoft Office PowerPoint</Application>
  <PresentationFormat>Custom</PresentationFormat>
  <Paragraphs>308</Paragraphs>
  <Slides>42</Slides>
  <Notes>40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42</vt:i4>
      </vt:variant>
    </vt:vector>
  </HeadingPairs>
  <TitlesOfParts>
    <vt:vector size="51" baseType="lpstr">
      <vt:lpstr>Arial</vt:lpstr>
      <vt:lpstr>Calibri</vt:lpstr>
      <vt:lpstr>Gotham Bold</vt:lpstr>
      <vt:lpstr>Mangal</vt:lpstr>
      <vt:lpstr>Wingdings</vt:lpstr>
      <vt:lpstr>Cover Master</vt:lpstr>
      <vt:lpstr>Section Master</vt:lpstr>
      <vt:lpstr>2_Custom Design</vt:lpstr>
      <vt:lpstr>3_Custom Design</vt:lpstr>
      <vt:lpstr>A Three-Pronged Approach to Improving Caseload: Building a Strategic Outreach Plan for Eligible Individuals, Medical Providers, and Community-Based Organizations</vt:lpstr>
      <vt:lpstr>PowerPoint Presentation</vt:lpstr>
      <vt:lpstr>PowerPoint Presentation</vt:lpstr>
      <vt:lpstr>NYS WIC Retention Work</vt:lpstr>
      <vt:lpstr>Learning Objectives</vt:lpstr>
      <vt:lpstr>We know participation is a concern…</vt:lpstr>
      <vt:lpstr>And we know outreach is important!</vt:lpstr>
      <vt:lpstr>Neighbor Nod</vt:lpstr>
      <vt:lpstr>Building a strategic plan</vt:lpstr>
      <vt:lpstr>Strategic Planning</vt:lpstr>
      <vt:lpstr>Strategic Planning</vt:lpstr>
      <vt:lpstr>Step 1. Assessment</vt:lpstr>
      <vt:lpstr>Data Doesn’t Have to be Scary!</vt:lpstr>
      <vt:lpstr>Use what you have!</vt:lpstr>
      <vt:lpstr>What do you still need?</vt:lpstr>
      <vt:lpstr>Community Demographics</vt:lpstr>
      <vt:lpstr>Census Data</vt:lpstr>
      <vt:lpstr>Census Data</vt:lpstr>
      <vt:lpstr>Talking to Your Stakeholders</vt:lpstr>
      <vt:lpstr>Strategic Planning</vt:lpstr>
      <vt:lpstr>Staff Roles</vt:lpstr>
      <vt:lpstr>Outreach Methods</vt:lpstr>
      <vt:lpstr>Word of Mouth is Golden</vt:lpstr>
      <vt:lpstr>“Tell a Friend” Campaign</vt:lpstr>
      <vt:lpstr>Businesses with Low Income Workers</vt:lpstr>
      <vt:lpstr>Partner with Pediatricians</vt:lpstr>
      <vt:lpstr>Partner with OB/GYNs</vt:lpstr>
      <vt:lpstr>Non-Traditional Partners</vt:lpstr>
      <vt:lpstr>Strategic Planning</vt:lpstr>
      <vt:lpstr>Implement</vt:lpstr>
      <vt:lpstr>Evaluate</vt:lpstr>
      <vt:lpstr>Red light - Yellow Light - green light</vt:lpstr>
      <vt:lpstr>Let’s play a game!</vt:lpstr>
      <vt:lpstr>What do you think?</vt:lpstr>
      <vt:lpstr>What do you think?</vt:lpstr>
      <vt:lpstr>What do you think?</vt:lpstr>
      <vt:lpstr>What do you think?</vt:lpstr>
      <vt:lpstr>What do you think?</vt:lpstr>
      <vt:lpstr>What do you think?</vt:lpstr>
      <vt:lpstr>What do you think?</vt:lpstr>
      <vt:lpstr>What do you think?</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Meredith Jones</cp:lastModifiedBy>
  <cp:revision>199</cp:revision>
  <cp:lastPrinted>2019-03-21T13:21:44Z</cp:lastPrinted>
  <dcterms:created xsi:type="dcterms:W3CDTF">2014-12-09T18:34:34Z</dcterms:created>
  <dcterms:modified xsi:type="dcterms:W3CDTF">2019-04-03T20:08:11Z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