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3" r:id="rId2"/>
    <p:sldMasterId id="2147483673" r:id="rId3"/>
  </p:sldMasterIdLst>
  <p:handoutMasterIdLst>
    <p:handoutMasterId r:id="rId27"/>
  </p:handoutMasterIdLst>
  <p:sldIdLst>
    <p:sldId id="256" r:id="rId4"/>
    <p:sldId id="309" r:id="rId5"/>
    <p:sldId id="320" r:id="rId6"/>
    <p:sldId id="306" r:id="rId7"/>
    <p:sldId id="321" r:id="rId8"/>
    <p:sldId id="316" r:id="rId9"/>
    <p:sldId id="322" r:id="rId10"/>
    <p:sldId id="307" r:id="rId11"/>
    <p:sldId id="315" r:id="rId12"/>
    <p:sldId id="326" r:id="rId13"/>
    <p:sldId id="311" r:id="rId14"/>
    <p:sldId id="313" r:id="rId15"/>
    <p:sldId id="314" r:id="rId16"/>
    <p:sldId id="319" r:id="rId17"/>
    <p:sldId id="308" r:id="rId18"/>
    <p:sldId id="312" r:id="rId19"/>
    <p:sldId id="323" r:id="rId20"/>
    <p:sldId id="318" r:id="rId21"/>
    <p:sldId id="324" r:id="rId22"/>
    <p:sldId id="317" r:id="rId23"/>
    <p:sldId id="325" r:id="rId24"/>
    <p:sldId id="327" r:id="rId25"/>
    <p:sldId id="258" r:id="rId26"/>
  </p:sldIdLst>
  <p:sldSz cx="9144000" cy="6858000" type="screen4x3"/>
  <p:notesSz cx="7010400" cy="9296400"/>
  <p:embeddedFontLst>
    <p:embeddedFont>
      <p:font typeface="Open Sans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E"/>
    <a:srgbClr val="9900CC"/>
    <a:srgbClr val="F0D96F"/>
    <a:srgbClr val="FAFEF3"/>
    <a:srgbClr val="464C52"/>
    <a:srgbClr val="00629C"/>
    <a:srgbClr val="733D77"/>
    <a:srgbClr val="84BD00"/>
    <a:srgbClr val="00629B"/>
    <a:srgbClr val="743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7F58F-26B0-4F28-A087-E8DF502A7282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CC30A4-0B7E-4ECF-9468-3BC12E09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6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4" y="603849"/>
            <a:ext cx="4382218" cy="2286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4" y="3019246"/>
            <a:ext cx="4382218" cy="750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BBCAA3-E770-4111-BFAE-3C7EA9D33D10}" type="datetimeFigureOut">
              <a:rPr lang="en-US"/>
              <a:pPr>
                <a:defRPr/>
              </a:pPr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F99D11-96A1-4737-B0B3-3E772EE82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7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2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3ED897-946F-4EC5-A70D-A47B1BB3CDA4}" type="datetimeFigureOut">
              <a:rPr lang="en-US"/>
              <a:pPr>
                <a:defRPr/>
              </a:pPr>
              <a:t>4/5/2018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25B4E6-F3AF-477E-AAFF-AFEE55AA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7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34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1079CE-7125-494C-B249-38B155582ED6}" type="datetimeFigureOut">
              <a:rPr lang="en-US"/>
              <a:pPr>
                <a:defRPr/>
              </a:pPr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C0071D-C98D-4919-AE14-CEFA9023B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6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86342"/>
            <a:ext cx="3867150" cy="3807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6342"/>
            <a:ext cx="3867150" cy="3807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14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5875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474793"/>
            <a:ext cx="386873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298705"/>
            <a:ext cx="3868737" cy="2877808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74793"/>
            <a:ext cx="38877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98705"/>
            <a:ext cx="3887788" cy="2877808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09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9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121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41441"/>
            <a:ext cx="4629150" cy="434370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11415"/>
            <a:ext cx="2949575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0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121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41441"/>
            <a:ext cx="4629150" cy="43437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11415"/>
            <a:ext cx="2949575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35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3888" y="365125"/>
            <a:ext cx="40814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3888" y="3235325"/>
            <a:ext cx="4081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defRPr sz="24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169635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3205842"/>
            <a:ext cx="78867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118611"/>
            <a:ext cx="9144000" cy="461665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 101 </a:t>
            </a:r>
            <a:r>
              <a:rPr lang="en-US" altLang="en-US" sz="2400" b="1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en-US" sz="2400" b="1" i="1" baseline="0" dirty="0">
                <a:solidFill>
                  <a:srgbClr val="00A9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 Your FUTURE</a:t>
            </a:r>
            <a:r>
              <a:rPr lang="en-US" altLang="en-US" sz="2400" b="1" i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9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78LlvlSG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BROCKIBR@dhec.sc.gov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468812" y="374356"/>
            <a:ext cx="4572001" cy="1845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 eaLnBrk="1" hangingPunct="1"/>
            <a:r>
              <a:rPr lang="en-US" altLang="en-US" sz="4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S.C. WIC </a:t>
            </a:r>
            <a:r>
              <a:rPr lang="en-US" altLang="en-US" sz="4000" dirty="0" err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SoW</a:t>
            </a:r>
            <a:r>
              <a:rPr lang="en-US" altLang="en-US" sz="4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br>
              <a:rPr lang="en-US" altLang="en-US" sz="4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altLang="en-US" sz="40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 on Wheels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03921" y="2473377"/>
            <a:ext cx="4901784" cy="1340741"/>
          </a:xfrm>
        </p:spPr>
        <p:txBody>
          <a:bodyPr anchor="ctr" anchorCtr="0"/>
          <a:lstStyle/>
          <a:p>
            <a:pPr algn="ctr" eaLnBrk="1" hangingPunct="1"/>
            <a:r>
              <a:rPr lang="en-US" alt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Berry Kelly, MBA, MA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WIC Director</a:t>
            </a:r>
          </a:p>
          <a:p>
            <a:pPr algn="ctr" eaLnBrk="1" hangingPunct="1">
              <a:tabLst>
                <a:tab pos="515938" algn="l"/>
              </a:tabLst>
            </a:pPr>
            <a:r>
              <a:rPr lang="en-US" altLang="en-US" sz="16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WIC Services – SC DHEC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WIC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SoW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Toolkit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43959" y="2489914"/>
            <a:ext cx="3874577" cy="431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To be kept in the van at all times</a:t>
            </a:r>
            <a:endParaRPr lang="en-US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Answers frequently asked questions that may arise</a:t>
            </a:r>
            <a:endParaRPr lang="en-US" altLang="en-US" sz="2400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is a best practice!</a:t>
            </a: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Calibri"/>
              </a:rPr>
              <a:t>Had a Master's student develop this toolkit as a practicum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0" y="1805552"/>
            <a:ext cx="4063832" cy="47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Services Provided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64489" y="1822282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612" y="3742841"/>
            <a:ext cx="5076819" cy="285254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34053" y="1825303"/>
            <a:ext cx="7111784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Height checks, weight checks, hemoglobin sticks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Nutrition education &amp; breastfeeding support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Can print WIC vouchers on van!</a:t>
            </a:r>
          </a:p>
        </p:txBody>
      </p:sp>
    </p:spTree>
    <p:extLst>
      <p:ext uri="{BB962C8B-B14F-4D97-AF65-F5344CB8AC3E}">
        <p14:creationId xmlns:p14="http://schemas.microsoft.com/office/powerpoint/2010/main" val="32966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Who Can Use the Vans?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59" y="2417734"/>
            <a:ext cx="4597829" cy="344837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4637" y="2819144"/>
            <a:ext cx="3175214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New participants and current participants</a:t>
            </a:r>
            <a:endParaRPr lang="en-US">
              <a:cs typeface="Calibri"/>
            </a:endParaRPr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Scheduled appointments and walk-ups</a:t>
            </a: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3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Lowcountry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WIC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SoW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Schedule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155" y="4205904"/>
            <a:ext cx="4493912" cy="229162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3046" y="2047775"/>
            <a:ext cx="6950991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Local level staff set up MOAs – it’s important to have a good relationship with the partners!</a:t>
            </a:r>
            <a:endParaRPr lang="en-US" dirty="0"/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One van is able to cover an entire Region of the state with coordination between different staff</a:t>
            </a:r>
            <a:endParaRPr lang="en-US" altLang="en-US" sz="2400" dirty="0">
              <a:cs typeface="Calibri"/>
            </a:endParaRPr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Lowcountry keeps their                                               schedule on shared                                                  drive for easy access</a:t>
            </a: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066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Promotion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4" y="3755732"/>
            <a:ext cx="3017407" cy="2975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718" y="1786557"/>
            <a:ext cx="3844010" cy="505142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4121" y="1786557"/>
            <a:ext cx="3640164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Social media 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Fliers (English &amp; Spanish)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Radio commercials</a:t>
            </a:r>
          </a:p>
        </p:txBody>
      </p:sp>
    </p:spTree>
    <p:extLst>
      <p:ext uri="{BB962C8B-B14F-4D97-AF65-F5344CB8AC3E}">
        <p14:creationId xmlns:p14="http://schemas.microsoft.com/office/powerpoint/2010/main" val="265676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The Dream Becomes a Reality…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3" y="2464230"/>
            <a:ext cx="4516774" cy="345564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05223" y="2413982"/>
            <a:ext cx="3556861" cy="18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WIC SoW launched services in Oct. 2017 in the Lowcountry </a:t>
            </a:r>
            <a:endParaRPr lang="en-US" dirty="0"/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No additional staff were hired to work the van</a:t>
            </a:r>
            <a:endParaRPr lang="en-US" altLang="en-US" sz="2400" dirty="0">
              <a:cs typeface="Calibri"/>
            </a:endParaRPr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Van had mechanical issues Nov. &amp; Dec., back on the road in Jan.</a:t>
            </a: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09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WIC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SoW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Launch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346108"/>
            <a:ext cx="8753475" cy="3257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8589" y="5969809"/>
            <a:ext cx="2948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hlinkClick r:id="rId3"/>
              </a:rPr>
              <a:t>https://youtu.be/Fv78LlvlSGY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5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Lowcountry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Radio Campaign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62423" y="2155538"/>
            <a:ext cx="8433015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Grant funds allowed us to develop a radio campaign for the DHEC Lowcountry Region</a:t>
            </a:r>
            <a:endParaRPr lang="en-US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Commercials run March 19 – April 29</a:t>
            </a:r>
            <a:r>
              <a:rPr lang="en-US" altLang="en-US" sz="2400" dirty="0">
                <a:cs typeface="Calibri"/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2" y="3490776"/>
            <a:ext cx="7892904" cy="2819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0991" y="3434093"/>
            <a:ext cx="4779521" cy="604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7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Evaluation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96" y="2665109"/>
            <a:ext cx="4130301" cy="411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survey is given out to each person who is seen on van</a:t>
            </a:r>
            <a:endParaRPr lang="en-US" dirty="0"/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Are we meeting participants’ needs through van services?</a:t>
            </a:r>
            <a:endParaRPr lang="en-US" altLang="en-US" sz="2400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3" y="1689315"/>
            <a:ext cx="3853003" cy="50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8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Survey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333"/>
            <a:ext cx="9144000" cy="272115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50929" y="5153188"/>
            <a:ext cx="8105613" cy="122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/>
              <a:t>EVERY SINGLE </a:t>
            </a:r>
            <a:r>
              <a:rPr lang="en-US" altLang="en-US" sz="2400" dirty="0"/>
              <a:t>survey respondent said they would return!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This is so important, since the grant focus is child retention</a:t>
            </a:r>
            <a:r>
              <a:rPr lang="en-US" altLang="en-US" sz="2400" dirty="0">
                <a:cs typeface="Calibri"/>
              </a:rPr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192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Why Mobile Clinics?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7759" y="1983009"/>
            <a:ext cx="8359397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mobile clinic project is based on a successful off-site clinic pilot initiative in the Upstate </a:t>
            </a:r>
            <a:endParaRPr lang="en-US" altLang="en-US" sz="2400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Transportation is an identified barrier for our participants  </a:t>
            </a:r>
            <a:endParaRPr lang="en-US" altLang="en-US" sz="2400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We want to serve folks within their very own communities</a:t>
            </a:r>
            <a:endParaRPr lang="en-US" altLang="en-US" sz="2400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958" y="4422909"/>
            <a:ext cx="34671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81738"/>
            <a:ext cx="9144000" cy="392873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What Are Folks Saying?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32" y="6094695"/>
            <a:ext cx="3644900" cy="565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92" y="2527919"/>
            <a:ext cx="4514850" cy="590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54" y="3249184"/>
            <a:ext cx="4406900" cy="552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2" y="4615810"/>
            <a:ext cx="586105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5192688"/>
            <a:ext cx="4229100" cy="704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29" y="3884081"/>
            <a:ext cx="4279900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" y="1676615"/>
            <a:ext cx="553085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9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81738"/>
            <a:ext cx="9144000" cy="392873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How Many Participants Have Been Seen?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25" y="2167586"/>
            <a:ext cx="3766583" cy="173059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840736" y="4620548"/>
            <a:ext cx="5741721" cy="166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lnSpc>
                <a:spcPct val="100000"/>
              </a:lnSpc>
              <a:buNone/>
              <a:defRPr/>
            </a:pPr>
            <a:r>
              <a:rPr lang="en-US" altLang="en-US" sz="2400" dirty="0"/>
              <a:t>Not all WIC services are provided on the van... it’s our goal to bring more people to WIC and have an easy stepping stone to get them into our program</a:t>
            </a:r>
            <a:endParaRPr lang="en-US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94" y="2167586"/>
            <a:ext cx="3023462" cy="18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81738"/>
            <a:ext cx="9144000" cy="392873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cs typeface="Times New Roman" pitchFamily="18" charset="0"/>
              </a:rPr>
              <a:t>Next Steps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2" name="Picture 1" descr="A group of people standing on top of a car&#10;&#10;Description generated with very high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28" y="2354492"/>
            <a:ext cx="3947866" cy="347025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74247" y="2248286"/>
            <a:ext cx="3613872" cy="166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5000000000000000000" pitchFamily="2" charset="2"/>
              <a:buChar char="•"/>
              <a:defRPr/>
            </a:pPr>
            <a:r>
              <a:rPr lang="en-US" altLang="en-US" sz="2400" dirty="0">
                <a:cs typeface="Calibri"/>
              </a:rPr>
              <a:t>Four vans operational throughout the state</a:t>
            </a:r>
            <a:endParaRPr lang="en-US"/>
          </a:p>
          <a:p>
            <a:pPr marL="342900" lvl="1" indent="-342900">
              <a:lnSpc>
                <a:spcPct val="100000"/>
              </a:lnSpc>
              <a:buFont typeface="Arial" panose="05000000000000000000" pitchFamily="2" charset="2"/>
              <a:buChar char="•"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5000000000000000000" pitchFamily="2" charset="2"/>
              <a:buChar char="•"/>
              <a:defRPr/>
            </a:pPr>
            <a:r>
              <a:rPr lang="en-US" altLang="en-US" sz="2400" dirty="0">
                <a:cs typeface="Calibri"/>
              </a:rPr>
              <a:t>Schedules in places for stops at locations throughout each Public Health Region</a:t>
            </a:r>
          </a:p>
          <a:p>
            <a:pPr marL="342900" lvl="1" indent="-342900">
              <a:lnSpc>
                <a:spcPct val="100000"/>
              </a:lnSpc>
              <a:buFont typeface="Arial" panose="05000000000000000000" pitchFamily="2" charset="2"/>
              <a:buChar char="•"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5000000000000000000" pitchFamily="2" charset="2"/>
              <a:buChar char="•"/>
              <a:defRPr/>
            </a:pPr>
            <a:r>
              <a:rPr lang="en-US" altLang="en-US" sz="2400" dirty="0">
                <a:cs typeface="Calibri"/>
              </a:rPr>
              <a:t>Vans on the road five days a week</a:t>
            </a:r>
          </a:p>
        </p:txBody>
      </p:sp>
    </p:spTree>
    <p:extLst>
      <p:ext uri="{BB962C8B-B14F-4D97-AF65-F5344CB8AC3E}">
        <p14:creationId xmlns:p14="http://schemas.microsoft.com/office/powerpoint/2010/main" val="4269453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21983" y="1914111"/>
            <a:ext cx="44815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defRPr/>
            </a:pPr>
            <a:r>
              <a:rPr lang="en-US" altLang="en-US" sz="1600" dirty="0"/>
              <a:t>Berry Kelly, MBA, MA</a:t>
            </a:r>
          </a:p>
          <a:p>
            <a:pPr>
              <a:defRPr/>
            </a:pPr>
            <a:r>
              <a:rPr lang="en-US" altLang="en-US" sz="1600" dirty="0"/>
              <a:t>State WIC Director </a:t>
            </a:r>
          </a:p>
          <a:p>
            <a:pPr>
              <a:defRPr/>
            </a:pPr>
            <a:r>
              <a:rPr lang="en-US" sz="1600" dirty="0">
                <a:hlinkClick r:id="rId2"/>
              </a:rPr>
              <a:t>kellybb@dhec.sc.gov</a:t>
            </a:r>
            <a:endParaRPr lang="en-US" sz="1600" dirty="0"/>
          </a:p>
          <a:p>
            <a:pPr>
              <a:defRPr/>
            </a:pPr>
            <a:r>
              <a:rPr lang="en-US" altLang="en-US" sz="1600" dirty="0"/>
              <a:t>803.898.0744</a:t>
            </a:r>
          </a:p>
          <a:p>
            <a:pPr>
              <a:defRPr/>
            </a:pPr>
            <a:endParaRPr lang="en-US" altLang="en-US" sz="1200" dirty="0"/>
          </a:p>
          <a:p>
            <a:pPr>
              <a:defRPr/>
            </a:pPr>
            <a:endParaRPr lang="en-US" altLang="en-US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The Grant Process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2301" y="3541968"/>
            <a:ext cx="8359397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South Carolina applied for FNS mini-grant funding in 2016 for the purchase of a mobile WIC van in the state’s Lowcountry Region</a:t>
            </a:r>
            <a:endParaRPr lang="en-US" dirty="0">
              <a:cs typeface="Calibri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Calibri"/>
              </a:rPr>
              <a:t>Grant Goal: Increase Child Retention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Strategy: </a:t>
            </a:r>
          </a:p>
          <a:p>
            <a:pPr marL="1028700" lvl="2" indent="-342900">
              <a:defRPr/>
            </a:pPr>
            <a:r>
              <a:rPr lang="en-US" altLang="en-US" sz="1400" dirty="0"/>
              <a:t>Take van to Head Start locations</a:t>
            </a:r>
          </a:p>
          <a:p>
            <a:pPr marL="1028700" lvl="2" indent="-342900">
              <a:defRPr/>
            </a:pPr>
            <a:r>
              <a:rPr lang="en-US" altLang="en-US" sz="1400" dirty="0"/>
              <a:t>Easy accessibility to events held outside of regular clinic hours, when parents of WIC-eligible children would be available (i.e., Parent Night at Head Start)</a:t>
            </a:r>
          </a:p>
          <a:p>
            <a:pPr marL="1028700" lvl="2" indent="-342900">
              <a:defRPr/>
            </a:pPr>
            <a:endParaRPr lang="en-US" alt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71" y="1772097"/>
            <a:ext cx="2359653" cy="17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0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Why Head Start?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5" y="2651847"/>
            <a:ext cx="3752892" cy="29119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04344" y="2899899"/>
            <a:ext cx="5251987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FNS encourages WIC to work with Head Start</a:t>
            </a:r>
            <a:endParaRPr lang="en-US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It just makes good sense!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Go to where the folks already are... make it easy on the parents AND the children</a:t>
            </a: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83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Grant Oversight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33254" y="2576967"/>
            <a:ext cx="4610746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Quarterly grant reports for FNS</a:t>
            </a:r>
            <a:endParaRPr lang="en-US" dirty="0"/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Quarterly calls with FNS to discuss successes/challenges</a:t>
            </a:r>
            <a:endParaRPr lang="en-US" altLang="en-US" sz="2400" dirty="0">
              <a:cs typeface="Calibri"/>
            </a:endParaRPr>
          </a:p>
          <a:p>
            <a:pPr marL="0" lvl="1">
              <a:lnSpc>
                <a:spcPct val="100000"/>
              </a:lnSpc>
              <a:buNone/>
              <a:defRPr/>
            </a:pPr>
            <a:endParaRPr lang="en-US" altLang="en-US" sz="2400" dirty="0">
              <a:cs typeface="Calibri"/>
            </a:endParaRP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Final presentation will provide the opportunity for other states to learn from our experiences</a:t>
            </a:r>
            <a:endParaRPr lang="en-US" altLang="en-US" sz="2400" dirty="0"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17" y="2818326"/>
            <a:ext cx="3995360" cy="26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Public Health Regions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68" y="1610625"/>
            <a:ext cx="6313681" cy="51510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6602" y="4186128"/>
            <a:ext cx="3556861" cy="18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buNone/>
              <a:defRPr/>
            </a:pPr>
            <a:r>
              <a:rPr lang="en-US" altLang="en-US" sz="2400" dirty="0"/>
              <a:t>S.C. WIC was able to purchase 3 additional vans, to provide statewide coverage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031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Van Procurement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87139" y="2308465"/>
            <a:ext cx="3556861" cy="185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>
              <a:buNone/>
              <a:defRPr/>
            </a:pPr>
            <a:r>
              <a:rPr lang="en-US" altLang="en-US" sz="2400" dirty="0"/>
              <a:t>S.C. WIC was able to purchase the vans from state contract, therefore eliminating the need to bid out the project…a very lengthy process!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3" y="2649663"/>
            <a:ext cx="5156819" cy="270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1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Upfitting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 the Vans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619" y="1970381"/>
            <a:ext cx="5744059" cy="326492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7559" y="5163945"/>
            <a:ext cx="7150530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Calibri"/>
              </a:rPr>
              <a:t>Upfitting the vans had to go out on bid</a:t>
            </a:r>
            <a:endParaRPr lang="en-US" altLang="en-US" sz="24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DHEC contracted with a company out of New Jersey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Turned the van into a clinic on wheels!</a:t>
            </a: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45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197720"/>
            <a:ext cx="9144000" cy="412905"/>
          </a:xfrm>
          <a:prstGeom prst="rect">
            <a:avLst/>
          </a:prstGeom>
          <a:solidFill>
            <a:srgbClr val="0062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62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629B"/>
                </a:solidFill>
                <a:latin typeface="Montserrat" panose="00000500000000000000" pitchFamily="50" charset="0"/>
              </a:defRPr>
            </a:lvl9pPr>
          </a:lstStyle>
          <a:p>
            <a:pPr algn="ctr"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Times New Roman" pitchFamily="18" charset="0"/>
              </a:rPr>
              <a:t>Training for WIC Staff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500" y="2346108"/>
            <a:ext cx="8001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6" y="1814654"/>
            <a:ext cx="4081734" cy="369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17" y="1824882"/>
            <a:ext cx="3501483" cy="368745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0266" y="5512341"/>
            <a:ext cx="8380708" cy="1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1201738">
              <a:lnSpc>
                <a:spcPct val="150000"/>
              </a:lnSpc>
              <a:buClr>
                <a:srgbClr val="1595C2"/>
              </a:buClr>
              <a:buFont typeface="Wingdings" panose="05000000000000000000" pitchFamily="2" charset="2"/>
              <a:buChar char="§"/>
              <a:tabLst>
                <a:tab pos="687388" algn="l"/>
                <a:tab pos="914400" algn="l"/>
                <a:tab pos="11414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buNone/>
              <a:defRPr/>
            </a:pPr>
            <a:r>
              <a:rPr lang="en-US" altLang="en-US" sz="2400" dirty="0"/>
              <a:t>5-minute training video was created – with step-by-step instructions for van operation – all Regions have access to it</a:t>
            </a:r>
          </a:p>
        </p:txBody>
      </p:sp>
    </p:spTree>
    <p:extLst>
      <p:ext uri="{BB962C8B-B14F-4D97-AF65-F5344CB8AC3E}">
        <p14:creationId xmlns:p14="http://schemas.microsoft.com/office/powerpoint/2010/main" val="36888249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Standard [Read-Only] [Compatibility Mode]" id="{6C43B340-2D0D-4ABE-9632-722387C4AF03}" vid="{570F3FA8-2DDB-4BC7-84D0-DBB22ECFAEF6}"/>
    </a:ext>
  </a:extLst>
</a:theme>
</file>

<file path=ppt/theme/theme2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Standard [Read-Only] [Compatibility Mode]" id="{6C43B340-2D0D-4ABE-9632-722387C4AF03}" vid="{4F2918B3-F778-4307-8925-F8762B76D402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Photos_Standard [Read-Only] [Compatibility Mode]" id="{6C43B340-2D0D-4ABE-9632-722387C4AF03}" vid="{ADC71EDC-EC29-43A8-A781-2266C9FA43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Obsetity</Template>
  <TotalTime>2867</TotalTime>
  <Words>581</Words>
  <Application>Microsoft Office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Open Sans</vt:lpstr>
      <vt:lpstr>Calibri</vt:lpstr>
      <vt:lpstr>Montserrat</vt:lpstr>
      <vt:lpstr>Times New Roman</vt:lpstr>
      <vt:lpstr>Calibri Light</vt:lpstr>
      <vt:lpstr>Wingdings</vt:lpstr>
      <vt:lpstr>Arial</vt:lpstr>
      <vt:lpstr>Cover (Title Slide)</vt:lpstr>
      <vt:lpstr>Interior Slides</vt:lpstr>
      <vt:lpstr>Contact Us (Final Slide)</vt:lpstr>
      <vt:lpstr>S.C. WIC SoW: Services on Wheels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 Task Force</dc:title>
  <dc:creator>Rienzie, Theresa</dc:creator>
  <cp:lastModifiedBy>Crick, Elizabeth C.</cp:lastModifiedBy>
  <cp:revision>215</cp:revision>
  <cp:lastPrinted>2018-03-14T18:28:56Z</cp:lastPrinted>
  <dcterms:created xsi:type="dcterms:W3CDTF">2017-01-06T14:33:54Z</dcterms:created>
  <dcterms:modified xsi:type="dcterms:W3CDTF">2018-04-05T16:26:15Z</dcterms:modified>
</cp:coreProperties>
</file>