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57" r:id="rId3"/>
    <p:sldId id="258" r:id="rId4"/>
    <p:sldId id="259" r:id="rId5"/>
    <p:sldId id="260" r:id="rId6"/>
    <p:sldId id="261"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C Staff" initials="WS" lastIdx="1" clrIdx="0"/>
  <p:cmAuthor id="1" name="Chaplin Mazzocchi" initials="CM"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39598"/>
    <a:srgbClr val="EC098D"/>
    <a:srgbClr val="5D5D5D"/>
    <a:srgbClr val="5D4000"/>
    <a:srgbClr val="5DFF5D"/>
    <a:srgbClr val="FF8258"/>
    <a:srgbClr val="F36C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7" autoAdjust="0"/>
    <p:restoredTop sz="86400" autoAdjust="0"/>
  </p:normalViewPr>
  <p:slideViewPr>
    <p:cSldViewPr>
      <p:cViewPr varScale="1">
        <p:scale>
          <a:sx n="101" d="100"/>
          <a:sy n="101" d="100"/>
        </p:scale>
        <p:origin x="-1914" y="-84"/>
      </p:cViewPr>
      <p:guideLst>
        <p:guide orient="horz" pos="2160"/>
        <p:guide pos="2880"/>
      </p:guideLst>
    </p:cSldViewPr>
  </p:slideViewPr>
  <p:outlineViewPr>
    <p:cViewPr>
      <p:scale>
        <a:sx n="33" d="100"/>
        <a:sy n="33" d="100"/>
      </p:scale>
      <p:origin x="0" y="874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2016</c:v>
                </c:pt>
              </c:strCache>
            </c:strRef>
          </c:tx>
          <c:invertIfNegative val="0"/>
          <c:cat>
            <c:strRef>
              <c:f>Sheet1!$A$2:$A$6</c:f>
              <c:strCache>
                <c:ptCount val="5"/>
                <c:pt idx="0">
                  <c:v>March</c:v>
                </c:pt>
                <c:pt idx="1">
                  <c:v>April</c:v>
                </c:pt>
                <c:pt idx="2">
                  <c:v>May</c:v>
                </c:pt>
                <c:pt idx="3">
                  <c:v>June</c:v>
                </c:pt>
                <c:pt idx="4">
                  <c:v>July</c:v>
                </c:pt>
              </c:strCache>
            </c:strRef>
          </c:cat>
          <c:val>
            <c:numRef>
              <c:f>Sheet1!$B$2:$B$6</c:f>
              <c:numCache>
                <c:formatCode>General</c:formatCode>
                <c:ptCount val="5"/>
                <c:pt idx="0">
                  <c:v>19</c:v>
                </c:pt>
                <c:pt idx="1">
                  <c:v>18</c:v>
                </c:pt>
                <c:pt idx="2">
                  <c:v>11</c:v>
                </c:pt>
                <c:pt idx="3">
                  <c:v>20</c:v>
                </c:pt>
                <c:pt idx="4">
                  <c:v>13</c:v>
                </c:pt>
              </c:numCache>
            </c:numRef>
          </c:val>
        </c:ser>
        <c:ser>
          <c:idx val="1"/>
          <c:order val="1"/>
          <c:tx>
            <c:strRef>
              <c:f>Sheet1!$C$1</c:f>
              <c:strCache>
                <c:ptCount val="1"/>
                <c:pt idx="0">
                  <c:v>2017</c:v>
                </c:pt>
              </c:strCache>
            </c:strRef>
          </c:tx>
          <c:invertIfNegative val="0"/>
          <c:cat>
            <c:strRef>
              <c:f>Sheet1!$A$2:$A$6</c:f>
              <c:strCache>
                <c:ptCount val="5"/>
                <c:pt idx="0">
                  <c:v>March</c:v>
                </c:pt>
                <c:pt idx="1">
                  <c:v>April</c:v>
                </c:pt>
                <c:pt idx="2">
                  <c:v>May</c:v>
                </c:pt>
                <c:pt idx="3">
                  <c:v>June</c:v>
                </c:pt>
                <c:pt idx="4">
                  <c:v>July</c:v>
                </c:pt>
              </c:strCache>
            </c:strRef>
          </c:cat>
          <c:val>
            <c:numRef>
              <c:f>Sheet1!$C$2:$C$6</c:f>
              <c:numCache>
                <c:formatCode>General</c:formatCode>
                <c:ptCount val="5"/>
                <c:pt idx="0">
                  <c:v>33</c:v>
                </c:pt>
                <c:pt idx="1">
                  <c:v>20</c:v>
                </c:pt>
                <c:pt idx="2">
                  <c:v>27</c:v>
                </c:pt>
                <c:pt idx="3">
                  <c:v>16</c:v>
                </c:pt>
                <c:pt idx="4">
                  <c:v>17</c:v>
                </c:pt>
              </c:numCache>
            </c:numRef>
          </c:val>
        </c:ser>
        <c:dLbls>
          <c:showLegendKey val="0"/>
          <c:showVal val="0"/>
          <c:showCatName val="0"/>
          <c:showSerName val="0"/>
          <c:showPercent val="0"/>
          <c:showBubbleSize val="0"/>
        </c:dLbls>
        <c:gapWidth val="150"/>
        <c:shape val="cylinder"/>
        <c:axId val="50420352"/>
        <c:axId val="50434432"/>
        <c:axId val="0"/>
      </c:bar3DChart>
      <c:catAx>
        <c:axId val="50420352"/>
        <c:scaling>
          <c:orientation val="minMax"/>
        </c:scaling>
        <c:delete val="0"/>
        <c:axPos val="b"/>
        <c:majorTickMark val="out"/>
        <c:minorTickMark val="none"/>
        <c:tickLblPos val="nextTo"/>
        <c:crossAx val="50434432"/>
        <c:crosses val="autoZero"/>
        <c:auto val="1"/>
        <c:lblAlgn val="ctr"/>
        <c:lblOffset val="100"/>
        <c:noMultiLvlLbl val="0"/>
      </c:catAx>
      <c:valAx>
        <c:axId val="50434432"/>
        <c:scaling>
          <c:orientation val="minMax"/>
        </c:scaling>
        <c:delete val="0"/>
        <c:axPos val="l"/>
        <c:majorGridlines/>
        <c:numFmt formatCode="General" sourceLinked="1"/>
        <c:majorTickMark val="out"/>
        <c:minorTickMark val="none"/>
        <c:tickLblPos val="nextTo"/>
        <c:crossAx val="50420352"/>
        <c:crosses val="autoZero"/>
        <c:crossBetween val="between"/>
      </c:valAx>
    </c:plotArea>
    <c:legend>
      <c:legendPos val="r"/>
      <c:overlay val="0"/>
    </c:legend>
    <c:plotVisOnly val="1"/>
    <c:dispBlanksAs val="gap"/>
    <c:showDLblsOverMax val="0"/>
  </c:chart>
  <c:spPr>
    <a:ln w="12700">
      <a:solidFill>
        <a:schemeClr val="tx1"/>
      </a:solidFill>
    </a:ln>
    <a:effectLst>
      <a:innerShdw blurRad="63500" dist="50800" dir="2700000">
        <a:prstClr val="black">
          <a:alpha val="50000"/>
        </a:prstClr>
      </a:innerShdw>
    </a:effectLst>
  </c:spPr>
  <c:txPr>
    <a:bodyPr/>
    <a:lstStyle/>
    <a:p>
      <a:pPr>
        <a:defRPr sz="1800"/>
      </a:pPr>
      <a:endParaRPr lang="en-US"/>
    </a:p>
  </c:txPr>
  <c:externalData r:id="rId1">
    <c:autoUpdate val="0"/>
  </c:externalData>
</c:chartSpace>
</file>

<file path=ppt/comments/comment1.xml><?xml version="1.0" encoding="utf-8"?>
<p:cmLst xmlns:a="http://schemas.openxmlformats.org/drawingml/2006/main" xmlns:r="http://schemas.openxmlformats.org/officeDocument/2006/relationships" xmlns:p="http://schemas.openxmlformats.org/presentationml/2006/main">
  <p:cm authorId="1" dt="2018-04-04T14:29:39.022" idx="1">
    <p:pos x="10" y="10"/>
    <p:text>Extra slide, not sure if I am going to delete.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79ED5A-92BE-4C1A-AF5F-DEEBC50AD595}" type="datetimeFigureOut">
              <a:rPr lang="en-US" smtClean="0"/>
              <a:t>4/4/2018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4F03DB-DC85-4DCE-84EA-2F5DB080A617}" type="slidenum">
              <a:rPr lang="en-US" smtClean="0"/>
              <a:t>‹#›</a:t>
            </a:fld>
            <a:endParaRPr lang="en-US"/>
          </a:p>
        </p:txBody>
      </p:sp>
    </p:spTree>
    <p:extLst>
      <p:ext uri="{BB962C8B-B14F-4D97-AF65-F5344CB8AC3E}">
        <p14:creationId xmlns:p14="http://schemas.microsoft.com/office/powerpoint/2010/main" val="1611061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Funding</a:t>
            </a:r>
            <a:r>
              <a:rPr lang="en-US" baseline="0" dirty="0" smtClean="0"/>
              <a:t> for these grants was through the USDA. </a:t>
            </a:r>
            <a:endParaRPr lang="en-US" dirty="0" smtClean="0"/>
          </a:p>
          <a:p>
            <a:pPr marL="171450" indent="-171450">
              <a:buFont typeface="Arial" panose="020B0604020202020204" pitchFamily="34" charset="0"/>
              <a:buChar char="•"/>
            </a:pPr>
            <a:r>
              <a:rPr lang="en-US" dirty="0" smtClean="0"/>
              <a:t>During the fiscal</a:t>
            </a:r>
            <a:r>
              <a:rPr lang="en-US" baseline="0" dirty="0" smtClean="0"/>
              <a:t> year 2017 these two grants were carried out. </a:t>
            </a:r>
          </a:p>
          <a:p>
            <a:pPr marL="171450" indent="-171450">
              <a:buFont typeface="Arial" panose="020B0604020202020204" pitchFamily="34" charset="0"/>
              <a:buChar char="•"/>
            </a:pPr>
            <a:r>
              <a:rPr lang="en-US" dirty="0" smtClean="0"/>
              <a:t>The co-location grant supplied funds for a nutritionist to carry out on-site intensive outreach initiatives with health and social service providers.</a:t>
            </a:r>
          </a:p>
          <a:p>
            <a:pPr marL="171450" indent="-171450">
              <a:buFont typeface="Arial" panose="020B0604020202020204" pitchFamily="34" charset="0"/>
              <a:buChar char="•"/>
            </a:pPr>
            <a:r>
              <a:rPr lang="en-US" dirty="0" smtClean="0"/>
              <a:t>The medical liaison grant supplied funds to hire and train either a Registered Nurse or Registered Dietitian to carry out intensive outreach initiatives with medical partners</a:t>
            </a:r>
            <a:endParaRPr lang="en-US" baseline="0" dirty="0" smtClean="0"/>
          </a:p>
          <a:p>
            <a:pPr marL="171450" indent="-171450">
              <a:buFont typeface="Arial" panose="020B0604020202020204" pitchFamily="34" charset="0"/>
              <a:buChar char="•"/>
            </a:pPr>
            <a:r>
              <a:rPr lang="en-US" baseline="0" dirty="0" smtClean="0"/>
              <a:t>The outreach coordinator/nutritionist carried out the collocation grant. </a:t>
            </a:r>
          </a:p>
          <a:p>
            <a:pPr marL="171450" indent="-171450">
              <a:buFont typeface="Arial" panose="020B0604020202020204" pitchFamily="34" charset="0"/>
              <a:buChar char="•"/>
            </a:pPr>
            <a:r>
              <a:rPr lang="en-US" baseline="0" dirty="0" smtClean="0"/>
              <a:t>A Registered Nurse was hired and trained as a competent professional authority for WIC and carried out the medical liaison grant.  </a:t>
            </a:r>
          </a:p>
        </p:txBody>
      </p:sp>
      <p:sp>
        <p:nvSpPr>
          <p:cNvPr id="4" name="Slide Number Placeholder 3"/>
          <p:cNvSpPr>
            <a:spLocks noGrp="1"/>
          </p:cNvSpPr>
          <p:nvPr>
            <p:ph type="sldNum" sz="quarter" idx="10"/>
          </p:nvPr>
        </p:nvSpPr>
        <p:spPr/>
        <p:txBody>
          <a:bodyPr/>
          <a:lstStyle/>
          <a:p>
            <a:fld id="{7D4F03DB-DC85-4DCE-84EA-2F5DB080A617}" type="slidenum">
              <a:rPr lang="en-US" smtClean="0"/>
              <a:t>2</a:t>
            </a:fld>
            <a:endParaRPr lang="en-US"/>
          </a:p>
        </p:txBody>
      </p:sp>
    </p:spTree>
    <p:extLst>
      <p:ext uri="{BB962C8B-B14F-4D97-AF65-F5344CB8AC3E}">
        <p14:creationId xmlns:p14="http://schemas.microsoft.com/office/powerpoint/2010/main" val="1770438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liaison was</a:t>
            </a:r>
            <a:r>
              <a:rPr lang="en-US" sz="1200" kern="1200" baseline="0" dirty="0" smtClean="0">
                <a:solidFill>
                  <a:schemeClr val="tx1"/>
                </a:solidFill>
                <a:effectLst/>
                <a:latin typeface="+mn-lt"/>
                <a:ea typeface="+mn-ea"/>
                <a:cs typeface="+mn-cs"/>
              </a:rPr>
              <a:t> the primary </a:t>
            </a:r>
            <a:r>
              <a:rPr lang="en-US" sz="1200" kern="1200" dirty="0" smtClean="0">
                <a:solidFill>
                  <a:schemeClr val="tx1"/>
                </a:solidFill>
                <a:effectLst/>
                <a:latin typeface="+mn-lt"/>
                <a:ea typeface="+mn-ea"/>
                <a:cs typeface="+mn-cs"/>
              </a:rPr>
              <a:t>between the medical community and WIC for the purpose of increasing referrals and ultimately participation.  This high level of certification was selected because we often receive questions about WIC food packages (juice, formula, etc.) and having a Registered Nurse responding to medical professionals on an advanced level would</a:t>
            </a:r>
            <a:r>
              <a:rPr lang="en-US" sz="1200" kern="1200" baseline="0" dirty="0" smtClean="0">
                <a:solidFill>
                  <a:schemeClr val="tx1"/>
                </a:solidFill>
                <a:effectLst/>
                <a:latin typeface="+mn-lt"/>
                <a:ea typeface="+mn-ea"/>
                <a:cs typeface="+mn-cs"/>
              </a:rPr>
              <a:t> be </a:t>
            </a:r>
            <a:r>
              <a:rPr lang="en-US" sz="1200" kern="1200" dirty="0" smtClean="0">
                <a:solidFill>
                  <a:schemeClr val="tx1"/>
                </a:solidFill>
                <a:effectLst/>
                <a:latin typeface="+mn-lt"/>
                <a:ea typeface="+mn-ea"/>
                <a:cs typeface="+mn-cs"/>
              </a:rPr>
              <a:t>advantageous. This approach both educates the professionals and develops relationships with them so that they will be much more likely to make referrals and call with questions.</a:t>
            </a:r>
          </a:p>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The goal was to increase WIC referrals and retention by educating existing and emerging healthcare professionals.</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Lancaster County’s largest medical provider, Lancaster General Health/Penn Medicine has over 240 family medicine physicians, 62 pediatricians and 30 OB/GYN providers.  Add to that the physicians from the</a:t>
            </a:r>
            <a:r>
              <a:rPr lang="en-US" sz="1200" kern="1200" baseline="0" dirty="0" smtClean="0">
                <a:solidFill>
                  <a:schemeClr val="tx1"/>
                </a:solidFill>
                <a:effectLst/>
                <a:latin typeface="+mn-lt"/>
                <a:ea typeface="+mn-ea"/>
                <a:cs typeface="+mn-cs"/>
              </a:rPr>
              <a:t> two other hospitals in the county</a:t>
            </a:r>
            <a:r>
              <a:rPr lang="en-US" sz="1200" kern="1200" dirty="0" smtClean="0">
                <a:solidFill>
                  <a:schemeClr val="tx1"/>
                </a:solidFill>
                <a:effectLst/>
                <a:latin typeface="+mn-lt"/>
                <a:ea typeface="+mn-ea"/>
                <a:cs typeface="+mn-cs"/>
              </a:rPr>
              <a:t>, private physicians and hospitals, clinics, urgent care facilities, midwives, nurse practitioners, and other health-related centers and it</a:t>
            </a:r>
            <a:r>
              <a:rPr lang="en-US" sz="1200" kern="1200" baseline="0" dirty="0" smtClean="0">
                <a:solidFill>
                  <a:schemeClr val="tx1"/>
                </a:solidFill>
                <a:effectLst/>
                <a:latin typeface="+mn-lt"/>
                <a:ea typeface="+mn-ea"/>
                <a:cs typeface="+mn-cs"/>
              </a:rPr>
              <a:t> was</a:t>
            </a:r>
            <a:r>
              <a:rPr lang="en-US" sz="1200" kern="1200" dirty="0" smtClean="0">
                <a:solidFill>
                  <a:schemeClr val="tx1"/>
                </a:solidFill>
                <a:effectLst/>
                <a:latin typeface="+mn-lt"/>
                <a:ea typeface="+mn-ea"/>
                <a:cs typeface="+mn-cs"/>
              </a:rPr>
              <a:t> obvious that with our current resources, we cannot adequately reach the professionals who are in key positions to refer patients to WIC.</a:t>
            </a:r>
          </a:p>
          <a:p>
            <a:endParaRPr lang="en-US" dirty="0" smtClean="0"/>
          </a:p>
          <a:p>
            <a:r>
              <a:rPr lang="en-US" dirty="0" smtClean="0"/>
              <a:t>The</a:t>
            </a:r>
            <a:r>
              <a:rPr lang="en-US" baseline="0" dirty="0" smtClean="0"/>
              <a:t> liaison also reached out to higher education facilities, there are eight, in Lancaster County to present to students who would be working in the medical or social service field upon graduation. Providing them knowledge on the WIC program and how to make referrals. </a:t>
            </a:r>
            <a:r>
              <a:rPr lang="en-US" sz="1200" kern="1200" dirty="0" smtClean="0">
                <a:solidFill>
                  <a:schemeClr val="tx1"/>
                </a:solidFill>
                <a:effectLst/>
                <a:latin typeface="+mn-lt"/>
                <a:ea typeface="+mn-ea"/>
                <a:cs typeface="+mn-cs"/>
              </a:rPr>
              <a:t> </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D4F03DB-DC85-4DCE-84EA-2F5DB080A617}" type="slidenum">
              <a:rPr lang="en-US" smtClean="0"/>
              <a:t>11</a:t>
            </a:fld>
            <a:endParaRPr lang="en-US"/>
          </a:p>
        </p:txBody>
      </p:sp>
    </p:spTree>
    <p:extLst>
      <p:ext uri="{BB962C8B-B14F-4D97-AF65-F5344CB8AC3E}">
        <p14:creationId xmlns:p14="http://schemas.microsoft.com/office/powerpoint/2010/main" val="1894391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WIC on Wheels is our mobile</a:t>
            </a:r>
            <a:r>
              <a:rPr lang="en-US" baseline="0" dirty="0" smtClean="0"/>
              <a:t> clinic that brings services to the rural areas of our county. </a:t>
            </a:r>
            <a:endParaRPr lang="en-US" dirty="0"/>
          </a:p>
        </p:txBody>
      </p:sp>
      <p:sp>
        <p:nvSpPr>
          <p:cNvPr id="4" name="Slide Number Placeholder 3"/>
          <p:cNvSpPr>
            <a:spLocks noGrp="1"/>
          </p:cNvSpPr>
          <p:nvPr>
            <p:ph type="sldNum" sz="quarter" idx="10"/>
          </p:nvPr>
        </p:nvSpPr>
        <p:spPr/>
        <p:txBody>
          <a:bodyPr/>
          <a:lstStyle/>
          <a:p>
            <a:fld id="{7D4F03DB-DC85-4DCE-84EA-2F5DB080A617}" type="slidenum">
              <a:rPr lang="en-US" smtClean="0"/>
              <a:t>12</a:t>
            </a:fld>
            <a:endParaRPr lang="en-US"/>
          </a:p>
        </p:txBody>
      </p:sp>
    </p:spTree>
    <p:extLst>
      <p:ext uri="{BB962C8B-B14F-4D97-AF65-F5344CB8AC3E}">
        <p14:creationId xmlns:p14="http://schemas.microsoft.com/office/powerpoint/2010/main" val="16339321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This slide is taken from the presentation</a:t>
            </a:r>
            <a:r>
              <a:rPr lang="en-US" baseline="0" dirty="0" smtClean="0"/>
              <a:t> given to providers about the WIC staff. </a:t>
            </a:r>
          </a:p>
          <a:p>
            <a:pPr marL="171450" indent="-171450">
              <a:buFont typeface="Arial" panose="020B0604020202020204" pitchFamily="34" charset="0"/>
              <a:buChar char="•"/>
            </a:pPr>
            <a:r>
              <a:rPr lang="en-US" baseline="0" dirty="0" smtClean="0"/>
              <a:t>Most providers did not know that customers are seen by a trained nutritionist during appointments. </a:t>
            </a:r>
            <a:endParaRPr lang="en-US" dirty="0"/>
          </a:p>
        </p:txBody>
      </p:sp>
      <p:sp>
        <p:nvSpPr>
          <p:cNvPr id="4" name="Slide Number Placeholder 3"/>
          <p:cNvSpPr>
            <a:spLocks noGrp="1"/>
          </p:cNvSpPr>
          <p:nvPr>
            <p:ph type="sldNum" sz="quarter" idx="10"/>
          </p:nvPr>
        </p:nvSpPr>
        <p:spPr/>
        <p:txBody>
          <a:bodyPr/>
          <a:lstStyle/>
          <a:p>
            <a:fld id="{7D4F03DB-DC85-4DCE-84EA-2F5DB080A617}" type="slidenum">
              <a:rPr lang="en-US" smtClean="0"/>
              <a:t>13</a:t>
            </a:fld>
            <a:endParaRPr lang="en-US"/>
          </a:p>
        </p:txBody>
      </p:sp>
    </p:spTree>
    <p:extLst>
      <p:ext uri="{BB962C8B-B14F-4D97-AF65-F5344CB8AC3E}">
        <p14:creationId xmlns:p14="http://schemas.microsoft.com/office/powerpoint/2010/main" val="10523945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slides were</a:t>
            </a:r>
            <a:r>
              <a:rPr lang="en-US" baseline="0" dirty="0" smtClean="0"/>
              <a:t> </a:t>
            </a:r>
            <a:r>
              <a:rPr lang="en-US" dirty="0" smtClean="0"/>
              <a:t>taken from the presentation</a:t>
            </a:r>
            <a:r>
              <a:rPr lang="en-US" baseline="0" dirty="0" smtClean="0"/>
              <a:t> given to providers about the WIC staff. </a:t>
            </a:r>
            <a:endParaRPr lang="en-US" dirty="0" smtClean="0"/>
          </a:p>
          <a:p>
            <a:endParaRPr lang="en-US" dirty="0"/>
          </a:p>
        </p:txBody>
      </p:sp>
      <p:sp>
        <p:nvSpPr>
          <p:cNvPr id="4" name="Slide Number Placeholder 3"/>
          <p:cNvSpPr>
            <a:spLocks noGrp="1"/>
          </p:cNvSpPr>
          <p:nvPr>
            <p:ph type="sldNum" sz="quarter" idx="10"/>
          </p:nvPr>
        </p:nvSpPr>
        <p:spPr/>
        <p:txBody>
          <a:bodyPr/>
          <a:lstStyle/>
          <a:p>
            <a:fld id="{7D4F03DB-DC85-4DCE-84EA-2F5DB080A617}" type="slidenum">
              <a:rPr lang="en-US" smtClean="0"/>
              <a:t>14</a:t>
            </a:fld>
            <a:endParaRPr lang="en-US"/>
          </a:p>
        </p:txBody>
      </p:sp>
    </p:spTree>
    <p:extLst>
      <p:ext uri="{BB962C8B-B14F-4D97-AF65-F5344CB8AC3E}">
        <p14:creationId xmlns:p14="http://schemas.microsoft.com/office/powerpoint/2010/main" val="20954933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slides were</a:t>
            </a:r>
            <a:r>
              <a:rPr lang="en-US" baseline="0" dirty="0" smtClean="0"/>
              <a:t> </a:t>
            </a:r>
            <a:r>
              <a:rPr lang="en-US" dirty="0" smtClean="0"/>
              <a:t>taken from the presentation</a:t>
            </a:r>
            <a:r>
              <a:rPr lang="en-US" baseline="0" dirty="0" smtClean="0"/>
              <a:t> given to providers about the WIC staff. </a:t>
            </a:r>
            <a:endParaRPr lang="en-US" dirty="0" smtClean="0"/>
          </a:p>
          <a:p>
            <a:endParaRPr lang="en-US" dirty="0"/>
          </a:p>
        </p:txBody>
      </p:sp>
      <p:sp>
        <p:nvSpPr>
          <p:cNvPr id="4" name="Slide Number Placeholder 3"/>
          <p:cNvSpPr>
            <a:spLocks noGrp="1"/>
          </p:cNvSpPr>
          <p:nvPr>
            <p:ph type="sldNum" sz="quarter" idx="10"/>
          </p:nvPr>
        </p:nvSpPr>
        <p:spPr/>
        <p:txBody>
          <a:bodyPr/>
          <a:lstStyle/>
          <a:p>
            <a:fld id="{7D4F03DB-DC85-4DCE-84EA-2F5DB080A617}" type="slidenum">
              <a:rPr lang="en-US" smtClean="0"/>
              <a:t>15</a:t>
            </a:fld>
            <a:endParaRPr lang="en-US"/>
          </a:p>
        </p:txBody>
      </p:sp>
    </p:spTree>
    <p:extLst>
      <p:ext uri="{BB962C8B-B14F-4D97-AF65-F5344CB8AC3E}">
        <p14:creationId xmlns:p14="http://schemas.microsoft.com/office/powerpoint/2010/main" val="3582680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The post survey</a:t>
            </a:r>
            <a:r>
              <a:rPr lang="en-US" baseline="0" dirty="0" smtClean="0"/>
              <a:t> allowed us to gather information on what was new information for the providers or students that attended the presentation. </a:t>
            </a:r>
            <a:endParaRPr lang="en-US" dirty="0"/>
          </a:p>
        </p:txBody>
      </p:sp>
      <p:sp>
        <p:nvSpPr>
          <p:cNvPr id="4" name="Slide Number Placeholder 3"/>
          <p:cNvSpPr>
            <a:spLocks noGrp="1"/>
          </p:cNvSpPr>
          <p:nvPr>
            <p:ph type="sldNum" sz="quarter" idx="10"/>
          </p:nvPr>
        </p:nvSpPr>
        <p:spPr/>
        <p:txBody>
          <a:bodyPr/>
          <a:lstStyle/>
          <a:p>
            <a:fld id="{7D4F03DB-DC85-4DCE-84EA-2F5DB080A617}" type="slidenum">
              <a:rPr lang="en-US" smtClean="0"/>
              <a:t>16</a:t>
            </a:fld>
            <a:endParaRPr lang="en-US"/>
          </a:p>
        </p:txBody>
      </p:sp>
    </p:spTree>
    <p:extLst>
      <p:ext uri="{BB962C8B-B14F-4D97-AF65-F5344CB8AC3E}">
        <p14:creationId xmlns:p14="http://schemas.microsoft.com/office/powerpoint/2010/main" val="4163498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Go over questions and results. </a:t>
            </a:r>
          </a:p>
          <a:p>
            <a:pPr marL="171450" indent="-171450">
              <a:buFont typeface="Arial" panose="020B0604020202020204" pitchFamily="34" charset="0"/>
              <a:buChar char="•"/>
            </a:pPr>
            <a:r>
              <a:rPr lang="en-US" baseline="0" dirty="0" smtClean="0"/>
              <a:t>Many told the medical liaison:</a:t>
            </a:r>
          </a:p>
          <a:p>
            <a:pPr marL="628650" lvl="1" indent="-171450">
              <a:buFont typeface="Arial" panose="020B0604020202020204" pitchFamily="34" charset="0"/>
              <a:buChar char="•"/>
            </a:pPr>
            <a:r>
              <a:rPr lang="en-US" baseline="0" dirty="0" smtClean="0"/>
              <a:t>“WIC is a great program we should be utilizing more often”</a:t>
            </a:r>
          </a:p>
          <a:p>
            <a:pPr marL="628650" lvl="1" indent="-171450">
              <a:buFont typeface="Arial" panose="020B0604020202020204" pitchFamily="34" charset="0"/>
              <a:buChar char="•"/>
            </a:pPr>
            <a:r>
              <a:rPr lang="en-US" baseline="0" dirty="0" smtClean="0"/>
              <a:t>“WIC has evolved so much in the past decades, it’s amazing to see how extensive it has gotten”</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D4F03DB-DC85-4DCE-84EA-2F5DB080A617}" type="slidenum">
              <a:rPr lang="en-US" smtClean="0"/>
              <a:t>17</a:t>
            </a:fld>
            <a:endParaRPr lang="en-US"/>
          </a:p>
        </p:txBody>
      </p:sp>
    </p:spTree>
    <p:extLst>
      <p:ext uri="{BB962C8B-B14F-4D97-AF65-F5344CB8AC3E}">
        <p14:creationId xmlns:p14="http://schemas.microsoft.com/office/powerpoint/2010/main" val="2731509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During the grant period we saw an increase in the</a:t>
            </a:r>
            <a:r>
              <a:rPr lang="en-US" baseline="0" dirty="0" smtClean="0"/>
              <a:t> number of referrals that were received from health care providers. </a:t>
            </a:r>
          </a:p>
          <a:p>
            <a:pPr marL="171450" indent="-171450">
              <a:buFont typeface="Arial" panose="020B0604020202020204" pitchFamily="34" charset="0"/>
              <a:buChar char="•"/>
            </a:pPr>
            <a:r>
              <a:rPr lang="en-US" baseline="0" dirty="0" smtClean="0"/>
              <a:t>Graph shows the differences between 2016 and 2017 during a five month period.</a:t>
            </a:r>
          </a:p>
          <a:p>
            <a:pPr marL="171450" indent="-171450">
              <a:buFont typeface="Arial" panose="020B0604020202020204" pitchFamily="34" charset="0"/>
              <a:buChar char="•"/>
            </a:pPr>
            <a:r>
              <a:rPr lang="en-US" baseline="0" dirty="0" smtClean="0"/>
              <a:t>There were 32 more referrals in 2017 when compared to 2016.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Tell story: </a:t>
            </a:r>
            <a:br>
              <a:rPr lang="en-US" baseline="0" dirty="0" smtClean="0"/>
            </a:br>
            <a:r>
              <a:rPr lang="en-US" baseline="0" dirty="0" smtClean="0"/>
              <a:t>“</a:t>
            </a:r>
            <a:r>
              <a:rPr lang="en-US" sz="1200" dirty="0" smtClean="0"/>
              <a:t>In the middle of May 2017, a mother called the Medical Liaison directly, as referred to by a community partner.  The mother expressed her frustration with being over-income and unable to receive financial help for her child with a very rare and expensive condition which requires a home-health nurse.  Her child does have MA, so the Medical Liaison told the mother that he automatically qualifies for WIC.  The child has special dietary restrictions: cannot drink milk, cannot have soy, but can drink almond milk.  The Medical Liaison explained to the mother that although WIC does not offer almond milk, we do offer a variety of other nutritious foods, and gave her the web address to the PA WIC food guide, along with www.caplanc.org and www.pawic.com for further information.  The mother was very happy when the Medical Liaison stated, “Your child will have free access to our nutritionists and our Registered Dietitian.”  She said, “Really? That would be great!  His doctor advised he see a nutritionist!”  The child was then scheduled for his first WIC appointment, and he was soon added onto the program.  The mother was happy to have finally gotten some financial help, with the surprise of free nutrition assessments and education.”</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D4F03DB-DC85-4DCE-84EA-2F5DB080A617}" type="slidenum">
              <a:rPr lang="en-US" smtClean="0"/>
              <a:t>18</a:t>
            </a:fld>
            <a:endParaRPr lang="en-US"/>
          </a:p>
        </p:txBody>
      </p:sp>
    </p:spTree>
    <p:extLst>
      <p:ext uri="{BB962C8B-B14F-4D97-AF65-F5344CB8AC3E}">
        <p14:creationId xmlns:p14="http://schemas.microsoft.com/office/powerpoint/2010/main" val="3586690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most striking outcome</a:t>
            </a:r>
            <a:r>
              <a:rPr lang="en-US" baseline="0" dirty="0" smtClean="0"/>
              <a:t> was that providers did not know that WIC customers see a trained nutritionist during appointments. </a:t>
            </a:r>
            <a:endParaRPr lang="en-US" dirty="0"/>
          </a:p>
        </p:txBody>
      </p:sp>
      <p:sp>
        <p:nvSpPr>
          <p:cNvPr id="4" name="Slide Number Placeholder 3"/>
          <p:cNvSpPr>
            <a:spLocks noGrp="1"/>
          </p:cNvSpPr>
          <p:nvPr>
            <p:ph type="sldNum" sz="quarter" idx="10"/>
          </p:nvPr>
        </p:nvSpPr>
        <p:spPr/>
        <p:txBody>
          <a:bodyPr/>
          <a:lstStyle/>
          <a:p>
            <a:fld id="{7D4F03DB-DC85-4DCE-84EA-2F5DB080A617}" type="slidenum">
              <a:rPr lang="en-US" smtClean="0"/>
              <a:t>20</a:t>
            </a:fld>
            <a:endParaRPr lang="en-US"/>
          </a:p>
        </p:txBody>
      </p:sp>
    </p:spTree>
    <p:extLst>
      <p:ext uri="{BB962C8B-B14F-4D97-AF65-F5344CB8AC3E}">
        <p14:creationId xmlns:p14="http://schemas.microsoft.com/office/powerpoint/2010/main" val="1904566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We secured partnerships with four health and social service providers.</a:t>
            </a:r>
            <a:r>
              <a:rPr lang="en-US" baseline="0" dirty="0" smtClean="0"/>
              <a:t> </a:t>
            </a:r>
          </a:p>
          <a:p>
            <a:pPr marL="171450" indent="-171450">
              <a:buFont typeface="Arial" panose="020B0604020202020204" pitchFamily="34" charset="0"/>
              <a:buChar char="•"/>
            </a:pPr>
            <a:r>
              <a:rPr lang="en-US" baseline="0" dirty="0" smtClean="0"/>
              <a:t>One day a week the WIC nutritionist was on-site at each of these locations.</a:t>
            </a:r>
          </a:p>
          <a:p>
            <a:pPr marL="171450" indent="-171450">
              <a:buFont typeface="Arial" panose="020B0604020202020204" pitchFamily="34" charset="0"/>
              <a:buChar char="•"/>
            </a:pPr>
            <a:r>
              <a:rPr lang="en-US" baseline="0" dirty="0" smtClean="0"/>
              <a:t>CAO is part of the PA Department of Health and Human Services.</a:t>
            </a:r>
          </a:p>
          <a:p>
            <a:pPr marL="171450" indent="-171450">
              <a:buFont typeface="Arial" panose="020B0604020202020204" pitchFamily="34" charset="0"/>
              <a:buChar char="•"/>
            </a:pPr>
            <a:r>
              <a:rPr lang="en-US" baseline="0" dirty="0" smtClean="0"/>
              <a:t>HBP is part of Lancaster General Health/Penn Medicine. This is the largest hospital in Lancaster County. </a:t>
            </a:r>
          </a:p>
          <a:p>
            <a:pPr marL="171450" indent="-171450">
              <a:buFont typeface="Arial" panose="020B0604020202020204" pitchFamily="34" charset="0"/>
              <a:buChar char="•"/>
            </a:pPr>
            <a:r>
              <a:rPr lang="en-US" baseline="0" dirty="0" smtClean="0"/>
              <a:t>PA </a:t>
            </a:r>
            <a:r>
              <a:rPr lang="en-US" baseline="0" dirty="0" err="1" smtClean="0"/>
              <a:t>CareerLink</a:t>
            </a:r>
            <a:r>
              <a:rPr lang="en-US" baseline="0" dirty="0" smtClean="0"/>
              <a:t> would be known nationally as American Job Centers or One-Stop Career Centers. </a:t>
            </a:r>
          </a:p>
          <a:p>
            <a:pPr marL="171450" indent="-171450">
              <a:buFont typeface="Arial" panose="020B0604020202020204" pitchFamily="34" charset="0"/>
              <a:buChar char="•"/>
            </a:pPr>
            <a:r>
              <a:rPr lang="en-US" baseline="0" dirty="0" smtClean="0"/>
              <a:t>WM is a Federally Qualified Health Centers. FQHC’s do not have a cap on the number of patients they can serve who have medical assistance. </a:t>
            </a:r>
            <a:endParaRPr lang="en-US" dirty="0"/>
          </a:p>
        </p:txBody>
      </p:sp>
      <p:sp>
        <p:nvSpPr>
          <p:cNvPr id="4" name="Slide Number Placeholder 3"/>
          <p:cNvSpPr>
            <a:spLocks noGrp="1"/>
          </p:cNvSpPr>
          <p:nvPr>
            <p:ph type="sldNum" sz="quarter" idx="10"/>
          </p:nvPr>
        </p:nvSpPr>
        <p:spPr/>
        <p:txBody>
          <a:bodyPr/>
          <a:lstStyle/>
          <a:p>
            <a:fld id="{7D4F03DB-DC85-4DCE-84EA-2F5DB080A617}" type="slidenum">
              <a:rPr lang="en-US" smtClean="0"/>
              <a:t>3</a:t>
            </a:fld>
            <a:endParaRPr lang="en-US"/>
          </a:p>
        </p:txBody>
      </p:sp>
    </p:spTree>
    <p:extLst>
      <p:ext uri="{BB962C8B-B14F-4D97-AF65-F5344CB8AC3E}">
        <p14:creationId xmlns:p14="http://schemas.microsoft.com/office/powerpoint/2010/main" val="411279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Customer Service Representatives help walk ins with questions regarding Medical Assistance, SNAP benefits and Temporary Assistance for Needy Families (TANF).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nutritionist was able to promote WIC services and nutrition in the lobby. </a:t>
            </a:r>
          </a:p>
          <a:p>
            <a:pPr marL="171450" indent="-171450">
              <a:buFont typeface="Arial" panose="020B0604020202020204" pitchFamily="34" charset="0"/>
              <a:buChar char="•"/>
            </a:pPr>
            <a:r>
              <a:rPr lang="en-US" dirty="0" smtClean="0"/>
              <a:t>The nutritionist was given a cubicle to use and decorate</a:t>
            </a:r>
            <a:r>
              <a:rPr lang="en-US" baseline="0" dirty="0" smtClean="0"/>
              <a:t>. This picture is an example of the foods included in a food package. </a:t>
            </a:r>
            <a:endParaRPr lang="en-US" dirty="0"/>
          </a:p>
        </p:txBody>
      </p:sp>
      <p:sp>
        <p:nvSpPr>
          <p:cNvPr id="4" name="Slide Number Placeholder 3"/>
          <p:cNvSpPr>
            <a:spLocks noGrp="1"/>
          </p:cNvSpPr>
          <p:nvPr>
            <p:ph type="sldNum" sz="quarter" idx="10"/>
          </p:nvPr>
        </p:nvSpPr>
        <p:spPr/>
        <p:txBody>
          <a:bodyPr/>
          <a:lstStyle/>
          <a:p>
            <a:fld id="{83360A04-8FBD-40FA-BEC5-29CCA3B1B740}" type="slidenum">
              <a:rPr lang="en-US" smtClean="0"/>
              <a:t>4</a:t>
            </a:fld>
            <a:endParaRPr lang="en-US"/>
          </a:p>
        </p:txBody>
      </p:sp>
    </p:spTree>
    <p:extLst>
      <p:ext uri="{BB962C8B-B14F-4D97-AF65-F5344CB8AC3E}">
        <p14:creationId xmlns:p14="http://schemas.microsoft.com/office/powerpoint/2010/main" val="1353711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Three presentations about the WIC program were given to the staff of the CAO during the grant period. </a:t>
            </a:r>
          </a:p>
          <a:p>
            <a:pPr marL="171450" indent="-171450">
              <a:buFont typeface="Arial" panose="020B0604020202020204" pitchFamily="34" charset="0"/>
              <a:buChar char="•"/>
            </a:pPr>
            <a:r>
              <a:rPr lang="en-US" dirty="0" smtClean="0"/>
              <a:t>A special referral form was created specifically for the CAO.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83360A04-8FBD-40FA-BEC5-29CCA3B1B740}" type="slidenum">
              <a:rPr lang="en-US" smtClean="0"/>
              <a:t>5</a:t>
            </a:fld>
            <a:endParaRPr lang="en-US"/>
          </a:p>
        </p:txBody>
      </p:sp>
    </p:spTree>
    <p:extLst>
      <p:ext uri="{BB962C8B-B14F-4D97-AF65-F5344CB8AC3E}">
        <p14:creationId xmlns:p14="http://schemas.microsoft.com/office/powerpoint/2010/main" val="652550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Healthy Beginnings</a:t>
            </a:r>
            <a:r>
              <a:rPr lang="en-US" baseline="0" dirty="0" smtClean="0"/>
              <a:t> Plus is an initiative for pregnant women that are eligible for medical assistance. </a:t>
            </a:r>
          </a:p>
          <a:p>
            <a:pPr marL="171450" indent="-171450">
              <a:buFont typeface="Arial" panose="020B0604020202020204" pitchFamily="34" charset="0"/>
              <a:buChar char="•"/>
            </a:pPr>
            <a:r>
              <a:rPr lang="en-US" baseline="0" dirty="0" smtClean="0"/>
              <a:t>This program is a part of all of our hospitals in Lancaster County.</a:t>
            </a:r>
          </a:p>
        </p:txBody>
      </p:sp>
      <p:sp>
        <p:nvSpPr>
          <p:cNvPr id="4" name="Slide Number Placeholder 3"/>
          <p:cNvSpPr>
            <a:spLocks noGrp="1"/>
          </p:cNvSpPr>
          <p:nvPr>
            <p:ph type="sldNum" sz="quarter" idx="10"/>
          </p:nvPr>
        </p:nvSpPr>
        <p:spPr/>
        <p:txBody>
          <a:bodyPr/>
          <a:lstStyle/>
          <a:p>
            <a:fld id="{83360A04-8FBD-40FA-BEC5-29CCA3B1B740}" type="slidenum">
              <a:rPr lang="en-US" smtClean="0"/>
              <a:t>6</a:t>
            </a:fld>
            <a:endParaRPr lang="en-US"/>
          </a:p>
        </p:txBody>
      </p:sp>
    </p:spTree>
    <p:extLst>
      <p:ext uri="{BB962C8B-B14F-4D97-AF65-F5344CB8AC3E}">
        <p14:creationId xmlns:p14="http://schemas.microsoft.com/office/powerpoint/2010/main" val="3821501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Organizations such as the Lancaster-Lebanon Intermediate Unit #13 (GED and Adult Basic Education), Department of Labor and Industry (job match and labor market information), and others combine in one location to provide services to thousands of job seekers and employers on an annual basis.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These programs were the focus of nutrition education and retention services as well as re-engaging those who may have dropped from WIC support.  </a:t>
            </a:r>
          </a:p>
          <a:p>
            <a:pPr marL="171450" indent="-171450">
              <a:buFont typeface="Arial" panose="020B0604020202020204" pitchFamily="34" charset="0"/>
              <a:buChar char="•"/>
            </a:pPr>
            <a:r>
              <a:rPr lang="en-US" dirty="0" smtClean="0"/>
              <a:t>EARN and Work Ready  are PA  specific and are TANF-</a:t>
            </a:r>
            <a:r>
              <a:rPr lang="en-US" baseline="0" dirty="0" smtClean="0"/>
              <a:t> funded </a:t>
            </a:r>
            <a:r>
              <a:rPr lang="en-US" dirty="0" smtClean="0"/>
              <a:t>training programs. </a:t>
            </a:r>
          </a:p>
          <a:p>
            <a:pPr marL="628650" lvl="1" indent="-171450">
              <a:buFont typeface="Arial" panose="020B0604020202020204" pitchFamily="34" charset="0"/>
              <a:buChar char="•"/>
            </a:pPr>
            <a:r>
              <a:rPr lang="en-US" dirty="0" smtClean="0"/>
              <a:t>serve recipients of Temporary Assistance for Needy Families (TANF) who have requirements to participate for a specified number of hours per week in program activities.</a:t>
            </a:r>
          </a:p>
          <a:p>
            <a:pPr marL="171450" indent="-171450">
              <a:buFont typeface="Arial" panose="020B0604020202020204" pitchFamily="34" charset="0"/>
              <a:buChar char="•"/>
            </a:pPr>
            <a:r>
              <a:rPr lang="en-US" dirty="0" smtClean="0"/>
              <a:t>Work Ready is specific to job seekers who have barriers to employment such as children under 5 or pregnancy.</a:t>
            </a:r>
            <a:endParaRPr lang="en-US"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nutritionist was able to schedule or remind customers of their appointments while on location.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effectLst/>
                <a:latin typeface="+mn-lt"/>
                <a:ea typeface="+mn-ea"/>
                <a:cs typeface="+mn-cs"/>
              </a:rPr>
              <a:t>The consistent</a:t>
            </a:r>
            <a:r>
              <a:rPr lang="en-US" sz="1200" kern="1200" baseline="0" dirty="0" smtClean="0">
                <a:solidFill>
                  <a:schemeClr val="tx1"/>
                </a:solidFill>
                <a:effectLst/>
                <a:latin typeface="+mn-lt"/>
                <a:ea typeface="+mn-ea"/>
                <a:cs typeface="+mn-cs"/>
              </a:rPr>
              <a:t> presence of the WIC representative meant that they could recruit </a:t>
            </a:r>
            <a:r>
              <a:rPr lang="en-US" sz="1200" kern="1200" dirty="0" smtClean="0">
                <a:solidFill>
                  <a:schemeClr val="tx1"/>
                </a:solidFill>
                <a:effectLst/>
                <a:latin typeface="+mn-lt"/>
                <a:ea typeface="+mn-ea"/>
                <a:cs typeface="+mn-cs"/>
              </a:rPr>
              <a:t>the many eligible low income customers and those who are recently eligible as a result of a job loss that use the center’s services.</a:t>
            </a:r>
          </a:p>
          <a:p>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3360A04-8FBD-40FA-BEC5-29CCA3B1B740}" type="slidenum">
              <a:rPr lang="en-US" smtClean="0"/>
              <a:t>7</a:t>
            </a:fld>
            <a:endParaRPr lang="en-US"/>
          </a:p>
        </p:txBody>
      </p:sp>
    </p:spTree>
    <p:extLst>
      <p:ext uri="{BB962C8B-B14F-4D97-AF65-F5344CB8AC3E}">
        <p14:creationId xmlns:p14="http://schemas.microsoft.com/office/powerpoint/2010/main" val="1531411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a:t>
            </a:r>
            <a:r>
              <a:rPr lang="en-US" baseline="0" dirty="0" smtClean="0"/>
              <a:t> about Susan, how appreciative she was to the program. Impact on her life. Child had low Fe, went to Hershey, got blood transfusion. </a:t>
            </a:r>
          </a:p>
          <a:p>
            <a:endParaRPr lang="en-US" baseline="0" dirty="0" smtClean="0"/>
          </a:p>
          <a:p>
            <a:pPr marL="171450" indent="-171450">
              <a:buFont typeface="Arial" panose="020B0604020202020204" pitchFamily="34" charset="0"/>
              <a:buChar char="•"/>
            </a:pPr>
            <a:r>
              <a:rPr lang="en-US" baseline="0" dirty="0" smtClean="0"/>
              <a:t>Topics that were presented were smart snacking, portion sizes then and now, and healthy fast food.</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Any one is allowed to attend the presentations, they are not limited to WIC customers.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All customers are surveyed</a:t>
            </a:r>
            <a:r>
              <a:rPr lang="en-US" baseline="0" dirty="0" smtClean="0"/>
              <a:t> after the presentations. </a:t>
            </a:r>
            <a:endParaRPr lang="en-US" dirty="0" smtClean="0"/>
          </a:p>
          <a:p>
            <a:pPr marL="171450" indent="-171450">
              <a:buFont typeface="Arial" panose="020B0604020202020204" pitchFamily="34" charset="0"/>
              <a:buChar char="•"/>
            </a:pPr>
            <a:endParaRPr lang="en-US" baseline="0" dirty="0" smtClean="0"/>
          </a:p>
          <a:p>
            <a:r>
              <a:rPr lang="en-US" baseline="0" dirty="0" smtClean="0"/>
              <a:t>Feedback from surveys included: </a:t>
            </a:r>
          </a:p>
          <a:p>
            <a:pPr marL="171450" indent="-171450">
              <a:buFont typeface="Arial" panose="020B0604020202020204" pitchFamily="34" charset="0"/>
              <a:buChar char="•"/>
            </a:pPr>
            <a:r>
              <a:rPr lang="en-US" dirty="0" smtClean="0"/>
              <a:t>“You can substitute things for butter or sugar.”</a:t>
            </a:r>
          </a:p>
          <a:p>
            <a:pPr marL="171450" indent="-171450">
              <a:buFont typeface="Arial" panose="020B0604020202020204" pitchFamily="34" charset="0"/>
              <a:buChar char="•"/>
            </a:pPr>
            <a:r>
              <a:rPr lang="en-US" dirty="0" smtClean="0"/>
              <a:t>“100 extra calories a day = weight gain of 10 pounds a year.” </a:t>
            </a:r>
          </a:p>
          <a:p>
            <a:pPr marL="171450" indent="-171450">
              <a:buFont typeface="Arial" panose="020B0604020202020204" pitchFamily="34" charset="0"/>
              <a:buChar char="•"/>
            </a:pPr>
            <a:r>
              <a:rPr lang="en-US" dirty="0" smtClean="0"/>
              <a:t>“Ways to make foods healthy when in a hurry.”</a:t>
            </a:r>
          </a:p>
          <a:p>
            <a:pPr marL="171450" indent="-171450">
              <a:buFont typeface="Arial" panose="020B0604020202020204" pitchFamily="34" charset="0"/>
              <a:buChar char="•"/>
            </a:pPr>
            <a:r>
              <a:rPr lang="en-US" dirty="0" smtClean="0"/>
              <a:t>“I learned that reading ingredients will help me be a better shopper and more conscious of what I put in my body.”</a:t>
            </a:r>
          </a:p>
          <a:p>
            <a:endParaRPr lang="en-US" dirty="0"/>
          </a:p>
        </p:txBody>
      </p:sp>
      <p:sp>
        <p:nvSpPr>
          <p:cNvPr id="4" name="Slide Number Placeholder 3"/>
          <p:cNvSpPr>
            <a:spLocks noGrp="1"/>
          </p:cNvSpPr>
          <p:nvPr>
            <p:ph type="sldNum" sz="quarter" idx="10"/>
          </p:nvPr>
        </p:nvSpPr>
        <p:spPr/>
        <p:txBody>
          <a:bodyPr/>
          <a:lstStyle/>
          <a:p>
            <a:fld id="{83360A04-8FBD-40FA-BEC5-29CCA3B1B740}" type="slidenum">
              <a:rPr lang="en-US" smtClean="0"/>
              <a:t>8</a:t>
            </a:fld>
            <a:endParaRPr lang="en-US"/>
          </a:p>
        </p:txBody>
      </p:sp>
    </p:spTree>
    <p:extLst>
      <p:ext uri="{BB962C8B-B14F-4D97-AF65-F5344CB8AC3E}">
        <p14:creationId xmlns:p14="http://schemas.microsoft.com/office/powerpoint/2010/main" val="4004271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customers are surveyed</a:t>
            </a:r>
            <a:r>
              <a:rPr lang="en-US" baseline="0" dirty="0" smtClean="0"/>
              <a:t> after the presentations. </a:t>
            </a:r>
            <a:r>
              <a:rPr lang="en-US" dirty="0" smtClean="0"/>
              <a:t>Feedback</a:t>
            </a:r>
            <a:r>
              <a:rPr lang="en-US" baseline="0" dirty="0" smtClean="0"/>
              <a:t> from customers on what they learned during the presentation. </a:t>
            </a:r>
          </a:p>
          <a:p>
            <a:r>
              <a:rPr lang="en-US" baseline="0" dirty="0" smtClean="0"/>
              <a:t>Any one is allowed to attend the presentations, they are not limited to WIC customers. </a:t>
            </a:r>
            <a:endParaRPr lang="en-US" dirty="0"/>
          </a:p>
        </p:txBody>
      </p:sp>
      <p:sp>
        <p:nvSpPr>
          <p:cNvPr id="4" name="Slide Number Placeholder 3"/>
          <p:cNvSpPr>
            <a:spLocks noGrp="1"/>
          </p:cNvSpPr>
          <p:nvPr>
            <p:ph type="sldNum" sz="quarter" idx="10"/>
          </p:nvPr>
        </p:nvSpPr>
        <p:spPr/>
        <p:txBody>
          <a:bodyPr/>
          <a:lstStyle/>
          <a:p>
            <a:fld id="{83360A04-8FBD-40FA-BEC5-29CCA3B1B740}" type="slidenum">
              <a:rPr lang="en-US" smtClean="0"/>
              <a:t>9</a:t>
            </a:fld>
            <a:endParaRPr lang="en-US"/>
          </a:p>
        </p:txBody>
      </p:sp>
    </p:spTree>
    <p:extLst>
      <p:ext uri="{BB962C8B-B14F-4D97-AF65-F5344CB8AC3E}">
        <p14:creationId xmlns:p14="http://schemas.microsoft.com/office/powerpoint/2010/main" val="1212246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WIC program presentations were given to the Dental and Medical staff of all locations.</a:t>
            </a:r>
          </a:p>
          <a:p>
            <a:pPr marL="171450" indent="-171450">
              <a:buFont typeface="Arial" panose="020B0604020202020204" pitchFamily="34" charset="0"/>
              <a:buChar char="•"/>
            </a:pPr>
            <a:r>
              <a:rPr lang="en-US" dirty="0" smtClean="0"/>
              <a:t>Presentations</a:t>
            </a:r>
            <a:r>
              <a:rPr lang="en-US" baseline="0" dirty="0" smtClean="0"/>
              <a:t> to staff help to increase the understanding of the WIC program and benefits along with increasing referrals. </a:t>
            </a:r>
            <a:endParaRPr lang="en-US" dirty="0"/>
          </a:p>
        </p:txBody>
      </p:sp>
      <p:sp>
        <p:nvSpPr>
          <p:cNvPr id="4" name="Slide Number Placeholder 3"/>
          <p:cNvSpPr>
            <a:spLocks noGrp="1"/>
          </p:cNvSpPr>
          <p:nvPr>
            <p:ph type="sldNum" sz="quarter" idx="10"/>
          </p:nvPr>
        </p:nvSpPr>
        <p:spPr/>
        <p:txBody>
          <a:bodyPr/>
          <a:lstStyle/>
          <a:p>
            <a:fld id="{83360A04-8FBD-40FA-BEC5-29CCA3B1B740}" type="slidenum">
              <a:rPr lang="en-US" smtClean="0"/>
              <a:t>10</a:t>
            </a:fld>
            <a:endParaRPr lang="en-US"/>
          </a:p>
        </p:txBody>
      </p:sp>
    </p:spTree>
    <p:extLst>
      <p:ext uri="{BB962C8B-B14F-4D97-AF65-F5344CB8AC3E}">
        <p14:creationId xmlns:p14="http://schemas.microsoft.com/office/powerpoint/2010/main" val="3719269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C64AC0F0-6DC8-440D-929B-9C35B6AB6052}" type="datetimeFigureOut">
              <a:rPr lang="en-US" smtClean="0"/>
              <a:t>4/4/2018</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C7775CA8-4507-4FE1-871F-CF674929EE5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4AC0F0-6DC8-440D-929B-9C35B6AB6052}"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775CA8-4507-4FE1-871F-CF674929EE5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4AC0F0-6DC8-440D-929B-9C35B6AB6052}" type="datetimeFigureOut">
              <a:rPr lang="en-US" smtClean="0"/>
              <a:t>4/4/2018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775CA8-4507-4FE1-871F-CF674929EE5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C64AC0F0-6DC8-440D-929B-9C35B6AB6052}" type="datetimeFigureOut">
              <a:rPr lang="en-US" smtClean="0"/>
              <a:t>4/4/2018</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C7775CA8-4507-4FE1-871F-CF674929EE5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C64AC0F0-6DC8-440D-929B-9C35B6AB6052}" type="datetimeFigureOut">
              <a:rPr lang="en-US" smtClean="0"/>
              <a:t>4/4/2018</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C7775CA8-4507-4FE1-871F-CF674929EE5C}" type="slidenum">
              <a:rPr lang="en-US" smtClean="0"/>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C64AC0F0-6DC8-440D-929B-9C35B6AB6052}" type="datetimeFigureOut">
              <a:rPr lang="en-US" smtClean="0"/>
              <a:t>4/4/2018</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C7775CA8-4507-4FE1-871F-CF674929EE5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C64AC0F0-6DC8-440D-929B-9C35B6AB6052}" type="datetimeFigureOut">
              <a:rPr lang="en-US" smtClean="0"/>
              <a:t>4/4/2018</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C7775CA8-4507-4FE1-871F-CF674929EE5C}"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64AC0F0-6DC8-440D-929B-9C35B6AB6052}" type="datetimeFigureOut">
              <a:rPr lang="en-US" smtClean="0"/>
              <a:t>4/4/2018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775CA8-4507-4FE1-871F-CF674929EE5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C64AC0F0-6DC8-440D-929B-9C35B6AB6052}" type="datetimeFigureOut">
              <a:rPr lang="en-US" smtClean="0"/>
              <a:t>4/4/2018</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C7775CA8-4507-4FE1-871F-CF674929EE5C}"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C64AC0F0-6DC8-440D-929B-9C35B6AB6052}" type="datetimeFigureOut">
              <a:rPr lang="en-US" smtClean="0"/>
              <a:t>4/4/2018</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C7775CA8-4507-4FE1-871F-CF674929EE5C}"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C64AC0F0-6DC8-440D-929B-9C35B6AB6052}" type="datetimeFigureOut">
              <a:rPr lang="en-US" smtClean="0"/>
              <a:t>4/4/2018</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C7775CA8-4507-4FE1-871F-CF674929EE5C}"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C64AC0F0-6DC8-440D-929B-9C35B6AB6052}" type="datetimeFigureOut">
              <a:rPr lang="en-US" smtClean="0"/>
              <a:t>4/4/2018</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C7775CA8-4507-4FE1-871F-CF674929EE5C}"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6250" y="381000"/>
            <a:ext cx="8062912" cy="1470025"/>
          </a:xfrm>
        </p:spPr>
        <p:txBody>
          <a:bodyPr>
            <a:normAutofit fontScale="90000"/>
          </a:bodyPr>
          <a:lstStyle/>
          <a:p>
            <a:r>
              <a:rPr lang="en-US" dirty="0" smtClean="0">
                <a:solidFill>
                  <a:srgbClr val="FF8258"/>
                </a:solidFill>
              </a:rPr>
              <a:t>Leveraging Partnerships for a Stronger WIC</a:t>
            </a:r>
            <a:endParaRPr lang="en-US" dirty="0">
              <a:solidFill>
                <a:srgbClr val="FF8258"/>
              </a:solidFill>
            </a:endParaRPr>
          </a:p>
        </p:txBody>
      </p:sp>
      <p:sp>
        <p:nvSpPr>
          <p:cNvPr id="3" name="Subtitle 2"/>
          <p:cNvSpPr>
            <a:spLocks noGrp="1"/>
          </p:cNvSpPr>
          <p:nvPr>
            <p:ph type="subTitle" idx="1"/>
          </p:nvPr>
        </p:nvSpPr>
        <p:spPr>
          <a:xfrm>
            <a:off x="762000" y="2743200"/>
            <a:ext cx="7848600" cy="2169320"/>
          </a:xfrm>
        </p:spPr>
        <p:txBody>
          <a:bodyPr>
            <a:normAutofit/>
          </a:bodyPr>
          <a:lstStyle/>
          <a:p>
            <a:r>
              <a:rPr lang="en-US" dirty="0" smtClean="0"/>
              <a:t>M. Chaplin Mazzocchi, DTR</a:t>
            </a:r>
          </a:p>
          <a:p>
            <a:r>
              <a:rPr lang="en-US" dirty="0" smtClean="0"/>
              <a:t>Lancaster (PA) County WIC</a:t>
            </a:r>
          </a:p>
          <a:p>
            <a:r>
              <a:rPr lang="en-US" dirty="0" smtClean="0"/>
              <a:t>Community Action Partnership </a:t>
            </a:r>
          </a:p>
          <a:p>
            <a:r>
              <a:rPr lang="en-US" dirty="0" smtClean="0"/>
              <a:t>of Lancaster County</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6572" y="5410200"/>
            <a:ext cx="1780198" cy="1059117"/>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5695" y="5410200"/>
            <a:ext cx="1735369" cy="1059117"/>
          </a:xfrm>
          <a:prstGeom prst="rect">
            <a:avLst/>
          </a:prstGeom>
        </p:spPr>
      </p:pic>
    </p:spTree>
    <p:extLst>
      <p:ext uri="{BB962C8B-B14F-4D97-AF65-F5344CB8AC3E}">
        <p14:creationId xmlns:p14="http://schemas.microsoft.com/office/powerpoint/2010/main" val="1698910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Welsh Mountain Health Center</a:t>
            </a:r>
            <a:endParaRPr lang="en-US" dirty="0"/>
          </a:p>
        </p:txBody>
      </p:sp>
      <p:sp>
        <p:nvSpPr>
          <p:cNvPr id="3" name="Content Placeholder 2"/>
          <p:cNvSpPr>
            <a:spLocks noGrp="1"/>
          </p:cNvSpPr>
          <p:nvPr>
            <p:ph idx="1"/>
          </p:nvPr>
        </p:nvSpPr>
        <p:spPr/>
        <p:txBody>
          <a:bodyPr>
            <a:normAutofit/>
          </a:bodyPr>
          <a:lstStyle/>
          <a:p>
            <a:r>
              <a:rPr lang="en-US" dirty="0" smtClean="0"/>
              <a:t>Each Thursday, a WIC clinic runs out of the Springville location of Welsh Mountain Health Center. </a:t>
            </a:r>
          </a:p>
          <a:p>
            <a:r>
              <a:rPr lang="en-US" dirty="0" smtClean="0"/>
              <a:t>The clinic serves families in a rural area of our county. </a:t>
            </a:r>
          </a:p>
          <a:p>
            <a:r>
              <a:rPr lang="en-US" dirty="0" smtClean="0"/>
              <a:t>WIC program presentations were given to the Dental and Medical staff of all locations.</a:t>
            </a:r>
          </a:p>
          <a:p>
            <a:r>
              <a:rPr lang="en-US" dirty="0" smtClean="0"/>
              <a:t>Caseload was 25 at the end of the grant period.</a:t>
            </a:r>
            <a:endParaRPr lang="en-US" dirty="0"/>
          </a:p>
        </p:txBody>
      </p:sp>
    </p:spTree>
    <p:extLst>
      <p:ext uri="{BB962C8B-B14F-4D97-AF65-F5344CB8AC3E}">
        <p14:creationId xmlns:p14="http://schemas.microsoft.com/office/powerpoint/2010/main" val="138270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Medical Liaison </a:t>
            </a:r>
            <a:endParaRPr lang="en-US" dirty="0"/>
          </a:p>
        </p:txBody>
      </p:sp>
      <p:sp>
        <p:nvSpPr>
          <p:cNvPr id="3" name="Content Placeholder 2"/>
          <p:cNvSpPr>
            <a:spLocks noGrp="1"/>
          </p:cNvSpPr>
          <p:nvPr>
            <p:ph idx="1"/>
          </p:nvPr>
        </p:nvSpPr>
        <p:spPr>
          <a:xfrm>
            <a:off x="457200" y="1524000"/>
            <a:ext cx="8229600" cy="5029200"/>
          </a:xfrm>
        </p:spPr>
        <p:txBody>
          <a:bodyPr>
            <a:normAutofit/>
          </a:bodyPr>
          <a:lstStyle/>
          <a:p>
            <a:r>
              <a:rPr lang="en-US" dirty="0"/>
              <a:t>Registered Nurse with BSN</a:t>
            </a:r>
          </a:p>
          <a:p>
            <a:r>
              <a:rPr lang="en-US" dirty="0"/>
              <a:t>Trained as WIC Nutritionist</a:t>
            </a:r>
          </a:p>
          <a:p>
            <a:r>
              <a:rPr lang="en-US" dirty="0" smtClean="0"/>
              <a:t>Used </a:t>
            </a:r>
            <a:r>
              <a:rPr lang="en-US" dirty="0"/>
              <a:t>the knowledge and </a:t>
            </a:r>
            <a:r>
              <a:rPr lang="en-US" dirty="0" smtClean="0"/>
              <a:t>experience </a:t>
            </a:r>
            <a:r>
              <a:rPr lang="en-US" dirty="0"/>
              <a:t>as both </a:t>
            </a:r>
            <a:r>
              <a:rPr lang="en-US" dirty="0" smtClean="0"/>
              <a:t>a </a:t>
            </a:r>
            <a:r>
              <a:rPr lang="en-US" dirty="0"/>
              <a:t>RN and a WIC Nutritionist </a:t>
            </a:r>
            <a:r>
              <a:rPr lang="en-US" dirty="0" smtClean="0"/>
              <a:t>to</a:t>
            </a:r>
            <a:r>
              <a:rPr lang="en-US" dirty="0"/>
              <a:t>:</a:t>
            </a:r>
          </a:p>
          <a:p>
            <a:pPr lvl="1"/>
            <a:r>
              <a:rPr lang="en-US" dirty="0" smtClean="0"/>
              <a:t>Bridge </a:t>
            </a:r>
            <a:r>
              <a:rPr lang="en-US" dirty="0"/>
              <a:t>the gap</a:t>
            </a:r>
          </a:p>
          <a:p>
            <a:pPr lvl="1"/>
            <a:r>
              <a:rPr lang="en-US" dirty="0"/>
              <a:t>Strengthen </a:t>
            </a:r>
            <a:r>
              <a:rPr lang="en-US" dirty="0" smtClean="0"/>
              <a:t>community partner relationships</a:t>
            </a:r>
            <a:endParaRPr lang="en-US" dirty="0"/>
          </a:p>
          <a:p>
            <a:pPr lvl="1"/>
            <a:r>
              <a:rPr lang="en-US" dirty="0"/>
              <a:t>Inform </a:t>
            </a:r>
            <a:r>
              <a:rPr lang="en-US" dirty="0" smtClean="0"/>
              <a:t>college students</a:t>
            </a:r>
            <a:endParaRPr lang="en-US" dirty="0"/>
          </a:p>
          <a:p>
            <a:pPr lvl="1"/>
            <a:r>
              <a:rPr lang="en-US" dirty="0"/>
              <a:t>Decrease misunderstandings</a:t>
            </a:r>
          </a:p>
          <a:p>
            <a:pPr lvl="1"/>
            <a:r>
              <a:rPr lang="en-US" dirty="0"/>
              <a:t>Answer questions and share information about </a:t>
            </a:r>
            <a:r>
              <a:rPr lang="en-US" dirty="0" smtClean="0"/>
              <a:t>WIC</a:t>
            </a:r>
          </a:p>
        </p:txBody>
      </p:sp>
    </p:spTree>
    <p:extLst>
      <p:ext uri="{BB962C8B-B14F-4D97-AF65-F5344CB8AC3E}">
        <p14:creationId xmlns:p14="http://schemas.microsoft.com/office/powerpoint/2010/main" val="8067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 Medical Liaison Bridged the Gap</a:t>
            </a:r>
            <a:endParaRPr lang="en-US" dirty="0"/>
          </a:p>
        </p:txBody>
      </p:sp>
      <p:sp>
        <p:nvSpPr>
          <p:cNvPr id="3" name="Content Placeholder 2"/>
          <p:cNvSpPr>
            <a:spLocks noGrp="1"/>
          </p:cNvSpPr>
          <p:nvPr>
            <p:ph idx="1"/>
          </p:nvPr>
        </p:nvSpPr>
        <p:spPr/>
        <p:txBody>
          <a:bodyPr>
            <a:normAutofit/>
          </a:bodyPr>
          <a:lstStyle/>
          <a:p>
            <a:r>
              <a:rPr lang="en-US" dirty="0" smtClean="0"/>
              <a:t>The medical liaison presented information on the following: </a:t>
            </a:r>
          </a:p>
          <a:p>
            <a:pPr lvl="1"/>
            <a:r>
              <a:rPr lang="en-US" dirty="0" smtClean="0"/>
              <a:t>Eligibility guidelines</a:t>
            </a:r>
            <a:endParaRPr lang="en-US" dirty="0"/>
          </a:p>
          <a:p>
            <a:pPr lvl="1"/>
            <a:r>
              <a:rPr lang="en-US" dirty="0"/>
              <a:t>Breastfeeding </a:t>
            </a:r>
            <a:r>
              <a:rPr lang="en-US" dirty="0" smtClean="0"/>
              <a:t>services</a:t>
            </a:r>
            <a:endParaRPr lang="en-US" dirty="0"/>
          </a:p>
          <a:p>
            <a:pPr lvl="1"/>
            <a:r>
              <a:rPr lang="en-US" dirty="0"/>
              <a:t>Nutrition a</a:t>
            </a:r>
            <a:r>
              <a:rPr lang="en-US" dirty="0" smtClean="0"/>
              <a:t>ssessments</a:t>
            </a:r>
            <a:endParaRPr lang="en-US" dirty="0"/>
          </a:p>
          <a:p>
            <a:pPr lvl="1"/>
            <a:r>
              <a:rPr lang="en-US" dirty="0"/>
              <a:t>Nutrition </a:t>
            </a:r>
            <a:r>
              <a:rPr lang="en-US" dirty="0" smtClean="0"/>
              <a:t>education</a:t>
            </a:r>
            <a:endParaRPr lang="en-US" dirty="0"/>
          </a:p>
          <a:p>
            <a:pPr lvl="1"/>
            <a:r>
              <a:rPr lang="en-US" dirty="0"/>
              <a:t>WIC on Wheels</a:t>
            </a:r>
          </a:p>
          <a:p>
            <a:pPr lvl="1"/>
            <a:r>
              <a:rPr lang="en-US" dirty="0"/>
              <a:t>Breast Pump Program</a:t>
            </a:r>
          </a:p>
          <a:p>
            <a:pPr lvl="1"/>
            <a:r>
              <a:rPr lang="en-US" dirty="0"/>
              <a:t>Cook With Me Classes and Grocery Store Tours</a:t>
            </a:r>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514600"/>
            <a:ext cx="3903008"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63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6" end="6"/>
                                            </p:txEl>
                                          </p:spTgt>
                                        </p:tgtEl>
                                        <p:attrNameLst>
                                          <p:attrName>style.visibility</p:attrName>
                                        </p:attrNameLst>
                                      </p:cBhvr>
                                      <p:to>
                                        <p:strVal val="visible"/>
                                      </p:to>
                                    </p:set>
                                    <p:animEffect transition="in" filter="fade">
                                      <p:cBhvr>
                                        <p:cTn id="30" dur="500"/>
                                        <p:tgtEl>
                                          <p:spTgt spid="3">
                                            <p:txEl>
                                              <p:pRg st="6" end="6"/>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the Medical Liaison Bridged the Gap</a:t>
            </a:r>
            <a:endParaRPr lang="en-US" dirty="0"/>
          </a:p>
        </p:txBody>
      </p:sp>
      <p:sp>
        <p:nvSpPr>
          <p:cNvPr id="3" name="Content Placeholder 2"/>
          <p:cNvSpPr>
            <a:spLocks noGrp="1"/>
          </p:cNvSpPr>
          <p:nvPr>
            <p:ph idx="1"/>
          </p:nvPr>
        </p:nvSpPr>
        <p:spPr>
          <a:xfrm>
            <a:off x="457200" y="1882808"/>
            <a:ext cx="4343400" cy="4572000"/>
          </a:xfrm>
        </p:spPr>
        <p:txBody>
          <a:bodyPr>
            <a:normAutofit lnSpcReduction="10000"/>
          </a:bodyPr>
          <a:lstStyle/>
          <a:p>
            <a:r>
              <a:rPr lang="en-US" dirty="0" smtClean="0"/>
              <a:t>Special care was taken to address the qualifications of the WIC Nutritionist. </a:t>
            </a:r>
          </a:p>
          <a:p>
            <a:r>
              <a:rPr lang="en-US" dirty="0" smtClean="0"/>
              <a:t>Providers were educated on our level of expertise when it comes to prenatal and early childhood nutrition. </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9950" y="2286000"/>
            <a:ext cx="4425950" cy="335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587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the Medical Liaison Bridged the Gap</a:t>
            </a:r>
          </a:p>
        </p:txBody>
      </p:sp>
      <p:sp>
        <p:nvSpPr>
          <p:cNvPr id="3" name="Content Placeholder 2"/>
          <p:cNvSpPr>
            <a:spLocks noGrp="1"/>
          </p:cNvSpPr>
          <p:nvPr>
            <p:ph idx="1"/>
          </p:nvPr>
        </p:nvSpPr>
        <p:spPr/>
        <p:txBody>
          <a:bodyPr/>
          <a:lstStyle/>
          <a:p>
            <a:r>
              <a:rPr lang="en-US" dirty="0" smtClean="0"/>
              <a:t>Providers were given an overview of what happens during a WIC appointment.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200400"/>
            <a:ext cx="4425950" cy="334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62526" y="3200400"/>
            <a:ext cx="442595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7760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fade">
                                      <p:cBhvr>
                                        <p:cTn id="17" dur="5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Breastfeeding Promotion</a:t>
            </a:r>
            <a:endParaRPr lang="en-US" dirty="0"/>
          </a:p>
        </p:txBody>
      </p:sp>
      <p:sp>
        <p:nvSpPr>
          <p:cNvPr id="3" name="Content Placeholder 2"/>
          <p:cNvSpPr>
            <a:spLocks noGrp="1"/>
          </p:cNvSpPr>
          <p:nvPr>
            <p:ph idx="1"/>
          </p:nvPr>
        </p:nvSpPr>
        <p:spPr>
          <a:xfrm>
            <a:off x="469523" y="1447800"/>
            <a:ext cx="8229600" cy="4572000"/>
          </a:xfrm>
        </p:spPr>
        <p:txBody>
          <a:bodyPr/>
          <a:lstStyle/>
          <a:p>
            <a:r>
              <a:rPr lang="en-US" dirty="0" smtClean="0"/>
              <a:t>The medical liaison presented information on the importance of the breastfeeding support and  peer counselor program. </a:t>
            </a:r>
          </a:p>
          <a:p>
            <a:pPr marL="64008" indent="0">
              <a:buNone/>
            </a:pP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93" y="2975401"/>
            <a:ext cx="4509130"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4323" y="2975401"/>
            <a:ext cx="4518025"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4109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fade">
                                      <p:cBhvr>
                                        <p:cTn id="17"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the Medical Liaison Bridged the Gap</a:t>
            </a:r>
          </a:p>
        </p:txBody>
      </p:sp>
      <p:sp>
        <p:nvSpPr>
          <p:cNvPr id="4" name="Content Placeholder 3"/>
          <p:cNvSpPr>
            <a:spLocks noGrp="1"/>
          </p:cNvSpPr>
          <p:nvPr>
            <p:ph sz="half" idx="1"/>
          </p:nvPr>
        </p:nvSpPr>
        <p:spPr>
          <a:xfrm>
            <a:off x="457200" y="1828800"/>
            <a:ext cx="4038600" cy="4572000"/>
          </a:xfrm>
        </p:spPr>
        <p:txBody>
          <a:bodyPr/>
          <a:lstStyle/>
          <a:p>
            <a:r>
              <a:rPr lang="en-US" dirty="0" smtClean="0"/>
              <a:t>A health care provider fact and referral form was used for providers. </a:t>
            </a:r>
          </a:p>
          <a:p>
            <a:r>
              <a:rPr lang="en-US" dirty="0"/>
              <a:t>S</a:t>
            </a:r>
            <a:r>
              <a:rPr lang="en-US" dirty="0" smtClean="0"/>
              <a:t>urveys were given after every presentation. </a:t>
            </a:r>
            <a:endParaRPr lang="en-US" dirty="0"/>
          </a:p>
        </p:txBody>
      </p:sp>
      <p:pic>
        <p:nvPicPr>
          <p:cNvPr id="3074"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910920" y="1722438"/>
            <a:ext cx="3513159" cy="452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5021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Effect transition="in" filter="fade">
                                      <p:cBhvr>
                                        <p:cTn id="1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99032"/>
          </a:xfrm>
        </p:spPr>
        <p:txBody>
          <a:bodyPr/>
          <a:lstStyle/>
          <a:p>
            <a:pPr algn="ctr"/>
            <a:r>
              <a:rPr lang="en-US" dirty="0" smtClean="0"/>
              <a:t>Survey Results</a:t>
            </a:r>
            <a:endParaRPr lang="en-US" dirty="0"/>
          </a:p>
        </p:txBody>
      </p:sp>
      <p:pic>
        <p:nvPicPr>
          <p:cNvPr id="4102" name="Picture 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76400" y="609600"/>
            <a:ext cx="6248400" cy="6152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0778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Effect transition="in" filter="fade">
                                      <p:cBhvr>
                                        <p:cTn id="7"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Increased Health Care Referrals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06370737"/>
              </p:ext>
            </p:extLst>
          </p:nvPr>
        </p:nvGraphicFramePr>
        <p:xfrm>
          <a:off x="457200" y="1882775"/>
          <a:ext cx="8229600" cy="4572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95466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Increased Health Care Outreach</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medical liaison was able to reach over 75 health care facilities or educational institutions during the grant period. </a:t>
            </a:r>
          </a:p>
          <a:p>
            <a:r>
              <a:rPr lang="en-US" dirty="0" smtClean="0"/>
              <a:t>23 of these facilities were given a formal WIC presentation. </a:t>
            </a:r>
          </a:p>
          <a:p>
            <a:r>
              <a:rPr lang="en-US" dirty="0" smtClean="0"/>
              <a:t>The other locations were provided with WIC outreach materials and promotional breastfeeding children’s books. </a:t>
            </a:r>
          </a:p>
          <a:p>
            <a:r>
              <a:rPr lang="en-US" dirty="0" smtClean="0"/>
              <a:t>This impressive number would not have been reached if there had not been a designated staff person for this initiative. </a:t>
            </a:r>
            <a:endParaRPr lang="en-US" dirty="0"/>
          </a:p>
        </p:txBody>
      </p:sp>
    </p:spTree>
    <p:extLst>
      <p:ext uri="{BB962C8B-B14F-4D97-AF65-F5344CB8AC3E}">
        <p14:creationId xmlns:p14="http://schemas.microsoft.com/office/powerpoint/2010/main" val="2178615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9000">
              <a:srgbClr val="939598"/>
            </a:gs>
            <a:gs pos="75000">
              <a:srgbClr val="5D5D5D"/>
            </a:gs>
            <a:gs pos="100000">
              <a:srgbClr val="EC098D"/>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Our Initiatives	</a:t>
            </a:r>
            <a:endParaRPr lang="en-US" sz="4400" dirty="0"/>
          </a:p>
        </p:txBody>
      </p:sp>
      <p:sp>
        <p:nvSpPr>
          <p:cNvPr id="3" name="Content Placeholder 2"/>
          <p:cNvSpPr>
            <a:spLocks noGrp="1"/>
          </p:cNvSpPr>
          <p:nvPr>
            <p:ph type="body" idx="1"/>
          </p:nvPr>
        </p:nvSpPr>
        <p:spPr>
          <a:xfrm>
            <a:off x="381000" y="1633536"/>
            <a:ext cx="4343400" cy="2709864"/>
          </a:xfrm>
        </p:spPr>
        <p:txBody>
          <a:bodyPr>
            <a:normAutofit/>
          </a:bodyPr>
          <a:lstStyle/>
          <a:p>
            <a:r>
              <a:rPr lang="en-US" sz="2800" dirty="0" smtClean="0"/>
              <a:t>The local WIC agency applied for two competitive grants from our state agency, a co-location grant and medical liaison grant. </a:t>
            </a:r>
            <a:endParaRPr lang="en-US" sz="2800" dirty="0"/>
          </a:p>
        </p:txBody>
      </p:sp>
    </p:spTree>
    <p:extLst>
      <p:ext uri="{BB962C8B-B14F-4D97-AF65-F5344CB8AC3E}">
        <p14:creationId xmlns:p14="http://schemas.microsoft.com/office/powerpoint/2010/main" val="3026866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Increasing WIC’s Footprint</a:t>
            </a:r>
            <a:endParaRPr lang="en-US" dirty="0"/>
          </a:p>
        </p:txBody>
      </p:sp>
      <p:sp>
        <p:nvSpPr>
          <p:cNvPr id="3" name="Content Placeholder 2"/>
          <p:cNvSpPr>
            <a:spLocks noGrp="1"/>
          </p:cNvSpPr>
          <p:nvPr>
            <p:ph idx="1"/>
          </p:nvPr>
        </p:nvSpPr>
        <p:spPr>
          <a:xfrm>
            <a:off x="457200" y="1752600"/>
            <a:ext cx="8382000" cy="4898992"/>
          </a:xfrm>
        </p:spPr>
        <p:txBody>
          <a:bodyPr>
            <a:normAutofit fontScale="77500" lnSpcReduction="20000"/>
          </a:bodyPr>
          <a:lstStyle/>
          <a:p>
            <a:r>
              <a:rPr lang="en-US" dirty="0" smtClean="0"/>
              <a:t>During the grant period the </a:t>
            </a:r>
            <a:r>
              <a:rPr lang="en-US" dirty="0"/>
              <a:t>medical liaison was able to speak with or present to over 75 medical providers and colleges in Lancaster County. </a:t>
            </a:r>
            <a:endParaRPr lang="en-US" dirty="0" smtClean="0"/>
          </a:p>
          <a:p>
            <a:r>
              <a:rPr lang="en-US" dirty="0" smtClean="0"/>
              <a:t>The nutritionist that was co-located provided WIC </a:t>
            </a:r>
            <a:r>
              <a:rPr lang="en-US" dirty="0"/>
              <a:t>benefits </a:t>
            </a:r>
            <a:r>
              <a:rPr lang="en-US" dirty="0" smtClean="0"/>
              <a:t>to </a:t>
            </a:r>
            <a:r>
              <a:rPr lang="en-US" dirty="0"/>
              <a:t>284 </a:t>
            </a:r>
            <a:r>
              <a:rPr lang="en-US" dirty="0" smtClean="0"/>
              <a:t>customers.</a:t>
            </a:r>
          </a:p>
          <a:p>
            <a:r>
              <a:rPr lang="en-US" dirty="0" smtClean="0"/>
              <a:t>Made contact with </a:t>
            </a:r>
            <a:r>
              <a:rPr lang="en-US" dirty="0"/>
              <a:t>227 customers through nutrition presentations and </a:t>
            </a:r>
            <a:r>
              <a:rPr lang="en-US" dirty="0" smtClean="0"/>
              <a:t>on-site </a:t>
            </a:r>
            <a:r>
              <a:rPr lang="en-US" dirty="0"/>
              <a:t>outreach. </a:t>
            </a:r>
            <a:endParaRPr lang="en-US" dirty="0" smtClean="0"/>
          </a:p>
          <a:p>
            <a:r>
              <a:rPr lang="en-US" dirty="0" smtClean="0"/>
              <a:t>Of these </a:t>
            </a:r>
            <a:r>
              <a:rPr lang="en-US" dirty="0"/>
              <a:t>contacts </a:t>
            </a:r>
            <a:r>
              <a:rPr lang="en-US" dirty="0" smtClean="0"/>
              <a:t>122 appointments were scheduled.</a:t>
            </a:r>
          </a:p>
          <a:p>
            <a:r>
              <a:rPr lang="en-US" dirty="0" smtClean="0"/>
              <a:t>Both </a:t>
            </a:r>
            <a:r>
              <a:rPr lang="en-US" dirty="0"/>
              <a:t>of these grants provided our local agency the opportunity to increase </a:t>
            </a:r>
            <a:r>
              <a:rPr lang="en-US" dirty="0" smtClean="0"/>
              <a:t>WIC’s </a:t>
            </a:r>
            <a:r>
              <a:rPr lang="en-US" dirty="0"/>
              <a:t>footprint in the community. </a:t>
            </a:r>
            <a:endParaRPr lang="en-US" dirty="0" smtClean="0"/>
          </a:p>
          <a:p>
            <a:r>
              <a:rPr lang="en-US" dirty="0"/>
              <a:t>Positions that lend time to personal intensive outreach with community organizations and medical field professionals increase the knowledge and understanding of WIC and referrals to WIC, leading to an increase in participation </a:t>
            </a:r>
            <a:r>
              <a:rPr lang="en-US" dirty="0" smtClean="0"/>
              <a:t>and retention rates.</a:t>
            </a:r>
            <a:endParaRPr lang="en-US" b="1" dirty="0"/>
          </a:p>
        </p:txBody>
      </p:sp>
    </p:spTree>
    <p:extLst>
      <p:ext uri="{BB962C8B-B14F-4D97-AF65-F5344CB8AC3E}">
        <p14:creationId xmlns:p14="http://schemas.microsoft.com/office/powerpoint/2010/main" val="1611461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Co-location Sites</a:t>
            </a:r>
            <a:endParaRPr lang="en-US" dirty="0"/>
          </a:p>
        </p:txBody>
      </p:sp>
      <p:sp>
        <p:nvSpPr>
          <p:cNvPr id="3" name="Content Placeholder 2"/>
          <p:cNvSpPr>
            <a:spLocks noGrp="1"/>
          </p:cNvSpPr>
          <p:nvPr>
            <p:ph idx="1"/>
          </p:nvPr>
        </p:nvSpPr>
        <p:spPr>
          <a:xfrm>
            <a:off x="457200" y="1524000"/>
            <a:ext cx="8458200" cy="4953000"/>
          </a:xfrm>
        </p:spPr>
        <p:txBody>
          <a:bodyPr>
            <a:normAutofit/>
          </a:bodyPr>
          <a:lstStyle/>
          <a:p>
            <a:pPr lvl="0"/>
            <a:r>
              <a:rPr lang="en-US" dirty="0"/>
              <a:t>Lancaster County Assistance Office </a:t>
            </a:r>
          </a:p>
          <a:p>
            <a:pPr lvl="0"/>
            <a:r>
              <a:rPr lang="en-US" dirty="0"/>
              <a:t>Healthy Beginnings Plus Program </a:t>
            </a:r>
            <a:r>
              <a:rPr lang="en-US" b="1" dirty="0"/>
              <a:t>(</a:t>
            </a:r>
            <a:r>
              <a:rPr lang="en-US" dirty="0"/>
              <a:t>Pennsylvania's effort to assist low-income, pregnant women who are eligible for Medical Assistance in having a positive prenatal care experience)</a:t>
            </a:r>
          </a:p>
          <a:p>
            <a:pPr lvl="0"/>
            <a:r>
              <a:rPr lang="en-US" dirty="0"/>
              <a:t>PA </a:t>
            </a:r>
            <a:r>
              <a:rPr lang="en-US" dirty="0" err="1"/>
              <a:t>CareerLink</a:t>
            </a:r>
            <a:r>
              <a:rPr lang="en-US" dirty="0"/>
              <a:t> of Lancaster County (an American Job Center/One-Stop center)</a:t>
            </a:r>
          </a:p>
          <a:p>
            <a:pPr lvl="0"/>
            <a:r>
              <a:rPr lang="en-US" dirty="0"/>
              <a:t>Welsh Mountain Health Center (a Federally Qualified Health Center)</a:t>
            </a:r>
          </a:p>
        </p:txBody>
      </p:sp>
    </p:spTree>
    <p:extLst>
      <p:ext uri="{BB962C8B-B14F-4D97-AF65-F5344CB8AC3E}">
        <p14:creationId xmlns:p14="http://schemas.microsoft.com/office/powerpoint/2010/main" val="1622828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Lancaster County Assistance Office (CAO)</a:t>
            </a:r>
            <a:endParaRPr lang="en-US" dirty="0"/>
          </a:p>
        </p:txBody>
      </p:sp>
      <p:sp>
        <p:nvSpPr>
          <p:cNvPr id="3" name="Content Placeholder 2"/>
          <p:cNvSpPr>
            <a:spLocks noGrp="1"/>
          </p:cNvSpPr>
          <p:nvPr>
            <p:ph sz="half" idx="1"/>
          </p:nvPr>
        </p:nvSpPr>
        <p:spPr>
          <a:xfrm>
            <a:off x="457200" y="1722437"/>
            <a:ext cx="4038600" cy="4983163"/>
          </a:xfrm>
        </p:spPr>
        <p:txBody>
          <a:bodyPr>
            <a:normAutofit/>
          </a:bodyPr>
          <a:lstStyle/>
          <a:p>
            <a:r>
              <a:rPr lang="en-US" dirty="0" smtClean="0"/>
              <a:t>Each Monday a WIC nutritionist was present at the County Assistance Office. </a:t>
            </a:r>
          </a:p>
          <a:p>
            <a:r>
              <a:rPr lang="en-US" dirty="0" smtClean="0"/>
              <a:t>Case workers make referrals to the nutritionist during the day. </a:t>
            </a:r>
          </a:p>
          <a:p>
            <a:r>
              <a:rPr lang="en-US" dirty="0" smtClean="0"/>
              <a:t>Customers in the waiting area are able to self refer. </a:t>
            </a:r>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24400" y="1828800"/>
            <a:ext cx="4175919" cy="4175919"/>
          </a:xfrm>
        </p:spPr>
      </p:pic>
    </p:spTree>
    <p:extLst>
      <p:ext uri="{BB962C8B-B14F-4D97-AF65-F5344CB8AC3E}">
        <p14:creationId xmlns:p14="http://schemas.microsoft.com/office/powerpoint/2010/main" val="934199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458200" cy="1399032"/>
          </a:xfrm>
        </p:spPr>
        <p:txBody>
          <a:bodyPr>
            <a:noAutofit/>
          </a:bodyPr>
          <a:lstStyle/>
          <a:p>
            <a:r>
              <a:rPr lang="en-US" dirty="0" smtClean="0"/>
              <a:t>Lancaster</a:t>
            </a:r>
            <a:r>
              <a:rPr lang="en-US" sz="3800" dirty="0" smtClean="0"/>
              <a:t> County Assistance Office (CAO)	</a:t>
            </a:r>
            <a:endParaRPr lang="en-US" sz="3800" dirty="0"/>
          </a:p>
        </p:txBody>
      </p:sp>
      <p:sp>
        <p:nvSpPr>
          <p:cNvPr id="3" name="Content Placeholder 2"/>
          <p:cNvSpPr>
            <a:spLocks noGrp="1"/>
          </p:cNvSpPr>
          <p:nvPr>
            <p:ph idx="1"/>
          </p:nvPr>
        </p:nvSpPr>
        <p:spPr>
          <a:xfrm>
            <a:off x="457200" y="2514600"/>
            <a:ext cx="5105400" cy="3048000"/>
          </a:xfrm>
        </p:spPr>
        <p:txBody>
          <a:bodyPr>
            <a:normAutofit/>
          </a:bodyPr>
          <a:lstStyle/>
          <a:p>
            <a:r>
              <a:rPr lang="en-US" dirty="0" smtClean="0"/>
              <a:t>There were a total of 59 people scheduled for WIC appointments. </a:t>
            </a:r>
          </a:p>
          <a:p>
            <a:r>
              <a:rPr lang="en-US" dirty="0" smtClean="0"/>
              <a:t>There were 34 referral forms completed.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62625" y="2057400"/>
            <a:ext cx="3158490" cy="3948113"/>
          </a:xfrm>
          <a:prstGeom prst="rect">
            <a:avLst/>
          </a:prstGeom>
        </p:spPr>
      </p:pic>
    </p:spTree>
    <p:extLst>
      <p:ext uri="{BB962C8B-B14F-4D97-AF65-F5344CB8AC3E}">
        <p14:creationId xmlns:p14="http://schemas.microsoft.com/office/powerpoint/2010/main" val="2113694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Healthy Beginnings Plus (HBP)	</a:t>
            </a:r>
            <a:endParaRPr lang="en-US" dirty="0"/>
          </a:p>
        </p:txBody>
      </p:sp>
      <p:sp>
        <p:nvSpPr>
          <p:cNvPr id="3" name="Content Placeholder 2"/>
          <p:cNvSpPr>
            <a:spLocks noGrp="1"/>
          </p:cNvSpPr>
          <p:nvPr>
            <p:ph idx="1"/>
          </p:nvPr>
        </p:nvSpPr>
        <p:spPr/>
        <p:txBody>
          <a:bodyPr/>
          <a:lstStyle/>
          <a:p>
            <a:r>
              <a:rPr lang="en-US" dirty="0" smtClean="0"/>
              <a:t>Each Tuesday, a WIC nutritionist completes intake appointments for pregnant women. </a:t>
            </a:r>
          </a:p>
          <a:p>
            <a:r>
              <a:rPr lang="en-US" dirty="0" smtClean="0"/>
              <a:t>HBP has the same income guidelines as the WIC program. </a:t>
            </a:r>
          </a:p>
          <a:p>
            <a:r>
              <a:rPr lang="en-US" dirty="0" smtClean="0"/>
              <a:t>We are able to complete certifications for pregnant woman and issue checks on site.</a:t>
            </a:r>
          </a:p>
          <a:p>
            <a:r>
              <a:rPr lang="en-US" dirty="0"/>
              <a:t>Number of women enrolled onto WIC while at HBP during the grant period was 256. </a:t>
            </a:r>
          </a:p>
        </p:txBody>
      </p:sp>
    </p:spTree>
    <p:extLst>
      <p:ext uri="{BB962C8B-B14F-4D97-AF65-F5344CB8AC3E}">
        <p14:creationId xmlns:p14="http://schemas.microsoft.com/office/powerpoint/2010/main" val="2450411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99032"/>
          </a:xfrm>
        </p:spPr>
        <p:txBody>
          <a:bodyPr/>
          <a:lstStyle/>
          <a:p>
            <a:r>
              <a:rPr lang="en-US" dirty="0" smtClean="0"/>
              <a:t>PA </a:t>
            </a:r>
            <a:r>
              <a:rPr lang="en-US" dirty="0" err="1" smtClean="0"/>
              <a:t>CareerLink</a:t>
            </a:r>
            <a:r>
              <a:rPr lang="en-US" dirty="0" smtClean="0"/>
              <a:t> of Lancaster County</a:t>
            </a:r>
            <a:endParaRPr lang="en-US" dirty="0"/>
          </a:p>
        </p:txBody>
      </p:sp>
      <p:sp>
        <p:nvSpPr>
          <p:cNvPr id="3" name="Content Placeholder 2"/>
          <p:cNvSpPr>
            <a:spLocks noGrp="1"/>
          </p:cNvSpPr>
          <p:nvPr>
            <p:ph idx="1"/>
          </p:nvPr>
        </p:nvSpPr>
        <p:spPr/>
        <p:txBody>
          <a:bodyPr>
            <a:normAutofit/>
          </a:bodyPr>
          <a:lstStyle/>
          <a:p>
            <a:r>
              <a:rPr lang="en-US" dirty="0" smtClean="0"/>
              <a:t>The </a:t>
            </a:r>
            <a:r>
              <a:rPr lang="en-US" dirty="0" err="1" smtClean="0"/>
              <a:t>CareerLink</a:t>
            </a:r>
            <a:r>
              <a:rPr lang="en-US" dirty="0" smtClean="0"/>
              <a:t> has numerous programs and resources for job seekers. </a:t>
            </a:r>
          </a:p>
          <a:p>
            <a:r>
              <a:rPr lang="en-US" dirty="0" smtClean="0"/>
              <a:t>The nutritionist worked closely with customers who are a part of EARN and Work Ready. </a:t>
            </a:r>
          </a:p>
          <a:p>
            <a:r>
              <a:rPr lang="en-US" dirty="0" smtClean="0"/>
              <a:t>Two times a month there was a nutrition presentation for the customers of these programs, and anyone else in the building was welcome to attend. </a:t>
            </a:r>
            <a:endParaRPr lang="en-US" dirty="0"/>
          </a:p>
        </p:txBody>
      </p:sp>
    </p:spTree>
    <p:extLst>
      <p:ext uri="{BB962C8B-B14F-4D97-AF65-F5344CB8AC3E}">
        <p14:creationId xmlns:p14="http://schemas.microsoft.com/office/powerpoint/2010/main" val="362499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99032"/>
          </a:xfrm>
        </p:spPr>
        <p:txBody>
          <a:bodyPr/>
          <a:lstStyle/>
          <a:p>
            <a:r>
              <a:rPr lang="en-US" dirty="0" smtClean="0"/>
              <a:t>PA </a:t>
            </a:r>
            <a:r>
              <a:rPr lang="en-US" dirty="0" err="1" smtClean="0"/>
              <a:t>CareerLink</a:t>
            </a:r>
            <a:r>
              <a:rPr lang="en-US" dirty="0" smtClean="0"/>
              <a:t> of Lancaster County</a:t>
            </a:r>
            <a:endParaRPr lang="en-US" dirty="0"/>
          </a:p>
        </p:txBody>
      </p:sp>
      <p:sp>
        <p:nvSpPr>
          <p:cNvPr id="3" name="Content Placeholder 2"/>
          <p:cNvSpPr>
            <a:spLocks noGrp="1"/>
          </p:cNvSpPr>
          <p:nvPr>
            <p:ph idx="1"/>
          </p:nvPr>
        </p:nvSpPr>
        <p:spPr>
          <a:xfrm>
            <a:off x="457200" y="1752600"/>
            <a:ext cx="8229600" cy="4495800"/>
          </a:xfrm>
        </p:spPr>
        <p:txBody>
          <a:bodyPr/>
          <a:lstStyle/>
          <a:p>
            <a:r>
              <a:rPr lang="en-US" dirty="0" smtClean="0"/>
              <a:t>Based on attendance of each presentation there were 155 attendees of the nutrition presentations. </a:t>
            </a:r>
          </a:p>
          <a:p>
            <a:r>
              <a:rPr lang="en-US" dirty="0" smtClean="0"/>
              <a:t>WIC presented Pop-Up grocery store tours with customers throughout the year. </a:t>
            </a:r>
          </a:p>
          <a:p>
            <a:r>
              <a:rPr lang="en-US" dirty="0" smtClean="0"/>
              <a:t>90% of customers found the information presented very useful or useful.</a:t>
            </a:r>
          </a:p>
        </p:txBody>
      </p:sp>
    </p:spTree>
    <p:extLst>
      <p:ext uri="{BB962C8B-B14F-4D97-AF65-F5344CB8AC3E}">
        <p14:creationId xmlns:p14="http://schemas.microsoft.com/office/powerpoint/2010/main" val="703537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did you learn?</a:t>
            </a:r>
            <a:endParaRPr lang="en-US" dirty="0"/>
          </a:p>
        </p:txBody>
      </p:sp>
      <p:sp>
        <p:nvSpPr>
          <p:cNvPr id="3" name="Content Placeholder 2"/>
          <p:cNvSpPr>
            <a:spLocks noGrp="1"/>
          </p:cNvSpPr>
          <p:nvPr>
            <p:ph idx="1"/>
          </p:nvPr>
        </p:nvSpPr>
        <p:spPr>
          <a:xfrm>
            <a:off x="457200" y="1600200"/>
            <a:ext cx="8229600" cy="4572000"/>
          </a:xfrm>
        </p:spPr>
        <p:txBody>
          <a:bodyPr/>
          <a:lstStyle/>
          <a:p>
            <a:r>
              <a:rPr lang="en-US" dirty="0" smtClean="0"/>
              <a:t>“You can substitute things for butter or sugar.”</a:t>
            </a:r>
          </a:p>
          <a:p>
            <a:r>
              <a:rPr lang="en-US" dirty="0" smtClean="0"/>
              <a:t>“100 extra calories a day = weight gain of 10 pounds a year.” </a:t>
            </a:r>
          </a:p>
          <a:p>
            <a:r>
              <a:rPr lang="en-US" dirty="0" smtClean="0"/>
              <a:t>“Ways to make foods healthy when in a hurry.”</a:t>
            </a:r>
          </a:p>
          <a:p>
            <a:r>
              <a:rPr lang="en-US" dirty="0" smtClean="0"/>
              <a:t>“I learned that reading ingredients will help me be a better shopper and more conscious of what I put in my body.”</a:t>
            </a:r>
          </a:p>
          <a:p>
            <a:endParaRPr lang="en-US" dirty="0"/>
          </a:p>
        </p:txBody>
      </p:sp>
    </p:spTree>
    <p:extLst>
      <p:ext uri="{BB962C8B-B14F-4D97-AF65-F5344CB8AC3E}">
        <p14:creationId xmlns:p14="http://schemas.microsoft.com/office/powerpoint/2010/main" val="826781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WIC Branding">
      <a:dk1>
        <a:srgbClr val="F36C24"/>
      </a:dk1>
      <a:lt1>
        <a:sysClr val="window" lastClr="FFFFFF"/>
      </a:lt1>
      <a:dk2>
        <a:srgbClr val="5D5D5D"/>
      </a:dk2>
      <a:lt2>
        <a:srgbClr val="939598"/>
      </a:lt2>
      <a:accent1>
        <a:srgbClr val="F36C24"/>
      </a:accent1>
      <a:accent2>
        <a:srgbClr val="EC098D"/>
      </a:accent2>
      <a:accent3>
        <a:srgbClr val="92298D"/>
      </a:accent3>
      <a:accent4>
        <a:srgbClr val="92298D"/>
      </a:accent4>
      <a:accent5>
        <a:srgbClr val="2CACE3"/>
      </a:accent5>
      <a:accent6>
        <a:srgbClr val="2CACE3"/>
      </a:accent6>
      <a:hlink>
        <a:srgbClr val="FDB515"/>
      </a:hlink>
      <a:folHlink>
        <a:srgbClr val="31763F"/>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316</TotalTime>
  <Words>2038</Words>
  <Application>Microsoft Office PowerPoint</Application>
  <PresentationFormat>On-screen Show (4:3)</PresentationFormat>
  <Paragraphs>166</Paragraphs>
  <Slides>20</Slides>
  <Notes>18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Verve</vt:lpstr>
      <vt:lpstr>Leveraging Partnerships for a Stronger WIC</vt:lpstr>
      <vt:lpstr>Our Initiatives </vt:lpstr>
      <vt:lpstr>The Co-location Sites</vt:lpstr>
      <vt:lpstr>Lancaster County Assistance Office (CAO)</vt:lpstr>
      <vt:lpstr>Lancaster County Assistance Office (CAO) </vt:lpstr>
      <vt:lpstr>Healthy Beginnings Plus (HBP) </vt:lpstr>
      <vt:lpstr>PA CareerLink of Lancaster County</vt:lpstr>
      <vt:lpstr>PA CareerLink of Lancaster County</vt:lpstr>
      <vt:lpstr>What did you learn?</vt:lpstr>
      <vt:lpstr>Welsh Mountain Health Center</vt:lpstr>
      <vt:lpstr>The Medical Liaison </vt:lpstr>
      <vt:lpstr>How the Medical Liaison Bridged the Gap</vt:lpstr>
      <vt:lpstr>How the Medical Liaison Bridged the Gap</vt:lpstr>
      <vt:lpstr>How the Medical Liaison Bridged the Gap</vt:lpstr>
      <vt:lpstr>Breastfeeding Promotion</vt:lpstr>
      <vt:lpstr>How the Medical Liaison Bridged the Gap</vt:lpstr>
      <vt:lpstr>Survey Results</vt:lpstr>
      <vt:lpstr>Increased Health Care Referrals</vt:lpstr>
      <vt:lpstr>Increased Health Care Outreach</vt:lpstr>
      <vt:lpstr>Increasing WIC’s Footprint</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Leveraging Partnerships for a Stronger WIC</dc:title>
  <dc:creator>WIC Staff</dc:creator>
  <cp:lastModifiedBy>Chaplin Mazzocchi</cp:lastModifiedBy>
  <cp:revision>30</cp:revision>
  <dcterms:created xsi:type="dcterms:W3CDTF">2018-03-28T18:26:25Z</dcterms:created>
  <dcterms:modified xsi:type="dcterms:W3CDTF">2018-04-04T20:48:46Z</dcterms:modified>
</cp:coreProperties>
</file>