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698" r:id="rId2"/>
    <p:sldMasterId id="2147483699" r:id="rId3"/>
  </p:sldMasterIdLst>
  <p:notesMasterIdLst>
    <p:notesMasterId r:id="rId24"/>
  </p:notesMasterIdLst>
  <p:sldIdLst>
    <p:sldId id="256" r:id="rId4"/>
    <p:sldId id="276" r:id="rId5"/>
    <p:sldId id="262" r:id="rId6"/>
    <p:sldId id="275" r:id="rId7"/>
    <p:sldId id="277" r:id="rId8"/>
    <p:sldId id="260" r:id="rId9"/>
    <p:sldId id="278" r:id="rId10"/>
    <p:sldId id="279" r:id="rId11"/>
    <p:sldId id="265" r:id="rId12"/>
    <p:sldId id="266" r:id="rId13"/>
    <p:sldId id="267" r:id="rId14"/>
    <p:sldId id="268" r:id="rId15"/>
    <p:sldId id="269" r:id="rId16"/>
    <p:sldId id="270" r:id="rId17"/>
    <p:sldId id="271" r:id="rId18"/>
    <p:sldId id="281" r:id="rId19"/>
    <p:sldId id="282" r:id="rId20"/>
    <p:sldId id="272" r:id="rId21"/>
    <p:sldId id="273" r:id="rId22"/>
    <p:sldId id="274" r:id="rId23"/>
  </p:sldIdLst>
  <p:sldSz cx="12192000" cy="6858000"/>
  <p:notesSz cx="6858000" cy="9144000"/>
  <p:embeddedFontLst>
    <p:embeddedFont>
      <p:font typeface="Montserrat Light" panose="020B0604020202020204" charset="0"/>
      <p:regular r:id="rId25"/>
      <p:bold r:id="rId26"/>
      <p:italic r:id="rId27"/>
      <p:boldItalic r:id="rId28"/>
    </p:embeddedFont>
    <p:embeddedFont>
      <p:font typeface="Montserrat"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맑은 고딕" panose="020B0503020000020004" pitchFamily="34" charset="-127"/>
      <p:regular r:id="rId37"/>
      <p:bold r:id="rId38"/>
    </p:embeddedFont>
    <p:embeddedFont>
      <p:font typeface="Arial Unicode MS" panose="020B0604020202020204" pitchFamily="34" charset="-128"/>
      <p:regular r:id="rId39"/>
    </p:embeddedFont>
    <p:embeddedFont>
      <p:font typeface="Arimo" panose="020B0604020202020204" charset="0"/>
      <p:regular r:id="rId40"/>
      <p:bold r:id="rId41"/>
    </p:embeddedFont>
    <p:embeddedFont>
      <p:font typeface="Segoe UI" panose="020B0502040204020203"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26"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24856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4" name="Shape 2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0268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Font typeface="Arial"/>
              <a:buNone/>
            </a:pPr>
            <a:r>
              <a:rPr lang="en-US" sz="2000" b="1" dirty="0">
                <a:solidFill>
                  <a:srgbClr val="7F9C3C"/>
                </a:solidFill>
              </a:rPr>
              <a:t>HISPANICS</a:t>
            </a:r>
            <a:r>
              <a:rPr lang="en-US" sz="2000" dirty="0">
                <a:solidFill>
                  <a:srgbClr val="7F9C3C"/>
                </a:solidFill>
              </a:rPr>
              <a:t> </a:t>
            </a:r>
            <a:r>
              <a:rPr lang="en-US" sz="2000" dirty="0"/>
              <a:t>see WIC as providing healthy, “basic foods” and are </a:t>
            </a:r>
            <a:r>
              <a:rPr lang="en-US" sz="2000" i="1" dirty="0"/>
              <a:t>less focused on formula and milk</a:t>
            </a:r>
            <a:r>
              <a:rPr lang="en-US" sz="2000" dirty="0"/>
              <a:t> than their general market counterparts.</a:t>
            </a:r>
            <a:endParaRPr dirty="0"/>
          </a:p>
        </p:txBody>
      </p:sp>
      <p:sp>
        <p:nvSpPr>
          <p:cNvPr id="546" name="Shape 5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310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25000"/>
              </a:lnSpc>
              <a:spcBef>
                <a:spcPts val="0"/>
              </a:spcBef>
              <a:spcAft>
                <a:spcPts val="0"/>
              </a:spcAft>
              <a:buClr>
                <a:schemeClr val="dk1"/>
              </a:buClr>
              <a:buFont typeface="Arial"/>
              <a:buNone/>
            </a:pPr>
            <a:r>
              <a:rPr lang="en-US" sz="2000" dirty="0"/>
              <a:t>In addition to food vouchers, WIC’s </a:t>
            </a:r>
            <a:r>
              <a:rPr lang="en-US" sz="2000" b="1" dirty="0">
                <a:solidFill>
                  <a:srgbClr val="EE7D31"/>
                </a:solidFill>
              </a:rPr>
              <a:t>nutritional programs </a:t>
            </a:r>
            <a:r>
              <a:rPr lang="en-US" sz="2000" dirty="0"/>
              <a:t>are a </a:t>
            </a:r>
            <a:r>
              <a:rPr lang="en-US" sz="2000" b="1" dirty="0">
                <a:solidFill>
                  <a:srgbClr val="EE7D31"/>
                </a:solidFill>
              </a:rPr>
              <a:t>valued part of what participants receive </a:t>
            </a:r>
            <a:r>
              <a:rPr lang="en-US" sz="2000" dirty="0"/>
              <a:t>through the program. Classes, collateral material and individual plans are all perceived as a great benefit.  </a:t>
            </a:r>
            <a:r>
              <a:rPr lang="en-US" dirty="0"/>
              <a:t>Several </a:t>
            </a:r>
            <a:r>
              <a:rPr lang="en-US" dirty="0" err="1"/>
              <a:t>AfAm</a:t>
            </a:r>
            <a:r>
              <a:rPr lang="en-US" dirty="0"/>
              <a:t> participants mentioned that they grew up eating not-so-healthy foods so they weren’t sure how to prepare healthier meals.   </a:t>
            </a:r>
            <a:endParaRPr sz="1400" dirty="0">
              <a:latin typeface="Arial"/>
              <a:ea typeface="Arial"/>
              <a:cs typeface="Arial"/>
              <a:sym typeface="Arial"/>
            </a:endParaRPr>
          </a:p>
          <a:p>
            <a:pPr marL="0" lvl="0" indent="0" rtl="0">
              <a:lnSpc>
                <a:spcPct val="125000"/>
              </a:lnSpc>
              <a:spcBef>
                <a:spcPts val="0"/>
              </a:spcBef>
              <a:spcAft>
                <a:spcPts val="0"/>
              </a:spcAft>
              <a:buClr>
                <a:schemeClr val="dk1"/>
              </a:buClr>
              <a:buFont typeface="Arial"/>
              <a:buNone/>
            </a:pPr>
            <a:endParaRPr dirty="0"/>
          </a:p>
          <a:p>
            <a:pPr marL="0" lvl="0" indent="0" rtl="0">
              <a:spcBef>
                <a:spcPts val="0"/>
              </a:spcBef>
              <a:spcAft>
                <a:spcPts val="0"/>
              </a:spcAft>
              <a:buNone/>
            </a:pPr>
            <a:endParaRPr dirty="0"/>
          </a:p>
        </p:txBody>
      </p:sp>
      <p:sp>
        <p:nvSpPr>
          <p:cNvPr id="568" name="Shape 5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5648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Clr>
                <a:schemeClr val="dk1"/>
              </a:buClr>
              <a:buSzPts val="1400"/>
              <a:buChar char="•"/>
            </a:pPr>
            <a:r>
              <a:rPr lang="en-US" sz="2000" b="1">
                <a:solidFill>
                  <a:srgbClr val="7F9C3C"/>
                </a:solidFill>
              </a:rPr>
              <a:t>ELIGIBLE NON-PARTICIPANTS </a:t>
            </a:r>
            <a:r>
              <a:rPr lang="en-US" sz="2000"/>
              <a:t>are not as likely to be aware of the nutritional and other programs offered. </a:t>
            </a:r>
            <a:endParaRPr sz="1400"/>
          </a:p>
          <a:p>
            <a:pPr marL="285750" lvl="0" indent="-285750" rtl="0">
              <a:lnSpc>
                <a:spcPct val="107142"/>
              </a:lnSpc>
              <a:spcBef>
                <a:spcPts val="0"/>
              </a:spcBef>
              <a:spcAft>
                <a:spcPts val="0"/>
              </a:spcAft>
              <a:buClr>
                <a:schemeClr val="dk1"/>
              </a:buClr>
              <a:buSzPts val="1400"/>
              <a:buChar char="•"/>
            </a:pPr>
            <a:r>
              <a:rPr lang="en-US" sz="1400"/>
              <a:t>One participant was aware of the car seat program (actually a DPH program)</a:t>
            </a:r>
            <a:endParaRPr/>
          </a:p>
        </p:txBody>
      </p:sp>
      <p:sp>
        <p:nvSpPr>
          <p:cNvPr id="597" name="Shape 5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670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23" name="Shape 6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3689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3" name="Shape 66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64" name="Shape 66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271964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0" name="Shape 67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71" name="Shape 67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287111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1" name="Shape 34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318727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3540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Shape 3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Extensive research shows that WIC participation is connected to</a:t>
            </a:r>
            <a:endParaRPr/>
          </a:p>
          <a:p>
            <a:pPr marL="171450" marR="0" lvl="0" indent="-17145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Better birth outcomes</a:t>
            </a:r>
            <a:endParaRPr/>
          </a:p>
          <a:p>
            <a:pPr marL="171450" marR="0" lvl="0" indent="-17145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Improved diets among children</a:t>
            </a:r>
            <a:endParaRPr/>
          </a:p>
          <a:p>
            <a:pPr marL="171450" marR="0" lvl="0" indent="-17145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Higher rates of primary care and dental care</a:t>
            </a:r>
            <a:endParaRPr/>
          </a:p>
          <a:p>
            <a:pPr marL="171450" marR="0" lvl="0" indent="-17145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Increased immunization rates</a:t>
            </a:r>
            <a:endParaRPr/>
          </a:p>
          <a:p>
            <a:pPr marL="171450" marR="0" lvl="0" indent="-17145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Better educational outcomes</a:t>
            </a: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221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a:t>
            </a:r>
            <a:r>
              <a:rPr lang="en-US" baseline="0" dirty="0" smtClean="0"/>
              <a:t> mind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4049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Font typeface="Arial"/>
              <a:buNone/>
            </a:pPr>
            <a:r>
              <a:rPr lang="en-US" sz="2000"/>
              <a:t>WIC</a:t>
            </a:r>
            <a:r>
              <a:rPr lang="en-US" sz="2000" b="1">
                <a:latin typeface="Arial"/>
                <a:ea typeface="Arial"/>
                <a:cs typeface="Arial"/>
                <a:sym typeface="Arial"/>
              </a:rPr>
              <a:t> </a:t>
            </a:r>
            <a:r>
              <a:rPr lang="en-US" sz="2000" b="1">
                <a:solidFill>
                  <a:srgbClr val="C55A11"/>
                </a:solidFill>
                <a:latin typeface="Arial"/>
                <a:ea typeface="Arial"/>
                <a:cs typeface="Arial"/>
                <a:sym typeface="Arial"/>
              </a:rPr>
              <a:t>IS</a:t>
            </a:r>
            <a:r>
              <a:rPr lang="en-US" sz="2000" b="1">
                <a:latin typeface="Arial"/>
                <a:ea typeface="Arial"/>
                <a:cs typeface="Arial"/>
                <a:sym typeface="Arial"/>
              </a:rPr>
              <a:t> </a:t>
            </a:r>
            <a:r>
              <a:rPr lang="en-US" sz="2000"/>
              <a:t>very often the safety net moms need to ensure they know where their child’s next meal is coming from. Parents set up a line of defense against hunger that involves many resources to guard against getting to that point.</a:t>
            </a:r>
            <a:endParaRPr/>
          </a:p>
        </p:txBody>
      </p:sp>
      <p:sp>
        <p:nvSpPr>
          <p:cNvPr id="386" name="Shape 3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581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Font typeface="Arial"/>
              <a:buNone/>
            </a:pPr>
            <a:r>
              <a:rPr lang="en-US" sz="2000"/>
              <a:t>Most former WIC participants are also aware of and have used at least one other service like Medicaid, SNAP, school breakfast/lunch programs and local food banks.</a:t>
            </a:r>
            <a:endParaRPr/>
          </a:p>
        </p:txBody>
      </p:sp>
      <p:sp>
        <p:nvSpPr>
          <p:cNvPr id="432" name="Shape 4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1240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Font typeface="Arial"/>
              <a:buNone/>
            </a:pPr>
            <a:r>
              <a:rPr lang="en-US" sz="2400">
                <a:solidFill>
                  <a:srgbClr val="F15021"/>
                </a:solidFill>
              </a:rPr>
              <a:t> </a:t>
            </a:r>
            <a:r>
              <a:rPr lang="en-US" sz="2400"/>
              <a:t>Not feeling they really need WIC is a barrier to sign up; Hispanics also have a fear of being on the government’s radar. </a:t>
            </a:r>
            <a:endParaRPr/>
          </a:p>
        </p:txBody>
      </p:sp>
      <p:sp>
        <p:nvSpPr>
          <p:cNvPr id="490" name="Shape 4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770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Font typeface="Arial"/>
              <a:buNone/>
            </a:pPr>
            <a:r>
              <a:rPr lang="en-US" sz="2000"/>
              <a:t>While </a:t>
            </a:r>
            <a:r>
              <a:rPr lang="en-US" sz="2000" b="1">
                <a:solidFill>
                  <a:srgbClr val="EE7D31"/>
                </a:solidFill>
              </a:rPr>
              <a:t>MILK AND FORMULA </a:t>
            </a:r>
            <a:r>
              <a:rPr lang="en-US" sz="2000"/>
              <a:t>top the list of what WIC provides, participants also mention a variety of other foods they receive. They would like to see more </a:t>
            </a:r>
            <a:r>
              <a:rPr lang="en-US" sz="2000" b="1">
                <a:solidFill>
                  <a:srgbClr val="EE7D31"/>
                </a:solidFill>
              </a:rPr>
              <a:t>meat, fresh foods </a:t>
            </a:r>
            <a:r>
              <a:rPr lang="en-US" sz="2000"/>
              <a:t>and a greater </a:t>
            </a:r>
            <a:r>
              <a:rPr lang="en-US" sz="2000" b="1">
                <a:solidFill>
                  <a:srgbClr val="EE7D31"/>
                </a:solidFill>
              </a:rPr>
              <a:t>variety of options</a:t>
            </a:r>
            <a:r>
              <a:rPr lang="en-US" sz="2000"/>
              <a:t>. </a:t>
            </a:r>
            <a:endParaRPr/>
          </a:p>
        </p:txBody>
      </p:sp>
      <p:sp>
        <p:nvSpPr>
          <p:cNvPr id="524" name="Shape 5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710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Blank" type="blank">
  <p:cSld name="BLANK">
    <p:bg>
      <p:bgPr>
        <a:solidFill>
          <a:srgbClr val="FF9600"/>
        </a:solidFill>
        <a:effectLst/>
      </p:bgPr>
    </p:bg>
    <p:spTree>
      <p:nvGrpSpPr>
        <p:cNvPr id="1" name="Shape 16"/>
        <p:cNvGrpSpPr/>
        <p:nvPr/>
      </p:nvGrpSpPr>
      <p:grpSpPr>
        <a:xfrm>
          <a:off x="0" y="0"/>
          <a:ext cx="0" cy="0"/>
          <a:chOff x="0" y="0"/>
          <a:chExt cx="0" cy="0"/>
        </a:xfrm>
      </p:grpSpPr>
      <p:sp>
        <p:nvSpPr>
          <p:cNvPr id="17" name="Shape 17"/>
          <p:cNvSpPr/>
          <p:nvPr/>
        </p:nvSpPr>
        <p:spPr>
          <a:xfrm>
            <a:off x="255756" y="159658"/>
            <a:ext cx="11660059" cy="6538687"/>
          </a:xfrm>
          <a:prstGeom prst="rect">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Montserrat"/>
              <a:buNone/>
              <a:defRPr sz="44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Shape 77"/>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Light"/>
                <a:ea typeface="Montserrat Light"/>
                <a:cs typeface="Montserrat Light"/>
                <a:sym typeface="Montserrat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838200" y="6356351"/>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4038600" y="6356351"/>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7133431" y="1956596"/>
            <a:ext cx="5811839"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Montserrat"/>
              <a:buNone/>
              <a:defRPr sz="44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Shape 83"/>
          <p:cNvSpPr txBox="1">
            <a:spLocks noGrp="1"/>
          </p:cNvSpPr>
          <p:nvPr>
            <p:ph type="body" idx="1"/>
          </p:nvPr>
        </p:nvSpPr>
        <p:spPr>
          <a:xfrm rot="5400000">
            <a:off x="1799431" y="-596104"/>
            <a:ext cx="5811839"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Light"/>
                <a:ea typeface="Montserrat Light"/>
                <a:cs typeface="Montserrat Light"/>
                <a:sym typeface="Montserrat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838200" y="6356351"/>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4038600" y="6356351"/>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4FD7A-440B-5543-9530-BCCEF28CB776}"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48F22-76CA-ED42-B7C7-B425EE7F75E4}" type="slidenum">
              <a:rPr lang="en-US" smtClean="0"/>
              <a:t>‹#›</a:t>
            </a:fld>
            <a:endParaRPr lang="en-US"/>
          </a:p>
        </p:txBody>
      </p:sp>
    </p:spTree>
    <p:extLst>
      <p:ext uri="{BB962C8B-B14F-4D97-AF65-F5344CB8AC3E}">
        <p14:creationId xmlns:p14="http://schemas.microsoft.com/office/powerpoint/2010/main" val="3843288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0"/>
        <p:cNvGrpSpPr/>
        <p:nvPr/>
      </p:nvGrpSpPr>
      <p:grpSpPr>
        <a:xfrm>
          <a:off x="0" y="0"/>
          <a:ext cx="0" cy="0"/>
          <a:chOff x="0" y="0"/>
          <a:chExt cx="0" cy="0"/>
        </a:xfrm>
      </p:grpSpPr>
      <p:sp>
        <p:nvSpPr>
          <p:cNvPr id="141" name="Shape 141"/>
          <p:cNvSpPr txBox="1">
            <a:spLocks noGrp="1"/>
          </p:cNvSpPr>
          <p:nvPr>
            <p:ph type="ctrTitle"/>
          </p:nvPr>
        </p:nvSpPr>
        <p:spPr>
          <a:xfrm>
            <a:off x="1524000" y="1579562"/>
            <a:ext cx="9144000" cy="23877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rgbClr val="5C5E64"/>
              </a:buClr>
              <a:buSzPts val="6000"/>
              <a:buFont typeface="Arial"/>
              <a:buNone/>
              <a:defRPr sz="6000" b="0" i="0" u="none" strike="noStrike" cap="none">
                <a:solidFill>
                  <a:srgbClr val="5C5E64"/>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42" name="Shape 142"/>
          <p:cNvSpPr txBox="1">
            <a:spLocks noGrp="1"/>
          </p:cNvSpPr>
          <p:nvPr>
            <p:ph type="subTitle" idx="1"/>
          </p:nvPr>
        </p:nvSpPr>
        <p:spPr>
          <a:xfrm>
            <a:off x="1524000" y="4059237"/>
            <a:ext cx="9144000" cy="1655700"/>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457200" marR="0" lvl="1" indent="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914400"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371600"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dt" idx="10"/>
          </p:nvPr>
        </p:nvSpPr>
        <p:spPr>
          <a:xfrm>
            <a:off x="838200" y="6046386"/>
            <a:ext cx="990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ftr" idx="11"/>
          </p:nvPr>
        </p:nvSpPr>
        <p:spPr>
          <a:xfrm>
            <a:off x="2155556" y="6046386"/>
            <a:ext cx="64614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sldNum" idx="12"/>
          </p:nvPr>
        </p:nvSpPr>
        <p:spPr>
          <a:xfrm>
            <a:off x="8896027" y="6046386"/>
            <a:ext cx="690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146" name="Shape 146"/>
          <p:cNvPicPr preferRelativeResize="0"/>
          <p:nvPr/>
        </p:nvPicPr>
        <p:blipFill rotWithShape="1">
          <a:blip r:embed="rId2">
            <a:alphaModFix/>
          </a:blip>
          <a:srcRect/>
          <a:stretch/>
        </p:blipFill>
        <p:spPr>
          <a:xfrm>
            <a:off x="4948847" y="665164"/>
            <a:ext cx="2271365" cy="91356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rgbClr val="5C5E64"/>
              </a:buClr>
              <a:buSzPts val="3200"/>
              <a:buFont typeface="Arial"/>
              <a:buNone/>
              <a:defRPr sz="3200" b="0" i="0" u="none" strike="noStrike" cap="none">
                <a:solidFill>
                  <a:srgbClr val="5C5E64"/>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49" name="Shape 149"/>
          <p:cNvSpPr>
            <a:spLocks noGrp="1"/>
          </p:cNvSpPr>
          <p:nvPr>
            <p:ph type="pic" idx="2"/>
          </p:nvPr>
        </p:nvSpPr>
        <p:spPr>
          <a:xfrm>
            <a:off x="5183188" y="987425"/>
            <a:ext cx="6172200" cy="48735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body" idx="1"/>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dt" idx="10"/>
          </p:nvPr>
        </p:nvSpPr>
        <p:spPr>
          <a:xfrm>
            <a:off x="838200" y="6046386"/>
            <a:ext cx="990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ftr" idx="11"/>
          </p:nvPr>
        </p:nvSpPr>
        <p:spPr>
          <a:xfrm>
            <a:off x="2155556" y="6046386"/>
            <a:ext cx="64614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sldNum" idx="12"/>
          </p:nvPr>
        </p:nvSpPr>
        <p:spPr>
          <a:xfrm>
            <a:off x="8896027" y="6046386"/>
            <a:ext cx="690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rame Only">
  <p:cSld name="Frame Only">
    <p:bg>
      <p:bgPr>
        <a:blipFill rotWithShape="1">
          <a:blip r:embed="rId2">
            <a:alphaModFix/>
          </a:blip>
          <a:stretch>
            <a:fillRect/>
          </a:stretch>
        </a:blipFill>
        <a:effectLst/>
      </p:bgPr>
    </p:bg>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5C5E64"/>
              </a:buClr>
              <a:buSzPts val="4400"/>
              <a:buFont typeface="Arial"/>
              <a:buNone/>
              <a:defRPr sz="4400" b="0" i="0" u="none" strike="noStrike" cap="none">
                <a:solidFill>
                  <a:srgbClr val="5C5E64"/>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56" name="Shape 156"/>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rgbClr val="5C5E64"/>
              </a:buClr>
              <a:buSzPts val="3200"/>
              <a:buFont typeface="Arial"/>
              <a:buNone/>
              <a:defRPr sz="3200" b="0" i="0" u="none" strike="noStrike" cap="none">
                <a:solidFill>
                  <a:srgbClr val="5C5E64"/>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64" name="Shape 164"/>
          <p:cNvSpPr txBox="1">
            <a:spLocks noGrp="1"/>
          </p:cNvSpPr>
          <p:nvPr>
            <p:ph type="body" idx="1"/>
          </p:nvPr>
        </p:nvSpPr>
        <p:spPr>
          <a:xfrm>
            <a:off x="5183188" y="987425"/>
            <a:ext cx="61722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2"/>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dt" idx="10"/>
          </p:nvPr>
        </p:nvSpPr>
        <p:spPr>
          <a:xfrm>
            <a:off x="838200" y="6046386"/>
            <a:ext cx="990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ftr" idx="11"/>
          </p:nvPr>
        </p:nvSpPr>
        <p:spPr>
          <a:xfrm>
            <a:off x="2155556" y="6046386"/>
            <a:ext cx="64614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sldNum" idx="12"/>
          </p:nvPr>
        </p:nvSpPr>
        <p:spPr>
          <a:xfrm>
            <a:off x="8896027" y="6046386"/>
            <a:ext cx="690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5C5E64"/>
              </a:buClr>
              <a:buSzPts val="4400"/>
              <a:buFont typeface="Arial"/>
              <a:buNone/>
              <a:defRPr sz="4400" b="0" i="0" u="none" strike="noStrike" cap="none">
                <a:solidFill>
                  <a:srgbClr val="5C5E64"/>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78" name="Shape 178"/>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dt" idx="10"/>
          </p:nvPr>
        </p:nvSpPr>
        <p:spPr>
          <a:xfrm>
            <a:off x="838200" y="6046386"/>
            <a:ext cx="990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ftr" idx="11"/>
          </p:nvPr>
        </p:nvSpPr>
        <p:spPr>
          <a:xfrm>
            <a:off x="2155556" y="6046386"/>
            <a:ext cx="64614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sldNum" idx="12"/>
          </p:nvPr>
        </p:nvSpPr>
        <p:spPr>
          <a:xfrm>
            <a:off x="8896027" y="6046386"/>
            <a:ext cx="690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_Blank" type="blank">
  <p:cSld name="BLANK">
    <p:bg>
      <p:bgPr>
        <a:solidFill>
          <a:srgbClr val="FF9600"/>
        </a:solidFill>
        <a:effectLst/>
      </p:bgPr>
    </p:bg>
    <p:spTree>
      <p:nvGrpSpPr>
        <p:cNvPr id="1" name="Shape 182"/>
        <p:cNvGrpSpPr/>
        <p:nvPr/>
      </p:nvGrpSpPr>
      <p:grpSpPr>
        <a:xfrm>
          <a:off x="0" y="0"/>
          <a:ext cx="0" cy="0"/>
          <a:chOff x="0" y="0"/>
          <a:chExt cx="0" cy="0"/>
        </a:xfrm>
      </p:grpSpPr>
      <p:sp>
        <p:nvSpPr>
          <p:cNvPr id="183" name="Shape 183"/>
          <p:cNvSpPr/>
          <p:nvPr/>
        </p:nvSpPr>
        <p:spPr>
          <a:xfrm>
            <a:off x="255756" y="159658"/>
            <a:ext cx="11660100" cy="6538800"/>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831850" y="1709738"/>
            <a:ext cx="10515600" cy="28527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rgbClr val="5C5E64"/>
              </a:buClr>
              <a:buSzPts val="6000"/>
              <a:buFont typeface="Arial"/>
              <a:buNone/>
              <a:defRPr sz="6000" b="0" i="0" u="none" strike="noStrike" cap="none">
                <a:solidFill>
                  <a:srgbClr val="5C5E64"/>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86" name="Shape 186"/>
          <p:cNvSpPr txBox="1">
            <a:spLocks noGrp="1"/>
          </p:cNvSpPr>
          <p:nvPr>
            <p:ph type="body" idx="1"/>
          </p:nvPr>
        </p:nvSpPr>
        <p:spPr>
          <a:xfrm>
            <a:off x="831850" y="4589463"/>
            <a:ext cx="105156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87" name="Shape 187"/>
          <p:cNvSpPr txBox="1">
            <a:spLocks noGrp="1"/>
          </p:cNvSpPr>
          <p:nvPr>
            <p:ph type="dt" idx="10"/>
          </p:nvPr>
        </p:nvSpPr>
        <p:spPr>
          <a:xfrm>
            <a:off x="838200" y="6046386"/>
            <a:ext cx="990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ftr" idx="11"/>
          </p:nvPr>
        </p:nvSpPr>
        <p:spPr>
          <a:xfrm>
            <a:off x="2155556" y="6046386"/>
            <a:ext cx="64614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sldNum" idx="12"/>
          </p:nvPr>
        </p:nvSpPr>
        <p:spPr>
          <a:xfrm>
            <a:off x="8896027" y="6046386"/>
            <a:ext cx="690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Shape 20"/>
          <p:cNvSpPr txBox="1">
            <a:spLocks noGrp="1"/>
          </p:cNvSpPr>
          <p:nvPr>
            <p:ph type="subTitle" idx="1"/>
          </p:nvPr>
        </p:nvSpPr>
        <p:spPr>
          <a:xfrm>
            <a:off x="1524000" y="3602037"/>
            <a:ext cx="9144000" cy="1655763"/>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Montserrat Light"/>
                <a:ea typeface="Montserrat Light"/>
                <a:cs typeface="Montserrat Light"/>
                <a:sym typeface="Montserrat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Light"/>
                <a:ea typeface="Montserrat Light"/>
                <a:cs typeface="Montserrat Light"/>
                <a:sym typeface="Montserrat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Light"/>
                <a:ea typeface="Montserrat Light"/>
                <a:cs typeface="Montserrat Light"/>
                <a:sym typeface="Montserrat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Light"/>
                <a:ea typeface="Montserrat Light"/>
                <a:cs typeface="Montserrat Light"/>
                <a:sym typeface="Montserrat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Light"/>
                <a:ea typeface="Montserrat Light"/>
                <a:cs typeface="Montserrat Light"/>
                <a:sym typeface="Montserrat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838200" y="6356351"/>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4038600" y="6356351"/>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839788"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5C5E64"/>
              </a:buClr>
              <a:buSzPts val="4400"/>
              <a:buFont typeface="Arial"/>
              <a:buNone/>
              <a:defRPr sz="4400" b="0" i="0" u="none" strike="noStrike" cap="none">
                <a:solidFill>
                  <a:srgbClr val="5C5E64"/>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92" name="Shape 192"/>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body" idx="2"/>
          </p:nvPr>
        </p:nvSpPr>
        <p:spPr>
          <a:xfrm>
            <a:off x="839788" y="2505075"/>
            <a:ext cx="51579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dt" idx="10"/>
          </p:nvPr>
        </p:nvSpPr>
        <p:spPr>
          <a:xfrm>
            <a:off x="838200" y="6046386"/>
            <a:ext cx="990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ftr" idx="11"/>
          </p:nvPr>
        </p:nvSpPr>
        <p:spPr>
          <a:xfrm>
            <a:off x="2155556" y="6046386"/>
            <a:ext cx="64614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sldNum" idx="12"/>
          </p:nvPr>
        </p:nvSpPr>
        <p:spPr>
          <a:xfrm>
            <a:off x="8896027" y="6046386"/>
            <a:ext cx="690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5C5E64"/>
              </a:buClr>
              <a:buSzPts val="4400"/>
              <a:buFont typeface="Arial"/>
              <a:buNone/>
              <a:defRPr sz="4400" b="0" i="0" u="none" strike="noStrike" cap="none">
                <a:solidFill>
                  <a:srgbClr val="5C5E64"/>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01" name="Shape 201"/>
          <p:cNvSpPr txBox="1">
            <a:spLocks noGrp="1"/>
          </p:cNvSpPr>
          <p:nvPr>
            <p:ph type="body" idx="1"/>
          </p:nvPr>
        </p:nvSpPr>
        <p:spPr>
          <a:xfrm rot="5400000">
            <a:off x="3036944" y="-373224"/>
            <a:ext cx="4351200" cy="87489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dt" idx="10"/>
          </p:nvPr>
        </p:nvSpPr>
        <p:spPr>
          <a:xfrm>
            <a:off x="838200" y="6046386"/>
            <a:ext cx="990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ftr" idx="11"/>
          </p:nvPr>
        </p:nvSpPr>
        <p:spPr>
          <a:xfrm>
            <a:off x="2155556" y="6046386"/>
            <a:ext cx="64614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sldNum" idx="12"/>
          </p:nvPr>
        </p:nvSpPr>
        <p:spPr>
          <a:xfrm>
            <a:off x="8896027" y="6046386"/>
            <a:ext cx="690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rot="5400000">
            <a:off x="5608543" y="2198575"/>
            <a:ext cx="5811900" cy="21450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5C5E64"/>
              </a:buClr>
              <a:buSzPts val="4400"/>
              <a:buFont typeface="Arial"/>
              <a:buNone/>
              <a:defRPr sz="4400" b="0" i="0" u="none" strike="noStrike" cap="none">
                <a:solidFill>
                  <a:srgbClr val="5C5E64"/>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07" name="Shape 207"/>
          <p:cNvSpPr txBox="1">
            <a:spLocks noGrp="1"/>
          </p:cNvSpPr>
          <p:nvPr>
            <p:ph type="body" idx="1"/>
          </p:nvPr>
        </p:nvSpPr>
        <p:spPr>
          <a:xfrm rot="5400000">
            <a:off x="1147505" y="55825"/>
            <a:ext cx="5811900" cy="64305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dt" idx="10"/>
          </p:nvPr>
        </p:nvSpPr>
        <p:spPr>
          <a:xfrm>
            <a:off x="838200" y="6046386"/>
            <a:ext cx="990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ftr" idx="11"/>
          </p:nvPr>
        </p:nvSpPr>
        <p:spPr>
          <a:xfrm>
            <a:off x="2155556" y="6046386"/>
            <a:ext cx="64614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sldNum" idx="12"/>
          </p:nvPr>
        </p:nvSpPr>
        <p:spPr>
          <a:xfrm>
            <a:off x="8896027" y="6046386"/>
            <a:ext cx="690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E79247"/>
        </a:solidFill>
        <a:effectLst/>
      </p:bgPr>
    </p:bg>
    <p:spTree>
      <p:nvGrpSpPr>
        <p:cNvPr id="1" name="Shape 217"/>
        <p:cNvGrpSpPr/>
        <p:nvPr/>
      </p:nvGrpSpPr>
      <p:grpSpPr>
        <a:xfrm>
          <a:off x="0" y="0"/>
          <a:ext cx="0" cy="0"/>
          <a:chOff x="0" y="0"/>
          <a:chExt cx="0" cy="0"/>
        </a:xfrm>
      </p:grpSpPr>
      <p:sp>
        <p:nvSpPr>
          <p:cNvPr id="218" name="Shape 2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1" name="Shape 221"/>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2" name="Shape 22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3" name="Shape 22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4" name="Shape 2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831850" y="1709738"/>
            <a:ext cx="10515600" cy="2852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7" name="Shape 227"/>
          <p:cNvSpPr txBox="1">
            <a:spLocks noGrp="1"/>
          </p:cNvSpPr>
          <p:nvPr>
            <p:ph type="body" idx="1"/>
          </p:nvPr>
        </p:nvSpPr>
        <p:spPr>
          <a:xfrm>
            <a:off x="831850" y="4589463"/>
            <a:ext cx="105156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28" name="Shape 228"/>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9" name="Shape 229"/>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0" name="Shape 2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3" name="Shape 233"/>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4" name="Shape 234"/>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5" name="Shape 23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6" name="Shape 23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7" name="Shape 2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839788"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0" name="Shape 240"/>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1" name="Shape 241"/>
          <p:cNvSpPr txBox="1">
            <a:spLocks noGrp="1"/>
          </p:cNvSpPr>
          <p:nvPr>
            <p:ph type="body" idx="2"/>
          </p:nvPr>
        </p:nvSpPr>
        <p:spPr>
          <a:xfrm>
            <a:off x="839788" y="2505075"/>
            <a:ext cx="51579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 name="Shape 242"/>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3" name="Shape 243"/>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4" name="Shape 24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5" name="Shape 24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6" name="Shape 2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9" name="Shape 24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0" name="Shape 250"/>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1" name="Shape 2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2"/>
        <p:cNvGrpSpPr/>
        <p:nvPr/>
      </p:nvGrpSpPr>
      <p:grpSpPr>
        <a:xfrm>
          <a:off x="0" y="0"/>
          <a:ext cx="0" cy="0"/>
          <a:chOff x="0" y="0"/>
          <a:chExt cx="0" cy="0"/>
        </a:xfrm>
      </p:grpSpPr>
      <p:sp>
        <p:nvSpPr>
          <p:cNvPr id="253" name="Shape 25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4" name="Shape 25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31851" y="1709740"/>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831851" y="4589464"/>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Light"/>
                <a:ea typeface="Montserrat Light"/>
                <a:cs typeface="Montserrat Light"/>
                <a:sym typeface="Montserrat Ligh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Montserrat Light"/>
                <a:ea typeface="Montserrat Light"/>
                <a:cs typeface="Montserrat Light"/>
                <a:sym typeface="Montserrat Light"/>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1"/>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1"/>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8" name="Shape 258"/>
          <p:cNvSpPr txBox="1">
            <a:spLocks noGrp="1"/>
          </p:cNvSpPr>
          <p:nvPr>
            <p:ph type="body" idx="1"/>
          </p:nvPr>
        </p:nvSpPr>
        <p:spPr>
          <a:xfrm>
            <a:off x="5183188" y="987425"/>
            <a:ext cx="61722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Shape 259"/>
          <p:cNvSpPr txBox="1">
            <a:spLocks noGrp="1"/>
          </p:cNvSpPr>
          <p:nvPr>
            <p:ph type="body" idx="2"/>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2" name="Shape 2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5" name="Shape 265"/>
          <p:cNvSpPr>
            <a:spLocks noGrp="1"/>
          </p:cNvSpPr>
          <p:nvPr>
            <p:ph type="pic" idx="2"/>
          </p:nvPr>
        </p:nvSpPr>
        <p:spPr>
          <a:xfrm>
            <a:off x="5183188" y="987425"/>
            <a:ext cx="6172200" cy="48735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6" name="Shape 266"/>
          <p:cNvSpPr txBox="1">
            <a:spLocks noGrp="1"/>
          </p:cNvSpPr>
          <p:nvPr>
            <p:ph type="body" idx="1"/>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67" name="Shape 26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8" name="Shape 26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9" name="Shape 2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2" name="Shape 27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4" name="Shape 27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5" name="Shape 2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rot="5400000">
            <a:off x="7133400" y="1956625"/>
            <a:ext cx="5811900"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8" name="Shape 27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Shape 27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0" name="Shape 280"/>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1" name="Shape 2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Montserrat"/>
              <a:buNone/>
              <a:defRPr sz="44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838200" y="1825625"/>
            <a:ext cx="5181600" cy="435133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Light"/>
                <a:ea typeface="Montserrat Light"/>
                <a:cs typeface="Montserrat Light"/>
                <a:sym typeface="Montserrat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6172200" y="1825625"/>
            <a:ext cx="5181600" cy="435133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Light"/>
                <a:ea typeface="Montserrat Light"/>
                <a:cs typeface="Montserrat Light"/>
                <a:sym typeface="Montserrat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838200" y="6356351"/>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4038600" y="6356351"/>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Montserrat"/>
              <a:buNone/>
              <a:defRPr sz="44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Shape 45"/>
          <p:cNvSpPr txBox="1">
            <a:spLocks noGrp="1"/>
          </p:cNvSpPr>
          <p:nvPr>
            <p:ph type="body" idx="1"/>
          </p:nvPr>
        </p:nvSpPr>
        <p:spPr>
          <a:xfrm>
            <a:off x="839789"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Montserrat Light"/>
                <a:ea typeface="Montserrat Light"/>
                <a:cs typeface="Montserrat Light"/>
                <a:sym typeface="Montserrat Light"/>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Montserrat Light"/>
                <a:ea typeface="Montserrat Light"/>
                <a:cs typeface="Montserrat Light"/>
                <a:sym typeface="Montserrat Light"/>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839789"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Light"/>
                <a:ea typeface="Montserrat Light"/>
                <a:cs typeface="Montserrat Light"/>
                <a:sym typeface="Montserrat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3"/>
          </p:nvPr>
        </p:nvSpPr>
        <p:spPr>
          <a:xfrm>
            <a:off x="6172201"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Montserrat Light"/>
                <a:ea typeface="Montserrat Light"/>
                <a:cs typeface="Montserrat Light"/>
                <a:sym typeface="Montserrat Light"/>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Montserrat Light"/>
                <a:ea typeface="Montserrat Light"/>
                <a:cs typeface="Montserrat Light"/>
                <a:sym typeface="Montserrat Light"/>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4"/>
          </p:nvPr>
        </p:nvSpPr>
        <p:spPr>
          <a:xfrm>
            <a:off x="6172201"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Light"/>
                <a:ea typeface="Montserrat Light"/>
                <a:cs typeface="Montserrat Light"/>
                <a:sym typeface="Montserrat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838200" y="6356351"/>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4038600" y="6356351"/>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Montserrat"/>
              <a:buNone/>
              <a:defRPr sz="44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Shape 54"/>
          <p:cNvSpPr txBox="1">
            <a:spLocks noGrp="1"/>
          </p:cNvSpPr>
          <p:nvPr>
            <p:ph type="dt" idx="10"/>
          </p:nvPr>
        </p:nvSpPr>
        <p:spPr>
          <a:xfrm>
            <a:off x="838200" y="6356351"/>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4038600" y="6356351"/>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838200" y="6356351"/>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1"/>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txBox="1">
            <a:spLocks noGrp="1"/>
          </p:cNvSpPr>
          <p:nvPr>
            <p:ph type="body" idx="1"/>
          </p:nvPr>
        </p:nvSpPr>
        <p:spPr>
          <a:xfrm>
            <a:off x="5183188" y="987426"/>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Montserrat Light"/>
                <a:ea typeface="Montserrat Light"/>
                <a:cs typeface="Montserrat Light"/>
                <a:sym typeface="Montserrat Light"/>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Montserrat Light"/>
                <a:ea typeface="Montserrat Light"/>
                <a:cs typeface="Montserrat Light"/>
                <a:sym typeface="Montserrat Light"/>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Light"/>
                <a:ea typeface="Montserrat Light"/>
                <a:cs typeface="Montserrat Light"/>
                <a:sym typeface="Montserrat Light"/>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Light"/>
                <a:ea typeface="Montserrat Light"/>
                <a:cs typeface="Montserrat Light"/>
                <a:sym typeface="Montserrat Light"/>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Light"/>
                <a:ea typeface="Montserrat Light"/>
                <a:cs typeface="Montserrat Light"/>
                <a:sym typeface="Montserrat Light"/>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839788" y="2057401"/>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Montserrat Light"/>
                <a:ea typeface="Montserrat Light"/>
                <a:cs typeface="Montserrat Light"/>
                <a:sym typeface="Montserrat Light"/>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Montserrat Light"/>
                <a:ea typeface="Montserrat Light"/>
                <a:cs typeface="Montserrat Light"/>
                <a:sym typeface="Montserrat Light"/>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1"/>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1"/>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a:spLocks noGrp="1"/>
          </p:cNvSpPr>
          <p:nvPr>
            <p:ph type="pic" idx="2"/>
          </p:nvPr>
        </p:nvSpPr>
        <p:spPr>
          <a:xfrm>
            <a:off x="5183188" y="987426"/>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Light"/>
                <a:ea typeface="Montserrat Light"/>
                <a:cs typeface="Montserrat Light"/>
                <a:sym typeface="Montserrat Light"/>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Montserrat Light"/>
                <a:ea typeface="Montserrat Light"/>
                <a:cs typeface="Montserrat Light"/>
                <a:sym typeface="Montserrat Light"/>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Light"/>
                <a:ea typeface="Montserrat Light"/>
                <a:cs typeface="Montserrat Light"/>
                <a:sym typeface="Montserrat Light"/>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Light"/>
                <a:ea typeface="Montserrat Light"/>
                <a:cs typeface="Montserrat Light"/>
                <a:sym typeface="Montserrat Light"/>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Light"/>
                <a:ea typeface="Montserrat Light"/>
                <a:cs typeface="Montserrat Light"/>
                <a:sym typeface="Montserrat Ligh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1"/>
          </p:nvPr>
        </p:nvSpPr>
        <p:spPr>
          <a:xfrm>
            <a:off x="839788" y="2057401"/>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Montserrat Light"/>
                <a:ea typeface="Montserrat Light"/>
                <a:cs typeface="Montserrat Light"/>
                <a:sym typeface="Montserrat Light"/>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Montserrat Light"/>
                <a:ea typeface="Montserrat Light"/>
                <a:cs typeface="Montserrat Light"/>
                <a:sym typeface="Montserrat Light"/>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838200" y="6356351"/>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4038600" y="6356351"/>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Montserrat"/>
              <a:buNone/>
              <a:defRPr sz="44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Light"/>
                <a:ea typeface="Montserrat Light"/>
                <a:cs typeface="Montserrat Light"/>
                <a:sym typeface="Montserrat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1"/>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1"/>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5" name="Shape 15"/>
          <p:cNvSpPr/>
          <p:nvPr/>
        </p:nvSpPr>
        <p:spPr>
          <a:xfrm>
            <a:off x="255756" y="159658"/>
            <a:ext cx="11660059" cy="6538687"/>
          </a:xfrm>
          <a:prstGeom prst="rect">
            <a:avLst/>
          </a:prstGeom>
          <a:noFill/>
          <a:ln w="38100" cap="flat" cmpd="sng">
            <a:solidFill>
              <a:srgbClr val="FF96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t="-3999" b="-3999"/>
          </a:stretch>
        </a:blip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5C5E64"/>
              </a:buClr>
              <a:buSzPts val="4400"/>
              <a:buFont typeface="Arial"/>
              <a:buNone/>
              <a:defRPr sz="4400" b="0" i="0" u="none" strike="noStrike" cap="none">
                <a:solidFill>
                  <a:srgbClr val="5C5E64"/>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36" name="Shape 136"/>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838200" y="6046386"/>
            <a:ext cx="990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2155556" y="6046386"/>
            <a:ext cx="64614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8896027" y="6046386"/>
            <a:ext cx="690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9" r:id="rId5"/>
    <p:sldLayoutId id="2147483680" r:id="rId6"/>
    <p:sldLayoutId id="2147483681" r:id="rId7"/>
    <p:sldLayoutId id="2147483682" r:id="rId8"/>
    <p:sldLayoutId id="2147483683" r:id="rId9"/>
    <p:sldLayoutId id="214748368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3" name="Shape 213"/>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hyperlink" Target="mailto:lauren.waits@acfb.org"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85"/>
        <p:cNvGrpSpPr/>
        <p:nvPr/>
      </p:nvGrpSpPr>
      <p:grpSpPr>
        <a:xfrm>
          <a:off x="0" y="0"/>
          <a:ext cx="0" cy="0"/>
          <a:chOff x="0" y="0"/>
          <a:chExt cx="0" cy="0"/>
        </a:xfrm>
      </p:grpSpPr>
      <p:pic>
        <p:nvPicPr>
          <p:cNvPr id="286" name="Shape 286"/>
          <p:cNvPicPr preferRelativeResize="0"/>
          <p:nvPr/>
        </p:nvPicPr>
        <p:blipFill rotWithShape="1">
          <a:blip r:embed="rId3">
            <a:alphaModFix/>
          </a:blip>
          <a:srcRect/>
          <a:stretch/>
        </p:blipFill>
        <p:spPr>
          <a:xfrm>
            <a:off x="7890554" y="4921322"/>
            <a:ext cx="3704936" cy="1288210"/>
          </a:xfrm>
          <a:prstGeom prst="rect">
            <a:avLst/>
          </a:prstGeom>
          <a:noFill/>
          <a:ln>
            <a:noFill/>
          </a:ln>
        </p:spPr>
      </p:pic>
      <p:sp>
        <p:nvSpPr>
          <p:cNvPr id="287" name="Shape 287"/>
          <p:cNvSpPr/>
          <p:nvPr/>
        </p:nvSpPr>
        <p:spPr>
          <a:xfrm>
            <a:off x="330437" y="377299"/>
            <a:ext cx="11531126" cy="6143142"/>
          </a:xfrm>
          <a:prstGeom prst="rect">
            <a:avLst/>
          </a:prstGeom>
          <a:no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Montserrat Light"/>
              <a:ea typeface="Montserrat Light"/>
              <a:cs typeface="Montserrat Light"/>
              <a:sym typeface="Montserrat Light"/>
            </a:endParaRPr>
          </a:p>
        </p:txBody>
      </p:sp>
      <p:sp>
        <p:nvSpPr>
          <p:cNvPr id="2" name="TextBox 1"/>
          <p:cNvSpPr txBox="1"/>
          <p:nvPr/>
        </p:nvSpPr>
        <p:spPr>
          <a:xfrm>
            <a:off x="1253447" y="1921268"/>
            <a:ext cx="9277564" cy="1200329"/>
          </a:xfrm>
          <a:prstGeom prst="rect">
            <a:avLst/>
          </a:prstGeom>
          <a:noFill/>
        </p:spPr>
        <p:txBody>
          <a:bodyPr wrap="square" rtlCol="0">
            <a:spAutoFit/>
          </a:bodyPr>
          <a:lstStyle/>
          <a:p>
            <a:pPr algn="ctr"/>
            <a:r>
              <a:rPr lang="en-US" sz="3600" b="1" dirty="0" smtClean="0">
                <a:solidFill>
                  <a:schemeClr val="bg1"/>
                </a:solidFill>
              </a:rPr>
              <a:t>A Red State Solution: </a:t>
            </a:r>
          </a:p>
          <a:p>
            <a:pPr algn="ctr"/>
            <a:r>
              <a:rPr lang="en-US" sz="3600" b="1" dirty="0" smtClean="0">
                <a:solidFill>
                  <a:schemeClr val="bg1"/>
                </a:solidFill>
              </a:rPr>
              <a:t>WIC and the Emergency Food System</a:t>
            </a:r>
            <a:endParaRPr lang="en-US" sz="3600" b="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grpSp>
        <p:nvGrpSpPr>
          <p:cNvPr id="439" name="Shape 439"/>
          <p:cNvGrpSpPr/>
          <p:nvPr/>
        </p:nvGrpSpPr>
        <p:grpSpPr>
          <a:xfrm>
            <a:off x="3559735" y="2737222"/>
            <a:ext cx="1554600" cy="1554600"/>
            <a:chOff x="7750433" y="1993612"/>
            <a:chExt cx="1554600" cy="1554600"/>
          </a:xfrm>
        </p:grpSpPr>
        <p:sp>
          <p:nvSpPr>
            <p:cNvPr id="440" name="Shape 440"/>
            <p:cNvSpPr/>
            <p:nvPr/>
          </p:nvSpPr>
          <p:spPr>
            <a:xfrm>
              <a:off x="7750433" y="1993612"/>
              <a:ext cx="1554600" cy="15546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1" name="Shape 441"/>
            <p:cNvPicPr preferRelativeResize="0"/>
            <p:nvPr/>
          </p:nvPicPr>
          <p:blipFill rotWithShape="1">
            <a:blip r:embed="rId3">
              <a:alphaModFix/>
            </a:blip>
            <a:srcRect l="22507" r="10883" b="10362"/>
            <a:stretch/>
          </p:blipFill>
          <p:spPr>
            <a:xfrm>
              <a:off x="7814979" y="2076233"/>
              <a:ext cx="1425300" cy="1417500"/>
            </a:xfrm>
            <a:prstGeom prst="ellipse">
              <a:avLst/>
            </a:prstGeom>
            <a:noFill/>
            <a:ln>
              <a:noFill/>
            </a:ln>
          </p:spPr>
        </p:pic>
      </p:grpSp>
      <p:grpSp>
        <p:nvGrpSpPr>
          <p:cNvPr id="442" name="Shape 442"/>
          <p:cNvGrpSpPr/>
          <p:nvPr/>
        </p:nvGrpSpPr>
        <p:grpSpPr>
          <a:xfrm>
            <a:off x="6456285" y="1792597"/>
            <a:ext cx="1554600" cy="1554600"/>
            <a:chOff x="1448264" y="3115698"/>
            <a:chExt cx="1554600" cy="1554600"/>
          </a:xfrm>
        </p:grpSpPr>
        <p:sp>
          <p:nvSpPr>
            <p:cNvPr id="443" name="Shape 443"/>
            <p:cNvSpPr/>
            <p:nvPr/>
          </p:nvSpPr>
          <p:spPr>
            <a:xfrm>
              <a:off x="1448264" y="3115698"/>
              <a:ext cx="1554600" cy="15546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4" name="Shape 444"/>
            <p:cNvPicPr preferRelativeResize="0"/>
            <p:nvPr/>
          </p:nvPicPr>
          <p:blipFill rotWithShape="1">
            <a:blip r:embed="rId4">
              <a:alphaModFix/>
            </a:blip>
            <a:srcRect l="25762" t="8652" r="21894" b="25945"/>
            <a:stretch/>
          </p:blipFill>
          <p:spPr>
            <a:xfrm>
              <a:off x="1575096" y="3270868"/>
              <a:ext cx="1374000" cy="1371600"/>
            </a:xfrm>
            <a:prstGeom prst="ellipse">
              <a:avLst/>
            </a:prstGeom>
            <a:noFill/>
            <a:ln>
              <a:noFill/>
            </a:ln>
          </p:spPr>
        </p:pic>
      </p:grpSp>
      <p:grpSp>
        <p:nvGrpSpPr>
          <p:cNvPr id="445" name="Shape 445"/>
          <p:cNvGrpSpPr/>
          <p:nvPr/>
        </p:nvGrpSpPr>
        <p:grpSpPr>
          <a:xfrm>
            <a:off x="1524116" y="3335948"/>
            <a:ext cx="1554600" cy="1554600"/>
            <a:chOff x="1744369" y="4471204"/>
            <a:chExt cx="1554600" cy="1554600"/>
          </a:xfrm>
        </p:grpSpPr>
        <p:sp>
          <p:nvSpPr>
            <p:cNvPr id="446" name="Shape 446"/>
            <p:cNvSpPr/>
            <p:nvPr/>
          </p:nvSpPr>
          <p:spPr>
            <a:xfrm>
              <a:off x="1744369" y="4471204"/>
              <a:ext cx="1554600" cy="15546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7" name="Shape 447"/>
            <p:cNvPicPr preferRelativeResize="0"/>
            <p:nvPr/>
          </p:nvPicPr>
          <p:blipFill rotWithShape="1">
            <a:blip r:embed="rId5">
              <a:alphaModFix/>
            </a:blip>
            <a:srcRect l="-6546" t="5206" r="-2934" b="-1453"/>
            <a:stretch/>
          </p:blipFill>
          <p:spPr>
            <a:xfrm>
              <a:off x="1797366" y="4578738"/>
              <a:ext cx="1371600" cy="1371600"/>
            </a:xfrm>
            <a:prstGeom prst="ellipse">
              <a:avLst/>
            </a:prstGeom>
            <a:noFill/>
            <a:ln>
              <a:noFill/>
            </a:ln>
          </p:spPr>
        </p:pic>
      </p:grpSp>
      <p:grpSp>
        <p:nvGrpSpPr>
          <p:cNvPr id="448" name="Shape 448"/>
          <p:cNvGrpSpPr/>
          <p:nvPr/>
        </p:nvGrpSpPr>
        <p:grpSpPr>
          <a:xfrm>
            <a:off x="5570186" y="3372505"/>
            <a:ext cx="1554600" cy="1554600"/>
            <a:chOff x="8214825" y="1968496"/>
            <a:chExt cx="1554600" cy="1554600"/>
          </a:xfrm>
        </p:grpSpPr>
        <p:sp>
          <p:nvSpPr>
            <p:cNvPr id="449" name="Shape 449"/>
            <p:cNvSpPr/>
            <p:nvPr/>
          </p:nvSpPr>
          <p:spPr>
            <a:xfrm>
              <a:off x="8214825" y="1968496"/>
              <a:ext cx="1554600" cy="15546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0" name="Shape 450"/>
            <p:cNvPicPr preferRelativeResize="0"/>
            <p:nvPr/>
          </p:nvPicPr>
          <p:blipFill rotWithShape="1">
            <a:blip r:embed="rId6">
              <a:alphaModFix/>
            </a:blip>
            <a:srcRect l="7514" t="-2701" r="14041" b="358"/>
            <a:stretch/>
          </p:blipFill>
          <p:spPr>
            <a:xfrm>
              <a:off x="8306265" y="2110453"/>
              <a:ext cx="1371600" cy="1371600"/>
            </a:xfrm>
            <a:prstGeom prst="ellipse">
              <a:avLst/>
            </a:prstGeom>
            <a:noFill/>
            <a:ln>
              <a:noFill/>
            </a:ln>
          </p:spPr>
        </p:pic>
      </p:grpSp>
      <p:grpSp>
        <p:nvGrpSpPr>
          <p:cNvPr id="451" name="Shape 451"/>
          <p:cNvGrpSpPr/>
          <p:nvPr/>
        </p:nvGrpSpPr>
        <p:grpSpPr>
          <a:xfrm rot="10800000">
            <a:off x="2301428" y="1783600"/>
            <a:ext cx="2035607" cy="953622"/>
            <a:chOff x="479494" y="1548203"/>
            <a:chExt cx="1853754" cy="953622"/>
          </a:xfrm>
        </p:grpSpPr>
        <p:cxnSp>
          <p:nvCxnSpPr>
            <p:cNvPr id="452" name="Shape 452"/>
            <p:cNvCxnSpPr/>
            <p:nvPr/>
          </p:nvCxnSpPr>
          <p:spPr>
            <a:xfrm>
              <a:off x="479548" y="2495525"/>
              <a:ext cx="1853700" cy="6300"/>
            </a:xfrm>
            <a:prstGeom prst="straightConnector1">
              <a:avLst/>
            </a:prstGeom>
            <a:noFill/>
            <a:ln w="9525" cap="flat" cmpd="sng">
              <a:solidFill>
                <a:srgbClr val="7F9C3C"/>
              </a:solidFill>
              <a:prstDash val="solid"/>
              <a:miter lim="800000"/>
              <a:headEnd type="none" w="sm" len="sm"/>
              <a:tailEnd type="none" w="sm" len="sm"/>
            </a:ln>
          </p:spPr>
        </p:cxnSp>
        <p:cxnSp>
          <p:nvCxnSpPr>
            <p:cNvPr id="453" name="Shape 453"/>
            <p:cNvCxnSpPr>
              <a:stCxn id="440" idx="0"/>
            </p:cNvCxnSpPr>
            <p:nvPr/>
          </p:nvCxnSpPr>
          <p:spPr>
            <a:xfrm>
              <a:off x="479494" y="1548203"/>
              <a:ext cx="0" cy="944700"/>
            </a:xfrm>
            <a:prstGeom prst="straightConnector1">
              <a:avLst/>
            </a:prstGeom>
            <a:noFill/>
            <a:ln w="9525" cap="flat" cmpd="sng">
              <a:solidFill>
                <a:srgbClr val="7F9C3C"/>
              </a:solidFill>
              <a:prstDash val="solid"/>
              <a:miter lim="800000"/>
              <a:headEnd type="none" w="sm" len="sm"/>
              <a:tailEnd type="none" w="sm" len="sm"/>
            </a:ln>
          </p:spPr>
        </p:cxnSp>
      </p:grpSp>
      <p:sp>
        <p:nvSpPr>
          <p:cNvPr id="454" name="Shape 454"/>
          <p:cNvSpPr txBox="1"/>
          <p:nvPr/>
        </p:nvSpPr>
        <p:spPr>
          <a:xfrm>
            <a:off x="2226752" y="1383418"/>
            <a:ext cx="19767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7F9C3C"/>
                </a:solidFill>
                <a:latin typeface="Calibri"/>
                <a:ea typeface="Calibri"/>
                <a:cs typeface="Calibri"/>
                <a:sym typeface="Calibri"/>
              </a:rPr>
              <a:t>Medicaid</a:t>
            </a:r>
            <a:endParaRPr/>
          </a:p>
        </p:txBody>
      </p:sp>
      <p:grpSp>
        <p:nvGrpSpPr>
          <p:cNvPr id="455" name="Shape 455"/>
          <p:cNvGrpSpPr/>
          <p:nvPr/>
        </p:nvGrpSpPr>
        <p:grpSpPr>
          <a:xfrm>
            <a:off x="844865" y="3335948"/>
            <a:ext cx="4178700" cy="3088288"/>
            <a:chOff x="844865" y="3335948"/>
            <a:chExt cx="4178700" cy="3088288"/>
          </a:xfrm>
        </p:grpSpPr>
        <p:grpSp>
          <p:nvGrpSpPr>
            <p:cNvPr id="456" name="Shape 456"/>
            <p:cNvGrpSpPr/>
            <p:nvPr/>
          </p:nvGrpSpPr>
          <p:grpSpPr>
            <a:xfrm rot="10800000">
              <a:off x="2301416" y="3335948"/>
              <a:ext cx="1755382" cy="1929857"/>
              <a:chOff x="545914" y="2922203"/>
              <a:chExt cx="1755382" cy="1929857"/>
            </a:xfrm>
          </p:grpSpPr>
          <p:cxnSp>
            <p:nvCxnSpPr>
              <p:cNvPr id="457" name="Shape 457"/>
              <p:cNvCxnSpPr/>
              <p:nvPr/>
            </p:nvCxnSpPr>
            <p:spPr>
              <a:xfrm>
                <a:off x="545914" y="2922203"/>
                <a:ext cx="1714200" cy="0"/>
              </a:xfrm>
              <a:prstGeom prst="straightConnector1">
                <a:avLst/>
              </a:prstGeom>
              <a:noFill/>
              <a:ln w="9525" cap="flat" cmpd="sng">
                <a:solidFill>
                  <a:srgbClr val="7F9C3C"/>
                </a:solidFill>
                <a:prstDash val="solid"/>
                <a:miter lim="800000"/>
                <a:headEnd type="none" w="sm" len="sm"/>
                <a:tailEnd type="none" w="sm" len="sm"/>
              </a:ln>
            </p:spPr>
          </p:cxnSp>
          <p:cxnSp>
            <p:nvCxnSpPr>
              <p:cNvPr id="458" name="Shape 458"/>
              <p:cNvCxnSpPr>
                <a:endCxn id="446" idx="0"/>
              </p:cNvCxnSpPr>
              <p:nvPr/>
            </p:nvCxnSpPr>
            <p:spPr>
              <a:xfrm>
                <a:off x="2301296" y="4165060"/>
                <a:ext cx="0" cy="687000"/>
              </a:xfrm>
              <a:prstGeom prst="straightConnector1">
                <a:avLst/>
              </a:prstGeom>
              <a:noFill/>
              <a:ln w="9525" cap="flat" cmpd="sng">
                <a:solidFill>
                  <a:srgbClr val="7F9C3C"/>
                </a:solidFill>
                <a:prstDash val="solid"/>
                <a:miter lim="800000"/>
                <a:headEnd type="none" w="sm" len="sm"/>
                <a:tailEnd type="none" w="sm" len="sm"/>
              </a:ln>
            </p:spPr>
          </p:cxnSp>
        </p:grpSp>
        <p:sp>
          <p:nvSpPr>
            <p:cNvPr id="459" name="Shape 459"/>
            <p:cNvSpPr txBox="1"/>
            <p:nvPr/>
          </p:nvSpPr>
          <p:spPr>
            <a:xfrm>
              <a:off x="2262913" y="4927105"/>
              <a:ext cx="19767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7F9C3C"/>
                  </a:solidFill>
                  <a:latin typeface="Calibri"/>
                  <a:ea typeface="Calibri"/>
                  <a:cs typeface="Calibri"/>
                  <a:sym typeface="Calibri"/>
                </a:rPr>
                <a:t>SNAP/Food Stamps</a:t>
              </a:r>
              <a:endParaRPr dirty="0"/>
            </a:p>
          </p:txBody>
        </p:sp>
        <p:sp>
          <p:nvSpPr>
            <p:cNvPr id="460" name="Shape 460"/>
            <p:cNvSpPr txBox="1"/>
            <p:nvPr/>
          </p:nvSpPr>
          <p:spPr>
            <a:xfrm>
              <a:off x="1561397" y="5309511"/>
              <a:ext cx="3276600" cy="4617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Most participants either currently receive SNAP or have in the past</a:t>
              </a:r>
              <a:endParaRPr dirty="0"/>
            </a:p>
          </p:txBody>
        </p:sp>
        <p:sp>
          <p:nvSpPr>
            <p:cNvPr id="461" name="Shape 461"/>
            <p:cNvSpPr/>
            <p:nvPr/>
          </p:nvSpPr>
          <p:spPr>
            <a:xfrm>
              <a:off x="844865" y="5778036"/>
              <a:ext cx="41787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1" dirty="0">
                  <a:solidFill>
                    <a:schemeClr val="tx1"/>
                  </a:solidFill>
                  <a:latin typeface="Calibri"/>
                  <a:ea typeface="Calibri"/>
                  <a:cs typeface="Calibri"/>
                  <a:sym typeface="Calibri"/>
                </a:rPr>
                <a:t>“They give you a card that looks like a debit card so no one knows.” </a:t>
              </a:r>
              <a:endParaRPr b="1" i="1" dirty="0">
                <a:solidFill>
                  <a:schemeClr val="tx1"/>
                </a:solidFill>
              </a:endParaRPr>
            </a:p>
            <a:p>
              <a:pPr marL="0" marR="0" lvl="0" indent="0" algn="l" rtl="0">
                <a:spcBef>
                  <a:spcPts val="0"/>
                </a:spcBef>
                <a:spcAft>
                  <a:spcPts val="0"/>
                </a:spcAft>
                <a:buNone/>
              </a:pPr>
              <a:r>
                <a:rPr lang="en-US" sz="1200" b="1" i="1" dirty="0">
                  <a:solidFill>
                    <a:schemeClr val="tx1"/>
                  </a:solidFill>
                  <a:latin typeface="Calibri"/>
                  <a:ea typeface="Calibri"/>
                  <a:cs typeface="Calibri"/>
                  <a:sym typeface="Calibri"/>
                </a:rPr>
                <a:t>“SNAP has strict income limits</a:t>
              </a:r>
              <a:r>
                <a:rPr lang="en-US" sz="1200" b="1" i="1" dirty="0" smtClean="0">
                  <a:solidFill>
                    <a:schemeClr val="tx1"/>
                  </a:solidFill>
                  <a:latin typeface="Calibri"/>
                  <a:ea typeface="Calibri"/>
                  <a:cs typeface="Calibri"/>
                  <a:sym typeface="Calibri"/>
                </a:rPr>
                <a:t>.”</a:t>
              </a:r>
              <a:endParaRPr b="1" i="1" dirty="0">
                <a:solidFill>
                  <a:schemeClr val="tx1"/>
                </a:solidFill>
              </a:endParaRPr>
            </a:p>
          </p:txBody>
        </p:sp>
      </p:grpSp>
      <p:grpSp>
        <p:nvGrpSpPr>
          <p:cNvPr id="462" name="Shape 462"/>
          <p:cNvGrpSpPr/>
          <p:nvPr/>
        </p:nvGrpSpPr>
        <p:grpSpPr>
          <a:xfrm>
            <a:off x="8185314" y="3195732"/>
            <a:ext cx="1554600" cy="1554600"/>
            <a:chOff x="8680296" y="3331582"/>
            <a:chExt cx="1554600" cy="1554600"/>
          </a:xfrm>
        </p:grpSpPr>
        <p:sp>
          <p:nvSpPr>
            <p:cNvPr id="463" name="Shape 463"/>
            <p:cNvSpPr/>
            <p:nvPr/>
          </p:nvSpPr>
          <p:spPr>
            <a:xfrm>
              <a:off x="8680296" y="3331582"/>
              <a:ext cx="1554600" cy="15546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4" name="Shape 464"/>
            <p:cNvPicPr preferRelativeResize="0"/>
            <p:nvPr/>
          </p:nvPicPr>
          <p:blipFill rotWithShape="1">
            <a:blip r:embed="rId7">
              <a:alphaModFix/>
            </a:blip>
            <a:srcRect/>
            <a:stretch/>
          </p:blipFill>
          <p:spPr>
            <a:xfrm>
              <a:off x="8771736" y="3452593"/>
              <a:ext cx="1371600" cy="1371600"/>
            </a:xfrm>
            <a:prstGeom prst="ellipse">
              <a:avLst/>
            </a:prstGeom>
            <a:noFill/>
            <a:ln>
              <a:noFill/>
            </a:ln>
          </p:spPr>
        </p:pic>
      </p:grpSp>
      <p:sp>
        <p:nvSpPr>
          <p:cNvPr id="465" name="Shape 465"/>
          <p:cNvSpPr txBox="1"/>
          <p:nvPr/>
        </p:nvSpPr>
        <p:spPr>
          <a:xfrm>
            <a:off x="844865" y="1849235"/>
            <a:ext cx="3276600" cy="6462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Most participants were aware of Medicaid and had received it, either during pregnancy or for longer periods of time. </a:t>
            </a:r>
            <a:endParaRPr/>
          </a:p>
        </p:txBody>
      </p:sp>
      <p:sp>
        <p:nvSpPr>
          <p:cNvPr id="466" name="Shape 466"/>
          <p:cNvSpPr/>
          <p:nvPr/>
        </p:nvSpPr>
        <p:spPr>
          <a:xfrm>
            <a:off x="681250" y="2431009"/>
            <a:ext cx="3611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1" dirty="0">
                <a:solidFill>
                  <a:srgbClr val="7F9C3C"/>
                </a:solidFill>
                <a:latin typeface="Calibri"/>
                <a:ea typeface="Calibri"/>
                <a:cs typeface="Calibri"/>
                <a:sym typeface="Calibri"/>
              </a:rPr>
              <a:t>It’s helpful </a:t>
            </a:r>
            <a:r>
              <a:rPr lang="en-US" sz="1200" b="1" i="1" dirty="0" err="1">
                <a:solidFill>
                  <a:srgbClr val="7F9C3C"/>
                </a:solidFill>
                <a:latin typeface="Calibri"/>
                <a:ea typeface="Calibri"/>
                <a:cs typeface="Calibri"/>
                <a:sym typeface="Calibri"/>
              </a:rPr>
              <a:t>‘cause</a:t>
            </a:r>
            <a:r>
              <a:rPr lang="en-US" sz="1200" b="1" i="1" dirty="0">
                <a:solidFill>
                  <a:srgbClr val="7F9C3C"/>
                </a:solidFill>
                <a:latin typeface="Calibri"/>
                <a:ea typeface="Calibri"/>
                <a:cs typeface="Calibri"/>
                <a:sym typeface="Calibri"/>
              </a:rPr>
              <a:t> doctors are expensive! </a:t>
            </a:r>
            <a:r>
              <a:rPr lang="en-US" sz="1200" b="1" i="1" dirty="0" smtClean="0">
                <a:solidFill>
                  <a:srgbClr val="7F9C3C"/>
                </a:solidFill>
                <a:latin typeface="Calibri"/>
                <a:ea typeface="Calibri"/>
                <a:cs typeface="Calibri"/>
                <a:sym typeface="Calibri"/>
              </a:rPr>
              <a:t>“</a:t>
            </a:r>
            <a:endParaRPr b="1" i="1" dirty="0"/>
          </a:p>
          <a:p>
            <a:pPr marL="0" marR="0" lvl="0" indent="0" algn="l" rtl="0">
              <a:spcBef>
                <a:spcPts val="0"/>
              </a:spcBef>
              <a:spcAft>
                <a:spcPts val="0"/>
              </a:spcAft>
              <a:buNone/>
            </a:pPr>
            <a:r>
              <a:rPr lang="en-US" sz="1200" b="1" i="1" dirty="0">
                <a:solidFill>
                  <a:srgbClr val="7F9C3C"/>
                </a:solidFill>
                <a:latin typeface="Calibri"/>
                <a:ea typeface="Calibri"/>
                <a:cs typeface="Calibri"/>
                <a:sym typeface="Calibri"/>
              </a:rPr>
              <a:t>“They almost try to force you to the point of not working just to get Medicaid.” </a:t>
            </a:r>
            <a:endParaRPr b="1" i="1" dirty="0"/>
          </a:p>
        </p:txBody>
      </p:sp>
      <p:grpSp>
        <p:nvGrpSpPr>
          <p:cNvPr id="467" name="Shape 467"/>
          <p:cNvGrpSpPr/>
          <p:nvPr/>
        </p:nvGrpSpPr>
        <p:grpSpPr>
          <a:xfrm>
            <a:off x="4853808" y="4878642"/>
            <a:ext cx="4290300" cy="1832018"/>
            <a:chOff x="909995" y="4851937"/>
            <a:chExt cx="4290300" cy="1832018"/>
          </a:xfrm>
        </p:grpSpPr>
        <p:grpSp>
          <p:nvGrpSpPr>
            <p:cNvPr id="468" name="Shape 468"/>
            <p:cNvGrpSpPr/>
            <p:nvPr/>
          </p:nvGrpSpPr>
          <p:grpSpPr>
            <a:xfrm rot="10800000">
              <a:off x="2301356" y="4851937"/>
              <a:ext cx="1714350" cy="687000"/>
              <a:chOff x="587006" y="2649071"/>
              <a:chExt cx="1714350" cy="687000"/>
            </a:xfrm>
          </p:grpSpPr>
          <p:cxnSp>
            <p:nvCxnSpPr>
              <p:cNvPr id="469" name="Shape 469"/>
              <p:cNvCxnSpPr/>
              <p:nvPr/>
            </p:nvCxnSpPr>
            <p:spPr>
              <a:xfrm>
                <a:off x="587006" y="2649071"/>
                <a:ext cx="1714200" cy="0"/>
              </a:xfrm>
              <a:prstGeom prst="straightConnector1">
                <a:avLst/>
              </a:prstGeom>
              <a:noFill/>
              <a:ln w="9525" cap="flat" cmpd="sng">
                <a:solidFill>
                  <a:srgbClr val="7F9C3C"/>
                </a:solidFill>
                <a:prstDash val="solid"/>
                <a:miter lim="800000"/>
                <a:headEnd type="none" w="sm" len="sm"/>
                <a:tailEnd type="none" w="sm" len="sm"/>
              </a:ln>
            </p:spPr>
          </p:cxnSp>
          <p:cxnSp>
            <p:nvCxnSpPr>
              <p:cNvPr id="470" name="Shape 470"/>
              <p:cNvCxnSpPr/>
              <p:nvPr/>
            </p:nvCxnSpPr>
            <p:spPr>
              <a:xfrm>
                <a:off x="2301356" y="2649071"/>
                <a:ext cx="0" cy="687000"/>
              </a:xfrm>
              <a:prstGeom prst="straightConnector1">
                <a:avLst/>
              </a:prstGeom>
              <a:noFill/>
              <a:ln w="9525" cap="flat" cmpd="sng">
                <a:solidFill>
                  <a:srgbClr val="7F9C3C"/>
                </a:solidFill>
                <a:prstDash val="solid"/>
                <a:miter lim="800000"/>
                <a:headEnd type="none" w="sm" len="sm"/>
                <a:tailEnd type="none" w="sm" len="sm"/>
              </a:ln>
            </p:spPr>
          </p:cxnSp>
        </p:grpSp>
        <p:sp>
          <p:nvSpPr>
            <p:cNvPr id="471" name="Shape 471"/>
            <p:cNvSpPr txBox="1"/>
            <p:nvPr/>
          </p:nvSpPr>
          <p:spPr>
            <a:xfrm>
              <a:off x="2301354" y="5174956"/>
              <a:ext cx="19767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7F9C3C"/>
                  </a:solidFill>
                  <a:latin typeface="Calibri"/>
                  <a:ea typeface="Calibri"/>
                  <a:cs typeface="Calibri"/>
                  <a:sym typeface="Calibri"/>
                </a:rPr>
                <a:t>School Meals</a:t>
              </a:r>
              <a:endParaRPr/>
            </a:p>
          </p:txBody>
        </p:sp>
        <p:sp>
          <p:nvSpPr>
            <p:cNvPr id="472" name="Shape 472"/>
            <p:cNvSpPr txBox="1"/>
            <p:nvPr/>
          </p:nvSpPr>
          <p:spPr>
            <a:xfrm>
              <a:off x="1094283" y="5645506"/>
              <a:ext cx="3759600" cy="4617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Those with older children often utilize school lunch and breakfast programs</a:t>
              </a:r>
              <a:endParaRPr/>
            </a:p>
          </p:txBody>
        </p:sp>
        <p:sp>
          <p:nvSpPr>
            <p:cNvPr id="473" name="Shape 473"/>
            <p:cNvSpPr/>
            <p:nvPr/>
          </p:nvSpPr>
          <p:spPr>
            <a:xfrm>
              <a:off x="909995" y="6037755"/>
              <a:ext cx="42903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1" dirty="0">
                  <a:solidFill>
                    <a:schemeClr val="tx1"/>
                  </a:solidFill>
                  <a:latin typeface="Calibri"/>
                  <a:ea typeface="Calibri"/>
                  <a:cs typeface="Calibri"/>
                  <a:sym typeface="Calibri"/>
                </a:rPr>
                <a:t>“I have 3 kids in school and it’s pretty easy, helpful , it does save us cash. My kids get on the bus at 6:30am so they get breakfast too. They’ve never given me a problem, easy to apply.” </a:t>
              </a:r>
              <a:endParaRPr b="1" dirty="0">
                <a:solidFill>
                  <a:schemeClr val="tx1"/>
                </a:solidFill>
              </a:endParaRPr>
            </a:p>
          </p:txBody>
        </p:sp>
      </p:grpSp>
      <p:grpSp>
        <p:nvGrpSpPr>
          <p:cNvPr id="474" name="Shape 474"/>
          <p:cNvGrpSpPr/>
          <p:nvPr/>
        </p:nvGrpSpPr>
        <p:grpSpPr>
          <a:xfrm>
            <a:off x="7233525" y="1183312"/>
            <a:ext cx="4533890" cy="1469684"/>
            <a:chOff x="7546510" y="1365117"/>
            <a:chExt cx="4533890" cy="1469684"/>
          </a:xfrm>
        </p:grpSpPr>
        <p:grpSp>
          <p:nvGrpSpPr>
            <p:cNvPr id="475" name="Shape 475"/>
            <p:cNvGrpSpPr/>
            <p:nvPr/>
          </p:nvGrpSpPr>
          <p:grpSpPr>
            <a:xfrm rot="10800000">
              <a:off x="7546570" y="1723100"/>
              <a:ext cx="4120327" cy="251302"/>
              <a:chOff x="747754" y="2278882"/>
              <a:chExt cx="3752233" cy="251302"/>
            </a:xfrm>
          </p:grpSpPr>
          <p:cxnSp>
            <p:nvCxnSpPr>
              <p:cNvPr id="476" name="Shape 476"/>
              <p:cNvCxnSpPr/>
              <p:nvPr/>
            </p:nvCxnSpPr>
            <p:spPr>
              <a:xfrm>
                <a:off x="747754" y="2518784"/>
                <a:ext cx="3747300" cy="11400"/>
              </a:xfrm>
              <a:prstGeom prst="straightConnector1">
                <a:avLst/>
              </a:prstGeom>
              <a:noFill/>
              <a:ln w="9525" cap="flat" cmpd="sng">
                <a:solidFill>
                  <a:srgbClr val="7F9C3C"/>
                </a:solidFill>
                <a:prstDash val="solid"/>
                <a:miter lim="800000"/>
                <a:headEnd type="none" w="sm" len="sm"/>
                <a:tailEnd type="none" w="sm" len="sm"/>
              </a:ln>
            </p:spPr>
          </p:cxnSp>
          <p:cxnSp>
            <p:nvCxnSpPr>
              <p:cNvPr id="477" name="Shape 477"/>
              <p:cNvCxnSpPr>
                <a:stCxn id="443" idx="0"/>
              </p:cNvCxnSpPr>
              <p:nvPr/>
            </p:nvCxnSpPr>
            <p:spPr>
              <a:xfrm>
                <a:off x="4499987" y="2278882"/>
                <a:ext cx="0" cy="240000"/>
              </a:xfrm>
              <a:prstGeom prst="straightConnector1">
                <a:avLst/>
              </a:prstGeom>
              <a:noFill/>
              <a:ln w="9525" cap="flat" cmpd="sng">
                <a:solidFill>
                  <a:srgbClr val="7F9C3C"/>
                </a:solidFill>
                <a:prstDash val="solid"/>
                <a:miter lim="800000"/>
                <a:headEnd type="none" w="sm" len="sm"/>
                <a:tailEnd type="none" w="sm" len="sm"/>
              </a:ln>
            </p:spPr>
          </p:cxnSp>
        </p:grpSp>
        <p:sp>
          <p:nvSpPr>
            <p:cNvPr id="478" name="Shape 478"/>
            <p:cNvSpPr txBox="1"/>
            <p:nvPr/>
          </p:nvSpPr>
          <p:spPr>
            <a:xfrm>
              <a:off x="7546510" y="1365117"/>
              <a:ext cx="41205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7F9C3C"/>
                  </a:solidFill>
                  <a:latin typeface="Calibri"/>
                  <a:ea typeface="Calibri"/>
                  <a:cs typeface="Calibri"/>
                  <a:sym typeface="Calibri"/>
                </a:rPr>
                <a:t>Local Food Banks and Charitable Organizations</a:t>
              </a:r>
              <a:endParaRPr sz="1600" dirty="0">
                <a:solidFill>
                  <a:srgbClr val="7F9C3C"/>
                </a:solidFill>
                <a:latin typeface="Calibri"/>
                <a:ea typeface="Calibri"/>
                <a:cs typeface="Calibri"/>
                <a:sym typeface="Calibri"/>
              </a:endParaRPr>
            </a:p>
          </p:txBody>
        </p:sp>
        <p:sp>
          <p:nvSpPr>
            <p:cNvPr id="479" name="Shape 479"/>
            <p:cNvSpPr txBox="1"/>
            <p:nvPr/>
          </p:nvSpPr>
          <p:spPr>
            <a:xfrm>
              <a:off x="8469300" y="1817094"/>
              <a:ext cx="3276600" cy="4617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Several group members say they also rely on local food banks and charitable programs</a:t>
              </a:r>
              <a:endParaRPr/>
            </a:p>
          </p:txBody>
        </p:sp>
        <p:sp>
          <p:nvSpPr>
            <p:cNvPr id="480" name="Shape 480"/>
            <p:cNvSpPr/>
            <p:nvPr/>
          </p:nvSpPr>
          <p:spPr>
            <a:xfrm>
              <a:off x="8469300" y="2373101"/>
              <a:ext cx="36111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1" dirty="0" smtClean="0">
                  <a:solidFill>
                    <a:schemeClr val="tx1"/>
                  </a:solidFill>
                  <a:latin typeface="Calibri"/>
                  <a:ea typeface="Calibri"/>
                  <a:cs typeface="Calibri"/>
                  <a:sym typeface="Calibri"/>
                </a:rPr>
                <a:t>“Sometimes </a:t>
              </a:r>
              <a:r>
                <a:rPr lang="en-US" sz="1200" b="1" i="1" dirty="0">
                  <a:solidFill>
                    <a:schemeClr val="tx1"/>
                  </a:solidFill>
                  <a:latin typeface="Calibri"/>
                  <a:ea typeface="Calibri"/>
                  <a:cs typeface="Calibri"/>
                  <a:sym typeface="Calibri"/>
                </a:rPr>
                <a:t>you have to fill in, between food stamps, WIC and occasionally the food </a:t>
              </a:r>
              <a:r>
                <a:rPr lang="en-US" sz="1200" b="1" i="1" dirty="0" smtClean="0">
                  <a:solidFill>
                    <a:schemeClr val="tx1"/>
                  </a:solidFill>
                  <a:latin typeface="Calibri"/>
                  <a:ea typeface="Calibri"/>
                  <a:cs typeface="Calibri"/>
                  <a:sym typeface="Calibri"/>
                </a:rPr>
                <a:t>bank”</a:t>
              </a:r>
              <a:endParaRPr b="1" dirty="0">
                <a:solidFill>
                  <a:schemeClr val="tx1"/>
                </a:solidFill>
              </a:endParaRPr>
            </a:p>
          </p:txBody>
        </p:sp>
      </p:grpSp>
      <p:grpSp>
        <p:nvGrpSpPr>
          <p:cNvPr id="481" name="Shape 481"/>
          <p:cNvGrpSpPr/>
          <p:nvPr/>
        </p:nvGrpSpPr>
        <p:grpSpPr>
          <a:xfrm>
            <a:off x="8956203" y="4336796"/>
            <a:ext cx="3059606" cy="1554521"/>
            <a:chOff x="2301354" y="4851937"/>
            <a:chExt cx="3059606" cy="1554521"/>
          </a:xfrm>
        </p:grpSpPr>
        <p:grpSp>
          <p:nvGrpSpPr>
            <p:cNvPr id="482" name="Shape 482"/>
            <p:cNvGrpSpPr/>
            <p:nvPr/>
          </p:nvGrpSpPr>
          <p:grpSpPr>
            <a:xfrm rot="10800000">
              <a:off x="2301356" y="4851937"/>
              <a:ext cx="2533949" cy="687001"/>
              <a:chOff x="-232593" y="2649070"/>
              <a:chExt cx="2533949" cy="687001"/>
            </a:xfrm>
          </p:grpSpPr>
          <p:cxnSp>
            <p:nvCxnSpPr>
              <p:cNvPr id="483" name="Shape 483"/>
              <p:cNvCxnSpPr/>
              <p:nvPr/>
            </p:nvCxnSpPr>
            <p:spPr>
              <a:xfrm>
                <a:off x="-232593" y="2649070"/>
                <a:ext cx="2533800" cy="0"/>
              </a:xfrm>
              <a:prstGeom prst="straightConnector1">
                <a:avLst/>
              </a:prstGeom>
              <a:noFill/>
              <a:ln w="9525" cap="flat" cmpd="sng">
                <a:solidFill>
                  <a:srgbClr val="7F9C3C"/>
                </a:solidFill>
                <a:prstDash val="solid"/>
                <a:miter lim="800000"/>
                <a:headEnd type="none" w="sm" len="sm"/>
                <a:tailEnd type="none" w="sm" len="sm"/>
              </a:ln>
            </p:spPr>
          </p:cxnSp>
          <p:cxnSp>
            <p:nvCxnSpPr>
              <p:cNvPr id="484" name="Shape 484"/>
              <p:cNvCxnSpPr/>
              <p:nvPr/>
            </p:nvCxnSpPr>
            <p:spPr>
              <a:xfrm>
                <a:off x="2301356" y="2649071"/>
                <a:ext cx="0" cy="687000"/>
              </a:xfrm>
              <a:prstGeom prst="straightConnector1">
                <a:avLst/>
              </a:prstGeom>
              <a:noFill/>
              <a:ln w="9525" cap="flat" cmpd="sng">
                <a:solidFill>
                  <a:srgbClr val="7F9C3C"/>
                </a:solidFill>
                <a:prstDash val="solid"/>
                <a:miter lim="800000"/>
                <a:headEnd type="none" w="sm" len="sm"/>
                <a:tailEnd type="none" w="sm" len="sm"/>
              </a:ln>
            </p:spPr>
          </p:cxnSp>
        </p:grpSp>
        <p:sp>
          <p:nvSpPr>
            <p:cNvPr id="485" name="Shape 485"/>
            <p:cNvSpPr txBox="1"/>
            <p:nvPr/>
          </p:nvSpPr>
          <p:spPr>
            <a:xfrm>
              <a:off x="2301354" y="5174956"/>
              <a:ext cx="25341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7F9C3C"/>
                  </a:solidFill>
                  <a:latin typeface="Calibri"/>
                  <a:ea typeface="Calibri"/>
                  <a:cs typeface="Calibri"/>
                  <a:sym typeface="Calibri"/>
                </a:rPr>
                <a:t>Other Programs Mentioned</a:t>
              </a:r>
              <a:endParaRPr sz="1600">
                <a:solidFill>
                  <a:srgbClr val="7F9C3C"/>
                </a:solidFill>
                <a:latin typeface="Calibri"/>
                <a:ea typeface="Calibri"/>
                <a:cs typeface="Calibri"/>
                <a:sym typeface="Calibri"/>
              </a:endParaRPr>
            </a:p>
          </p:txBody>
        </p:sp>
        <p:sp>
          <p:nvSpPr>
            <p:cNvPr id="486" name="Shape 486"/>
            <p:cNvSpPr txBox="1"/>
            <p:nvPr/>
          </p:nvSpPr>
          <p:spPr>
            <a:xfrm>
              <a:off x="2327060" y="5575458"/>
              <a:ext cx="3033900" cy="831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Energy Assistance</a:t>
              </a:r>
              <a:endParaRPr/>
            </a:p>
            <a:p>
              <a:pPr marL="285750" marR="0" lvl="0" indent="-2857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Section 8</a:t>
              </a:r>
              <a:endParaRPr/>
            </a:p>
            <a:p>
              <a:pPr marL="285750" marR="0" lvl="0" indent="-2857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TANF (“Welfare”)</a:t>
              </a:r>
              <a:endParaRPr/>
            </a:p>
            <a:p>
              <a:pPr marL="285750" marR="0" lvl="0" indent="-2095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grpSp>
      <p:sp>
        <p:nvSpPr>
          <p:cNvPr id="487" name="Shape 487"/>
          <p:cNvSpPr txBox="1">
            <a:spLocks noGrp="1"/>
          </p:cNvSpPr>
          <p:nvPr>
            <p:ph type="title" idx="4294967295"/>
          </p:nvPr>
        </p:nvSpPr>
        <p:spPr>
          <a:xfrm>
            <a:off x="736022" y="329318"/>
            <a:ext cx="5166360" cy="1054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solidFill>
                  <a:schemeClr val="bg2"/>
                </a:solidFill>
                <a:latin typeface="Arial" panose="020B0604020202020204" pitchFamily="34" charset="0"/>
                <a:cs typeface="Arial" panose="020B0604020202020204" pitchFamily="34" charset="0"/>
              </a:rPr>
              <a:t>Other Supports</a:t>
            </a:r>
            <a:endParaRPr dirty="0">
              <a:solidFill>
                <a:schemeClr val="bg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6" name="Shape 496"/>
          <p:cNvSpPr/>
          <p:nvPr/>
        </p:nvSpPr>
        <p:spPr>
          <a:xfrm>
            <a:off x="791024" y="187106"/>
            <a:ext cx="10697400" cy="7386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3600" b="1" dirty="0">
                <a:solidFill>
                  <a:schemeClr val="bg2"/>
                </a:solidFill>
                <a:latin typeface="Arial" panose="020B0604020202020204" pitchFamily="34" charset="0"/>
                <a:ea typeface="Calibri"/>
                <a:cs typeface="Arial" panose="020B0604020202020204" pitchFamily="34" charset="0"/>
                <a:sym typeface="Calibri"/>
              </a:rPr>
              <a:t>Barriers to Applying for WIC:</a:t>
            </a:r>
            <a:endParaRPr sz="3600" b="1" dirty="0">
              <a:solidFill>
                <a:schemeClr val="bg2"/>
              </a:solidFill>
              <a:latin typeface="Arial" panose="020B0604020202020204" pitchFamily="34" charset="0"/>
              <a:ea typeface="Calibri"/>
              <a:cs typeface="Arial" panose="020B0604020202020204" pitchFamily="34" charset="0"/>
              <a:sym typeface="Calibri"/>
            </a:endParaRPr>
          </a:p>
        </p:txBody>
      </p:sp>
      <p:sp>
        <p:nvSpPr>
          <p:cNvPr id="497" name="Shape 497"/>
          <p:cNvSpPr/>
          <p:nvPr/>
        </p:nvSpPr>
        <p:spPr>
          <a:xfrm>
            <a:off x="2405161" y="1165991"/>
            <a:ext cx="2110500" cy="446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smtClean="0">
                <a:solidFill>
                  <a:schemeClr val="lt1"/>
                </a:solidFill>
                <a:latin typeface="Calibri"/>
                <a:ea typeface="Calibri"/>
                <a:cs typeface="Calibri"/>
                <a:sym typeface="Calibri"/>
              </a:rPr>
              <a:t>SPANISH SPEAKERS</a:t>
            </a:r>
            <a:endParaRPr sz="1800" dirty="0">
              <a:solidFill>
                <a:schemeClr val="lt1"/>
              </a:solidFill>
              <a:latin typeface="Calibri"/>
              <a:ea typeface="Calibri"/>
              <a:cs typeface="Calibri"/>
              <a:sym typeface="Calibri"/>
            </a:endParaRPr>
          </a:p>
        </p:txBody>
      </p:sp>
      <p:grpSp>
        <p:nvGrpSpPr>
          <p:cNvPr id="498" name="Shape 498"/>
          <p:cNvGrpSpPr/>
          <p:nvPr/>
        </p:nvGrpSpPr>
        <p:grpSpPr>
          <a:xfrm>
            <a:off x="6581164" y="1261182"/>
            <a:ext cx="5117313" cy="4213716"/>
            <a:chOff x="1163522" y="1744261"/>
            <a:chExt cx="5117313" cy="4213716"/>
          </a:xfrm>
          <a:solidFill>
            <a:schemeClr val="tx2">
              <a:lumMod val="90000"/>
            </a:schemeClr>
          </a:solidFill>
        </p:grpSpPr>
        <p:grpSp>
          <p:nvGrpSpPr>
            <p:cNvPr id="499" name="Shape 499"/>
            <p:cNvGrpSpPr/>
            <p:nvPr/>
          </p:nvGrpSpPr>
          <p:grpSpPr>
            <a:xfrm>
              <a:off x="1163522" y="2259934"/>
              <a:ext cx="5117313" cy="3159759"/>
              <a:chOff x="3525067" y="3605685"/>
              <a:chExt cx="3995092" cy="1764046"/>
            </a:xfrm>
            <a:grpFill/>
          </p:grpSpPr>
          <p:sp>
            <p:nvSpPr>
              <p:cNvPr id="500" name="Shape 500"/>
              <p:cNvSpPr/>
              <p:nvPr/>
            </p:nvSpPr>
            <p:spPr>
              <a:xfrm>
                <a:off x="3525067" y="4310991"/>
                <a:ext cx="3988500" cy="360000"/>
              </a:xfrm>
              <a:prstGeom prst="rect">
                <a:avLst/>
              </a:prstGeom>
              <a:solidFill>
                <a:schemeClr val="tx2">
                  <a:lumMod val="75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501" name="Shape 501"/>
              <p:cNvGrpSpPr/>
              <p:nvPr/>
            </p:nvGrpSpPr>
            <p:grpSpPr>
              <a:xfrm>
                <a:off x="3531659" y="3605685"/>
                <a:ext cx="3988500" cy="360000"/>
                <a:chOff x="1171694" y="3221850"/>
                <a:chExt cx="3988500" cy="360000"/>
              </a:xfrm>
              <a:grpFill/>
            </p:grpSpPr>
            <p:sp>
              <p:nvSpPr>
                <p:cNvPr id="502" name="Shape 502"/>
                <p:cNvSpPr/>
                <p:nvPr/>
              </p:nvSpPr>
              <p:spPr>
                <a:xfrm>
                  <a:off x="1171694" y="3221850"/>
                  <a:ext cx="3988500" cy="360000"/>
                </a:xfrm>
                <a:prstGeom prst="rect">
                  <a:avLst/>
                </a:prstGeom>
                <a:solidFill>
                  <a:schemeClr val="tx2">
                    <a:lumMod val="75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3" name="Shape 503"/>
                <p:cNvSpPr txBox="1"/>
                <p:nvPr/>
              </p:nvSpPr>
              <p:spPr>
                <a:xfrm>
                  <a:off x="1640740" y="3332821"/>
                  <a:ext cx="2890800" cy="211800"/>
                </a:xfrm>
                <a:prstGeom prst="rect">
                  <a:avLst/>
                </a:prstGeom>
                <a:solidFill>
                  <a:schemeClr val="tx2">
                    <a:lumMod val="75000"/>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I DON’T /DIDN’T REALLY NEED IT</a:t>
                  </a:r>
                  <a:endParaRPr sz="1600" b="1" dirty="0">
                    <a:solidFill>
                      <a:schemeClr val="lt1"/>
                    </a:solidFill>
                    <a:latin typeface="Calibri"/>
                    <a:ea typeface="Calibri"/>
                    <a:cs typeface="Calibri"/>
                    <a:sym typeface="Calibri"/>
                  </a:endParaRPr>
                </a:p>
              </p:txBody>
            </p:sp>
          </p:grpSp>
          <p:sp>
            <p:nvSpPr>
              <p:cNvPr id="504" name="Shape 504"/>
              <p:cNvSpPr/>
              <p:nvPr/>
            </p:nvSpPr>
            <p:spPr>
              <a:xfrm>
                <a:off x="3525067" y="5009731"/>
                <a:ext cx="3988500" cy="360000"/>
              </a:xfrm>
              <a:prstGeom prst="rect">
                <a:avLst/>
              </a:prstGeom>
              <a:solidFill>
                <a:schemeClr val="tx2">
                  <a:lumMod val="75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600" b="1" dirty="0">
                    <a:solidFill>
                      <a:srgbClr val="FFFFFF"/>
                    </a:solidFill>
                    <a:latin typeface="Calibri"/>
                    <a:ea typeface="Calibri"/>
                    <a:cs typeface="Calibri"/>
                    <a:sym typeface="Calibri"/>
                  </a:rPr>
                  <a:t>WHAT WIC OFFERS , I DON’T NEED</a:t>
                </a:r>
                <a:endParaRPr sz="1600" b="1" dirty="0">
                  <a:solidFill>
                    <a:srgbClr val="FFFFFF"/>
                  </a:solidFill>
                  <a:latin typeface="Calibri"/>
                  <a:ea typeface="Calibri"/>
                  <a:cs typeface="Calibri"/>
                  <a:sym typeface="Calibri"/>
                </a:endParaRPr>
              </a:p>
            </p:txBody>
          </p:sp>
          <p:sp>
            <p:nvSpPr>
              <p:cNvPr id="505" name="Shape 505"/>
              <p:cNvSpPr/>
              <p:nvPr/>
            </p:nvSpPr>
            <p:spPr>
              <a:xfrm>
                <a:off x="3525068" y="3973558"/>
                <a:ext cx="3988500" cy="290400"/>
              </a:xfrm>
              <a:prstGeom prst="rect">
                <a:avLst/>
              </a:prstGeom>
              <a:noFill/>
              <a:ln w="12700" cap="flat" cmpd="sng">
                <a:solidFill>
                  <a:schemeClr val="bg1"/>
                </a:solidFill>
                <a:prstDash val="solid"/>
                <a:miter lim="8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r>
                  <a:rPr lang="en-US" sz="1400" i="1" dirty="0">
                    <a:solidFill>
                      <a:schemeClr val="dk1"/>
                    </a:solidFill>
                    <a:latin typeface="Calibri"/>
                    <a:ea typeface="Calibri"/>
                    <a:cs typeface="Calibri"/>
                    <a:sym typeface="Calibri"/>
                  </a:rPr>
                  <a:t> “I may have been eligible, but we were able to cover our expenses so it didn’t seem worth it.” </a:t>
                </a:r>
                <a:endParaRPr sz="1400" dirty="0">
                  <a:solidFill>
                    <a:srgbClr val="F95700"/>
                  </a:solidFill>
                  <a:latin typeface="Calibri"/>
                  <a:ea typeface="Calibri"/>
                  <a:cs typeface="Calibri"/>
                  <a:sym typeface="Calibri"/>
                </a:endParaRPr>
              </a:p>
            </p:txBody>
          </p:sp>
        </p:grpSp>
        <p:sp>
          <p:nvSpPr>
            <p:cNvPr id="506" name="Shape 506"/>
            <p:cNvSpPr/>
            <p:nvPr/>
          </p:nvSpPr>
          <p:spPr>
            <a:xfrm>
              <a:off x="2038867" y="1744261"/>
              <a:ext cx="2889300" cy="443400"/>
            </a:xfrm>
            <a:prstGeom prst="rect">
              <a:avLst/>
            </a:prstGeom>
            <a:solidFill>
              <a:schemeClr val="tx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GENERAL MARKET</a:t>
              </a:r>
              <a:endParaRPr dirty="0"/>
            </a:p>
          </p:txBody>
        </p:sp>
        <p:sp>
          <p:nvSpPr>
            <p:cNvPr id="507" name="Shape 507"/>
            <p:cNvSpPr/>
            <p:nvPr/>
          </p:nvSpPr>
          <p:spPr>
            <a:xfrm>
              <a:off x="1522593" y="3664614"/>
              <a:ext cx="4407613" cy="338700"/>
            </a:xfrm>
            <a:prstGeom prst="rect">
              <a:avLst/>
            </a:prstGeom>
            <a:solidFill>
              <a:schemeClr val="tx2">
                <a:lumMod val="75000"/>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TOO MUCH OF A HASSLE FOR WHAT YOU GET</a:t>
              </a:r>
              <a:endParaRPr sz="1600" b="1" dirty="0">
                <a:solidFill>
                  <a:schemeClr val="lt1"/>
                </a:solidFill>
                <a:latin typeface="Calibri"/>
                <a:ea typeface="Calibri"/>
                <a:cs typeface="Calibri"/>
                <a:sym typeface="Calibri"/>
              </a:endParaRPr>
            </a:p>
          </p:txBody>
        </p:sp>
        <p:sp>
          <p:nvSpPr>
            <p:cNvPr id="508" name="Shape 508"/>
            <p:cNvSpPr/>
            <p:nvPr/>
          </p:nvSpPr>
          <p:spPr>
            <a:xfrm>
              <a:off x="1163578" y="4199814"/>
              <a:ext cx="5109000" cy="451200"/>
            </a:xfrm>
            <a:prstGeom prst="rect">
              <a:avLst/>
            </a:prstGeom>
            <a:noFill/>
            <a:ln w="12700" cap="flat" cmpd="sng">
              <a:solidFill>
                <a:schemeClr val="bg1"/>
              </a:solidFill>
              <a:prstDash val="solid"/>
              <a:miter lim="8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r>
                <a:rPr lang="en-US" sz="1400" i="1" dirty="0">
                  <a:solidFill>
                    <a:schemeClr val="dk1"/>
                  </a:solidFill>
                  <a:latin typeface="Calibri"/>
                  <a:ea typeface="Calibri"/>
                  <a:cs typeface="Calibri"/>
                  <a:sym typeface="Calibri"/>
                </a:rPr>
                <a:t>”I’ve heard you have to go down every month or few months, wait in line and what you get in the end really isn’t very much.” </a:t>
              </a:r>
              <a:endParaRPr dirty="0"/>
            </a:p>
          </p:txBody>
        </p:sp>
        <p:sp>
          <p:nvSpPr>
            <p:cNvPr id="509" name="Shape 509"/>
            <p:cNvSpPr/>
            <p:nvPr/>
          </p:nvSpPr>
          <p:spPr>
            <a:xfrm>
              <a:off x="1163578" y="5452477"/>
              <a:ext cx="5109000" cy="505500"/>
            </a:xfrm>
            <a:prstGeom prst="rect">
              <a:avLst/>
            </a:prstGeom>
            <a:noFill/>
            <a:ln w="12700"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lang="en-US" sz="1400" i="1"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i="1" dirty="0" smtClean="0">
                  <a:solidFill>
                    <a:schemeClr val="dk1"/>
                  </a:solidFill>
                  <a:latin typeface="Calibri"/>
                  <a:ea typeface="Calibri"/>
                  <a:cs typeface="Calibri"/>
                  <a:sym typeface="Calibri"/>
                </a:rPr>
                <a:t>“</a:t>
              </a:r>
              <a:r>
                <a:rPr lang="en-US" sz="1400" i="1" dirty="0" smtClean="0">
                  <a:solidFill>
                    <a:schemeClr val="dk1"/>
                  </a:solidFill>
                  <a:latin typeface="Calibri"/>
                  <a:ea typeface="Calibri"/>
                  <a:cs typeface="Calibri"/>
                  <a:sym typeface="Calibri"/>
                </a:rPr>
                <a:t>I </a:t>
              </a:r>
              <a:r>
                <a:rPr lang="en-US" sz="1400" i="1" dirty="0">
                  <a:solidFill>
                    <a:schemeClr val="dk1"/>
                  </a:solidFill>
                  <a:latin typeface="Calibri"/>
                  <a:ea typeface="Calibri"/>
                  <a:cs typeface="Calibri"/>
                  <a:sym typeface="Calibri"/>
                </a:rPr>
                <a:t>knew I was going </a:t>
              </a:r>
              <a:r>
                <a:rPr lang="en-US" i="1" dirty="0">
                  <a:solidFill>
                    <a:schemeClr val="dk1"/>
                  </a:solidFill>
                  <a:latin typeface="Calibri"/>
                  <a:ea typeface="Calibri"/>
                  <a:cs typeface="Calibri"/>
                  <a:sym typeface="Calibri"/>
                </a:rPr>
                <a:t>t</a:t>
              </a:r>
              <a:r>
                <a:rPr lang="en-US" sz="1400" i="1" dirty="0" smtClean="0">
                  <a:solidFill>
                    <a:schemeClr val="dk1"/>
                  </a:solidFill>
                  <a:latin typeface="Calibri"/>
                  <a:ea typeface="Calibri"/>
                  <a:cs typeface="Calibri"/>
                  <a:sym typeface="Calibri"/>
                </a:rPr>
                <a:t>o </a:t>
              </a:r>
              <a:r>
                <a:rPr lang="en-US" sz="1400" i="1" dirty="0">
                  <a:solidFill>
                    <a:schemeClr val="dk1"/>
                  </a:solidFill>
                  <a:latin typeface="Calibri"/>
                  <a:ea typeface="Calibri"/>
                  <a:cs typeface="Calibri"/>
                  <a:sym typeface="Calibri"/>
                </a:rPr>
                <a:t>breastfeed so it seemed like a lot of hoops to jump through for formula.” </a:t>
              </a:r>
              <a:endParaRPr dirty="0"/>
            </a:p>
          </p:txBody>
        </p:sp>
      </p:grpSp>
      <p:grpSp>
        <p:nvGrpSpPr>
          <p:cNvPr id="510" name="Shape 510"/>
          <p:cNvGrpSpPr/>
          <p:nvPr/>
        </p:nvGrpSpPr>
        <p:grpSpPr>
          <a:xfrm>
            <a:off x="791023" y="1808991"/>
            <a:ext cx="5584080" cy="4060896"/>
            <a:chOff x="6062979" y="1827543"/>
            <a:chExt cx="5584080" cy="4279583"/>
          </a:xfrm>
        </p:grpSpPr>
        <p:grpSp>
          <p:nvGrpSpPr>
            <p:cNvPr id="511" name="Shape 511"/>
            <p:cNvGrpSpPr/>
            <p:nvPr/>
          </p:nvGrpSpPr>
          <p:grpSpPr>
            <a:xfrm>
              <a:off x="6062979" y="1827543"/>
              <a:ext cx="5584080" cy="4279583"/>
              <a:chOff x="6625530" y="2645434"/>
              <a:chExt cx="4746349" cy="4279583"/>
            </a:xfrm>
          </p:grpSpPr>
          <p:grpSp>
            <p:nvGrpSpPr>
              <p:cNvPr id="512" name="Shape 512"/>
              <p:cNvGrpSpPr/>
              <p:nvPr/>
            </p:nvGrpSpPr>
            <p:grpSpPr>
              <a:xfrm>
                <a:off x="6625530" y="2645434"/>
                <a:ext cx="4746349" cy="4279583"/>
                <a:chOff x="6828564" y="4206040"/>
                <a:chExt cx="4003331" cy="2491461"/>
              </a:xfrm>
            </p:grpSpPr>
            <p:sp>
              <p:nvSpPr>
                <p:cNvPr id="514" name="Shape 514"/>
                <p:cNvSpPr txBox="1"/>
                <p:nvPr/>
              </p:nvSpPr>
              <p:spPr>
                <a:xfrm>
                  <a:off x="6828564" y="4206040"/>
                  <a:ext cx="3990796" cy="207600"/>
                </a:xfrm>
                <a:prstGeom prst="rect">
                  <a:avLst/>
                </a:prstGeom>
                <a:solidFill>
                  <a:schemeClr val="accent2"/>
                </a:solidFill>
                <a:ln>
                  <a:solidFill>
                    <a:schemeClr val="bg1"/>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FEAR OF GOVERNMENT </a:t>
                  </a:r>
                  <a:endParaRPr sz="1600" b="1" dirty="0">
                    <a:solidFill>
                      <a:schemeClr val="lt1"/>
                    </a:solidFill>
                    <a:latin typeface="Calibri"/>
                    <a:ea typeface="Calibri"/>
                    <a:cs typeface="Calibri"/>
                    <a:sym typeface="Calibri"/>
                  </a:endParaRPr>
                </a:p>
              </p:txBody>
            </p:sp>
            <p:sp>
              <p:nvSpPr>
                <p:cNvPr id="515" name="Shape 515"/>
                <p:cNvSpPr/>
                <p:nvPr/>
              </p:nvSpPr>
              <p:spPr>
                <a:xfrm>
                  <a:off x="6829519" y="4925041"/>
                  <a:ext cx="3986700" cy="335100"/>
                </a:xfrm>
                <a:prstGeom prst="rect">
                  <a:avLst/>
                </a:prstGeom>
                <a:solidFill>
                  <a:schemeClr val="accent2">
                    <a:alpha val="89800"/>
                  </a:schemeClr>
                </a:solidFill>
                <a:ln>
                  <a:solidFill>
                    <a:schemeClr val="bg1"/>
                  </a:solid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1600" b="1" cap="none" dirty="0">
                      <a:solidFill>
                        <a:schemeClr val="lt1"/>
                      </a:solidFill>
                      <a:latin typeface="Calibri"/>
                      <a:ea typeface="Calibri"/>
                      <a:cs typeface="Calibri"/>
                      <a:sym typeface="Calibri"/>
                    </a:rPr>
                    <a:t>I TAKE PRIDE IN PROVIDING FOR MY FAMILY,  </a:t>
                  </a:r>
                  <a:endParaRPr lang="en-US" sz="1600" b="1" cap="none" dirty="0" smtClean="0">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r>
                    <a:rPr lang="en-US" sz="1600" b="1" cap="none" dirty="0" smtClean="0">
                      <a:solidFill>
                        <a:schemeClr val="lt1"/>
                      </a:solidFill>
                      <a:latin typeface="Calibri"/>
                      <a:ea typeface="Calibri"/>
                      <a:cs typeface="Calibri"/>
                      <a:sym typeface="Calibri"/>
                    </a:rPr>
                    <a:t>DON’T REALLY </a:t>
                  </a:r>
                  <a:r>
                    <a:rPr lang="en-US" sz="1600" b="1" cap="none" dirty="0">
                      <a:solidFill>
                        <a:schemeClr val="lt1"/>
                      </a:solidFill>
                      <a:latin typeface="Calibri"/>
                      <a:ea typeface="Calibri"/>
                      <a:cs typeface="Calibri"/>
                      <a:sym typeface="Calibri"/>
                    </a:rPr>
                    <a:t>NEED IT</a:t>
                  </a:r>
                  <a:endParaRPr b="1" dirty="0"/>
                </a:p>
              </p:txBody>
            </p:sp>
            <p:sp>
              <p:nvSpPr>
                <p:cNvPr id="516" name="Shape 516"/>
                <p:cNvSpPr/>
                <p:nvPr/>
              </p:nvSpPr>
              <p:spPr>
                <a:xfrm>
                  <a:off x="6845195" y="5846691"/>
                  <a:ext cx="3986700" cy="360000"/>
                </a:xfrm>
                <a:prstGeom prst="rect">
                  <a:avLst/>
                </a:prstGeom>
                <a:solidFill>
                  <a:schemeClr val="accent2">
                    <a:alpha val="80000"/>
                  </a:schemeClr>
                </a:solidFill>
                <a:ln>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I WON’T TAKE AWAY FROM THOSE WHO </a:t>
                  </a:r>
                  <a:r>
                    <a:rPr lang="en-US" sz="1600" b="1" dirty="0" smtClean="0">
                      <a:solidFill>
                        <a:schemeClr val="lt1"/>
                      </a:solidFill>
                      <a:latin typeface="Calibri"/>
                      <a:ea typeface="Calibri"/>
                      <a:cs typeface="Calibri"/>
                      <a:sym typeface="Calibri"/>
                    </a:rPr>
                    <a:t>DO REALLY </a:t>
                  </a:r>
                  <a:r>
                    <a:rPr lang="en-US" sz="1600" b="1" dirty="0">
                      <a:solidFill>
                        <a:schemeClr val="lt1"/>
                      </a:solidFill>
                      <a:latin typeface="Calibri"/>
                      <a:ea typeface="Calibri"/>
                      <a:cs typeface="Calibri"/>
                      <a:sym typeface="Calibri"/>
                    </a:rPr>
                    <a:t>NEED IT</a:t>
                  </a:r>
                  <a:endParaRPr b="1" dirty="0"/>
                </a:p>
              </p:txBody>
            </p:sp>
            <p:sp>
              <p:nvSpPr>
                <p:cNvPr id="517" name="Shape 517"/>
                <p:cNvSpPr/>
                <p:nvPr/>
              </p:nvSpPr>
              <p:spPr>
                <a:xfrm>
                  <a:off x="6828564" y="6471001"/>
                  <a:ext cx="3986700" cy="226500"/>
                </a:xfrm>
                <a:prstGeom prst="rect">
                  <a:avLst/>
                </a:prstGeom>
                <a:solidFill>
                  <a:schemeClr val="accent2">
                    <a:alpha val="69800"/>
                  </a:schemeClr>
                </a:solidFill>
                <a:ln>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alibri"/>
                      <a:ea typeface="Calibri"/>
                      <a:cs typeface="Calibri"/>
                      <a:sym typeface="Calibri"/>
                    </a:rPr>
                    <a:t>TACTICAL CONSIDERATIONS</a:t>
                  </a:r>
                  <a:endParaRPr b="1" dirty="0"/>
                </a:p>
              </p:txBody>
            </p:sp>
          </p:grpSp>
          <p:sp>
            <p:nvSpPr>
              <p:cNvPr id="518" name="Shape 518"/>
              <p:cNvSpPr/>
              <p:nvPr/>
            </p:nvSpPr>
            <p:spPr>
              <a:xfrm>
                <a:off x="6639617" y="3161035"/>
                <a:ext cx="4714200" cy="643500"/>
              </a:xfrm>
              <a:prstGeom prst="rect">
                <a:avLst/>
              </a:prstGeom>
              <a:noFill/>
              <a:ln w="12700" cap="flat" cmpd="sng">
                <a:solidFill>
                  <a:schemeClr val="bg1"/>
                </a:solidFill>
                <a:prstDash val="solid"/>
                <a:miter lim="8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r>
                  <a:rPr lang="en-US" sz="1400" i="1" dirty="0">
                    <a:solidFill>
                      <a:schemeClr val="dk1"/>
                    </a:solidFill>
                    <a:latin typeface="Calibri"/>
                    <a:ea typeface="Calibri"/>
                    <a:cs typeface="Calibri"/>
                    <a:sym typeface="Calibri"/>
                  </a:rPr>
                  <a:t>“I don’t know if this will affect my application for citizenship down the road. Maybe they go back and look if you’ve taken advantage of these benefits and think you’re not contributing.” </a:t>
                </a:r>
                <a:endParaRPr dirty="0"/>
              </a:p>
            </p:txBody>
          </p:sp>
        </p:grpSp>
        <p:sp>
          <p:nvSpPr>
            <p:cNvPr id="519" name="Shape 519"/>
            <p:cNvSpPr/>
            <p:nvPr/>
          </p:nvSpPr>
          <p:spPr>
            <a:xfrm>
              <a:off x="6083175" y="3667518"/>
              <a:ext cx="5546400" cy="927900"/>
            </a:xfrm>
            <a:prstGeom prst="rect">
              <a:avLst/>
            </a:prstGeom>
            <a:noFill/>
            <a:ln w="12700" cap="flat" cmpd="sng">
              <a:solidFill>
                <a:schemeClr val="bg1"/>
              </a:solidFill>
              <a:prstDash val="solid"/>
              <a:miter lim="8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r>
                <a:rPr lang="en-US" sz="1400" i="1" dirty="0">
                  <a:solidFill>
                    <a:schemeClr val="dk1"/>
                  </a:solidFill>
                  <a:latin typeface="Calibri"/>
                  <a:ea typeface="Calibri"/>
                  <a:cs typeface="Calibri"/>
                  <a:sym typeface="Calibri"/>
                </a:rPr>
                <a:t>“As long as I’m healthy and have a job, I can make ends meet. I wouldn’t take help unless I really needed it.” </a:t>
              </a:r>
              <a:endParaRPr lang="en-US" sz="1400" i="1"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i="1" dirty="0" smtClean="0">
                  <a:solidFill>
                    <a:schemeClr val="dk1"/>
                  </a:solidFill>
                  <a:latin typeface="Calibri"/>
                  <a:ea typeface="Calibri"/>
                  <a:cs typeface="Calibri"/>
                  <a:sym typeface="Calibri"/>
                </a:rPr>
                <a:t>“</a:t>
              </a:r>
              <a:r>
                <a:rPr lang="en-US" sz="1400" i="1" dirty="0">
                  <a:solidFill>
                    <a:schemeClr val="dk1"/>
                  </a:solidFill>
                  <a:latin typeface="Calibri"/>
                  <a:ea typeface="Calibri"/>
                  <a:cs typeface="Calibri"/>
                  <a:sym typeface="Calibri"/>
                </a:rPr>
                <a:t>People say we [Latinos] just want to mooch off the government. You see it every day on TV; we have to fight to overcome these stereotypes</a:t>
              </a:r>
              <a:r>
                <a:rPr lang="en-US" sz="1400" i="1" dirty="0" smtClean="0">
                  <a:solidFill>
                    <a:schemeClr val="dk1"/>
                  </a:solidFill>
                  <a:latin typeface="Calibri"/>
                  <a:ea typeface="Calibri"/>
                  <a:cs typeface="Calibri"/>
                  <a:sym typeface="Calibri"/>
                </a:rPr>
                <a:t>.”</a:t>
              </a:r>
              <a:endParaRPr dirty="0"/>
            </a:p>
          </p:txBody>
        </p:sp>
        <p:sp>
          <p:nvSpPr>
            <p:cNvPr id="520" name="Shape 520"/>
            <p:cNvSpPr/>
            <p:nvPr/>
          </p:nvSpPr>
          <p:spPr>
            <a:xfrm>
              <a:off x="6083175" y="5297263"/>
              <a:ext cx="5546400" cy="305400"/>
            </a:xfrm>
            <a:prstGeom prst="rect">
              <a:avLst/>
            </a:prstGeom>
            <a:noFill/>
            <a:ln w="12700" cap="flat" cmpd="sng">
              <a:solidFill>
                <a:schemeClr val="bg1"/>
              </a:solidFill>
              <a:prstDash val="solid"/>
              <a:miter lim="8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r>
                <a:rPr lang="en-US" sz="1400" i="1" dirty="0">
                  <a:solidFill>
                    <a:schemeClr val="dk1"/>
                  </a:solidFill>
                  <a:latin typeface="Calibri"/>
                  <a:ea typeface="Calibri"/>
                  <a:cs typeface="Calibri"/>
                  <a:sym typeface="Calibri"/>
                </a:rPr>
                <a:t>“If I took it there might be someone else who really needs it</a:t>
              </a:r>
              <a:r>
                <a:rPr lang="en-US" sz="1400" i="1" dirty="0" smtClean="0">
                  <a:solidFill>
                    <a:schemeClr val="dk1"/>
                  </a:solidFill>
                  <a:latin typeface="Calibri"/>
                  <a:ea typeface="Calibri"/>
                  <a:cs typeface="Calibri"/>
                  <a:sym typeface="Calibri"/>
                </a:rPr>
                <a:t>.”</a:t>
              </a:r>
              <a:endParaRPr dirty="0"/>
            </a:p>
          </p:txBody>
        </p:sp>
      </p:grpSp>
      <p:sp>
        <p:nvSpPr>
          <p:cNvPr id="521" name="Shape 521"/>
          <p:cNvSpPr/>
          <p:nvPr/>
        </p:nvSpPr>
        <p:spPr>
          <a:xfrm>
            <a:off x="829625" y="5934585"/>
            <a:ext cx="5524500" cy="688800"/>
          </a:xfrm>
          <a:prstGeom prst="rect">
            <a:avLst/>
          </a:prstGeom>
          <a:noFill/>
          <a:ln w="12700" cap="flat" cmpd="sng">
            <a:solidFill>
              <a:schemeClr val="bg1"/>
            </a:solidFill>
            <a:prstDash val="solid"/>
            <a:miter lim="8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r>
              <a:rPr lang="en-US" sz="1400" i="1" dirty="0">
                <a:solidFill>
                  <a:schemeClr val="dk1"/>
                </a:solidFill>
                <a:latin typeface="Calibri"/>
                <a:ea typeface="Calibri"/>
                <a:cs typeface="Calibri"/>
                <a:sym typeface="Calibri"/>
              </a:rPr>
              <a:t>“When I first arrived here, I didn’t drive. My husband works all day and I had no transportation to go down to the office to sign up, go down there to keep participating, go to the grocery store for certain </a:t>
            </a:r>
            <a:r>
              <a:rPr lang="en-US" sz="1400" i="1" dirty="0" smtClean="0">
                <a:solidFill>
                  <a:schemeClr val="dk1"/>
                </a:solidFill>
                <a:latin typeface="Calibri"/>
                <a:ea typeface="Calibri"/>
                <a:cs typeface="Calibri"/>
                <a:sym typeface="Calibri"/>
              </a:rPr>
              <a:t>”</a:t>
            </a: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30" name="Shape 530"/>
          <p:cNvSpPr txBox="1"/>
          <p:nvPr/>
        </p:nvSpPr>
        <p:spPr>
          <a:xfrm>
            <a:off x="746085" y="446431"/>
            <a:ext cx="108243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cxnSp>
        <p:nvCxnSpPr>
          <p:cNvPr id="531" name="Shape 531"/>
          <p:cNvCxnSpPr/>
          <p:nvPr/>
        </p:nvCxnSpPr>
        <p:spPr>
          <a:xfrm>
            <a:off x="746085" y="2887748"/>
            <a:ext cx="2856600" cy="0"/>
          </a:xfrm>
          <a:prstGeom prst="straightConnector1">
            <a:avLst/>
          </a:prstGeom>
          <a:noFill/>
          <a:ln w="9525" cap="flat" cmpd="sng">
            <a:solidFill>
              <a:srgbClr val="FF4E00"/>
            </a:solidFill>
            <a:prstDash val="solid"/>
            <a:miter lim="800000"/>
            <a:headEnd type="none" w="sm" len="sm"/>
            <a:tailEnd type="none" w="sm" len="sm"/>
          </a:ln>
        </p:spPr>
      </p:cxnSp>
      <p:sp>
        <p:nvSpPr>
          <p:cNvPr id="532" name="Shape 532"/>
          <p:cNvSpPr/>
          <p:nvPr/>
        </p:nvSpPr>
        <p:spPr>
          <a:xfrm>
            <a:off x="808917" y="2305209"/>
            <a:ext cx="2811600" cy="554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800" dirty="0">
                <a:solidFill>
                  <a:srgbClr val="F15021"/>
                </a:solidFill>
                <a:latin typeface="Calibri"/>
                <a:ea typeface="Calibri"/>
                <a:cs typeface="Calibri"/>
                <a:sym typeface="Calibri"/>
              </a:rPr>
              <a:t>What Foods did you receive through WIC?</a:t>
            </a:r>
            <a:endParaRPr sz="1800" dirty="0">
              <a:solidFill>
                <a:srgbClr val="F15021"/>
              </a:solidFill>
              <a:latin typeface="Calibri"/>
              <a:ea typeface="Calibri"/>
              <a:cs typeface="Calibri"/>
              <a:sym typeface="Calibri"/>
            </a:endParaRPr>
          </a:p>
        </p:txBody>
      </p:sp>
      <p:sp>
        <p:nvSpPr>
          <p:cNvPr id="533" name="Shape 533"/>
          <p:cNvSpPr txBox="1"/>
          <p:nvPr/>
        </p:nvSpPr>
        <p:spPr>
          <a:xfrm>
            <a:off x="746085" y="3017584"/>
            <a:ext cx="3245100" cy="267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Foods mentioned most often include the following: </a:t>
            </a:r>
            <a:endParaRPr sz="1600" dirty="0"/>
          </a:p>
          <a:p>
            <a:pPr marL="285750" marR="0" lvl="0" indent="-285750" algn="l" rtl="0">
              <a:spcBef>
                <a:spcPts val="0"/>
              </a:spcBef>
              <a:spcAft>
                <a:spcPts val="0"/>
              </a:spcAft>
              <a:buClr>
                <a:schemeClr val="dk1"/>
              </a:buClr>
              <a:buSzPts val="1400"/>
              <a:buFont typeface="Arial"/>
              <a:buChar char="•"/>
            </a:pPr>
            <a:r>
              <a:rPr lang="en-US" sz="1600" dirty="0">
                <a:solidFill>
                  <a:schemeClr val="dk1"/>
                </a:solidFill>
                <a:latin typeface="Calibri"/>
                <a:ea typeface="Calibri"/>
                <a:cs typeface="Calibri"/>
                <a:sym typeface="Calibri"/>
              </a:rPr>
              <a:t>Baby formula, including “special” varieties for allergies, etc.</a:t>
            </a:r>
            <a:endParaRPr sz="1600" dirty="0"/>
          </a:p>
          <a:p>
            <a:pPr marL="285750" marR="0" lvl="0" indent="-285750" algn="l" rtl="0">
              <a:spcBef>
                <a:spcPts val="0"/>
              </a:spcBef>
              <a:spcAft>
                <a:spcPts val="0"/>
              </a:spcAft>
              <a:buClr>
                <a:schemeClr val="dk1"/>
              </a:buClr>
              <a:buSzPts val="1400"/>
              <a:buFont typeface="Arial"/>
              <a:buChar char="•"/>
            </a:pPr>
            <a:r>
              <a:rPr lang="en-US" sz="1600" dirty="0">
                <a:solidFill>
                  <a:schemeClr val="dk1"/>
                </a:solidFill>
                <a:latin typeface="Calibri"/>
                <a:ea typeface="Calibri"/>
                <a:cs typeface="Calibri"/>
                <a:sym typeface="Calibri"/>
              </a:rPr>
              <a:t>Milk </a:t>
            </a:r>
            <a:endParaRPr sz="1600" dirty="0"/>
          </a:p>
          <a:p>
            <a:pPr marL="285750" marR="0" lvl="0" indent="-285750" algn="l" rtl="0">
              <a:spcBef>
                <a:spcPts val="0"/>
              </a:spcBef>
              <a:spcAft>
                <a:spcPts val="0"/>
              </a:spcAft>
              <a:buClr>
                <a:schemeClr val="dk1"/>
              </a:buClr>
              <a:buSzPts val="1400"/>
              <a:buFont typeface="Arial"/>
              <a:buChar char="•"/>
            </a:pPr>
            <a:r>
              <a:rPr lang="en-US" sz="1600" dirty="0">
                <a:solidFill>
                  <a:schemeClr val="dk1"/>
                </a:solidFill>
                <a:latin typeface="Calibri"/>
                <a:ea typeface="Calibri"/>
                <a:cs typeface="Calibri"/>
                <a:sym typeface="Calibri"/>
              </a:rPr>
              <a:t>Formula</a:t>
            </a:r>
            <a:endParaRPr sz="1600" dirty="0"/>
          </a:p>
          <a:p>
            <a:pPr marL="285750" marR="0" lvl="0" indent="-285750" algn="l" rtl="0">
              <a:spcBef>
                <a:spcPts val="0"/>
              </a:spcBef>
              <a:spcAft>
                <a:spcPts val="0"/>
              </a:spcAft>
              <a:buClr>
                <a:schemeClr val="dk1"/>
              </a:buClr>
              <a:buSzPts val="1400"/>
              <a:buFont typeface="Arial"/>
              <a:buChar char="•"/>
            </a:pPr>
            <a:r>
              <a:rPr lang="en-US" sz="1600" dirty="0">
                <a:solidFill>
                  <a:schemeClr val="dk1"/>
                </a:solidFill>
                <a:latin typeface="Calibri"/>
                <a:ea typeface="Calibri"/>
                <a:cs typeface="Calibri"/>
                <a:sym typeface="Calibri"/>
              </a:rPr>
              <a:t>Cereal </a:t>
            </a:r>
            <a:endParaRPr sz="1600" dirty="0"/>
          </a:p>
          <a:p>
            <a:pPr marL="285750" marR="0" lvl="0" indent="-285750" algn="l" rtl="0">
              <a:spcBef>
                <a:spcPts val="0"/>
              </a:spcBef>
              <a:spcAft>
                <a:spcPts val="0"/>
              </a:spcAft>
              <a:buClr>
                <a:schemeClr val="dk1"/>
              </a:buClr>
              <a:buSzPts val="1400"/>
              <a:buFont typeface="Arial"/>
              <a:buChar char="•"/>
            </a:pPr>
            <a:r>
              <a:rPr lang="en-US" sz="1600" dirty="0">
                <a:solidFill>
                  <a:schemeClr val="dk1"/>
                </a:solidFill>
                <a:latin typeface="Calibri"/>
                <a:ea typeface="Calibri"/>
                <a:cs typeface="Calibri"/>
                <a:sym typeface="Calibri"/>
              </a:rPr>
              <a:t>Dry beans</a:t>
            </a:r>
            <a:endParaRPr sz="1600" dirty="0"/>
          </a:p>
          <a:p>
            <a:pPr marL="285750" marR="0" lvl="0" indent="-285750" algn="l" rtl="0">
              <a:spcBef>
                <a:spcPts val="0"/>
              </a:spcBef>
              <a:spcAft>
                <a:spcPts val="0"/>
              </a:spcAft>
              <a:buClr>
                <a:schemeClr val="dk1"/>
              </a:buClr>
              <a:buSzPts val="1400"/>
              <a:buFont typeface="Arial"/>
              <a:buChar char="•"/>
            </a:pPr>
            <a:r>
              <a:rPr lang="en-US" sz="1600" dirty="0">
                <a:solidFill>
                  <a:schemeClr val="dk1"/>
                </a:solidFill>
                <a:latin typeface="Calibri"/>
                <a:ea typeface="Calibri"/>
                <a:cs typeface="Calibri"/>
                <a:sym typeface="Calibri"/>
              </a:rPr>
              <a:t>Cheese</a:t>
            </a:r>
            <a:endParaRPr sz="1600" dirty="0"/>
          </a:p>
          <a:p>
            <a:pPr marL="285750" marR="0" lvl="0" indent="-285750" algn="l" rtl="0">
              <a:spcBef>
                <a:spcPts val="0"/>
              </a:spcBef>
              <a:spcAft>
                <a:spcPts val="0"/>
              </a:spcAft>
              <a:buClr>
                <a:schemeClr val="dk1"/>
              </a:buClr>
              <a:buSzPts val="1400"/>
              <a:buFont typeface="Arial"/>
              <a:buChar char="•"/>
            </a:pPr>
            <a:r>
              <a:rPr lang="en-US" sz="1600" dirty="0">
                <a:solidFill>
                  <a:schemeClr val="dk1"/>
                </a:solidFill>
                <a:latin typeface="Calibri"/>
                <a:ea typeface="Calibri"/>
                <a:cs typeface="Calibri"/>
                <a:sym typeface="Calibri"/>
              </a:rPr>
              <a:t>Baby food</a:t>
            </a:r>
            <a:endParaRPr sz="1600" dirty="0"/>
          </a:p>
          <a:p>
            <a:pPr marL="285750" marR="0" lvl="0" indent="-285750" algn="l" rtl="0">
              <a:spcBef>
                <a:spcPts val="0"/>
              </a:spcBef>
              <a:spcAft>
                <a:spcPts val="0"/>
              </a:spcAft>
              <a:buClr>
                <a:schemeClr val="dk1"/>
              </a:buClr>
              <a:buSzPts val="1400"/>
              <a:buFont typeface="Arial"/>
              <a:buChar char="•"/>
            </a:pPr>
            <a:r>
              <a:rPr lang="en-US" sz="1600" dirty="0">
                <a:solidFill>
                  <a:schemeClr val="dk1"/>
                </a:solidFill>
                <a:latin typeface="Calibri"/>
                <a:ea typeface="Calibri"/>
                <a:cs typeface="Calibri"/>
                <a:sym typeface="Calibri"/>
              </a:rPr>
              <a:t>Juicy Juice</a:t>
            </a:r>
            <a:endParaRPr sz="1600" dirty="0"/>
          </a:p>
          <a:p>
            <a:pPr marL="285750" marR="0" lvl="0" indent="-285750" algn="l" rtl="0">
              <a:spcBef>
                <a:spcPts val="0"/>
              </a:spcBef>
              <a:spcAft>
                <a:spcPts val="0"/>
              </a:spcAft>
              <a:buClr>
                <a:schemeClr val="dk1"/>
              </a:buClr>
              <a:buSzPts val="1400"/>
              <a:buFont typeface="Arial"/>
              <a:buChar char="•"/>
            </a:pPr>
            <a:r>
              <a:rPr lang="en-US" sz="1600" dirty="0">
                <a:solidFill>
                  <a:schemeClr val="dk1"/>
                </a:solidFill>
                <a:latin typeface="Calibri"/>
                <a:ea typeface="Calibri"/>
                <a:cs typeface="Calibri"/>
                <a:sym typeface="Calibri"/>
              </a:rPr>
              <a:t>Some fruits and vegetables</a:t>
            </a:r>
            <a:endParaRPr sz="1600" dirty="0"/>
          </a:p>
        </p:txBody>
      </p:sp>
      <p:grpSp>
        <p:nvGrpSpPr>
          <p:cNvPr id="534" name="Shape 534"/>
          <p:cNvGrpSpPr/>
          <p:nvPr/>
        </p:nvGrpSpPr>
        <p:grpSpPr>
          <a:xfrm>
            <a:off x="4219236" y="2542333"/>
            <a:ext cx="3008040" cy="301689"/>
            <a:chOff x="6829519" y="1662883"/>
            <a:chExt cx="4200000" cy="301689"/>
          </a:xfrm>
        </p:grpSpPr>
        <p:cxnSp>
          <p:nvCxnSpPr>
            <p:cNvPr id="535" name="Shape 535"/>
            <p:cNvCxnSpPr/>
            <p:nvPr/>
          </p:nvCxnSpPr>
          <p:spPr>
            <a:xfrm>
              <a:off x="6829520" y="1964572"/>
              <a:ext cx="3986700" cy="0"/>
            </a:xfrm>
            <a:prstGeom prst="straightConnector1">
              <a:avLst/>
            </a:prstGeom>
            <a:noFill/>
            <a:ln w="9525" cap="flat" cmpd="sng">
              <a:solidFill>
                <a:srgbClr val="139EB3"/>
              </a:solidFill>
              <a:prstDash val="solid"/>
              <a:miter lim="800000"/>
              <a:headEnd type="none" w="sm" len="sm"/>
              <a:tailEnd type="none" w="sm" len="sm"/>
            </a:ln>
          </p:spPr>
        </p:cxnSp>
        <p:sp>
          <p:nvSpPr>
            <p:cNvPr id="536" name="Shape 536"/>
            <p:cNvSpPr/>
            <p:nvPr/>
          </p:nvSpPr>
          <p:spPr>
            <a:xfrm>
              <a:off x="6829519" y="1662883"/>
              <a:ext cx="4200000" cy="276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800" dirty="0">
                  <a:solidFill>
                    <a:srgbClr val="139EB3"/>
                  </a:solidFill>
                  <a:latin typeface="Calibri"/>
                  <a:ea typeface="Calibri"/>
                  <a:cs typeface="Calibri"/>
                  <a:sym typeface="Calibri"/>
                </a:rPr>
                <a:t>What would you like to receive through WIC?</a:t>
              </a:r>
              <a:endParaRPr sz="1800" dirty="0">
                <a:solidFill>
                  <a:srgbClr val="139EB3"/>
                </a:solidFill>
                <a:latin typeface="Calibri"/>
                <a:ea typeface="Calibri"/>
                <a:cs typeface="Calibri"/>
                <a:sym typeface="Calibri"/>
              </a:endParaRPr>
            </a:p>
          </p:txBody>
        </p:sp>
      </p:grpSp>
      <p:sp>
        <p:nvSpPr>
          <p:cNvPr id="537" name="Shape 537"/>
          <p:cNvSpPr txBox="1"/>
          <p:nvPr/>
        </p:nvSpPr>
        <p:spPr>
          <a:xfrm>
            <a:off x="4120613" y="2961169"/>
            <a:ext cx="3245100" cy="267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Participants would like WIC to include more:</a:t>
            </a:r>
            <a:endParaRPr sz="1600" dirty="0"/>
          </a:p>
          <a:p>
            <a:pPr marL="285750" marR="0" lvl="0" indent="-285750" algn="l" rtl="0">
              <a:spcBef>
                <a:spcPts val="0"/>
              </a:spcBef>
              <a:spcAft>
                <a:spcPts val="0"/>
              </a:spcAft>
              <a:buClr>
                <a:schemeClr val="dk1"/>
              </a:buClr>
              <a:buSzPts val="1400"/>
              <a:buFont typeface="Arial"/>
              <a:buChar char="•"/>
            </a:pPr>
            <a:r>
              <a:rPr lang="en-US" sz="1600" dirty="0">
                <a:solidFill>
                  <a:schemeClr val="dk1"/>
                </a:solidFill>
                <a:latin typeface="Calibri"/>
                <a:ea typeface="Calibri"/>
                <a:cs typeface="Calibri"/>
                <a:sym typeface="Calibri"/>
              </a:rPr>
              <a:t> Fresh foods like fruits and vegetables</a:t>
            </a:r>
            <a:endParaRPr sz="1600" dirty="0"/>
          </a:p>
          <a:p>
            <a:pPr marL="285750" marR="0" lvl="0" indent="-285750" algn="l" rtl="0">
              <a:spcBef>
                <a:spcPts val="0"/>
              </a:spcBef>
              <a:spcAft>
                <a:spcPts val="0"/>
              </a:spcAft>
              <a:buClr>
                <a:schemeClr val="dk1"/>
              </a:buClr>
              <a:buSzPts val="1400"/>
              <a:buFont typeface="Arial"/>
              <a:buChar char="•"/>
            </a:pPr>
            <a:r>
              <a:rPr lang="en-US" sz="1600" dirty="0">
                <a:solidFill>
                  <a:schemeClr val="dk1"/>
                </a:solidFill>
                <a:latin typeface="Calibri"/>
                <a:ea typeface="Calibri"/>
                <a:cs typeface="Calibri"/>
                <a:sym typeface="Calibri"/>
              </a:rPr>
              <a:t>“Healthier” options like nut and soy milk </a:t>
            </a:r>
            <a:endParaRPr sz="1600" dirty="0"/>
          </a:p>
          <a:p>
            <a:pPr marL="285750" marR="0" lvl="0" indent="-285750" algn="l" rtl="0">
              <a:spcBef>
                <a:spcPts val="0"/>
              </a:spcBef>
              <a:spcAft>
                <a:spcPts val="0"/>
              </a:spcAft>
              <a:buClr>
                <a:schemeClr val="dk1"/>
              </a:buClr>
              <a:buSzPts val="1400"/>
              <a:buFont typeface="Arial"/>
              <a:buChar char="•"/>
            </a:pPr>
            <a:r>
              <a:rPr lang="en-US" sz="1600" dirty="0">
                <a:solidFill>
                  <a:schemeClr val="dk1"/>
                </a:solidFill>
                <a:latin typeface="Calibri"/>
                <a:ea typeface="Calibri"/>
                <a:cs typeface="Calibri"/>
                <a:sym typeface="Calibri"/>
              </a:rPr>
              <a:t>Meat, fish and canned tuna </a:t>
            </a:r>
            <a:endParaRPr sz="1600" dirty="0"/>
          </a:p>
          <a:p>
            <a:pPr marL="285750" marR="0" lvl="0" indent="-285750" algn="l" rtl="0">
              <a:spcBef>
                <a:spcPts val="0"/>
              </a:spcBef>
              <a:spcAft>
                <a:spcPts val="0"/>
              </a:spcAft>
              <a:buClr>
                <a:schemeClr val="dk1"/>
              </a:buClr>
              <a:buSzPts val="1400"/>
              <a:buFont typeface="Arial"/>
              <a:buChar char="•"/>
            </a:pPr>
            <a:r>
              <a:rPr lang="en-US" sz="1600" dirty="0">
                <a:solidFill>
                  <a:schemeClr val="dk1"/>
                </a:solidFill>
                <a:latin typeface="Calibri"/>
                <a:ea typeface="Calibri"/>
                <a:cs typeface="Calibri"/>
                <a:sym typeface="Calibri"/>
              </a:rPr>
              <a:t>Healthy foods/snacks that kids can take on-the-go</a:t>
            </a:r>
            <a:endParaRPr sz="1600" dirty="0"/>
          </a:p>
          <a:p>
            <a:pPr marL="285750" marR="0" lvl="0" indent="-285750" algn="l" rtl="0">
              <a:spcBef>
                <a:spcPts val="0"/>
              </a:spcBef>
              <a:spcAft>
                <a:spcPts val="0"/>
              </a:spcAft>
              <a:buClr>
                <a:schemeClr val="dk1"/>
              </a:buClr>
              <a:buSzPts val="1400"/>
              <a:buFont typeface="Arial"/>
              <a:buChar char="•"/>
            </a:pPr>
            <a:r>
              <a:rPr lang="en-US" sz="1600" dirty="0">
                <a:solidFill>
                  <a:schemeClr val="dk1"/>
                </a:solidFill>
                <a:latin typeface="Calibri"/>
                <a:ea typeface="Calibri"/>
                <a:cs typeface="Calibri"/>
                <a:sym typeface="Calibri"/>
              </a:rPr>
              <a:t>The ability to customize to their own tastes and dietary needs (low/full fat milk, organic, vegetarian options, culturally-specific items)</a:t>
            </a:r>
            <a:endParaRPr sz="1600" dirty="0"/>
          </a:p>
        </p:txBody>
      </p:sp>
      <p:grpSp>
        <p:nvGrpSpPr>
          <p:cNvPr id="538" name="Shape 538"/>
          <p:cNvGrpSpPr/>
          <p:nvPr/>
        </p:nvGrpSpPr>
        <p:grpSpPr>
          <a:xfrm>
            <a:off x="7722808" y="1963645"/>
            <a:ext cx="3306240" cy="855687"/>
            <a:chOff x="6829519" y="1108885"/>
            <a:chExt cx="4200000" cy="855687"/>
          </a:xfrm>
        </p:grpSpPr>
        <p:cxnSp>
          <p:nvCxnSpPr>
            <p:cNvPr id="539" name="Shape 539"/>
            <p:cNvCxnSpPr/>
            <p:nvPr/>
          </p:nvCxnSpPr>
          <p:spPr>
            <a:xfrm>
              <a:off x="6829520" y="1964572"/>
              <a:ext cx="3986700" cy="0"/>
            </a:xfrm>
            <a:prstGeom prst="straightConnector1">
              <a:avLst/>
            </a:prstGeom>
            <a:noFill/>
            <a:ln w="9525" cap="flat" cmpd="sng">
              <a:solidFill>
                <a:srgbClr val="7F9C3C"/>
              </a:solidFill>
              <a:prstDash val="solid"/>
              <a:miter lim="800000"/>
              <a:headEnd type="none" w="sm" len="sm"/>
              <a:tailEnd type="none" w="sm" len="sm"/>
            </a:ln>
          </p:spPr>
        </p:cxnSp>
        <p:sp>
          <p:nvSpPr>
            <p:cNvPr id="540" name="Shape 540"/>
            <p:cNvSpPr/>
            <p:nvPr/>
          </p:nvSpPr>
          <p:spPr>
            <a:xfrm>
              <a:off x="6829519" y="1108885"/>
              <a:ext cx="4200000" cy="8310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800">
                  <a:solidFill>
                    <a:srgbClr val="7F9C3C"/>
                  </a:solidFill>
                  <a:latin typeface="Calibri"/>
                  <a:ea typeface="Calibri"/>
                  <a:cs typeface="Calibri"/>
                  <a:sym typeface="Calibri"/>
                </a:rPr>
                <a:t>Do you think WIC foods are healthy? Healthier than other food?</a:t>
              </a:r>
              <a:endParaRPr sz="1800">
                <a:solidFill>
                  <a:srgbClr val="7F9C3C"/>
                </a:solidFill>
                <a:latin typeface="Calibri"/>
                <a:ea typeface="Calibri"/>
                <a:cs typeface="Calibri"/>
                <a:sym typeface="Calibri"/>
              </a:endParaRPr>
            </a:p>
          </p:txBody>
        </p:sp>
      </p:grpSp>
      <p:sp>
        <p:nvSpPr>
          <p:cNvPr id="541" name="Shape 541"/>
          <p:cNvSpPr txBox="1"/>
          <p:nvPr/>
        </p:nvSpPr>
        <p:spPr>
          <a:xfrm>
            <a:off x="7624522" y="2961169"/>
            <a:ext cx="3245100" cy="267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In general, participants feel that WIC food is healthy and nutritious. Health discussions largely centered on milk/dairy products:</a:t>
            </a:r>
            <a:endParaRPr sz="1600" dirty="0"/>
          </a:p>
          <a:p>
            <a:pPr marL="285750" marR="0" lvl="0" indent="-285750" algn="l" rtl="0">
              <a:spcBef>
                <a:spcPts val="0"/>
              </a:spcBef>
              <a:spcAft>
                <a:spcPts val="0"/>
              </a:spcAft>
              <a:buClr>
                <a:schemeClr val="dk1"/>
              </a:buClr>
              <a:buSzPts val="1400"/>
              <a:buFont typeface="Arial"/>
              <a:buChar char="•"/>
            </a:pPr>
            <a:r>
              <a:rPr lang="en-US" sz="1600" dirty="0">
                <a:solidFill>
                  <a:schemeClr val="dk1"/>
                </a:solidFill>
                <a:latin typeface="Calibri"/>
                <a:ea typeface="Calibri"/>
                <a:cs typeface="Calibri"/>
                <a:sym typeface="Calibri"/>
              </a:rPr>
              <a:t>Some feel the 1% milk does not provide enough nutrition, that the children just don’t like the taste or that it assumes all kids are overweight (and some are underweight)</a:t>
            </a:r>
            <a:endParaRPr sz="1600" dirty="0"/>
          </a:p>
          <a:p>
            <a:pPr marL="285750" marR="0" lvl="0" indent="-285750" algn="l" rtl="0">
              <a:spcBef>
                <a:spcPts val="0"/>
              </a:spcBef>
              <a:spcAft>
                <a:spcPts val="0"/>
              </a:spcAft>
              <a:buClr>
                <a:schemeClr val="dk1"/>
              </a:buClr>
              <a:buSzPts val="1400"/>
              <a:buFont typeface="Arial"/>
              <a:buChar char="•"/>
            </a:pPr>
            <a:r>
              <a:rPr lang="en-US" sz="1600" dirty="0">
                <a:solidFill>
                  <a:schemeClr val="dk1"/>
                </a:solidFill>
                <a:latin typeface="Calibri"/>
                <a:ea typeface="Calibri"/>
                <a:cs typeface="Calibri"/>
                <a:sym typeface="Calibri"/>
              </a:rPr>
              <a:t>Several raise an eyebrow at the sugar content in Juicy Juice as well</a:t>
            </a:r>
            <a:endParaRPr sz="1600"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Calibri"/>
              <a:ea typeface="Calibri"/>
              <a:cs typeface="Calibri"/>
              <a:sym typeface="Calibri"/>
            </a:endParaRPr>
          </a:p>
        </p:txBody>
      </p:sp>
      <p:sp>
        <p:nvSpPr>
          <p:cNvPr id="542" name="Shape 542"/>
          <p:cNvSpPr/>
          <p:nvPr/>
        </p:nvSpPr>
        <p:spPr>
          <a:xfrm>
            <a:off x="2589088" y="1180175"/>
            <a:ext cx="6986427" cy="6215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smtClean="0">
                <a:solidFill>
                  <a:schemeClr val="lt1"/>
                </a:solidFill>
                <a:latin typeface="Calibri"/>
                <a:ea typeface="Calibri"/>
                <a:cs typeface="Calibri"/>
                <a:sym typeface="Calibri"/>
              </a:rPr>
              <a:t>GENERAL MARKET “DROPOUTS”</a:t>
            </a:r>
            <a:endParaRPr sz="2800" dirty="0">
              <a:solidFill>
                <a:schemeClr val="lt1"/>
              </a:solidFill>
              <a:latin typeface="Calibri"/>
              <a:ea typeface="Calibri"/>
              <a:cs typeface="Calibri"/>
              <a:sym typeface="Calibri"/>
            </a:endParaRPr>
          </a:p>
        </p:txBody>
      </p:sp>
      <p:sp>
        <p:nvSpPr>
          <p:cNvPr id="543" name="Shape 543"/>
          <p:cNvSpPr/>
          <p:nvPr/>
        </p:nvSpPr>
        <p:spPr>
          <a:xfrm>
            <a:off x="791024" y="187106"/>
            <a:ext cx="10697400" cy="7386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4000" b="1" dirty="0">
                <a:solidFill>
                  <a:schemeClr val="tx1">
                    <a:lumMod val="65000"/>
                    <a:lumOff val="35000"/>
                  </a:schemeClr>
                </a:solidFill>
                <a:latin typeface="Arial" panose="020B0604020202020204" pitchFamily="34" charset="0"/>
                <a:ea typeface="Calibri"/>
                <a:cs typeface="Arial" panose="020B0604020202020204" pitchFamily="34" charset="0"/>
                <a:sym typeface="Calibri"/>
              </a:rPr>
              <a:t>The Food Package</a:t>
            </a:r>
            <a:endParaRPr sz="4000" b="1" dirty="0">
              <a:solidFill>
                <a:schemeClr val="tx1">
                  <a:lumMod val="65000"/>
                  <a:lumOff val="35000"/>
                </a:schemeClr>
              </a:solidFill>
              <a:latin typeface="Arial" panose="020B0604020202020204" pitchFamily="34" charset="0"/>
              <a:ea typeface="Calibri"/>
              <a:cs typeface="Arial" panose="020B0604020202020204" pitchFamily="34" charset="0"/>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52" name="Shape 552"/>
          <p:cNvSpPr txBox="1"/>
          <p:nvPr/>
        </p:nvSpPr>
        <p:spPr>
          <a:xfrm>
            <a:off x="963002" y="348631"/>
            <a:ext cx="103908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cxnSp>
        <p:nvCxnSpPr>
          <p:cNvPr id="553" name="Shape 553"/>
          <p:cNvCxnSpPr/>
          <p:nvPr/>
        </p:nvCxnSpPr>
        <p:spPr>
          <a:xfrm>
            <a:off x="1203285" y="2879127"/>
            <a:ext cx="2856600" cy="0"/>
          </a:xfrm>
          <a:prstGeom prst="straightConnector1">
            <a:avLst/>
          </a:prstGeom>
          <a:noFill/>
          <a:ln w="9525" cap="flat" cmpd="sng">
            <a:solidFill>
              <a:srgbClr val="FF4E00"/>
            </a:solidFill>
            <a:prstDash val="solid"/>
            <a:miter lim="800000"/>
            <a:headEnd type="none" w="sm" len="sm"/>
            <a:tailEnd type="none" w="sm" len="sm"/>
          </a:ln>
        </p:spPr>
      </p:cxnSp>
      <p:sp>
        <p:nvSpPr>
          <p:cNvPr id="554" name="Shape 554"/>
          <p:cNvSpPr/>
          <p:nvPr/>
        </p:nvSpPr>
        <p:spPr>
          <a:xfrm>
            <a:off x="1266117" y="2296588"/>
            <a:ext cx="2811600" cy="554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800">
                <a:solidFill>
                  <a:srgbClr val="F15021"/>
                </a:solidFill>
                <a:latin typeface="Calibri"/>
                <a:ea typeface="Calibri"/>
                <a:cs typeface="Calibri"/>
                <a:sym typeface="Calibri"/>
              </a:rPr>
              <a:t>What Foods do you think WIC provides?</a:t>
            </a:r>
            <a:endParaRPr sz="1800">
              <a:solidFill>
                <a:srgbClr val="F15021"/>
              </a:solidFill>
              <a:latin typeface="Calibri"/>
              <a:ea typeface="Calibri"/>
              <a:cs typeface="Calibri"/>
              <a:sym typeface="Calibri"/>
            </a:endParaRPr>
          </a:p>
        </p:txBody>
      </p:sp>
      <p:sp>
        <p:nvSpPr>
          <p:cNvPr id="555" name="Shape 555"/>
          <p:cNvSpPr txBox="1"/>
          <p:nvPr/>
        </p:nvSpPr>
        <p:spPr>
          <a:xfrm>
            <a:off x="1203285" y="3008963"/>
            <a:ext cx="3245100" cy="267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Perception of which foods WIC provides are largely based on signs seen in grocery stores or on word-of-mouth from friends and family who have used the program.</a:t>
            </a:r>
            <a:endParaRPr sz="1600" dirty="0"/>
          </a:p>
          <a:p>
            <a:pPr marL="0" marR="0" lvl="0" indent="0" algn="l" rtl="0">
              <a:spcBef>
                <a:spcPts val="0"/>
              </a:spcBef>
              <a:spcAft>
                <a:spcPts val="0"/>
              </a:spcAft>
              <a:buNone/>
            </a:pPr>
            <a:endParaRPr sz="1600" b="1"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600" b="1" dirty="0">
                <a:solidFill>
                  <a:schemeClr val="dk1"/>
                </a:solidFill>
                <a:latin typeface="Calibri"/>
                <a:ea typeface="Calibri"/>
                <a:cs typeface="Calibri"/>
                <a:sym typeface="Calibri"/>
              </a:rPr>
              <a:t>Fruits and vegetables</a:t>
            </a:r>
            <a:endParaRPr sz="1600" dirty="0"/>
          </a:p>
          <a:p>
            <a:pPr marL="285750" marR="0" lvl="0" indent="-285750" algn="l" rtl="0">
              <a:spcBef>
                <a:spcPts val="0"/>
              </a:spcBef>
              <a:spcAft>
                <a:spcPts val="0"/>
              </a:spcAft>
              <a:buClr>
                <a:schemeClr val="dk1"/>
              </a:buClr>
              <a:buSzPts val="1400"/>
              <a:buFont typeface="Arial"/>
              <a:buChar char="•"/>
            </a:pPr>
            <a:r>
              <a:rPr lang="en-US" sz="1600" b="1" dirty="0">
                <a:solidFill>
                  <a:schemeClr val="dk1"/>
                </a:solidFill>
                <a:latin typeface="Calibri"/>
                <a:ea typeface="Calibri"/>
                <a:cs typeface="Calibri"/>
                <a:sym typeface="Calibri"/>
              </a:rPr>
              <a:t>Cereal</a:t>
            </a:r>
            <a:endParaRPr sz="1600" dirty="0"/>
          </a:p>
          <a:p>
            <a:pPr marL="285750" marR="0" lvl="0" indent="-285750" algn="l" rtl="0">
              <a:spcBef>
                <a:spcPts val="0"/>
              </a:spcBef>
              <a:spcAft>
                <a:spcPts val="0"/>
              </a:spcAft>
              <a:buClr>
                <a:schemeClr val="dk1"/>
              </a:buClr>
              <a:buSzPts val="1400"/>
              <a:buFont typeface="Arial"/>
              <a:buChar char="•"/>
            </a:pPr>
            <a:r>
              <a:rPr lang="en-US" sz="1600" b="1" dirty="0">
                <a:solidFill>
                  <a:schemeClr val="dk1"/>
                </a:solidFill>
                <a:latin typeface="Calibri"/>
                <a:ea typeface="Calibri"/>
                <a:cs typeface="Calibri"/>
                <a:sym typeface="Calibri"/>
              </a:rPr>
              <a:t>Milk and formula</a:t>
            </a:r>
            <a:endParaRPr sz="1600" dirty="0"/>
          </a:p>
          <a:p>
            <a:pPr marL="285750" marR="0" lvl="0" indent="-285750" algn="l" rtl="0">
              <a:spcBef>
                <a:spcPts val="0"/>
              </a:spcBef>
              <a:spcAft>
                <a:spcPts val="0"/>
              </a:spcAft>
              <a:buClr>
                <a:schemeClr val="dk1"/>
              </a:buClr>
              <a:buSzPts val="1400"/>
              <a:buFont typeface="Arial"/>
              <a:buChar char="•"/>
            </a:pPr>
            <a:r>
              <a:rPr lang="en-US" sz="1600" b="1" dirty="0">
                <a:solidFill>
                  <a:schemeClr val="dk1"/>
                </a:solidFill>
                <a:latin typeface="Calibri"/>
                <a:ea typeface="Calibri"/>
                <a:cs typeface="Calibri"/>
                <a:sym typeface="Calibri"/>
              </a:rPr>
              <a:t>Cheese</a:t>
            </a:r>
            <a:endParaRPr sz="1600" dirty="0"/>
          </a:p>
          <a:p>
            <a:pPr marL="285750" marR="0" lvl="0" indent="-285750" algn="l" rtl="0">
              <a:spcBef>
                <a:spcPts val="0"/>
              </a:spcBef>
              <a:spcAft>
                <a:spcPts val="0"/>
              </a:spcAft>
              <a:buClr>
                <a:schemeClr val="dk1"/>
              </a:buClr>
              <a:buSzPts val="1400"/>
              <a:buFont typeface="Arial"/>
              <a:buChar char="•"/>
            </a:pPr>
            <a:r>
              <a:rPr lang="en-US" sz="1600" b="1" dirty="0">
                <a:solidFill>
                  <a:schemeClr val="dk1"/>
                </a:solidFill>
                <a:latin typeface="Calibri"/>
                <a:ea typeface="Calibri"/>
                <a:cs typeface="Calibri"/>
                <a:sym typeface="Calibri"/>
              </a:rPr>
              <a:t>Juice</a:t>
            </a:r>
            <a:endParaRPr sz="1600" dirty="0"/>
          </a:p>
          <a:p>
            <a:pPr marL="285750" marR="0" lvl="0" indent="-285750" algn="l" rtl="0">
              <a:spcBef>
                <a:spcPts val="0"/>
              </a:spcBef>
              <a:spcAft>
                <a:spcPts val="0"/>
              </a:spcAft>
              <a:buClr>
                <a:schemeClr val="dk1"/>
              </a:buClr>
              <a:buSzPts val="1400"/>
              <a:buFont typeface="Arial"/>
              <a:buChar char="•"/>
            </a:pPr>
            <a:r>
              <a:rPr lang="en-US" sz="1600" b="1" dirty="0">
                <a:solidFill>
                  <a:schemeClr val="dk1"/>
                </a:solidFill>
                <a:latin typeface="Calibri"/>
                <a:ea typeface="Calibri"/>
                <a:cs typeface="Calibri"/>
                <a:sym typeface="Calibri"/>
              </a:rPr>
              <a:t>Bread</a:t>
            </a:r>
            <a:endParaRPr sz="1600" dirty="0"/>
          </a:p>
          <a:p>
            <a:pPr marL="285750" marR="0" lvl="0" indent="-285750" algn="l" rtl="0">
              <a:spcBef>
                <a:spcPts val="0"/>
              </a:spcBef>
              <a:spcAft>
                <a:spcPts val="0"/>
              </a:spcAft>
              <a:buClr>
                <a:schemeClr val="dk1"/>
              </a:buClr>
              <a:buSzPts val="1400"/>
              <a:buFont typeface="Arial"/>
              <a:buChar char="•"/>
            </a:pPr>
            <a:r>
              <a:rPr lang="en-US" sz="1600" b="1" dirty="0">
                <a:solidFill>
                  <a:schemeClr val="dk1"/>
                </a:solidFill>
                <a:latin typeface="Calibri"/>
                <a:ea typeface="Calibri"/>
                <a:cs typeface="Calibri"/>
                <a:sym typeface="Calibri"/>
              </a:rPr>
              <a:t>Eggs</a:t>
            </a:r>
            <a:endParaRPr sz="1600" dirty="0"/>
          </a:p>
        </p:txBody>
      </p:sp>
      <p:grpSp>
        <p:nvGrpSpPr>
          <p:cNvPr id="556" name="Shape 556"/>
          <p:cNvGrpSpPr/>
          <p:nvPr/>
        </p:nvGrpSpPr>
        <p:grpSpPr>
          <a:xfrm>
            <a:off x="4676436" y="2256713"/>
            <a:ext cx="3008040" cy="578688"/>
            <a:chOff x="6829519" y="1385884"/>
            <a:chExt cx="4200000" cy="578688"/>
          </a:xfrm>
        </p:grpSpPr>
        <p:cxnSp>
          <p:nvCxnSpPr>
            <p:cNvPr id="557" name="Shape 557"/>
            <p:cNvCxnSpPr/>
            <p:nvPr/>
          </p:nvCxnSpPr>
          <p:spPr>
            <a:xfrm>
              <a:off x="6829520" y="1964572"/>
              <a:ext cx="3986700" cy="0"/>
            </a:xfrm>
            <a:prstGeom prst="straightConnector1">
              <a:avLst/>
            </a:prstGeom>
            <a:noFill/>
            <a:ln w="9525" cap="flat" cmpd="sng">
              <a:solidFill>
                <a:srgbClr val="139EB3"/>
              </a:solidFill>
              <a:prstDash val="solid"/>
              <a:miter lim="800000"/>
              <a:headEnd type="none" w="sm" len="sm"/>
              <a:tailEnd type="none" w="sm" len="sm"/>
            </a:ln>
          </p:spPr>
        </p:cxnSp>
        <p:sp>
          <p:nvSpPr>
            <p:cNvPr id="558" name="Shape 558"/>
            <p:cNvSpPr/>
            <p:nvPr/>
          </p:nvSpPr>
          <p:spPr>
            <a:xfrm>
              <a:off x="6829519" y="1385884"/>
              <a:ext cx="4200000" cy="554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800">
                  <a:solidFill>
                    <a:srgbClr val="139EB3"/>
                  </a:solidFill>
                  <a:latin typeface="Calibri"/>
                  <a:ea typeface="Calibri"/>
                  <a:cs typeface="Calibri"/>
                  <a:sym typeface="Calibri"/>
                </a:rPr>
                <a:t>What foods would you like WIC to provide?</a:t>
              </a:r>
              <a:endParaRPr sz="1800">
                <a:solidFill>
                  <a:srgbClr val="139EB3"/>
                </a:solidFill>
                <a:latin typeface="Calibri"/>
                <a:ea typeface="Calibri"/>
                <a:cs typeface="Calibri"/>
                <a:sym typeface="Calibri"/>
              </a:endParaRPr>
            </a:p>
          </p:txBody>
        </p:sp>
      </p:grpSp>
      <p:sp>
        <p:nvSpPr>
          <p:cNvPr id="559" name="Shape 559"/>
          <p:cNvSpPr txBox="1"/>
          <p:nvPr/>
        </p:nvSpPr>
        <p:spPr>
          <a:xfrm>
            <a:off x="4577813" y="2997849"/>
            <a:ext cx="3245100" cy="1600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In addition to the foods currently provided, which non-participants view as “the basics,” other items on the wish list would include the following:</a:t>
            </a:r>
            <a:endParaRPr sz="1600"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600" b="1" dirty="0">
                <a:solidFill>
                  <a:schemeClr val="dk1"/>
                </a:solidFill>
                <a:latin typeface="Calibri"/>
                <a:ea typeface="Calibri"/>
                <a:cs typeface="Calibri"/>
                <a:sym typeface="Calibri"/>
              </a:rPr>
              <a:t>Chicken, meat</a:t>
            </a:r>
            <a:endParaRPr sz="1600" dirty="0"/>
          </a:p>
          <a:p>
            <a:pPr marL="285750" marR="0" lvl="0" indent="-285750" algn="l" rtl="0">
              <a:spcBef>
                <a:spcPts val="0"/>
              </a:spcBef>
              <a:spcAft>
                <a:spcPts val="0"/>
              </a:spcAft>
              <a:buClr>
                <a:schemeClr val="dk1"/>
              </a:buClr>
              <a:buSzPts val="1400"/>
              <a:buFont typeface="Arial"/>
              <a:buChar char="•"/>
            </a:pPr>
            <a:r>
              <a:rPr lang="en-US" sz="1600" b="1" dirty="0">
                <a:solidFill>
                  <a:schemeClr val="dk1"/>
                </a:solidFill>
                <a:latin typeface="Calibri"/>
                <a:ea typeface="Calibri"/>
                <a:cs typeface="Calibri"/>
                <a:sym typeface="Calibri"/>
              </a:rPr>
              <a:t>A variety of fruits and vegetables</a:t>
            </a:r>
            <a:endParaRPr sz="1600" dirty="0"/>
          </a:p>
        </p:txBody>
      </p:sp>
      <p:grpSp>
        <p:nvGrpSpPr>
          <p:cNvPr id="560" name="Shape 560"/>
          <p:cNvGrpSpPr/>
          <p:nvPr/>
        </p:nvGrpSpPr>
        <p:grpSpPr>
          <a:xfrm>
            <a:off x="8180345" y="2256713"/>
            <a:ext cx="3008040" cy="578688"/>
            <a:chOff x="6829519" y="1385884"/>
            <a:chExt cx="4200000" cy="578688"/>
          </a:xfrm>
        </p:grpSpPr>
        <p:cxnSp>
          <p:nvCxnSpPr>
            <p:cNvPr id="561" name="Shape 561"/>
            <p:cNvCxnSpPr/>
            <p:nvPr/>
          </p:nvCxnSpPr>
          <p:spPr>
            <a:xfrm>
              <a:off x="6829520" y="1964572"/>
              <a:ext cx="3986700" cy="0"/>
            </a:xfrm>
            <a:prstGeom prst="straightConnector1">
              <a:avLst/>
            </a:prstGeom>
            <a:noFill/>
            <a:ln w="9525" cap="flat" cmpd="sng">
              <a:solidFill>
                <a:srgbClr val="7F9C3C"/>
              </a:solidFill>
              <a:prstDash val="solid"/>
              <a:miter lim="800000"/>
              <a:headEnd type="none" w="sm" len="sm"/>
              <a:tailEnd type="none" w="sm" len="sm"/>
            </a:ln>
          </p:spPr>
        </p:cxnSp>
        <p:sp>
          <p:nvSpPr>
            <p:cNvPr id="562" name="Shape 562"/>
            <p:cNvSpPr/>
            <p:nvPr/>
          </p:nvSpPr>
          <p:spPr>
            <a:xfrm>
              <a:off x="6829519" y="1385884"/>
              <a:ext cx="4200000" cy="554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800">
                  <a:solidFill>
                    <a:srgbClr val="7F9C3C"/>
                  </a:solidFill>
                  <a:latin typeface="Calibri"/>
                  <a:ea typeface="Calibri"/>
                  <a:cs typeface="Calibri"/>
                  <a:sym typeface="Calibri"/>
                </a:rPr>
                <a:t>Do you think WIC foods are healthy?</a:t>
              </a:r>
              <a:endParaRPr sz="1800">
                <a:solidFill>
                  <a:srgbClr val="7F9C3C"/>
                </a:solidFill>
                <a:latin typeface="Calibri"/>
                <a:ea typeface="Calibri"/>
                <a:cs typeface="Calibri"/>
                <a:sym typeface="Calibri"/>
              </a:endParaRPr>
            </a:p>
          </p:txBody>
        </p:sp>
      </p:grpSp>
      <p:sp>
        <p:nvSpPr>
          <p:cNvPr id="563" name="Shape 563"/>
          <p:cNvSpPr txBox="1"/>
          <p:nvPr/>
        </p:nvSpPr>
        <p:spPr>
          <a:xfrm>
            <a:off x="8081722" y="2952548"/>
            <a:ext cx="3245100" cy="1600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Non-participants perceive WIC food to be healthy and supportive of a nutritious diet. </a:t>
            </a:r>
            <a:endParaRPr sz="1600"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They note that the foods provided are healthy staples like fruits, vegetables, bread, milk eggs and cheese. </a:t>
            </a:r>
            <a:endParaRPr sz="1600" dirty="0"/>
          </a:p>
        </p:txBody>
      </p:sp>
      <p:sp>
        <p:nvSpPr>
          <p:cNvPr id="564" name="Shape 564"/>
          <p:cNvSpPr/>
          <p:nvPr/>
        </p:nvSpPr>
        <p:spPr>
          <a:xfrm>
            <a:off x="2137024" y="1407560"/>
            <a:ext cx="7265425" cy="50229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dirty="0" smtClean="0">
                <a:solidFill>
                  <a:schemeClr val="bg1"/>
                </a:solidFill>
                <a:latin typeface="Calibri"/>
                <a:ea typeface="Calibri"/>
                <a:cs typeface="Calibri"/>
                <a:sym typeface="Calibri"/>
              </a:rPr>
              <a:t>SPANISH-SPEAKING NON-PARTICIPANTS</a:t>
            </a:r>
            <a:endParaRPr sz="3000" dirty="0">
              <a:solidFill>
                <a:schemeClr val="bg1"/>
              </a:solidFill>
            </a:endParaRPr>
          </a:p>
        </p:txBody>
      </p:sp>
      <p:sp>
        <p:nvSpPr>
          <p:cNvPr id="20" name="Shape 543"/>
          <p:cNvSpPr/>
          <p:nvPr/>
        </p:nvSpPr>
        <p:spPr>
          <a:xfrm>
            <a:off x="943424" y="339506"/>
            <a:ext cx="10697400" cy="7386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4000" b="1" dirty="0">
                <a:solidFill>
                  <a:schemeClr val="tx1">
                    <a:lumMod val="65000"/>
                    <a:lumOff val="35000"/>
                  </a:schemeClr>
                </a:solidFill>
                <a:latin typeface="Arial" panose="020B0604020202020204" pitchFamily="34" charset="0"/>
                <a:ea typeface="Calibri"/>
                <a:cs typeface="Arial" panose="020B0604020202020204" pitchFamily="34" charset="0"/>
                <a:sym typeface="Calibri"/>
              </a:rPr>
              <a:t>The Food Package</a:t>
            </a:r>
            <a:endParaRPr sz="4000" b="1" dirty="0">
              <a:solidFill>
                <a:schemeClr val="tx1">
                  <a:lumMod val="65000"/>
                  <a:lumOff val="35000"/>
                </a:schemeClr>
              </a:solidFill>
              <a:latin typeface="Arial" panose="020B0604020202020204" pitchFamily="34" charset="0"/>
              <a:ea typeface="Calibri"/>
              <a:cs typeface="Arial" panose="020B0604020202020204" pitchFamily="34" charset="0"/>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4" name="Shape 574"/>
          <p:cNvSpPr txBox="1"/>
          <p:nvPr/>
        </p:nvSpPr>
        <p:spPr>
          <a:xfrm>
            <a:off x="815518" y="233049"/>
            <a:ext cx="10390800" cy="1015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dirty="0"/>
          </a:p>
        </p:txBody>
      </p:sp>
      <p:sp>
        <p:nvSpPr>
          <p:cNvPr id="575" name="Shape 575"/>
          <p:cNvSpPr/>
          <p:nvPr/>
        </p:nvSpPr>
        <p:spPr>
          <a:xfrm>
            <a:off x="2131379" y="1530889"/>
            <a:ext cx="2543100" cy="363600"/>
          </a:xfrm>
          <a:prstGeom prst="rect">
            <a:avLst/>
          </a:prstGeom>
          <a:solidFill>
            <a:srgbClr val="F1502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6" name="Shape 576"/>
          <p:cNvSpPr/>
          <p:nvPr/>
        </p:nvSpPr>
        <p:spPr>
          <a:xfrm>
            <a:off x="4772321" y="1530889"/>
            <a:ext cx="2540100" cy="363600"/>
          </a:xfrm>
          <a:prstGeom prst="rect">
            <a:avLst/>
          </a:prstGeom>
          <a:solidFill>
            <a:srgbClr val="FF7A0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7" name="Shape 577"/>
          <p:cNvSpPr/>
          <p:nvPr/>
        </p:nvSpPr>
        <p:spPr>
          <a:xfrm>
            <a:off x="2135711" y="3852045"/>
            <a:ext cx="2538900" cy="2725200"/>
          </a:xfrm>
          <a:prstGeom prst="rect">
            <a:avLst/>
          </a:prstGeom>
          <a:solidFill>
            <a:srgbClr val="D8D8D8"/>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8" name="Shape 578"/>
          <p:cNvSpPr/>
          <p:nvPr/>
        </p:nvSpPr>
        <p:spPr>
          <a:xfrm>
            <a:off x="4766351" y="3852046"/>
            <a:ext cx="2546100" cy="2725200"/>
          </a:xfrm>
          <a:prstGeom prst="rect">
            <a:avLst/>
          </a:prstGeom>
          <a:solidFill>
            <a:srgbClr val="D8D8D8"/>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Shape 579"/>
          <p:cNvSpPr/>
          <p:nvPr/>
        </p:nvSpPr>
        <p:spPr>
          <a:xfrm>
            <a:off x="7408195" y="1530889"/>
            <a:ext cx="2540100" cy="363600"/>
          </a:xfrm>
          <a:prstGeom prst="rect">
            <a:avLst/>
          </a:prstGeom>
          <a:solidFill>
            <a:srgbClr val="139EB3"/>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0" name="Shape 580"/>
          <p:cNvSpPr/>
          <p:nvPr/>
        </p:nvSpPr>
        <p:spPr>
          <a:xfrm>
            <a:off x="7410924" y="3852045"/>
            <a:ext cx="2537400" cy="2725200"/>
          </a:xfrm>
          <a:prstGeom prst="rect">
            <a:avLst/>
          </a:prstGeom>
          <a:solidFill>
            <a:srgbClr val="D8D8D8"/>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1" name="Shape 581"/>
          <p:cNvSpPr/>
          <p:nvPr/>
        </p:nvSpPr>
        <p:spPr>
          <a:xfrm>
            <a:off x="1909118" y="1515075"/>
            <a:ext cx="2973600" cy="387300"/>
          </a:xfrm>
          <a:prstGeom prst="rect">
            <a:avLst/>
          </a:prstGeom>
          <a:noFill/>
          <a:ln>
            <a:noFill/>
          </a:ln>
        </p:spPr>
        <p:txBody>
          <a:bodyPr spcFirstLastPara="1" wrap="square" lIns="91425" tIns="45700" rIns="91425" bIns="45700" anchor="t" anchorCtr="0">
            <a:noAutofit/>
          </a:bodyPr>
          <a:lstStyle/>
          <a:p>
            <a:pPr marL="0" marR="0" lvl="0" indent="0" algn="ctr" rtl="0">
              <a:lnSpc>
                <a:spcPct val="143750"/>
              </a:lnSpc>
              <a:spcBef>
                <a:spcPts val="0"/>
              </a:spcBef>
              <a:spcAft>
                <a:spcPts val="0"/>
              </a:spcAft>
              <a:buNone/>
            </a:pPr>
            <a:r>
              <a:rPr lang="en-US" sz="1600" dirty="0">
                <a:solidFill>
                  <a:schemeClr val="lt1"/>
                </a:solidFill>
                <a:latin typeface="Calibri"/>
                <a:ea typeface="Calibri"/>
                <a:cs typeface="Calibri"/>
                <a:sym typeface="Calibri"/>
              </a:rPr>
              <a:t>NUTRITION EDUCATION</a:t>
            </a:r>
            <a:endParaRPr dirty="0"/>
          </a:p>
        </p:txBody>
      </p:sp>
      <p:sp>
        <p:nvSpPr>
          <p:cNvPr id="582" name="Shape 582"/>
          <p:cNvSpPr/>
          <p:nvPr/>
        </p:nvSpPr>
        <p:spPr>
          <a:xfrm>
            <a:off x="4669306" y="1490721"/>
            <a:ext cx="2613300" cy="374400"/>
          </a:xfrm>
          <a:prstGeom prst="rect">
            <a:avLst/>
          </a:prstGeom>
          <a:noFill/>
          <a:ln>
            <a:noFill/>
          </a:ln>
        </p:spPr>
        <p:txBody>
          <a:bodyPr spcFirstLastPara="1" wrap="square" lIns="91425" tIns="45700" rIns="91425" bIns="45700" anchor="t" anchorCtr="0">
            <a:noAutofit/>
          </a:bodyPr>
          <a:lstStyle/>
          <a:p>
            <a:pPr marL="0" marR="0" lvl="0" indent="0" algn="ctr" rtl="0">
              <a:lnSpc>
                <a:spcPct val="143750"/>
              </a:lnSpc>
              <a:spcBef>
                <a:spcPts val="0"/>
              </a:spcBef>
              <a:spcAft>
                <a:spcPts val="0"/>
              </a:spcAft>
              <a:buNone/>
            </a:pPr>
            <a:r>
              <a:rPr lang="en-US" sz="1600">
                <a:solidFill>
                  <a:schemeClr val="lt1"/>
                </a:solidFill>
                <a:latin typeface="Calibri"/>
                <a:ea typeface="Calibri"/>
                <a:cs typeface="Calibri"/>
                <a:sym typeface="Calibri"/>
              </a:rPr>
              <a:t>COLLATERAL MATERIAL</a:t>
            </a:r>
            <a:endParaRPr sz="1600">
              <a:solidFill>
                <a:schemeClr val="lt1"/>
              </a:solidFill>
              <a:latin typeface="Calibri"/>
              <a:ea typeface="Calibri"/>
              <a:cs typeface="Calibri"/>
              <a:sym typeface="Calibri"/>
            </a:endParaRPr>
          </a:p>
        </p:txBody>
      </p:sp>
      <p:sp>
        <p:nvSpPr>
          <p:cNvPr id="583" name="Shape 583"/>
          <p:cNvSpPr/>
          <p:nvPr/>
        </p:nvSpPr>
        <p:spPr>
          <a:xfrm>
            <a:off x="7346650" y="1509425"/>
            <a:ext cx="2843400" cy="374400"/>
          </a:xfrm>
          <a:prstGeom prst="rect">
            <a:avLst/>
          </a:prstGeom>
          <a:noFill/>
          <a:ln>
            <a:noFill/>
          </a:ln>
        </p:spPr>
        <p:txBody>
          <a:bodyPr spcFirstLastPara="1" wrap="square" lIns="91425" tIns="45700" rIns="91425" bIns="45700" anchor="t" anchorCtr="0">
            <a:noAutofit/>
          </a:bodyPr>
          <a:lstStyle/>
          <a:p>
            <a:pPr marL="0" marR="0" lvl="0" indent="0" algn="ctr" rtl="0">
              <a:lnSpc>
                <a:spcPct val="143750"/>
              </a:lnSpc>
              <a:spcBef>
                <a:spcPts val="0"/>
              </a:spcBef>
              <a:spcAft>
                <a:spcPts val="0"/>
              </a:spcAft>
              <a:buNone/>
            </a:pPr>
            <a:r>
              <a:rPr lang="en-US" sz="1600" dirty="0">
                <a:solidFill>
                  <a:schemeClr val="lt1"/>
                </a:solidFill>
                <a:latin typeface="Calibri"/>
                <a:ea typeface="Calibri"/>
                <a:cs typeface="Calibri"/>
                <a:sym typeface="Calibri"/>
              </a:rPr>
              <a:t>WHAT THEY’D LIKE</a:t>
            </a:r>
            <a:endParaRPr sz="1600" dirty="0">
              <a:solidFill>
                <a:schemeClr val="lt1"/>
              </a:solidFill>
              <a:latin typeface="Calibri"/>
              <a:ea typeface="Calibri"/>
              <a:cs typeface="Calibri"/>
              <a:sym typeface="Calibri"/>
            </a:endParaRPr>
          </a:p>
        </p:txBody>
      </p:sp>
      <p:sp>
        <p:nvSpPr>
          <p:cNvPr id="584" name="Shape 584"/>
          <p:cNvSpPr txBox="1"/>
          <p:nvPr/>
        </p:nvSpPr>
        <p:spPr>
          <a:xfrm>
            <a:off x="2205473" y="3972513"/>
            <a:ext cx="2444400" cy="1631100"/>
          </a:xfrm>
          <a:prstGeom prst="rect">
            <a:avLst/>
          </a:prstGeom>
          <a:noFill/>
          <a:ln>
            <a:noFill/>
          </a:ln>
        </p:spPr>
        <p:txBody>
          <a:bodyPr spcFirstLastPara="1" wrap="square" lIns="91425" tIns="45700" rIns="91425" bIns="45700" anchor="t" anchorCtr="0">
            <a:noAutofit/>
          </a:bodyPr>
          <a:lstStyle/>
          <a:p>
            <a:pPr marL="0" marR="0" lvl="0" indent="0" algn="l" rtl="0">
              <a:lnSpc>
                <a:spcPct val="115384"/>
              </a:lnSpc>
              <a:spcBef>
                <a:spcPts val="0"/>
              </a:spcBef>
              <a:spcAft>
                <a:spcPts val="0"/>
              </a:spcAft>
              <a:buNone/>
            </a:pPr>
            <a:r>
              <a:rPr lang="en-US" dirty="0">
                <a:solidFill>
                  <a:schemeClr val="dk1"/>
                </a:solidFill>
                <a:latin typeface="Calibri"/>
                <a:ea typeface="Calibri"/>
                <a:cs typeface="Calibri"/>
                <a:sym typeface="Calibri"/>
              </a:rPr>
              <a:t>Participants have a positive reaction to receiving:</a:t>
            </a:r>
            <a:endParaRPr dirty="0"/>
          </a:p>
          <a:p>
            <a:pPr marL="285750" marR="0" lvl="0" indent="-285750" algn="l" rtl="0">
              <a:lnSpc>
                <a:spcPct val="115384"/>
              </a:lnSpc>
              <a:spcBef>
                <a:spcPts val="0"/>
              </a:spcBef>
              <a:spcAft>
                <a:spcPts val="0"/>
              </a:spcAft>
              <a:buClr>
                <a:schemeClr val="dk1"/>
              </a:buClr>
              <a:buSzPts val="1300"/>
              <a:buFont typeface="Arial"/>
              <a:buChar char="•"/>
            </a:pPr>
            <a:r>
              <a:rPr lang="en-US" dirty="0">
                <a:solidFill>
                  <a:schemeClr val="dk1"/>
                </a:solidFill>
                <a:latin typeface="Calibri"/>
                <a:ea typeface="Calibri"/>
                <a:cs typeface="Calibri"/>
                <a:sym typeface="Calibri"/>
              </a:rPr>
              <a:t>Individual nutritional counseling</a:t>
            </a:r>
            <a:endParaRPr dirty="0"/>
          </a:p>
          <a:p>
            <a:pPr marL="285750" marR="0" lvl="0" indent="-285750" algn="l" rtl="0">
              <a:lnSpc>
                <a:spcPct val="115384"/>
              </a:lnSpc>
              <a:spcBef>
                <a:spcPts val="0"/>
              </a:spcBef>
              <a:spcAft>
                <a:spcPts val="0"/>
              </a:spcAft>
              <a:buClr>
                <a:schemeClr val="dk1"/>
              </a:buClr>
              <a:buSzPts val="1300"/>
              <a:buFont typeface="Arial"/>
              <a:buChar char="•"/>
            </a:pPr>
            <a:r>
              <a:rPr lang="en-US" dirty="0">
                <a:solidFill>
                  <a:schemeClr val="dk1"/>
                </a:solidFill>
                <a:latin typeface="Calibri"/>
                <a:ea typeface="Calibri"/>
                <a:cs typeface="Calibri"/>
                <a:sym typeface="Calibri"/>
              </a:rPr>
              <a:t>Classes on food preparation and nutrition</a:t>
            </a:r>
            <a:endParaRPr dirty="0"/>
          </a:p>
          <a:p>
            <a:pPr marL="285750" marR="0" lvl="0" indent="-285750" algn="l" rtl="0">
              <a:lnSpc>
                <a:spcPct val="115384"/>
              </a:lnSpc>
              <a:spcBef>
                <a:spcPts val="0"/>
              </a:spcBef>
              <a:spcAft>
                <a:spcPts val="0"/>
              </a:spcAft>
              <a:buClr>
                <a:schemeClr val="dk1"/>
              </a:buClr>
              <a:buSzPts val="1300"/>
              <a:buFont typeface="Arial"/>
              <a:buChar char="•"/>
            </a:pPr>
            <a:r>
              <a:rPr lang="en-US" dirty="0">
                <a:solidFill>
                  <a:schemeClr val="dk1"/>
                </a:solidFill>
                <a:latin typeface="Calibri"/>
                <a:ea typeface="Calibri"/>
                <a:cs typeface="Calibri"/>
                <a:sym typeface="Calibri"/>
              </a:rPr>
              <a:t>Check-ups for themselves and their children</a:t>
            </a:r>
            <a:endParaRPr dirty="0">
              <a:solidFill>
                <a:schemeClr val="dk1"/>
              </a:solidFill>
              <a:latin typeface="Calibri"/>
              <a:ea typeface="Calibri"/>
              <a:cs typeface="Calibri"/>
              <a:sym typeface="Calibri"/>
            </a:endParaRPr>
          </a:p>
        </p:txBody>
      </p:sp>
      <p:sp>
        <p:nvSpPr>
          <p:cNvPr id="585" name="Shape 585"/>
          <p:cNvSpPr txBox="1"/>
          <p:nvPr/>
        </p:nvSpPr>
        <p:spPr>
          <a:xfrm>
            <a:off x="4849533" y="3972513"/>
            <a:ext cx="2528700" cy="1631100"/>
          </a:xfrm>
          <a:prstGeom prst="rect">
            <a:avLst/>
          </a:prstGeom>
          <a:noFill/>
          <a:ln>
            <a:noFill/>
          </a:ln>
        </p:spPr>
        <p:txBody>
          <a:bodyPr spcFirstLastPara="1" wrap="square" lIns="91425" tIns="45700" rIns="91425" bIns="45700" anchor="t" anchorCtr="0">
            <a:noAutofit/>
          </a:bodyPr>
          <a:lstStyle/>
          <a:p>
            <a:pPr marL="0" marR="0" lvl="0" indent="0" algn="l" rtl="0">
              <a:lnSpc>
                <a:spcPct val="115384"/>
              </a:lnSpc>
              <a:spcBef>
                <a:spcPts val="0"/>
              </a:spcBef>
              <a:spcAft>
                <a:spcPts val="0"/>
              </a:spcAft>
              <a:buNone/>
            </a:pPr>
            <a:r>
              <a:rPr lang="en-US" dirty="0">
                <a:solidFill>
                  <a:schemeClr val="dk1"/>
                </a:solidFill>
                <a:latin typeface="Calibri"/>
                <a:ea typeface="Calibri"/>
                <a:cs typeface="Calibri"/>
                <a:sym typeface="Calibri"/>
              </a:rPr>
              <a:t>Several mention receiving collateral materials such as food pyramid charts and informational brochures. </a:t>
            </a:r>
            <a:endParaRPr dirty="0"/>
          </a:p>
          <a:p>
            <a:pPr marL="0" marR="0" lvl="0" indent="0" algn="l" rtl="0">
              <a:lnSpc>
                <a:spcPct val="115384"/>
              </a:lnSpc>
              <a:spcBef>
                <a:spcPts val="0"/>
              </a:spcBef>
              <a:spcAft>
                <a:spcPts val="0"/>
              </a:spcAft>
              <a:buNone/>
            </a:pPr>
            <a:r>
              <a:rPr lang="en-US" dirty="0">
                <a:solidFill>
                  <a:schemeClr val="dk1"/>
                </a:solidFill>
                <a:latin typeface="Calibri"/>
                <a:ea typeface="Calibri"/>
                <a:cs typeface="Calibri"/>
                <a:sym typeface="Calibri"/>
              </a:rPr>
              <a:t>For many, this information is completely new to them and they appreciate having something to take home and stick on the fridge</a:t>
            </a:r>
            <a:r>
              <a:rPr lang="en-US" sz="1300" dirty="0">
                <a:solidFill>
                  <a:schemeClr val="dk1"/>
                </a:solidFill>
                <a:latin typeface="Calibri"/>
                <a:ea typeface="Calibri"/>
                <a:cs typeface="Calibri"/>
                <a:sym typeface="Calibri"/>
              </a:rPr>
              <a:t>.</a:t>
            </a:r>
            <a:endParaRPr sz="1300" dirty="0">
              <a:solidFill>
                <a:schemeClr val="dk1"/>
              </a:solidFill>
              <a:latin typeface="Calibri"/>
              <a:ea typeface="Calibri"/>
              <a:cs typeface="Calibri"/>
              <a:sym typeface="Calibri"/>
            </a:endParaRPr>
          </a:p>
        </p:txBody>
      </p:sp>
      <p:sp>
        <p:nvSpPr>
          <p:cNvPr id="586" name="Shape 586"/>
          <p:cNvSpPr txBox="1"/>
          <p:nvPr/>
        </p:nvSpPr>
        <p:spPr>
          <a:xfrm>
            <a:off x="7440081" y="3880262"/>
            <a:ext cx="2541000" cy="2977800"/>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1200" dirty="0">
                <a:solidFill>
                  <a:schemeClr val="dk1"/>
                </a:solidFill>
                <a:latin typeface="Calibri"/>
                <a:ea typeface="Calibri"/>
                <a:cs typeface="Calibri"/>
                <a:sym typeface="Calibri"/>
              </a:rPr>
              <a:t>They’d like to see more: </a:t>
            </a:r>
            <a:endParaRPr sz="1200" dirty="0"/>
          </a:p>
          <a:p>
            <a:pPr marL="171450" marR="0" lvl="0" indent="-171450" algn="l" rtl="0">
              <a:lnSpc>
                <a:spcPct val="125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Classes/videos on food preparation</a:t>
            </a:r>
            <a:endParaRPr sz="1200" dirty="0"/>
          </a:p>
          <a:p>
            <a:pPr marL="171450" marR="0" lvl="0" indent="-171450" algn="l" rtl="0">
              <a:lnSpc>
                <a:spcPct val="125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Healthy recipe ideas that kids like</a:t>
            </a:r>
            <a:endParaRPr sz="1200" dirty="0"/>
          </a:p>
          <a:p>
            <a:pPr marL="171450" marR="0" lvl="0" indent="-171450" algn="l" rtl="0">
              <a:lnSpc>
                <a:spcPct val="125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Nutritional plans for pre-school aged children </a:t>
            </a:r>
            <a:endParaRPr sz="1200" dirty="0"/>
          </a:p>
          <a:p>
            <a:pPr marL="171450" marR="0" lvl="0" indent="-171450" algn="l" rtl="0">
              <a:lnSpc>
                <a:spcPct val="125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Help with picky eaters, allergies, special dietary needs</a:t>
            </a:r>
            <a:endParaRPr sz="1200" dirty="0"/>
          </a:p>
          <a:p>
            <a:pPr marL="0" marR="0" lvl="0" indent="0" algn="l" rtl="0">
              <a:lnSpc>
                <a:spcPct val="125000"/>
              </a:lnSpc>
              <a:spcBef>
                <a:spcPts val="0"/>
              </a:spcBef>
              <a:spcAft>
                <a:spcPts val="0"/>
              </a:spcAft>
              <a:buNone/>
            </a:pPr>
            <a:r>
              <a:rPr lang="en-US" sz="1200" dirty="0">
                <a:solidFill>
                  <a:schemeClr val="dk1"/>
                </a:solidFill>
                <a:latin typeface="Calibri"/>
                <a:ea typeface="Calibri"/>
                <a:cs typeface="Calibri"/>
                <a:sym typeface="Calibri"/>
              </a:rPr>
              <a:t>Many of these parents were not very confident in their cooking/ food preparation skills. </a:t>
            </a:r>
            <a:endParaRPr sz="1200" dirty="0">
              <a:solidFill>
                <a:schemeClr val="dk1"/>
              </a:solidFill>
              <a:latin typeface="Calibri"/>
              <a:ea typeface="Calibri"/>
              <a:cs typeface="Calibri"/>
              <a:sym typeface="Calibri"/>
            </a:endParaRPr>
          </a:p>
        </p:txBody>
      </p:sp>
      <p:sp>
        <p:nvSpPr>
          <p:cNvPr id="587" name="Shape 587"/>
          <p:cNvSpPr/>
          <p:nvPr/>
        </p:nvSpPr>
        <p:spPr>
          <a:xfrm>
            <a:off x="2118548" y="1927211"/>
            <a:ext cx="2556000" cy="1799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Arimo"/>
                <a:ea typeface="Arimo"/>
                <a:cs typeface="Arimo"/>
                <a:sym typeface="Arimo"/>
              </a:rPr>
              <a:t>Insert your photo here</a:t>
            </a:r>
            <a:endParaRPr sz="1800">
              <a:solidFill>
                <a:srgbClr val="262626"/>
              </a:solidFill>
              <a:latin typeface="Arimo"/>
              <a:ea typeface="Arimo"/>
              <a:cs typeface="Arimo"/>
              <a:sym typeface="Arimo"/>
            </a:endParaRPr>
          </a:p>
        </p:txBody>
      </p:sp>
      <p:sp>
        <p:nvSpPr>
          <p:cNvPr id="588" name="Shape 588"/>
          <p:cNvSpPr/>
          <p:nvPr/>
        </p:nvSpPr>
        <p:spPr>
          <a:xfrm>
            <a:off x="4772321" y="1927211"/>
            <a:ext cx="2540100" cy="1799400"/>
          </a:xfrm>
          <a:prstGeom prst="rect">
            <a:avLst/>
          </a:prstGeom>
          <a:blipFill rotWithShape="1">
            <a:blip r:embed="rId3">
              <a:alphaModFix amt="31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i="1" dirty="0">
                <a:solidFill>
                  <a:srgbClr val="262626"/>
                </a:solidFill>
                <a:latin typeface="Calibri"/>
                <a:ea typeface="Calibri"/>
                <a:cs typeface="Calibri"/>
                <a:sym typeface="Calibri"/>
              </a:rPr>
              <a:t>They gave me a chart with the food pyramid that I stick on my fridge. That helps remind me how much of each thing we should be eating</a:t>
            </a:r>
            <a:r>
              <a:rPr lang="en-US" sz="1400" i="1" dirty="0" smtClean="0">
                <a:solidFill>
                  <a:srgbClr val="262626"/>
                </a:solidFill>
                <a:latin typeface="Calibri"/>
                <a:ea typeface="Calibri"/>
                <a:cs typeface="Calibri"/>
                <a:sym typeface="Calibri"/>
              </a:rPr>
              <a:t>.”</a:t>
            </a:r>
            <a:endParaRPr sz="1400" i="1" dirty="0">
              <a:solidFill>
                <a:srgbClr val="262626"/>
              </a:solidFill>
              <a:latin typeface="Calibri"/>
              <a:ea typeface="Calibri"/>
              <a:cs typeface="Calibri"/>
              <a:sym typeface="Calibri"/>
            </a:endParaRPr>
          </a:p>
        </p:txBody>
      </p:sp>
      <p:sp>
        <p:nvSpPr>
          <p:cNvPr id="589" name="Shape 589"/>
          <p:cNvSpPr/>
          <p:nvPr/>
        </p:nvSpPr>
        <p:spPr>
          <a:xfrm>
            <a:off x="7410925" y="1927211"/>
            <a:ext cx="2540100" cy="1799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Arimo"/>
                <a:ea typeface="Arimo"/>
                <a:cs typeface="Arimo"/>
                <a:sym typeface="Arimo"/>
              </a:rPr>
              <a:t>Insert your photo here</a:t>
            </a:r>
            <a:endParaRPr sz="1800">
              <a:solidFill>
                <a:srgbClr val="262626"/>
              </a:solidFill>
              <a:latin typeface="Arimo"/>
              <a:ea typeface="Arimo"/>
              <a:cs typeface="Arimo"/>
              <a:sym typeface="Arimo"/>
            </a:endParaRPr>
          </a:p>
        </p:txBody>
      </p:sp>
      <p:pic>
        <p:nvPicPr>
          <p:cNvPr id="590" name="Shape 590"/>
          <p:cNvPicPr preferRelativeResize="0"/>
          <p:nvPr/>
        </p:nvPicPr>
        <p:blipFill rotWithShape="1">
          <a:blip r:embed="rId4">
            <a:alphaModFix/>
          </a:blip>
          <a:srcRect/>
          <a:stretch/>
        </p:blipFill>
        <p:spPr>
          <a:xfrm>
            <a:off x="2173093" y="2012995"/>
            <a:ext cx="2509059" cy="1671418"/>
          </a:xfrm>
          <a:prstGeom prst="rect">
            <a:avLst/>
          </a:prstGeom>
          <a:solidFill>
            <a:schemeClr val="lt1">
              <a:alpha val="67840"/>
            </a:schemeClr>
          </a:solidFill>
          <a:ln>
            <a:noFill/>
          </a:ln>
        </p:spPr>
      </p:pic>
      <p:pic>
        <p:nvPicPr>
          <p:cNvPr id="591" name="Shape 591"/>
          <p:cNvPicPr preferRelativeResize="0"/>
          <p:nvPr/>
        </p:nvPicPr>
        <p:blipFill rotWithShape="1">
          <a:blip r:embed="rId5">
            <a:alphaModFix/>
          </a:blip>
          <a:srcRect/>
          <a:stretch/>
        </p:blipFill>
        <p:spPr>
          <a:xfrm>
            <a:off x="7410155" y="2004548"/>
            <a:ext cx="2492277" cy="1660924"/>
          </a:xfrm>
          <a:prstGeom prst="rect">
            <a:avLst/>
          </a:prstGeom>
          <a:noFill/>
          <a:ln>
            <a:noFill/>
          </a:ln>
        </p:spPr>
      </p:pic>
      <p:sp>
        <p:nvSpPr>
          <p:cNvPr id="592" name="Shape 592"/>
          <p:cNvSpPr/>
          <p:nvPr/>
        </p:nvSpPr>
        <p:spPr>
          <a:xfrm>
            <a:off x="2173093" y="2004548"/>
            <a:ext cx="2501400" cy="1680000"/>
          </a:xfrm>
          <a:prstGeom prst="rect">
            <a:avLst/>
          </a:prstGeom>
          <a:solidFill>
            <a:srgbClr val="3F3F3F">
              <a:alpha val="47840"/>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i="1" dirty="0">
                <a:solidFill>
                  <a:schemeClr val="lt1"/>
                </a:solidFill>
                <a:latin typeface="Calibri"/>
                <a:ea typeface="Calibri"/>
                <a:cs typeface="Calibri"/>
                <a:sym typeface="Calibri"/>
              </a:rPr>
              <a:t>“Sometimes they’ll have classes where they show you how to cook with the WIC food you get. I learned a lot</a:t>
            </a:r>
            <a:r>
              <a:rPr lang="en-US" sz="1400" i="1" dirty="0" smtClean="0">
                <a:solidFill>
                  <a:schemeClr val="lt1"/>
                </a:solidFill>
                <a:latin typeface="Calibri"/>
                <a:ea typeface="Calibri"/>
                <a:cs typeface="Calibri"/>
                <a:sym typeface="Calibri"/>
              </a:rPr>
              <a:t>!”</a:t>
            </a:r>
            <a:endParaRPr dirty="0"/>
          </a:p>
        </p:txBody>
      </p:sp>
      <p:sp>
        <p:nvSpPr>
          <p:cNvPr id="593" name="Shape 593"/>
          <p:cNvSpPr/>
          <p:nvPr/>
        </p:nvSpPr>
        <p:spPr>
          <a:xfrm>
            <a:off x="7401040" y="2020417"/>
            <a:ext cx="2501400" cy="1680000"/>
          </a:xfrm>
          <a:prstGeom prst="rect">
            <a:avLst/>
          </a:prstGeom>
          <a:solidFill>
            <a:srgbClr val="3F3F3F">
              <a:alpha val="47840"/>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i="1" dirty="0">
                <a:solidFill>
                  <a:schemeClr val="lt1"/>
                </a:solidFill>
                <a:latin typeface="Calibri"/>
                <a:ea typeface="Calibri"/>
                <a:cs typeface="Calibri"/>
                <a:sym typeface="Calibri"/>
              </a:rPr>
              <a:t>“In our generation, we don’t really know how to cook anymore. What we do is ‘fix stuff,’ rather than cook a meal</a:t>
            </a:r>
            <a:r>
              <a:rPr lang="en-US" sz="1400" i="1" dirty="0" smtClean="0">
                <a:solidFill>
                  <a:schemeClr val="lt1"/>
                </a:solidFill>
                <a:latin typeface="Calibri"/>
                <a:ea typeface="Calibri"/>
                <a:cs typeface="Calibri"/>
                <a:sym typeface="Calibri"/>
              </a:rPr>
              <a:t>.”</a:t>
            </a:r>
            <a:endParaRPr dirty="0"/>
          </a:p>
        </p:txBody>
      </p:sp>
      <p:sp>
        <p:nvSpPr>
          <p:cNvPr id="594" name="Shape 594"/>
          <p:cNvSpPr txBox="1"/>
          <p:nvPr/>
        </p:nvSpPr>
        <p:spPr>
          <a:xfrm>
            <a:off x="746085" y="446431"/>
            <a:ext cx="10824300" cy="7080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US" sz="3600" b="1" dirty="0">
                <a:solidFill>
                  <a:srgbClr val="F15021"/>
                </a:solidFill>
                <a:latin typeface="Calibri"/>
                <a:ea typeface="Calibri"/>
                <a:cs typeface="Calibri"/>
                <a:sym typeface="Calibri"/>
              </a:rPr>
              <a:t> </a:t>
            </a:r>
            <a:r>
              <a:rPr lang="en-US" sz="4400" b="1" dirty="0">
                <a:solidFill>
                  <a:schemeClr val="tx2">
                    <a:lumMod val="50000"/>
                  </a:schemeClr>
                </a:solidFill>
                <a:latin typeface="Arial" panose="020B0604020202020204" pitchFamily="34" charset="0"/>
                <a:ea typeface="Calibri"/>
                <a:cs typeface="Arial" panose="020B0604020202020204" pitchFamily="34" charset="0"/>
                <a:sym typeface="Calibri"/>
              </a:rPr>
              <a:t>Nutrition Education </a:t>
            </a:r>
            <a:endParaRPr sz="44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601" name="Shape 601"/>
          <p:cNvSpPr txBox="1"/>
          <p:nvPr/>
        </p:nvSpPr>
        <p:spPr>
          <a:xfrm>
            <a:off x="815518" y="233049"/>
            <a:ext cx="10390800" cy="7080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sp>
        <p:nvSpPr>
          <p:cNvPr id="602" name="Shape 602"/>
          <p:cNvSpPr/>
          <p:nvPr/>
        </p:nvSpPr>
        <p:spPr>
          <a:xfrm>
            <a:off x="5942379" y="4392334"/>
            <a:ext cx="3384900" cy="2163300"/>
          </a:xfrm>
          <a:prstGeom prst="rect">
            <a:avLst/>
          </a:prstGeom>
          <a:solidFill>
            <a:srgbClr val="D8D8D8"/>
          </a:solidFill>
          <a:ln>
            <a:noFill/>
          </a:ln>
        </p:spPr>
        <p:txBody>
          <a:bodyPr spcFirstLastPara="1" wrap="square" lIns="0" tIns="0" rIns="0" bIns="0" anchor="t" anchorCtr="0">
            <a:noAutofit/>
          </a:bodyPr>
          <a:lstStyle/>
          <a:p>
            <a:pPr marL="290512" marR="0" lvl="0" indent="0" algn="l" rtl="0">
              <a:lnSpc>
                <a:spcPct val="107142"/>
              </a:lnSpc>
              <a:spcBef>
                <a:spcPts val="0"/>
              </a:spcBef>
              <a:spcAft>
                <a:spcPts val="0"/>
              </a:spcAft>
              <a:buNone/>
            </a:pPr>
            <a:endParaRPr sz="1400">
              <a:solidFill>
                <a:schemeClr val="dk1"/>
              </a:solidFill>
              <a:latin typeface="Calibri"/>
              <a:ea typeface="Calibri"/>
              <a:cs typeface="Calibri"/>
              <a:sym typeface="Calibri"/>
            </a:endParaRPr>
          </a:p>
          <a:p>
            <a:pPr marL="290512" marR="0" lvl="0" indent="0" algn="l" rtl="0">
              <a:lnSpc>
                <a:spcPct val="107142"/>
              </a:lnSpc>
              <a:spcBef>
                <a:spcPts val="0"/>
              </a:spcBef>
              <a:spcAft>
                <a:spcPts val="0"/>
              </a:spcAft>
              <a:buNone/>
            </a:pPr>
            <a:r>
              <a:rPr lang="en-US" sz="1400">
                <a:solidFill>
                  <a:schemeClr val="dk1"/>
                </a:solidFill>
                <a:latin typeface="Calibri"/>
                <a:ea typeface="Calibri"/>
                <a:cs typeface="Calibri"/>
                <a:sym typeface="Calibri"/>
              </a:rPr>
              <a:t>They’d like to see more: </a:t>
            </a:r>
            <a:endParaRPr/>
          </a:p>
          <a:p>
            <a:pPr marL="407987" marR="0" lvl="0" indent="-117475" algn="l" rtl="0">
              <a:lnSpc>
                <a:spcPct val="107142"/>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  Fresh fruits and vegetables</a:t>
            </a:r>
            <a:endParaRPr/>
          </a:p>
          <a:p>
            <a:pPr marL="466726" marR="0" lvl="0" indent="-176213" algn="l" rtl="0">
              <a:lnSpc>
                <a:spcPct val="107142"/>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Meat</a:t>
            </a:r>
            <a:endParaRPr/>
          </a:p>
          <a:p>
            <a:pPr marL="466726" marR="0" lvl="0" indent="-176213" algn="l" rtl="0">
              <a:lnSpc>
                <a:spcPct val="107142"/>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Chicken</a:t>
            </a:r>
            <a:endParaRPr/>
          </a:p>
          <a:p>
            <a:pPr marL="290512" marR="0" lvl="0" indent="0" algn="l" rtl="0">
              <a:lnSpc>
                <a:spcPct val="107142"/>
              </a:lnSpc>
              <a:spcBef>
                <a:spcPts val="0"/>
              </a:spcBef>
              <a:spcAft>
                <a:spcPts val="0"/>
              </a:spcAft>
              <a:buNone/>
            </a:pPr>
            <a:r>
              <a:rPr lang="en-US" sz="1400">
                <a:solidFill>
                  <a:schemeClr val="dk1"/>
                </a:solidFill>
                <a:latin typeface="Calibri"/>
                <a:ea typeface="Calibri"/>
                <a:cs typeface="Calibri"/>
                <a:sym typeface="Calibri"/>
              </a:rPr>
              <a:t>When described, nutrition education was considered a plus.</a:t>
            </a:r>
            <a:endParaRPr sz="1400">
              <a:solidFill>
                <a:schemeClr val="dk1"/>
              </a:solidFill>
              <a:latin typeface="Calibri"/>
              <a:ea typeface="Calibri"/>
              <a:cs typeface="Calibri"/>
              <a:sym typeface="Calibri"/>
            </a:endParaRPr>
          </a:p>
          <a:p>
            <a:pPr marL="0" marR="0" lvl="0" indent="0" algn="ctr" rtl="0">
              <a:spcBef>
                <a:spcPts val="300"/>
              </a:spcBef>
              <a:spcAft>
                <a:spcPts val="0"/>
              </a:spcAft>
              <a:buNone/>
            </a:pPr>
            <a:endParaRPr sz="1800">
              <a:solidFill>
                <a:schemeClr val="lt1"/>
              </a:solidFill>
              <a:latin typeface="Calibri"/>
              <a:ea typeface="Calibri"/>
              <a:cs typeface="Calibri"/>
              <a:sym typeface="Calibri"/>
            </a:endParaRPr>
          </a:p>
        </p:txBody>
      </p:sp>
      <p:grpSp>
        <p:nvGrpSpPr>
          <p:cNvPr id="603" name="Shape 603"/>
          <p:cNvGrpSpPr/>
          <p:nvPr/>
        </p:nvGrpSpPr>
        <p:grpSpPr>
          <a:xfrm>
            <a:off x="5919781" y="1983711"/>
            <a:ext cx="3431027" cy="374400"/>
            <a:chOff x="5954948" y="1585897"/>
            <a:chExt cx="3431027" cy="374400"/>
          </a:xfrm>
        </p:grpSpPr>
        <p:sp>
          <p:nvSpPr>
            <p:cNvPr id="604" name="Shape 604"/>
            <p:cNvSpPr/>
            <p:nvPr/>
          </p:nvSpPr>
          <p:spPr>
            <a:xfrm>
              <a:off x="5997475" y="1618786"/>
              <a:ext cx="3388500" cy="327900"/>
            </a:xfrm>
            <a:prstGeom prst="rect">
              <a:avLst/>
            </a:prstGeom>
            <a:solidFill>
              <a:srgbClr val="139EB3"/>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5" name="Shape 605"/>
            <p:cNvSpPr/>
            <p:nvPr/>
          </p:nvSpPr>
          <p:spPr>
            <a:xfrm>
              <a:off x="5954948" y="1585897"/>
              <a:ext cx="3372300" cy="374400"/>
            </a:xfrm>
            <a:prstGeom prst="rect">
              <a:avLst/>
            </a:prstGeom>
            <a:noFill/>
            <a:ln>
              <a:noFill/>
            </a:ln>
          </p:spPr>
          <p:txBody>
            <a:bodyPr spcFirstLastPara="1" wrap="square" lIns="91425" tIns="45700" rIns="91425" bIns="45700" anchor="t" anchorCtr="0">
              <a:noAutofit/>
            </a:bodyPr>
            <a:lstStyle/>
            <a:p>
              <a:pPr marL="0" marR="0" lvl="0" indent="0" algn="ctr" rtl="0">
                <a:lnSpc>
                  <a:spcPct val="143750"/>
                </a:lnSpc>
                <a:spcBef>
                  <a:spcPts val="0"/>
                </a:spcBef>
                <a:spcAft>
                  <a:spcPts val="0"/>
                </a:spcAft>
                <a:buNone/>
              </a:pPr>
              <a:r>
                <a:rPr lang="en-US" sz="1600">
                  <a:solidFill>
                    <a:schemeClr val="lt1"/>
                  </a:solidFill>
                  <a:latin typeface="Calibri"/>
                  <a:ea typeface="Calibri"/>
                  <a:cs typeface="Calibri"/>
                  <a:sym typeface="Calibri"/>
                </a:rPr>
                <a:t>WHAT THEY’D LIKE</a:t>
              </a:r>
              <a:endParaRPr sz="1600">
                <a:solidFill>
                  <a:schemeClr val="lt1"/>
                </a:solidFill>
                <a:latin typeface="Calibri"/>
                <a:ea typeface="Calibri"/>
                <a:cs typeface="Calibri"/>
                <a:sym typeface="Calibri"/>
              </a:endParaRPr>
            </a:p>
          </p:txBody>
        </p:sp>
      </p:grpSp>
      <p:sp>
        <p:nvSpPr>
          <p:cNvPr id="606" name="Shape 606"/>
          <p:cNvSpPr/>
          <p:nvPr/>
        </p:nvSpPr>
        <p:spPr>
          <a:xfrm>
            <a:off x="6835753" y="2443404"/>
            <a:ext cx="2540100" cy="1799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Arimo"/>
                <a:ea typeface="Arimo"/>
                <a:cs typeface="Arimo"/>
                <a:sym typeface="Arimo"/>
              </a:rPr>
              <a:t>Insert your photo here</a:t>
            </a:r>
            <a:endParaRPr sz="1800">
              <a:solidFill>
                <a:srgbClr val="262626"/>
              </a:solidFill>
              <a:latin typeface="Arimo"/>
              <a:ea typeface="Arimo"/>
              <a:cs typeface="Arimo"/>
              <a:sym typeface="Arimo"/>
            </a:endParaRPr>
          </a:p>
        </p:txBody>
      </p:sp>
      <p:pic>
        <p:nvPicPr>
          <p:cNvPr id="607" name="Shape 607"/>
          <p:cNvPicPr preferRelativeResize="0"/>
          <p:nvPr/>
        </p:nvPicPr>
        <p:blipFill rotWithShape="1">
          <a:blip r:embed="rId3">
            <a:alphaModFix/>
          </a:blip>
          <a:srcRect/>
          <a:stretch/>
        </p:blipFill>
        <p:spPr>
          <a:xfrm>
            <a:off x="5955962" y="2520740"/>
            <a:ext cx="3371298" cy="1670394"/>
          </a:xfrm>
          <a:prstGeom prst="rect">
            <a:avLst/>
          </a:prstGeom>
          <a:noFill/>
          <a:ln>
            <a:noFill/>
          </a:ln>
        </p:spPr>
      </p:pic>
      <p:sp>
        <p:nvSpPr>
          <p:cNvPr id="608" name="Shape 608"/>
          <p:cNvSpPr/>
          <p:nvPr/>
        </p:nvSpPr>
        <p:spPr>
          <a:xfrm>
            <a:off x="2070059" y="4367282"/>
            <a:ext cx="3612600" cy="2188200"/>
          </a:xfrm>
          <a:prstGeom prst="rect">
            <a:avLst/>
          </a:prstGeom>
          <a:solidFill>
            <a:srgbClr val="D8D8D8"/>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09" name="Shape 609"/>
          <p:cNvGrpSpPr/>
          <p:nvPr/>
        </p:nvGrpSpPr>
        <p:grpSpPr>
          <a:xfrm>
            <a:off x="2028728" y="2004223"/>
            <a:ext cx="3618900" cy="367800"/>
            <a:chOff x="2063895" y="1606409"/>
            <a:chExt cx="3618900" cy="367800"/>
          </a:xfrm>
        </p:grpSpPr>
        <p:sp>
          <p:nvSpPr>
            <p:cNvPr id="610" name="Shape 610"/>
            <p:cNvSpPr/>
            <p:nvPr/>
          </p:nvSpPr>
          <p:spPr>
            <a:xfrm>
              <a:off x="2063895" y="1633698"/>
              <a:ext cx="3618900" cy="313200"/>
            </a:xfrm>
            <a:prstGeom prst="rect">
              <a:avLst/>
            </a:prstGeom>
            <a:solidFill>
              <a:srgbClr val="F1502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11" name="Shape 611"/>
            <p:cNvSpPr/>
            <p:nvPr/>
          </p:nvSpPr>
          <p:spPr>
            <a:xfrm>
              <a:off x="2320918" y="1606409"/>
              <a:ext cx="3086700" cy="367800"/>
            </a:xfrm>
            <a:prstGeom prst="rect">
              <a:avLst/>
            </a:prstGeom>
            <a:noFill/>
            <a:ln>
              <a:noFill/>
            </a:ln>
          </p:spPr>
          <p:txBody>
            <a:bodyPr spcFirstLastPara="1" wrap="square" lIns="91425" tIns="45700" rIns="91425" bIns="45700" anchor="t" anchorCtr="0">
              <a:noAutofit/>
            </a:bodyPr>
            <a:lstStyle/>
            <a:p>
              <a:pPr marL="0" marR="0" lvl="0" indent="0" algn="ctr" rtl="0">
                <a:lnSpc>
                  <a:spcPct val="143750"/>
                </a:lnSpc>
                <a:spcBef>
                  <a:spcPts val="0"/>
                </a:spcBef>
                <a:spcAft>
                  <a:spcPts val="0"/>
                </a:spcAft>
                <a:buNone/>
              </a:pPr>
              <a:r>
                <a:rPr lang="en-US" sz="1600">
                  <a:solidFill>
                    <a:schemeClr val="lt1"/>
                  </a:solidFill>
                  <a:latin typeface="Calibri"/>
                  <a:ea typeface="Calibri"/>
                  <a:cs typeface="Calibri"/>
                  <a:sym typeface="Calibri"/>
                </a:rPr>
                <a:t>WHAT WIC INCLUDES</a:t>
              </a:r>
              <a:endParaRPr sz="1600">
                <a:solidFill>
                  <a:schemeClr val="lt1"/>
                </a:solidFill>
                <a:latin typeface="Calibri"/>
                <a:ea typeface="Calibri"/>
                <a:cs typeface="Calibri"/>
                <a:sym typeface="Calibri"/>
              </a:endParaRPr>
            </a:p>
          </p:txBody>
        </p:sp>
      </p:grpSp>
      <p:sp>
        <p:nvSpPr>
          <p:cNvPr id="612" name="Shape 612"/>
          <p:cNvSpPr txBox="1"/>
          <p:nvPr/>
        </p:nvSpPr>
        <p:spPr>
          <a:xfrm>
            <a:off x="2169332" y="4487750"/>
            <a:ext cx="3478200" cy="2016000"/>
          </a:xfrm>
          <a:prstGeom prst="rect">
            <a:avLst/>
          </a:prstGeom>
          <a:noFill/>
          <a:ln>
            <a:noFill/>
          </a:ln>
        </p:spPr>
        <p:txBody>
          <a:bodyPr spcFirstLastPara="1" wrap="square" lIns="91425" tIns="45700" rIns="91425" bIns="45700" anchor="t" anchorCtr="0">
            <a:noAutofit/>
          </a:bodyPr>
          <a:lstStyle/>
          <a:p>
            <a:pPr marL="0" marR="0" lvl="0" indent="0" algn="l" rtl="0">
              <a:lnSpc>
                <a:spcPct val="107142"/>
              </a:lnSpc>
              <a:spcBef>
                <a:spcPts val="0"/>
              </a:spcBef>
              <a:spcAft>
                <a:spcPts val="0"/>
              </a:spcAft>
              <a:buNone/>
            </a:pPr>
            <a:r>
              <a:rPr lang="en-US" sz="1400">
                <a:solidFill>
                  <a:schemeClr val="dk1"/>
                </a:solidFill>
                <a:latin typeface="Calibri"/>
                <a:ea typeface="Calibri"/>
                <a:cs typeface="Calibri"/>
                <a:sym typeface="Calibri"/>
              </a:rPr>
              <a:t>Non-participants have a general idea that WIC is a nutritional program:</a:t>
            </a:r>
            <a:endParaRPr/>
          </a:p>
          <a:p>
            <a:pPr marL="285750" marR="0" lvl="0" indent="-285750" algn="l" rtl="0">
              <a:lnSpc>
                <a:spcPct val="107142"/>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Coupon/Voucher system for helping needy families buy food</a:t>
            </a:r>
            <a:endParaRPr/>
          </a:p>
          <a:p>
            <a:pPr marL="285750" marR="0" lvl="0" indent="-285750" algn="l" rtl="0">
              <a:lnSpc>
                <a:spcPct val="107142"/>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Help for pregnant women and small children with nutritional needs</a:t>
            </a:r>
            <a:endParaRPr/>
          </a:p>
          <a:p>
            <a:pPr marL="285750" marR="0" lvl="0" indent="-285750" algn="l" rtl="0">
              <a:lnSpc>
                <a:spcPct val="107142"/>
              </a:lnSpc>
              <a:spcBef>
                <a:spcPts val="0"/>
              </a:spcBef>
              <a:spcAft>
                <a:spcPts val="0"/>
              </a:spcAft>
              <a:buClr>
                <a:schemeClr val="dk1"/>
              </a:buClr>
              <a:buSzPts val="1400"/>
              <a:buFont typeface="Arial"/>
              <a:buChar char="•"/>
            </a:pPr>
            <a:r>
              <a:rPr lang="en-US" sz="1400" u="sng">
                <a:solidFill>
                  <a:schemeClr val="dk1"/>
                </a:solidFill>
                <a:latin typeface="Calibri"/>
                <a:ea typeface="Calibri"/>
                <a:cs typeface="Calibri"/>
                <a:sym typeface="Calibri"/>
              </a:rPr>
              <a:t>Low</a:t>
            </a:r>
            <a:r>
              <a:rPr lang="en-US" sz="1400">
                <a:solidFill>
                  <a:schemeClr val="dk1"/>
                </a:solidFill>
                <a:latin typeface="Calibri"/>
                <a:ea typeface="Calibri"/>
                <a:cs typeface="Calibri"/>
                <a:sym typeface="Calibri"/>
              </a:rPr>
              <a:t> awareness of nutritional classes and counseling services</a:t>
            </a:r>
            <a:endParaRPr sz="1400">
              <a:solidFill>
                <a:schemeClr val="dk1"/>
              </a:solidFill>
              <a:latin typeface="Calibri"/>
              <a:ea typeface="Calibri"/>
              <a:cs typeface="Calibri"/>
              <a:sym typeface="Calibri"/>
            </a:endParaRPr>
          </a:p>
        </p:txBody>
      </p:sp>
      <p:sp>
        <p:nvSpPr>
          <p:cNvPr id="613" name="Shape 613"/>
          <p:cNvSpPr/>
          <p:nvPr/>
        </p:nvSpPr>
        <p:spPr>
          <a:xfrm>
            <a:off x="2045636" y="2442448"/>
            <a:ext cx="3637200" cy="1799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Arimo"/>
                <a:ea typeface="Arimo"/>
                <a:cs typeface="Arimo"/>
                <a:sym typeface="Arimo"/>
              </a:rPr>
              <a:t>Insert your photo here</a:t>
            </a:r>
            <a:endParaRPr sz="1800">
              <a:solidFill>
                <a:srgbClr val="262626"/>
              </a:solidFill>
              <a:latin typeface="Arimo"/>
              <a:ea typeface="Arimo"/>
              <a:cs typeface="Arimo"/>
              <a:sym typeface="Arimo"/>
            </a:endParaRPr>
          </a:p>
        </p:txBody>
      </p:sp>
      <p:pic>
        <p:nvPicPr>
          <p:cNvPr id="614" name="Shape 614"/>
          <p:cNvPicPr preferRelativeResize="0"/>
          <p:nvPr/>
        </p:nvPicPr>
        <p:blipFill rotWithShape="1">
          <a:blip r:embed="rId4">
            <a:alphaModFix/>
          </a:blip>
          <a:srcRect/>
          <a:stretch/>
        </p:blipFill>
        <p:spPr>
          <a:xfrm>
            <a:off x="2079011" y="2528232"/>
            <a:ext cx="3570437" cy="1671418"/>
          </a:xfrm>
          <a:prstGeom prst="rect">
            <a:avLst/>
          </a:prstGeom>
          <a:solidFill>
            <a:schemeClr val="lt1">
              <a:alpha val="67840"/>
            </a:schemeClr>
          </a:solidFill>
          <a:ln>
            <a:noFill/>
          </a:ln>
        </p:spPr>
      </p:pic>
      <p:sp>
        <p:nvSpPr>
          <p:cNvPr id="615" name="Shape 615"/>
          <p:cNvSpPr/>
          <p:nvPr/>
        </p:nvSpPr>
        <p:spPr>
          <a:xfrm>
            <a:off x="2079011" y="2511270"/>
            <a:ext cx="3559500" cy="1680000"/>
          </a:xfrm>
          <a:prstGeom prst="rect">
            <a:avLst/>
          </a:prstGeom>
          <a:solidFill>
            <a:srgbClr val="3F3F3F">
              <a:alpha val="47840"/>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i="1">
                <a:solidFill>
                  <a:schemeClr val="lt1"/>
                </a:solidFill>
                <a:latin typeface="Calibri"/>
                <a:ea typeface="Calibri"/>
                <a:cs typeface="Calibri"/>
                <a:sym typeface="Calibri"/>
              </a:rPr>
              <a:t>“I’ve heard from friends that it can provide baby formula. Not everyone can afford a can a week; it’s very expensive. So this is a great benefit.” –H  Non-Participant</a:t>
            </a:r>
            <a:endParaRPr/>
          </a:p>
        </p:txBody>
      </p:sp>
      <p:sp>
        <p:nvSpPr>
          <p:cNvPr id="616" name="Shape 616"/>
          <p:cNvSpPr/>
          <p:nvPr/>
        </p:nvSpPr>
        <p:spPr>
          <a:xfrm>
            <a:off x="5955962" y="2507834"/>
            <a:ext cx="3336900" cy="1680000"/>
          </a:xfrm>
          <a:prstGeom prst="rect">
            <a:avLst/>
          </a:prstGeom>
          <a:solidFill>
            <a:srgbClr val="3F3F3F">
              <a:alpha val="47840"/>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i="1">
                <a:solidFill>
                  <a:schemeClr val="lt1"/>
                </a:solidFill>
                <a:latin typeface="Calibri"/>
                <a:ea typeface="Calibri"/>
                <a:cs typeface="Calibri"/>
                <a:sym typeface="Calibri"/>
              </a:rPr>
              <a:t>“Maybe if they offered a greater variety of foods, like some type of meat or chicken.” –GM Non-Participant</a:t>
            </a:r>
            <a:endParaRPr/>
          </a:p>
        </p:txBody>
      </p:sp>
      <p:sp>
        <p:nvSpPr>
          <p:cNvPr id="619" name="Shape 619"/>
          <p:cNvSpPr/>
          <p:nvPr/>
        </p:nvSpPr>
        <p:spPr>
          <a:xfrm>
            <a:off x="3908432" y="1315092"/>
            <a:ext cx="3896276" cy="595893"/>
          </a:xfrm>
          <a:prstGeom prst="rect">
            <a:avLst/>
          </a:prstGeom>
          <a:solidFill>
            <a:srgbClr val="0C9F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ELIGIBLE NON-PARTICIPANTS</a:t>
            </a:r>
            <a:endParaRPr sz="2400" dirty="0"/>
          </a:p>
        </p:txBody>
      </p:sp>
      <p:sp>
        <p:nvSpPr>
          <p:cNvPr id="620" name="Shape 620"/>
          <p:cNvSpPr txBox="1"/>
          <p:nvPr/>
        </p:nvSpPr>
        <p:spPr>
          <a:xfrm>
            <a:off x="746085" y="446431"/>
            <a:ext cx="10824300" cy="7080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US" sz="4000" dirty="0">
                <a:solidFill>
                  <a:schemeClr val="tx2">
                    <a:lumMod val="50000"/>
                  </a:schemeClr>
                </a:solidFill>
                <a:latin typeface="Arial" panose="020B0604020202020204" pitchFamily="34" charset="0"/>
                <a:ea typeface="Calibri"/>
                <a:cs typeface="Arial" panose="020B0604020202020204" pitchFamily="34" charset="0"/>
                <a:sym typeface="Calibri"/>
              </a:rPr>
              <a:t> </a:t>
            </a:r>
            <a:r>
              <a:rPr lang="en-US" sz="4000" b="1" dirty="0">
                <a:solidFill>
                  <a:schemeClr val="tx2">
                    <a:lumMod val="50000"/>
                  </a:schemeClr>
                </a:solidFill>
                <a:latin typeface="Arial" panose="020B0604020202020204" pitchFamily="34" charset="0"/>
                <a:ea typeface="Calibri"/>
                <a:cs typeface="Arial" panose="020B0604020202020204" pitchFamily="34" charset="0"/>
                <a:sym typeface="Calibri"/>
              </a:rPr>
              <a:t>Nutrition Education </a:t>
            </a:r>
            <a:endParaRPr sz="40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7426" y="262010"/>
            <a:ext cx="10390909" cy="646331"/>
          </a:xfrm>
          <a:prstGeom prst="rect">
            <a:avLst/>
          </a:prstGeom>
          <a:noFill/>
        </p:spPr>
        <p:txBody>
          <a:bodyPr wrap="square" rtlCol="0">
            <a:spAutoFit/>
          </a:bodyPr>
          <a:lstStyle/>
          <a:p>
            <a:r>
              <a:rPr lang="en-US" sz="3600" b="1" dirty="0" smtClean="0">
                <a:solidFill>
                  <a:schemeClr val="tx2">
                    <a:lumMod val="50000"/>
                  </a:schemeClr>
                </a:solidFill>
                <a:latin typeface="+mj-lt"/>
              </a:rPr>
              <a:t>Cultural Competency</a:t>
            </a:r>
            <a:r>
              <a:rPr lang="en-US" sz="2000" b="1" dirty="0" smtClean="0">
                <a:solidFill>
                  <a:srgbClr val="7F9C3C"/>
                </a:solidFill>
                <a:latin typeface="+mj-lt"/>
              </a:rPr>
              <a:t> </a:t>
            </a:r>
            <a:endParaRPr lang="en-US" sz="2000" b="1" dirty="0">
              <a:latin typeface="+mj-lt"/>
            </a:endParaRPr>
          </a:p>
        </p:txBody>
      </p:sp>
      <p:sp>
        <p:nvSpPr>
          <p:cNvPr id="32" name="Rectangle 52"/>
          <p:cNvSpPr/>
          <p:nvPr/>
        </p:nvSpPr>
        <p:spPr bwMode="auto">
          <a:xfrm>
            <a:off x="1393768" y="1277673"/>
            <a:ext cx="8960053" cy="446292"/>
          </a:xfrm>
          <a:prstGeom prst="rect">
            <a:avLst/>
          </a:prstGeom>
          <a:solidFill>
            <a:srgbClr val="EE7D31"/>
          </a:solidFill>
          <a:effectLst/>
        </p:spPr>
        <p:txBody>
          <a:bodyPr lIns="137160" tIns="137160" rIns="137160" bIns="137160" anchor="ctr" anchorCtr="0">
            <a:noAutofit/>
          </a:bodyPr>
          <a:lstStyle/>
          <a:p>
            <a:pPr algn="ctr">
              <a:lnSpc>
                <a:spcPct val="90000"/>
              </a:lnSpc>
              <a:spcBef>
                <a:spcPct val="0"/>
              </a:spcBef>
            </a:pPr>
            <a:r>
              <a:rPr lang="en-US" altLang="ko-KR" sz="1600" b="1" dirty="0" smtClean="0">
                <a:ln>
                  <a:solidFill>
                    <a:schemeClr val="accent1">
                      <a:alpha val="0"/>
                    </a:schemeClr>
                  </a:solidFill>
                </a:ln>
                <a:solidFill>
                  <a:schemeClr val="bg1"/>
                </a:solidFill>
                <a:latin typeface="+mj-lt"/>
                <a:ea typeface="Arial Unicode MS" panose="020B0604020202020204" pitchFamily="50" charset="-127"/>
                <a:cs typeface="Arial Unicode MS" panose="020B0604020202020204" pitchFamily="50" charset="-127"/>
              </a:rPr>
              <a:t>SPANISH SPEAKERS</a:t>
            </a:r>
            <a:endParaRPr lang="ko-KR" altLang="en-US" sz="1600" b="1" dirty="0">
              <a:ln>
                <a:solidFill>
                  <a:schemeClr val="accent1">
                    <a:alpha val="0"/>
                  </a:schemeClr>
                </a:solidFill>
              </a:ln>
              <a:solidFill>
                <a:schemeClr val="bg1"/>
              </a:solidFill>
              <a:latin typeface="+mj-lt"/>
              <a:ea typeface="Arial Unicode MS" panose="020B0604020202020204" pitchFamily="50" charset="-127"/>
              <a:cs typeface="Arial Unicode MS" panose="020B0604020202020204" pitchFamily="50" charset="-127"/>
            </a:endParaRPr>
          </a:p>
        </p:txBody>
      </p:sp>
      <p:grpSp>
        <p:nvGrpSpPr>
          <p:cNvPr id="9" name="Group 8"/>
          <p:cNvGrpSpPr/>
          <p:nvPr/>
        </p:nvGrpSpPr>
        <p:grpSpPr>
          <a:xfrm>
            <a:off x="1393768" y="1815162"/>
            <a:ext cx="8965882" cy="1209203"/>
            <a:chOff x="1393768" y="2185269"/>
            <a:chExt cx="8965882" cy="1209203"/>
          </a:xfrm>
        </p:grpSpPr>
        <p:sp>
          <p:nvSpPr>
            <p:cNvPr id="31" name="직사각형 53"/>
            <p:cNvSpPr/>
            <p:nvPr/>
          </p:nvSpPr>
          <p:spPr>
            <a:xfrm>
              <a:off x="4041138" y="2205268"/>
              <a:ext cx="2546671" cy="1189204"/>
            </a:xfrm>
            <a:prstGeom prst="rect">
              <a:avLst/>
            </a:prstGeom>
            <a:solidFill>
              <a:schemeClr val="tx1">
                <a:alpha val="60000"/>
              </a:schemeClr>
            </a:solidFill>
            <a:ln w="25400" algn="ctr">
              <a:solidFill>
                <a:schemeClr val="tx1"/>
              </a:solidFill>
              <a:miter lim="800000"/>
              <a:headEnd/>
              <a:tailEnd/>
            </a:ln>
            <a:extLst/>
          </p:spPr>
          <p:txBody>
            <a:bodyPr wrap="square" lIns="0" tIns="0" rIns="0" bIns="0" rtlCol="0" anchor="ctr" anchorCtr="0">
              <a:noAutofit/>
              <a:scene3d>
                <a:camera prst="orthographicFront"/>
                <a:lightRig rig="threePt" dir="t"/>
              </a:scene3d>
              <a:sp3d>
                <a:bevelT w="0" h="0"/>
                <a:bevelB w="0" h="0"/>
                <a:extrusionClr>
                  <a:schemeClr val="tx1"/>
                </a:extrusionClr>
                <a:contourClr>
                  <a:schemeClr val="tx1"/>
                </a:contourClr>
              </a:sp3d>
            </a:bodyPr>
            <a:lstStyle/>
            <a:p>
              <a:pPr algn="ctr" latinLnBrk="0">
                <a:spcBef>
                  <a:spcPts val="300"/>
                </a:spcBef>
              </a:pPr>
              <a:endParaRPr lang="ko-KR" altLang="en-US" sz="1400" spc="-100" dirty="0">
                <a:ln>
                  <a:solidFill>
                    <a:schemeClr val="tx1">
                      <a:alpha val="0"/>
                    </a:schemeClr>
                  </a:solidFill>
                </a:ln>
                <a:solidFill>
                  <a:schemeClr val="bg1"/>
                </a:solidFill>
              </a:endParaRPr>
            </a:p>
          </p:txBody>
        </p:sp>
        <p:sp>
          <p:nvSpPr>
            <p:cNvPr id="33" name="Rectangle 33"/>
            <p:cNvSpPr/>
            <p:nvPr/>
          </p:nvSpPr>
          <p:spPr bwMode="auto">
            <a:xfrm>
              <a:off x="6681575" y="2188444"/>
              <a:ext cx="3678075" cy="1206027"/>
            </a:xfrm>
            <a:prstGeom prst="rect">
              <a:avLst/>
            </a:prstGeom>
            <a:solidFill>
              <a:srgbClr val="139EB3"/>
            </a:solidFill>
            <a:ln w="25400">
              <a:solidFill>
                <a:schemeClr val="tx1"/>
              </a:solidFill>
            </a:ln>
          </p:spPr>
          <p:txBody>
            <a:bodyPr lIns="205740" rIns="102870" anchor="ctr" anchorCtr="0">
              <a:noAutofit/>
            </a:bodyPr>
            <a:lstStyle/>
            <a:p>
              <a:pPr algn="ctr" latinLnBrk="0">
                <a:spcBef>
                  <a:spcPts val="300"/>
                </a:spcBef>
              </a:pPr>
              <a:endParaRPr lang="en-US" altLang="ko-KR" sz="1600" dirty="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endParaRPr>
            </a:p>
            <a:p>
              <a:pPr algn="ctr" latinLnBrk="0">
                <a:spcBef>
                  <a:spcPts val="300"/>
                </a:spcBef>
              </a:pPr>
              <a:r>
                <a:rPr lang="en-US" altLang="ko-KR" sz="1400" i="1" dirty="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“There was a social worker who came around and explained everything to me in Spanish and filled out all the paperwork for me.” </a:t>
              </a:r>
            </a:p>
            <a:p>
              <a:pPr algn="ctr" latinLnBrk="0">
                <a:spcBef>
                  <a:spcPts val="300"/>
                </a:spcBef>
              </a:pPr>
              <a:endParaRPr lang="ko-KR" altLang="en-US" sz="1400" dirty="0">
                <a:ln>
                  <a:solidFill>
                    <a:schemeClr val="bg1">
                      <a:alpha val="0"/>
                    </a:schemeClr>
                  </a:solidFill>
                </a:ln>
                <a:solidFill>
                  <a:schemeClr val="bg1"/>
                </a:solidFill>
                <a:ea typeface="Arial Unicode MS" panose="020B0604020202020204" pitchFamily="50" charset="-127"/>
                <a:cs typeface="Arial Unicode MS" panose="020B0604020202020204" pitchFamily="50" charset="-127"/>
              </a:endParaRPr>
            </a:p>
          </p:txBody>
        </p:sp>
        <p:sp>
          <p:nvSpPr>
            <p:cNvPr id="37" name="Rectangle 33"/>
            <p:cNvSpPr/>
            <p:nvPr/>
          </p:nvSpPr>
          <p:spPr bwMode="auto">
            <a:xfrm>
              <a:off x="1393768" y="2185269"/>
              <a:ext cx="2554026" cy="1209203"/>
            </a:xfrm>
            <a:prstGeom prst="rect">
              <a:avLst/>
            </a:prstGeom>
            <a:solidFill>
              <a:srgbClr val="9E9E9E"/>
            </a:solidFill>
            <a:ln w="25400">
              <a:solidFill>
                <a:schemeClr val="tx1"/>
              </a:solidFill>
              <a:headEnd type="none" w="med" len="med"/>
              <a:tailEnd type="none" w="med" len="med"/>
            </a:ln>
            <a:effectLst/>
          </p:spPr>
          <p:txBody>
            <a:bodyPr lIns="102870" tIns="102870" rIns="102870" bIns="137160" anchor="ctr" anchorCtr="0">
              <a:noAutofit/>
            </a:bodyPr>
            <a:lstStyle/>
            <a:p>
              <a:pPr algn="ctr">
                <a:lnSpc>
                  <a:spcPct val="90000"/>
                </a:lnSpc>
                <a:spcBef>
                  <a:spcPct val="0"/>
                </a:spcBef>
              </a:pPr>
              <a:endParaRPr lang="en-US" sz="1700" b="1" spc="-150" dirty="0">
                <a:ln w="3175">
                  <a:noFill/>
                </a:ln>
                <a:gradFill>
                  <a:gsLst>
                    <a:gs pos="0">
                      <a:srgbClr val="FFFFFF"/>
                    </a:gs>
                    <a:gs pos="100000">
                      <a:srgbClr val="FFFFFF"/>
                    </a:gs>
                  </a:gsLst>
                  <a:lin ang="5400000" scaled="0"/>
                </a:gradFill>
                <a:ea typeface="맑은 고딕" pitchFamily="50" charset="-127"/>
                <a:cs typeface="Segoe UI" pitchFamily="34" charset="0"/>
              </a:endParaRPr>
            </a:p>
          </p:txBody>
        </p:sp>
        <p:sp>
          <p:nvSpPr>
            <p:cNvPr id="44" name="직사각형 70"/>
            <p:cNvSpPr/>
            <p:nvPr/>
          </p:nvSpPr>
          <p:spPr>
            <a:xfrm>
              <a:off x="1477895" y="2322173"/>
              <a:ext cx="2168329" cy="830997"/>
            </a:xfrm>
            <a:prstGeom prst="rect">
              <a:avLst/>
            </a:prstGeom>
          </p:spPr>
          <p:txBody>
            <a:bodyPr wrap="square">
              <a:spAutoFit/>
            </a:bodyPr>
            <a:lstStyle/>
            <a:p>
              <a:pPr algn="ctr" latinLnBrk="0">
                <a:spcBef>
                  <a:spcPts val="300"/>
                </a:spcBef>
              </a:pPr>
              <a:r>
                <a:rPr lang="en-US" altLang="ko-KR" sz="1600" dirty="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Was it easy to receive WIC services in your preferred language?</a:t>
              </a:r>
              <a:endParaRPr lang="ko-KR" altLang="en-US" sz="1600" dirty="0">
                <a:ln>
                  <a:solidFill>
                    <a:schemeClr val="bg1">
                      <a:alpha val="0"/>
                    </a:schemeClr>
                  </a:solidFill>
                </a:ln>
                <a:solidFill>
                  <a:schemeClr val="bg1"/>
                </a:solidFill>
                <a:ea typeface="Arial Unicode MS" panose="020B0604020202020204" pitchFamily="50" charset="-127"/>
                <a:cs typeface="Arial Unicode MS" panose="020B0604020202020204" pitchFamily="50" charset="-127"/>
              </a:endParaRPr>
            </a:p>
          </p:txBody>
        </p:sp>
        <p:sp>
          <p:nvSpPr>
            <p:cNvPr id="45" name="Freeform 1745"/>
            <p:cNvSpPr>
              <a:spLocks noEditPoints="1"/>
            </p:cNvSpPr>
            <p:nvPr/>
          </p:nvSpPr>
          <p:spPr bwMode="auto">
            <a:xfrm>
              <a:off x="6668339" y="2282541"/>
              <a:ext cx="305822" cy="305822"/>
            </a:xfrm>
            <a:custGeom>
              <a:avLst/>
              <a:gdLst>
                <a:gd name="T0" fmla="*/ 110 w 355"/>
                <a:gd name="T1" fmla="*/ 0 h 355"/>
                <a:gd name="T2" fmla="*/ 177 w 355"/>
                <a:gd name="T3" fmla="*/ 0 h 355"/>
                <a:gd name="T4" fmla="*/ 355 w 355"/>
                <a:gd name="T5" fmla="*/ 177 h 355"/>
                <a:gd name="T6" fmla="*/ 177 w 355"/>
                <a:gd name="T7" fmla="*/ 355 h 355"/>
                <a:gd name="T8" fmla="*/ 110 w 355"/>
                <a:gd name="T9" fmla="*/ 355 h 355"/>
                <a:gd name="T10" fmla="*/ 288 w 355"/>
                <a:gd name="T11" fmla="*/ 177 h 355"/>
                <a:gd name="T12" fmla="*/ 110 w 355"/>
                <a:gd name="T13" fmla="*/ 0 h 355"/>
                <a:gd name="T14" fmla="*/ 0 w 355"/>
                <a:gd name="T15" fmla="*/ 0 h 355"/>
                <a:gd name="T16" fmla="*/ 66 w 355"/>
                <a:gd name="T17" fmla="*/ 0 h 355"/>
                <a:gd name="T18" fmla="*/ 244 w 355"/>
                <a:gd name="T19" fmla="*/ 177 h 355"/>
                <a:gd name="T20" fmla="*/ 66 w 355"/>
                <a:gd name="T21" fmla="*/ 355 h 355"/>
                <a:gd name="T22" fmla="*/ 0 w 355"/>
                <a:gd name="T23" fmla="*/ 355 h 355"/>
                <a:gd name="T24" fmla="*/ 177 w 355"/>
                <a:gd name="T25" fmla="*/ 177 h 355"/>
                <a:gd name="T26" fmla="*/ 0 w 355"/>
                <a:gd name="T27"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5" h="355">
                  <a:moveTo>
                    <a:pt x="110" y="0"/>
                  </a:moveTo>
                  <a:lnTo>
                    <a:pt x="177" y="0"/>
                  </a:lnTo>
                  <a:lnTo>
                    <a:pt x="355" y="177"/>
                  </a:lnTo>
                  <a:lnTo>
                    <a:pt x="177" y="355"/>
                  </a:lnTo>
                  <a:lnTo>
                    <a:pt x="110" y="355"/>
                  </a:lnTo>
                  <a:lnTo>
                    <a:pt x="288" y="177"/>
                  </a:lnTo>
                  <a:lnTo>
                    <a:pt x="110" y="0"/>
                  </a:lnTo>
                  <a:close/>
                  <a:moveTo>
                    <a:pt x="0" y="0"/>
                  </a:moveTo>
                  <a:lnTo>
                    <a:pt x="66" y="0"/>
                  </a:lnTo>
                  <a:lnTo>
                    <a:pt x="244" y="177"/>
                  </a:lnTo>
                  <a:lnTo>
                    <a:pt x="66" y="355"/>
                  </a:lnTo>
                  <a:lnTo>
                    <a:pt x="0" y="355"/>
                  </a:lnTo>
                  <a:lnTo>
                    <a:pt x="177" y="17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52" name="직사각형 70"/>
            <p:cNvSpPr/>
            <p:nvPr/>
          </p:nvSpPr>
          <p:spPr>
            <a:xfrm>
              <a:off x="4281878" y="2224921"/>
              <a:ext cx="2168329" cy="1169551"/>
            </a:xfrm>
            <a:prstGeom prst="rect">
              <a:avLst/>
            </a:prstGeom>
          </p:spPr>
          <p:txBody>
            <a:bodyPr wrap="square">
              <a:spAutoFit/>
            </a:bodyPr>
            <a:lstStyle/>
            <a:p>
              <a:pPr algn="ctr" latinLnBrk="0">
                <a:spcBef>
                  <a:spcPts val="300"/>
                </a:spcBef>
              </a:pPr>
              <a:r>
                <a:rPr lang="en-US" altLang="ko-KR" sz="1400" b="1" dirty="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Yes</a:t>
              </a:r>
              <a:r>
                <a:rPr lang="en-US" altLang="ko-KR" sz="1400" dirty="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—the application process was often done in-hospital or in an office where information was presented in-language</a:t>
              </a:r>
              <a:endParaRPr lang="ko-KR" altLang="en-US" sz="1400" dirty="0">
                <a:ln>
                  <a:solidFill>
                    <a:schemeClr val="bg1">
                      <a:alpha val="0"/>
                    </a:schemeClr>
                  </a:solidFill>
                </a:ln>
                <a:solidFill>
                  <a:schemeClr val="bg1"/>
                </a:solidFill>
                <a:ea typeface="Arial Unicode MS" panose="020B0604020202020204" pitchFamily="50" charset="-127"/>
                <a:cs typeface="Arial Unicode MS" panose="020B0604020202020204" pitchFamily="50" charset="-127"/>
              </a:endParaRPr>
            </a:p>
          </p:txBody>
        </p:sp>
        <p:sp>
          <p:nvSpPr>
            <p:cNvPr id="53" name="Freeform 1745"/>
            <p:cNvSpPr>
              <a:spLocks noEditPoints="1"/>
            </p:cNvSpPr>
            <p:nvPr/>
          </p:nvSpPr>
          <p:spPr bwMode="auto">
            <a:xfrm>
              <a:off x="4048437" y="2263763"/>
              <a:ext cx="305822" cy="305822"/>
            </a:xfrm>
            <a:custGeom>
              <a:avLst/>
              <a:gdLst>
                <a:gd name="T0" fmla="*/ 110 w 355"/>
                <a:gd name="T1" fmla="*/ 0 h 355"/>
                <a:gd name="T2" fmla="*/ 177 w 355"/>
                <a:gd name="T3" fmla="*/ 0 h 355"/>
                <a:gd name="T4" fmla="*/ 355 w 355"/>
                <a:gd name="T5" fmla="*/ 177 h 355"/>
                <a:gd name="T6" fmla="*/ 177 w 355"/>
                <a:gd name="T7" fmla="*/ 355 h 355"/>
                <a:gd name="T8" fmla="*/ 110 w 355"/>
                <a:gd name="T9" fmla="*/ 355 h 355"/>
                <a:gd name="T10" fmla="*/ 288 w 355"/>
                <a:gd name="T11" fmla="*/ 177 h 355"/>
                <a:gd name="T12" fmla="*/ 110 w 355"/>
                <a:gd name="T13" fmla="*/ 0 h 355"/>
                <a:gd name="T14" fmla="*/ 0 w 355"/>
                <a:gd name="T15" fmla="*/ 0 h 355"/>
                <a:gd name="T16" fmla="*/ 66 w 355"/>
                <a:gd name="T17" fmla="*/ 0 h 355"/>
                <a:gd name="T18" fmla="*/ 244 w 355"/>
                <a:gd name="T19" fmla="*/ 177 h 355"/>
                <a:gd name="T20" fmla="*/ 66 w 355"/>
                <a:gd name="T21" fmla="*/ 355 h 355"/>
                <a:gd name="T22" fmla="*/ 0 w 355"/>
                <a:gd name="T23" fmla="*/ 355 h 355"/>
                <a:gd name="T24" fmla="*/ 177 w 355"/>
                <a:gd name="T25" fmla="*/ 177 h 355"/>
                <a:gd name="T26" fmla="*/ 0 w 355"/>
                <a:gd name="T27"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5" h="355">
                  <a:moveTo>
                    <a:pt x="110" y="0"/>
                  </a:moveTo>
                  <a:lnTo>
                    <a:pt x="177" y="0"/>
                  </a:lnTo>
                  <a:lnTo>
                    <a:pt x="355" y="177"/>
                  </a:lnTo>
                  <a:lnTo>
                    <a:pt x="177" y="355"/>
                  </a:lnTo>
                  <a:lnTo>
                    <a:pt x="110" y="355"/>
                  </a:lnTo>
                  <a:lnTo>
                    <a:pt x="288" y="177"/>
                  </a:lnTo>
                  <a:lnTo>
                    <a:pt x="110" y="0"/>
                  </a:lnTo>
                  <a:close/>
                  <a:moveTo>
                    <a:pt x="0" y="0"/>
                  </a:moveTo>
                  <a:lnTo>
                    <a:pt x="66" y="0"/>
                  </a:lnTo>
                  <a:lnTo>
                    <a:pt x="244" y="177"/>
                  </a:lnTo>
                  <a:lnTo>
                    <a:pt x="66" y="355"/>
                  </a:lnTo>
                  <a:lnTo>
                    <a:pt x="0" y="355"/>
                  </a:lnTo>
                  <a:lnTo>
                    <a:pt x="177" y="17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57" name="Rectangle 52"/>
          <p:cNvSpPr/>
          <p:nvPr/>
        </p:nvSpPr>
        <p:spPr bwMode="auto">
          <a:xfrm>
            <a:off x="1393768" y="5672496"/>
            <a:ext cx="8960053" cy="692979"/>
          </a:xfrm>
          <a:prstGeom prst="rect">
            <a:avLst/>
          </a:prstGeom>
          <a:solidFill>
            <a:srgbClr val="EE7D31"/>
          </a:solidFill>
          <a:effectLst/>
        </p:spPr>
        <p:txBody>
          <a:bodyPr lIns="137160" tIns="137160" rIns="137160" bIns="137160" anchor="ctr" anchorCtr="0">
            <a:noAutofit/>
          </a:bodyPr>
          <a:lstStyle/>
          <a:p>
            <a:pPr algn="ctr">
              <a:lnSpc>
                <a:spcPct val="90000"/>
              </a:lnSpc>
              <a:spcBef>
                <a:spcPct val="0"/>
              </a:spcBef>
            </a:pPr>
            <a:r>
              <a:rPr lang="en-US" altLang="ko-KR" sz="1600" b="1" cap="all" dirty="0">
                <a:ln>
                  <a:solidFill>
                    <a:schemeClr val="accent1">
                      <a:alpha val="0"/>
                    </a:schemeClr>
                  </a:solidFill>
                </a:ln>
                <a:solidFill>
                  <a:schemeClr val="bg1"/>
                </a:solidFill>
                <a:latin typeface="+mj-lt"/>
                <a:ea typeface="Arial Unicode MS" panose="020B0604020202020204" pitchFamily="50" charset="-127"/>
                <a:cs typeface="Arial Unicode MS" panose="020B0604020202020204" pitchFamily="50" charset="-127"/>
              </a:rPr>
              <a:t>There is a great deal of fear among the Hispanic community when it comes to “being seen” by a government entity.</a:t>
            </a:r>
            <a:endParaRPr lang="ko-KR" altLang="en-US" sz="1600" b="1" cap="all" dirty="0">
              <a:ln>
                <a:solidFill>
                  <a:schemeClr val="accent1">
                    <a:alpha val="0"/>
                  </a:schemeClr>
                </a:solidFill>
              </a:ln>
              <a:solidFill>
                <a:schemeClr val="bg1"/>
              </a:solidFill>
              <a:latin typeface="+mj-lt"/>
              <a:ea typeface="Arial Unicode MS" panose="020B0604020202020204" pitchFamily="50" charset="-127"/>
              <a:cs typeface="Arial Unicode MS" panose="020B0604020202020204" pitchFamily="50" charset="-127"/>
            </a:endParaRPr>
          </a:p>
        </p:txBody>
      </p:sp>
      <p:grpSp>
        <p:nvGrpSpPr>
          <p:cNvPr id="58" name="Group 57"/>
          <p:cNvGrpSpPr/>
          <p:nvPr/>
        </p:nvGrpSpPr>
        <p:grpSpPr>
          <a:xfrm>
            <a:off x="1387939" y="3082859"/>
            <a:ext cx="8965882" cy="1209203"/>
            <a:chOff x="1393768" y="2185269"/>
            <a:chExt cx="8965882" cy="1209203"/>
          </a:xfrm>
        </p:grpSpPr>
        <p:sp>
          <p:nvSpPr>
            <p:cNvPr id="59" name="직사각형 53"/>
            <p:cNvSpPr/>
            <p:nvPr/>
          </p:nvSpPr>
          <p:spPr>
            <a:xfrm>
              <a:off x="4041138" y="2205268"/>
              <a:ext cx="2546671" cy="1189204"/>
            </a:xfrm>
            <a:prstGeom prst="rect">
              <a:avLst/>
            </a:prstGeom>
            <a:solidFill>
              <a:schemeClr val="tx1">
                <a:alpha val="60000"/>
              </a:schemeClr>
            </a:solidFill>
            <a:ln w="25400" algn="ctr">
              <a:solidFill>
                <a:schemeClr val="tx1"/>
              </a:solidFill>
              <a:miter lim="800000"/>
              <a:headEnd/>
              <a:tailEnd/>
            </a:ln>
            <a:extLst/>
          </p:spPr>
          <p:txBody>
            <a:bodyPr wrap="square" lIns="0" tIns="0" rIns="0" bIns="0" rtlCol="0" anchor="ctr" anchorCtr="0">
              <a:noAutofit/>
              <a:scene3d>
                <a:camera prst="orthographicFront"/>
                <a:lightRig rig="threePt" dir="t"/>
              </a:scene3d>
              <a:sp3d>
                <a:bevelT w="0" h="0"/>
                <a:bevelB w="0" h="0"/>
                <a:extrusionClr>
                  <a:schemeClr val="tx1"/>
                </a:extrusionClr>
                <a:contourClr>
                  <a:schemeClr val="tx1"/>
                </a:contourClr>
              </a:sp3d>
            </a:bodyPr>
            <a:lstStyle/>
            <a:p>
              <a:pPr algn="ctr" latinLnBrk="0">
                <a:spcBef>
                  <a:spcPts val="300"/>
                </a:spcBef>
              </a:pPr>
              <a:endParaRPr lang="ko-KR" altLang="en-US" sz="1400" spc="-100" dirty="0">
                <a:ln>
                  <a:solidFill>
                    <a:schemeClr val="tx1">
                      <a:alpha val="0"/>
                    </a:schemeClr>
                  </a:solidFill>
                </a:ln>
                <a:solidFill>
                  <a:schemeClr val="bg1"/>
                </a:solidFill>
              </a:endParaRPr>
            </a:p>
          </p:txBody>
        </p:sp>
        <p:sp>
          <p:nvSpPr>
            <p:cNvPr id="60" name="Rectangle 33"/>
            <p:cNvSpPr/>
            <p:nvPr/>
          </p:nvSpPr>
          <p:spPr bwMode="auto">
            <a:xfrm>
              <a:off x="6681575" y="2188444"/>
              <a:ext cx="3678075" cy="1206027"/>
            </a:xfrm>
            <a:prstGeom prst="rect">
              <a:avLst/>
            </a:prstGeom>
            <a:solidFill>
              <a:srgbClr val="139EB3"/>
            </a:solidFill>
            <a:ln w="25400">
              <a:solidFill>
                <a:schemeClr val="tx1"/>
              </a:solidFill>
            </a:ln>
          </p:spPr>
          <p:txBody>
            <a:bodyPr lIns="205740" rIns="102870" anchor="ctr" anchorCtr="0">
              <a:noAutofit/>
            </a:bodyPr>
            <a:lstStyle/>
            <a:p>
              <a:pPr algn="ctr" latinLnBrk="0">
                <a:spcBef>
                  <a:spcPts val="300"/>
                </a:spcBef>
              </a:pPr>
              <a:endParaRPr lang="en-US" altLang="ko-KR" sz="1600" dirty="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endParaRPr>
            </a:p>
            <a:p>
              <a:pPr algn="ctr" latinLnBrk="0">
                <a:spcBef>
                  <a:spcPts val="300"/>
                </a:spcBef>
              </a:pPr>
              <a:r>
                <a:rPr lang="en-US" altLang="ko-KR" sz="1400" i="1" dirty="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“Sometimes I’d help translate when I can see people have been sitting there for 3 hours, waiting for a Spanish speaking worker.” </a:t>
              </a:r>
            </a:p>
            <a:p>
              <a:pPr algn="ctr" latinLnBrk="0">
                <a:spcBef>
                  <a:spcPts val="300"/>
                </a:spcBef>
              </a:pPr>
              <a:endParaRPr lang="ko-KR" altLang="en-US" sz="1600" dirty="0">
                <a:ln>
                  <a:solidFill>
                    <a:schemeClr val="bg1">
                      <a:alpha val="0"/>
                    </a:schemeClr>
                  </a:solidFill>
                </a:ln>
                <a:solidFill>
                  <a:schemeClr val="bg1"/>
                </a:solidFill>
                <a:ea typeface="Arial Unicode MS" panose="020B0604020202020204" pitchFamily="50" charset="-127"/>
                <a:cs typeface="Arial Unicode MS" panose="020B0604020202020204" pitchFamily="50" charset="-127"/>
              </a:endParaRPr>
            </a:p>
          </p:txBody>
        </p:sp>
        <p:sp>
          <p:nvSpPr>
            <p:cNvPr id="61" name="Rectangle 33"/>
            <p:cNvSpPr/>
            <p:nvPr/>
          </p:nvSpPr>
          <p:spPr bwMode="auto">
            <a:xfrm>
              <a:off x="1393768" y="2185269"/>
              <a:ext cx="2554026" cy="1209203"/>
            </a:xfrm>
            <a:prstGeom prst="rect">
              <a:avLst/>
            </a:prstGeom>
            <a:solidFill>
              <a:srgbClr val="9E9E9E"/>
            </a:solidFill>
            <a:ln w="25400">
              <a:solidFill>
                <a:schemeClr val="tx1"/>
              </a:solidFill>
              <a:headEnd type="none" w="med" len="med"/>
              <a:tailEnd type="none" w="med" len="med"/>
            </a:ln>
            <a:effectLst/>
          </p:spPr>
          <p:txBody>
            <a:bodyPr lIns="102870" tIns="102870" rIns="102870" bIns="137160" anchor="ctr" anchorCtr="0">
              <a:noAutofit/>
            </a:bodyPr>
            <a:lstStyle/>
            <a:p>
              <a:pPr algn="ctr">
                <a:lnSpc>
                  <a:spcPct val="90000"/>
                </a:lnSpc>
                <a:spcBef>
                  <a:spcPct val="0"/>
                </a:spcBef>
              </a:pPr>
              <a:endParaRPr lang="en-US" sz="1700" b="1" spc="-150" dirty="0">
                <a:ln w="3175">
                  <a:noFill/>
                </a:ln>
                <a:gradFill>
                  <a:gsLst>
                    <a:gs pos="0">
                      <a:srgbClr val="FFFFFF"/>
                    </a:gs>
                    <a:gs pos="100000">
                      <a:srgbClr val="FFFFFF"/>
                    </a:gs>
                  </a:gsLst>
                  <a:lin ang="5400000" scaled="0"/>
                </a:gradFill>
                <a:ea typeface="맑은 고딕" pitchFamily="50" charset="-127"/>
                <a:cs typeface="Segoe UI" pitchFamily="34" charset="0"/>
              </a:endParaRPr>
            </a:p>
          </p:txBody>
        </p:sp>
        <p:sp>
          <p:nvSpPr>
            <p:cNvPr id="62" name="직사각형 70"/>
            <p:cNvSpPr/>
            <p:nvPr/>
          </p:nvSpPr>
          <p:spPr>
            <a:xfrm>
              <a:off x="1483723" y="2472332"/>
              <a:ext cx="2168329" cy="584775"/>
            </a:xfrm>
            <a:prstGeom prst="rect">
              <a:avLst/>
            </a:prstGeom>
          </p:spPr>
          <p:txBody>
            <a:bodyPr wrap="square">
              <a:spAutoFit/>
            </a:bodyPr>
            <a:lstStyle/>
            <a:p>
              <a:pPr algn="ctr" latinLnBrk="0">
                <a:spcBef>
                  <a:spcPts val="300"/>
                </a:spcBef>
              </a:pPr>
              <a:r>
                <a:rPr lang="en-US" altLang="ko-KR" sz="160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How are ongoing services in Spanish?</a:t>
              </a:r>
              <a:endParaRPr lang="ko-KR" altLang="en-US" sz="1600" dirty="0">
                <a:ln>
                  <a:solidFill>
                    <a:schemeClr val="bg1">
                      <a:alpha val="0"/>
                    </a:schemeClr>
                  </a:solidFill>
                </a:ln>
                <a:solidFill>
                  <a:schemeClr val="bg1"/>
                </a:solidFill>
                <a:ea typeface="Arial Unicode MS" panose="020B0604020202020204" pitchFamily="50" charset="-127"/>
                <a:cs typeface="Arial Unicode MS" panose="020B0604020202020204" pitchFamily="50" charset="-127"/>
              </a:endParaRPr>
            </a:p>
          </p:txBody>
        </p:sp>
        <p:sp>
          <p:nvSpPr>
            <p:cNvPr id="63" name="Freeform 1745"/>
            <p:cNvSpPr>
              <a:spLocks noEditPoints="1"/>
            </p:cNvSpPr>
            <p:nvPr/>
          </p:nvSpPr>
          <p:spPr bwMode="auto">
            <a:xfrm>
              <a:off x="6668339" y="2282541"/>
              <a:ext cx="305822" cy="305822"/>
            </a:xfrm>
            <a:custGeom>
              <a:avLst/>
              <a:gdLst>
                <a:gd name="T0" fmla="*/ 110 w 355"/>
                <a:gd name="T1" fmla="*/ 0 h 355"/>
                <a:gd name="T2" fmla="*/ 177 w 355"/>
                <a:gd name="T3" fmla="*/ 0 h 355"/>
                <a:gd name="T4" fmla="*/ 355 w 355"/>
                <a:gd name="T5" fmla="*/ 177 h 355"/>
                <a:gd name="T6" fmla="*/ 177 w 355"/>
                <a:gd name="T7" fmla="*/ 355 h 355"/>
                <a:gd name="T8" fmla="*/ 110 w 355"/>
                <a:gd name="T9" fmla="*/ 355 h 355"/>
                <a:gd name="T10" fmla="*/ 288 w 355"/>
                <a:gd name="T11" fmla="*/ 177 h 355"/>
                <a:gd name="T12" fmla="*/ 110 w 355"/>
                <a:gd name="T13" fmla="*/ 0 h 355"/>
                <a:gd name="T14" fmla="*/ 0 w 355"/>
                <a:gd name="T15" fmla="*/ 0 h 355"/>
                <a:gd name="T16" fmla="*/ 66 w 355"/>
                <a:gd name="T17" fmla="*/ 0 h 355"/>
                <a:gd name="T18" fmla="*/ 244 w 355"/>
                <a:gd name="T19" fmla="*/ 177 h 355"/>
                <a:gd name="T20" fmla="*/ 66 w 355"/>
                <a:gd name="T21" fmla="*/ 355 h 355"/>
                <a:gd name="T22" fmla="*/ 0 w 355"/>
                <a:gd name="T23" fmla="*/ 355 h 355"/>
                <a:gd name="T24" fmla="*/ 177 w 355"/>
                <a:gd name="T25" fmla="*/ 177 h 355"/>
                <a:gd name="T26" fmla="*/ 0 w 355"/>
                <a:gd name="T27"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5" h="355">
                  <a:moveTo>
                    <a:pt x="110" y="0"/>
                  </a:moveTo>
                  <a:lnTo>
                    <a:pt x="177" y="0"/>
                  </a:lnTo>
                  <a:lnTo>
                    <a:pt x="355" y="177"/>
                  </a:lnTo>
                  <a:lnTo>
                    <a:pt x="177" y="355"/>
                  </a:lnTo>
                  <a:lnTo>
                    <a:pt x="110" y="355"/>
                  </a:lnTo>
                  <a:lnTo>
                    <a:pt x="288" y="177"/>
                  </a:lnTo>
                  <a:lnTo>
                    <a:pt x="110" y="0"/>
                  </a:lnTo>
                  <a:close/>
                  <a:moveTo>
                    <a:pt x="0" y="0"/>
                  </a:moveTo>
                  <a:lnTo>
                    <a:pt x="66" y="0"/>
                  </a:lnTo>
                  <a:lnTo>
                    <a:pt x="244" y="177"/>
                  </a:lnTo>
                  <a:lnTo>
                    <a:pt x="66" y="355"/>
                  </a:lnTo>
                  <a:lnTo>
                    <a:pt x="0" y="355"/>
                  </a:lnTo>
                  <a:lnTo>
                    <a:pt x="177" y="17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64" name="직사각형 70"/>
            <p:cNvSpPr/>
            <p:nvPr/>
          </p:nvSpPr>
          <p:spPr>
            <a:xfrm>
              <a:off x="4281878" y="2224921"/>
              <a:ext cx="2168329" cy="1169551"/>
            </a:xfrm>
            <a:prstGeom prst="rect">
              <a:avLst/>
            </a:prstGeom>
          </p:spPr>
          <p:txBody>
            <a:bodyPr wrap="square">
              <a:spAutoFit/>
            </a:bodyPr>
            <a:lstStyle/>
            <a:p>
              <a:pPr algn="ctr" latinLnBrk="0">
                <a:spcBef>
                  <a:spcPts val="300"/>
                </a:spcBef>
              </a:pPr>
              <a:r>
                <a:rPr lang="en-US" altLang="ko-KR" sz="1400" dirty="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Services are available in Spanish, though many feel the wait times are longer and they don’t receive the same level of service. </a:t>
              </a:r>
              <a:endParaRPr lang="ko-KR" altLang="en-US" sz="1400" dirty="0">
                <a:ln>
                  <a:solidFill>
                    <a:schemeClr val="bg1">
                      <a:alpha val="0"/>
                    </a:schemeClr>
                  </a:solidFill>
                </a:ln>
                <a:solidFill>
                  <a:schemeClr val="bg1"/>
                </a:solidFill>
                <a:ea typeface="Arial Unicode MS" panose="020B0604020202020204" pitchFamily="50" charset="-127"/>
                <a:cs typeface="Arial Unicode MS" panose="020B0604020202020204" pitchFamily="50" charset="-127"/>
              </a:endParaRPr>
            </a:p>
          </p:txBody>
        </p:sp>
        <p:sp>
          <p:nvSpPr>
            <p:cNvPr id="65" name="Freeform 1745"/>
            <p:cNvSpPr>
              <a:spLocks noEditPoints="1"/>
            </p:cNvSpPr>
            <p:nvPr/>
          </p:nvSpPr>
          <p:spPr bwMode="auto">
            <a:xfrm>
              <a:off x="4048437" y="2263763"/>
              <a:ext cx="305822" cy="305822"/>
            </a:xfrm>
            <a:custGeom>
              <a:avLst/>
              <a:gdLst>
                <a:gd name="T0" fmla="*/ 110 w 355"/>
                <a:gd name="T1" fmla="*/ 0 h 355"/>
                <a:gd name="T2" fmla="*/ 177 w 355"/>
                <a:gd name="T3" fmla="*/ 0 h 355"/>
                <a:gd name="T4" fmla="*/ 355 w 355"/>
                <a:gd name="T5" fmla="*/ 177 h 355"/>
                <a:gd name="T6" fmla="*/ 177 w 355"/>
                <a:gd name="T7" fmla="*/ 355 h 355"/>
                <a:gd name="T8" fmla="*/ 110 w 355"/>
                <a:gd name="T9" fmla="*/ 355 h 355"/>
                <a:gd name="T10" fmla="*/ 288 w 355"/>
                <a:gd name="T11" fmla="*/ 177 h 355"/>
                <a:gd name="T12" fmla="*/ 110 w 355"/>
                <a:gd name="T13" fmla="*/ 0 h 355"/>
                <a:gd name="T14" fmla="*/ 0 w 355"/>
                <a:gd name="T15" fmla="*/ 0 h 355"/>
                <a:gd name="T16" fmla="*/ 66 w 355"/>
                <a:gd name="T17" fmla="*/ 0 h 355"/>
                <a:gd name="T18" fmla="*/ 244 w 355"/>
                <a:gd name="T19" fmla="*/ 177 h 355"/>
                <a:gd name="T20" fmla="*/ 66 w 355"/>
                <a:gd name="T21" fmla="*/ 355 h 355"/>
                <a:gd name="T22" fmla="*/ 0 w 355"/>
                <a:gd name="T23" fmla="*/ 355 h 355"/>
                <a:gd name="T24" fmla="*/ 177 w 355"/>
                <a:gd name="T25" fmla="*/ 177 h 355"/>
                <a:gd name="T26" fmla="*/ 0 w 355"/>
                <a:gd name="T27"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5" h="355">
                  <a:moveTo>
                    <a:pt x="110" y="0"/>
                  </a:moveTo>
                  <a:lnTo>
                    <a:pt x="177" y="0"/>
                  </a:lnTo>
                  <a:lnTo>
                    <a:pt x="355" y="177"/>
                  </a:lnTo>
                  <a:lnTo>
                    <a:pt x="177" y="355"/>
                  </a:lnTo>
                  <a:lnTo>
                    <a:pt x="110" y="355"/>
                  </a:lnTo>
                  <a:lnTo>
                    <a:pt x="288" y="177"/>
                  </a:lnTo>
                  <a:lnTo>
                    <a:pt x="110" y="0"/>
                  </a:lnTo>
                  <a:close/>
                  <a:moveTo>
                    <a:pt x="0" y="0"/>
                  </a:moveTo>
                  <a:lnTo>
                    <a:pt x="66" y="0"/>
                  </a:lnTo>
                  <a:lnTo>
                    <a:pt x="244" y="177"/>
                  </a:lnTo>
                  <a:lnTo>
                    <a:pt x="66" y="355"/>
                  </a:lnTo>
                  <a:lnTo>
                    <a:pt x="0" y="355"/>
                  </a:lnTo>
                  <a:lnTo>
                    <a:pt x="177" y="17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grpSp>
      <p:grpSp>
        <p:nvGrpSpPr>
          <p:cNvPr id="66" name="Group 65"/>
          <p:cNvGrpSpPr/>
          <p:nvPr/>
        </p:nvGrpSpPr>
        <p:grpSpPr>
          <a:xfrm>
            <a:off x="1387939" y="4359995"/>
            <a:ext cx="8965882" cy="1209203"/>
            <a:chOff x="1393768" y="2185269"/>
            <a:chExt cx="8965882" cy="1209203"/>
          </a:xfrm>
        </p:grpSpPr>
        <p:sp>
          <p:nvSpPr>
            <p:cNvPr id="67" name="직사각형 53"/>
            <p:cNvSpPr/>
            <p:nvPr/>
          </p:nvSpPr>
          <p:spPr>
            <a:xfrm>
              <a:off x="4041138" y="2205268"/>
              <a:ext cx="2546671" cy="1189204"/>
            </a:xfrm>
            <a:prstGeom prst="rect">
              <a:avLst/>
            </a:prstGeom>
            <a:solidFill>
              <a:schemeClr val="tx1">
                <a:alpha val="60000"/>
              </a:schemeClr>
            </a:solidFill>
            <a:ln w="25400" algn="ctr">
              <a:solidFill>
                <a:schemeClr val="tx1"/>
              </a:solidFill>
              <a:miter lim="800000"/>
              <a:headEnd/>
              <a:tailEnd/>
            </a:ln>
            <a:extLst/>
          </p:spPr>
          <p:txBody>
            <a:bodyPr wrap="square" lIns="0" tIns="0" rIns="0" bIns="0" rtlCol="0" anchor="ctr" anchorCtr="0">
              <a:noAutofit/>
              <a:scene3d>
                <a:camera prst="orthographicFront"/>
                <a:lightRig rig="threePt" dir="t"/>
              </a:scene3d>
              <a:sp3d>
                <a:bevelT w="0" h="0"/>
                <a:bevelB w="0" h="0"/>
                <a:extrusionClr>
                  <a:schemeClr val="tx1"/>
                </a:extrusionClr>
                <a:contourClr>
                  <a:schemeClr val="tx1"/>
                </a:contourClr>
              </a:sp3d>
            </a:bodyPr>
            <a:lstStyle/>
            <a:p>
              <a:pPr algn="ctr" latinLnBrk="0">
                <a:spcBef>
                  <a:spcPts val="300"/>
                </a:spcBef>
              </a:pPr>
              <a:endParaRPr lang="ko-KR" altLang="en-US" sz="1400" spc="-100" dirty="0">
                <a:ln>
                  <a:solidFill>
                    <a:schemeClr val="tx1">
                      <a:alpha val="0"/>
                    </a:schemeClr>
                  </a:solidFill>
                </a:ln>
                <a:solidFill>
                  <a:schemeClr val="bg1"/>
                </a:solidFill>
              </a:endParaRPr>
            </a:p>
          </p:txBody>
        </p:sp>
        <p:sp>
          <p:nvSpPr>
            <p:cNvPr id="68" name="Rectangle 33"/>
            <p:cNvSpPr/>
            <p:nvPr/>
          </p:nvSpPr>
          <p:spPr bwMode="auto">
            <a:xfrm>
              <a:off x="6681575" y="2188444"/>
              <a:ext cx="3678075" cy="1206027"/>
            </a:xfrm>
            <a:prstGeom prst="rect">
              <a:avLst/>
            </a:prstGeom>
            <a:solidFill>
              <a:srgbClr val="139EB3"/>
            </a:solidFill>
            <a:ln w="25400">
              <a:solidFill>
                <a:schemeClr val="tx1"/>
              </a:solidFill>
            </a:ln>
          </p:spPr>
          <p:txBody>
            <a:bodyPr lIns="205740" rIns="102870" anchor="ctr" anchorCtr="0">
              <a:noAutofit/>
            </a:bodyPr>
            <a:lstStyle/>
            <a:p>
              <a:pPr algn="ctr" latinLnBrk="0">
                <a:spcBef>
                  <a:spcPts val="300"/>
                </a:spcBef>
              </a:pPr>
              <a:endParaRPr lang="en-US" altLang="ko-KR" sz="1600" dirty="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endParaRPr>
            </a:p>
            <a:p>
              <a:pPr algn="ctr" latinLnBrk="0">
                <a:spcBef>
                  <a:spcPts val="300"/>
                </a:spcBef>
              </a:pPr>
              <a:r>
                <a:rPr lang="en-US" altLang="ko-KR" sz="1200" i="1" dirty="0" smtClean="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“”They </a:t>
              </a:r>
              <a:r>
                <a:rPr lang="en-US" altLang="ko-KR" sz="1200" i="1" dirty="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may say it’s for the children, they’re citizens, but ICE may even come to a school and deport the  parents who are picking up their kids.” </a:t>
              </a:r>
            </a:p>
            <a:p>
              <a:pPr algn="ctr" latinLnBrk="0">
                <a:spcBef>
                  <a:spcPts val="300"/>
                </a:spcBef>
              </a:pPr>
              <a:r>
                <a:rPr lang="en-US" altLang="ko-KR" sz="1200" i="1" dirty="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“You have to be very careful. They can take your kids away and deport you</a:t>
              </a:r>
              <a:r>
                <a:rPr lang="en-US" altLang="ko-KR" sz="1200" i="1" dirty="0" smtClean="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a:t>
              </a:r>
              <a:endParaRPr lang="en-US" altLang="ko-KR" sz="1200" i="1" dirty="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endParaRPr>
            </a:p>
            <a:p>
              <a:pPr algn="ctr" latinLnBrk="0">
                <a:spcBef>
                  <a:spcPts val="300"/>
                </a:spcBef>
              </a:pPr>
              <a:endParaRPr lang="ko-KR" altLang="en-US" sz="1200" dirty="0">
                <a:ln>
                  <a:solidFill>
                    <a:schemeClr val="bg1">
                      <a:alpha val="0"/>
                    </a:schemeClr>
                  </a:solidFill>
                </a:ln>
                <a:solidFill>
                  <a:schemeClr val="bg1"/>
                </a:solidFill>
                <a:ea typeface="Arial Unicode MS" panose="020B0604020202020204" pitchFamily="50" charset="-127"/>
                <a:cs typeface="Arial Unicode MS" panose="020B0604020202020204" pitchFamily="50" charset="-127"/>
              </a:endParaRPr>
            </a:p>
          </p:txBody>
        </p:sp>
        <p:sp>
          <p:nvSpPr>
            <p:cNvPr id="69" name="Rectangle 33"/>
            <p:cNvSpPr/>
            <p:nvPr/>
          </p:nvSpPr>
          <p:spPr bwMode="auto">
            <a:xfrm>
              <a:off x="1393768" y="2185269"/>
              <a:ext cx="2554026" cy="1209203"/>
            </a:xfrm>
            <a:prstGeom prst="rect">
              <a:avLst/>
            </a:prstGeom>
            <a:solidFill>
              <a:srgbClr val="9E9E9E"/>
            </a:solidFill>
            <a:ln w="25400">
              <a:solidFill>
                <a:schemeClr val="tx1"/>
              </a:solidFill>
              <a:headEnd type="none" w="med" len="med"/>
              <a:tailEnd type="none" w="med" len="med"/>
            </a:ln>
            <a:effectLst/>
          </p:spPr>
          <p:txBody>
            <a:bodyPr lIns="102870" tIns="102870" rIns="102870" bIns="137160" anchor="ctr" anchorCtr="0">
              <a:noAutofit/>
            </a:bodyPr>
            <a:lstStyle/>
            <a:p>
              <a:pPr algn="ctr">
                <a:lnSpc>
                  <a:spcPct val="90000"/>
                </a:lnSpc>
                <a:spcBef>
                  <a:spcPct val="0"/>
                </a:spcBef>
              </a:pPr>
              <a:endParaRPr lang="en-US" sz="1700" b="1" spc="-150" dirty="0">
                <a:ln w="3175">
                  <a:noFill/>
                </a:ln>
                <a:gradFill>
                  <a:gsLst>
                    <a:gs pos="0">
                      <a:srgbClr val="FFFFFF"/>
                    </a:gs>
                    <a:gs pos="100000">
                      <a:srgbClr val="FFFFFF"/>
                    </a:gs>
                  </a:gsLst>
                  <a:lin ang="5400000" scaled="0"/>
                </a:gradFill>
                <a:ea typeface="맑은 고딕" pitchFamily="50" charset="-127"/>
                <a:cs typeface="Segoe UI" pitchFamily="34" charset="0"/>
              </a:endParaRPr>
            </a:p>
          </p:txBody>
        </p:sp>
        <p:sp>
          <p:nvSpPr>
            <p:cNvPr id="70" name="직사각형 70"/>
            <p:cNvSpPr/>
            <p:nvPr/>
          </p:nvSpPr>
          <p:spPr>
            <a:xfrm>
              <a:off x="1483723" y="2316128"/>
              <a:ext cx="2168329" cy="830997"/>
            </a:xfrm>
            <a:prstGeom prst="rect">
              <a:avLst/>
            </a:prstGeom>
          </p:spPr>
          <p:txBody>
            <a:bodyPr wrap="square">
              <a:spAutoFit/>
            </a:bodyPr>
            <a:lstStyle/>
            <a:p>
              <a:pPr algn="ctr" latinLnBrk="0">
                <a:spcBef>
                  <a:spcPts val="300"/>
                </a:spcBef>
              </a:pPr>
              <a:r>
                <a:rPr lang="en-US" altLang="ko-KR" sz="1600" dirty="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Is there fear or concern </a:t>
              </a:r>
              <a:r>
                <a:rPr lang="en-US" altLang="ko-KR" sz="1600" dirty="0" smtClean="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about immigration status?</a:t>
              </a:r>
              <a:endParaRPr lang="ko-KR" altLang="en-US" sz="1600" dirty="0">
                <a:ln>
                  <a:solidFill>
                    <a:schemeClr val="bg1">
                      <a:alpha val="0"/>
                    </a:schemeClr>
                  </a:solidFill>
                </a:ln>
                <a:solidFill>
                  <a:schemeClr val="bg1"/>
                </a:solidFill>
                <a:ea typeface="Arial Unicode MS" panose="020B0604020202020204" pitchFamily="50" charset="-127"/>
                <a:cs typeface="Arial Unicode MS" panose="020B0604020202020204" pitchFamily="50" charset="-127"/>
              </a:endParaRPr>
            </a:p>
          </p:txBody>
        </p:sp>
        <p:sp>
          <p:nvSpPr>
            <p:cNvPr id="71" name="Freeform 1745"/>
            <p:cNvSpPr>
              <a:spLocks noEditPoints="1"/>
            </p:cNvSpPr>
            <p:nvPr/>
          </p:nvSpPr>
          <p:spPr bwMode="auto">
            <a:xfrm>
              <a:off x="6668339" y="2282541"/>
              <a:ext cx="305822" cy="305822"/>
            </a:xfrm>
            <a:custGeom>
              <a:avLst/>
              <a:gdLst>
                <a:gd name="T0" fmla="*/ 110 w 355"/>
                <a:gd name="T1" fmla="*/ 0 h 355"/>
                <a:gd name="T2" fmla="*/ 177 w 355"/>
                <a:gd name="T3" fmla="*/ 0 h 355"/>
                <a:gd name="T4" fmla="*/ 355 w 355"/>
                <a:gd name="T5" fmla="*/ 177 h 355"/>
                <a:gd name="T6" fmla="*/ 177 w 355"/>
                <a:gd name="T7" fmla="*/ 355 h 355"/>
                <a:gd name="T8" fmla="*/ 110 w 355"/>
                <a:gd name="T9" fmla="*/ 355 h 355"/>
                <a:gd name="T10" fmla="*/ 288 w 355"/>
                <a:gd name="T11" fmla="*/ 177 h 355"/>
                <a:gd name="T12" fmla="*/ 110 w 355"/>
                <a:gd name="T13" fmla="*/ 0 h 355"/>
                <a:gd name="T14" fmla="*/ 0 w 355"/>
                <a:gd name="T15" fmla="*/ 0 h 355"/>
                <a:gd name="T16" fmla="*/ 66 w 355"/>
                <a:gd name="T17" fmla="*/ 0 h 355"/>
                <a:gd name="T18" fmla="*/ 244 w 355"/>
                <a:gd name="T19" fmla="*/ 177 h 355"/>
                <a:gd name="T20" fmla="*/ 66 w 355"/>
                <a:gd name="T21" fmla="*/ 355 h 355"/>
                <a:gd name="T22" fmla="*/ 0 w 355"/>
                <a:gd name="T23" fmla="*/ 355 h 355"/>
                <a:gd name="T24" fmla="*/ 177 w 355"/>
                <a:gd name="T25" fmla="*/ 177 h 355"/>
                <a:gd name="T26" fmla="*/ 0 w 355"/>
                <a:gd name="T27"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5" h="355">
                  <a:moveTo>
                    <a:pt x="110" y="0"/>
                  </a:moveTo>
                  <a:lnTo>
                    <a:pt x="177" y="0"/>
                  </a:lnTo>
                  <a:lnTo>
                    <a:pt x="355" y="177"/>
                  </a:lnTo>
                  <a:lnTo>
                    <a:pt x="177" y="355"/>
                  </a:lnTo>
                  <a:lnTo>
                    <a:pt x="110" y="355"/>
                  </a:lnTo>
                  <a:lnTo>
                    <a:pt x="288" y="177"/>
                  </a:lnTo>
                  <a:lnTo>
                    <a:pt x="110" y="0"/>
                  </a:lnTo>
                  <a:close/>
                  <a:moveTo>
                    <a:pt x="0" y="0"/>
                  </a:moveTo>
                  <a:lnTo>
                    <a:pt x="66" y="0"/>
                  </a:lnTo>
                  <a:lnTo>
                    <a:pt x="244" y="177"/>
                  </a:lnTo>
                  <a:lnTo>
                    <a:pt x="66" y="355"/>
                  </a:lnTo>
                  <a:lnTo>
                    <a:pt x="0" y="355"/>
                  </a:lnTo>
                  <a:lnTo>
                    <a:pt x="177" y="17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72" name="직사각형 70"/>
            <p:cNvSpPr/>
            <p:nvPr/>
          </p:nvSpPr>
          <p:spPr>
            <a:xfrm>
              <a:off x="4054266" y="2203600"/>
              <a:ext cx="2466960" cy="1169551"/>
            </a:xfrm>
            <a:prstGeom prst="rect">
              <a:avLst/>
            </a:prstGeom>
          </p:spPr>
          <p:txBody>
            <a:bodyPr wrap="square">
              <a:spAutoFit/>
            </a:bodyPr>
            <a:lstStyle/>
            <a:p>
              <a:pPr algn="ctr" latinLnBrk="0">
                <a:spcBef>
                  <a:spcPts val="300"/>
                </a:spcBef>
              </a:pPr>
              <a:r>
                <a:rPr lang="en-US" altLang="ko-KR" sz="1400" b="1" dirty="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Yes</a:t>
              </a:r>
              <a:r>
                <a:rPr lang="en-US" altLang="ko-KR" sz="1400" dirty="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—there is an inherent distrust of government agencies; </a:t>
              </a:r>
              <a:r>
                <a:rPr lang="en-US" altLang="ko-KR" sz="140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many say the </a:t>
              </a:r>
              <a:r>
                <a:rPr lang="en-US" altLang="ko-KR" sz="1400" dirty="0">
                  <a:ln>
                    <a:solidFill>
                      <a:schemeClr val="accent1">
                        <a:alpha val="0"/>
                      </a:schemeClr>
                    </a:solidFill>
                  </a:ln>
                  <a:solidFill>
                    <a:schemeClr val="bg1"/>
                  </a:solidFill>
                  <a:ea typeface="Arial Unicode MS" panose="020B0604020202020204" pitchFamily="50" charset="-127"/>
                  <a:cs typeface="Arial Unicode MS" panose="020B0604020202020204" pitchFamily="50" charset="-127"/>
                </a:rPr>
                <a:t>current political environment leaves them fearful and exposed.</a:t>
              </a:r>
              <a:endParaRPr lang="ko-KR" altLang="en-US" sz="1400" dirty="0">
                <a:ln>
                  <a:solidFill>
                    <a:schemeClr val="bg1">
                      <a:alpha val="0"/>
                    </a:schemeClr>
                  </a:solidFill>
                </a:ln>
                <a:solidFill>
                  <a:schemeClr val="bg1"/>
                </a:solidFill>
                <a:ea typeface="Arial Unicode MS" panose="020B0604020202020204" pitchFamily="50" charset="-127"/>
                <a:cs typeface="Arial Unicode MS" panose="020B0604020202020204" pitchFamily="50" charset="-127"/>
              </a:endParaRPr>
            </a:p>
          </p:txBody>
        </p:sp>
        <p:sp>
          <p:nvSpPr>
            <p:cNvPr id="73" name="Freeform 1745"/>
            <p:cNvSpPr>
              <a:spLocks noEditPoints="1"/>
            </p:cNvSpPr>
            <p:nvPr/>
          </p:nvSpPr>
          <p:spPr bwMode="auto">
            <a:xfrm>
              <a:off x="4048437" y="2263763"/>
              <a:ext cx="305822" cy="305822"/>
            </a:xfrm>
            <a:custGeom>
              <a:avLst/>
              <a:gdLst>
                <a:gd name="T0" fmla="*/ 110 w 355"/>
                <a:gd name="T1" fmla="*/ 0 h 355"/>
                <a:gd name="T2" fmla="*/ 177 w 355"/>
                <a:gd name="T3" fmla="*/ 0 h 355"/>
                <a:gd name="T4" fmla="*/ 355 w 355"/>
                <a:gd name="T5" fmla="*/ 177 h 355"/>
                <a:gd name="T6" fmla="*/ 177 w 355"/>
                <a:gd name="T7" fmla="*/ 355 h 355"/>
                <a:gd name="T8" fmla="*/ 110 w 355"/>
                <a:gd name="T9" fmla="*/ 355 h 355"/>
                <a:gd name="T10" fmla="*/ 288 w 355"/>
                <a:gd name="T11" fmla="*/ 177 h 355"/>
                <a:gd name="T12" fmla="*/ 110 w 355"/>
                <a:gd name="T13" fmla="*/ 0 h 355"/>
                <a:gd name="T14" fmla="*/ 0 w 355"/>
                <a:gd name="T15" fmla="*/ 0 h 355"/>
                <a:gd name="T16" fmla="*/ 66 w 355"/>
                <a:gd name="T17" fmla="*/ 0 h 355"/>
                <a:gd name="T18" fmla="*/ 244 w 355"/>
                <a:gd name="T19" fmla="*/ 177 h 355"/>
                <a:gd name="T20" fmla="*/ 66 w 355"/>
                <a:gd name="T21" fmla="*/ 355 h 355"/>
                <a:gd name="T22" fmla="*/ 0 w 355"/>
                <a:gd name="T23" fmla="*/ 355 h 355"/>
                <a:gd name="T24" fmla="*/ 177 w 355"/>
                <a:gd name="T25" fmla="*/ 177 h 355"/>
                <a:gd name="T26" fmla="*/ 0 w 355"/>
                <a:gd name="T27"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5" h="355">
                  <a:moveTo>
                    <a:pt x="110" y="0"/>
                  </a:moveTo>
                  <a:lnTo>
                    <a:pt x="177" y="0"/>
                  </a:lnTo>
                  <a:lnTo>
                    <a:pt x="355" y="177"/>
                  </a:lnTo>
                  <a:lnTo>
                    <a:pt x="177" y="355"/>
                  </a:lnTo>
                  <a:lnTo>
                    <a:pt x="110" y="355"/>
                  </a:lnTo>
                  <a:lnTo>
                    <a:pt x="288" y="177"/>
                  </a:lnTo>
                  <a:lnTo>
                    <a:pt x="110" y="0"/>
                  </a:lnTo>
                  <a:close/>
                  <a:moveTo>
                    <a:pt x="0" y="0"/>
                  </a:moveTo>
                  <a:lnTo>
                    <a:pt x="66" y="0"/>
                  </a:lnTo>
                  <a:lnTo>
                    <a:pt x="244" y="177"/>
                  </a:lnTo>
                  <a:lnTo>
                    <a:pt x="66" y="355"/>
                  </a:lnTo>
                  <a:lnTo>
                    <a:pt x="0" y="355"/>
                  </a:lnTo>
                  <a:lnTo>
                    <a:pt x="177" y="17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1171908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20102" t="25730"/>
          <a:stretch/>
        </p:blipFill>
        <p:spPr>
          <a:xfrm>
            <a:off x="1114789" y="1263511"/>
            <a:ext cx="1635163" cy="923594"/>
          </a:xfrm>
          <a:prstGeom prst="rect">
            <a:avLst/>
          </a:prstGeom>
        </p:spPr>
      </p:pic>
      <p:pic>
        <p:nvPicPr>
          <p:cNvPr id="8" name="Picture 7"/>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14415" b="13864"/>
          <a:stretch/>
        </p:blipFill>
        <p:spPr>
          <a:xfrm>
            <a:off x="1153471" y="2213245"/>
            <a:ext cx="1724903" cy="1237129"/>
          </a:xfrm>
          <a:prstGeom prst="rect">
            <a:avLst/>
          </a:prstGeom>
        </p:spPr>
      </p:pic>
      <p:sp>
        <p:nvSpPr>
          <p:cNvPr id="29" name="Shape 6362"/>
          <p:cNvSpPr/>
          <p:nvPr/>
        </p:nvSpPr>
        <p:spPr>
          <a:xfrm>
            <a:off x="3479673" y="4400403"/>
            <a:ext cx="5829939" cy="681365"/>
          </a:xfrm>
          <a:prstGeom prst="rect">
            <a:avLst/>
          </a:prstGeom>
          <a:solidFill>
            <a:srgbClr val="EE7D31"/>
          </a:solidFill>
          <a:ln w="12700" cap="flat">
            <a:noFill/>
            <a:miter lim="400000"/>
          </a:ln>
          <a:effectLst/>
        </p:spPr>
        <p:txBody>
          <a:bodyPr wrap="square" lIns="0" tIns="0" rIns="0" bIns="0" numCol="1" anchor="t">
            <a:noAutofit/>
          </a:bodyPr>
          <a:lstStyle/>
          <a:p>
            <a:pPr>
              <a:defRPr>
                <a:solidFill>
                  <a:srgbClr val="4C4C4C"/>
                </a:solidFill>
              </a:defRPr>
            </a:pPr>
            <a:endParaRPr sz="1266"/>
          </a:p>
        </p:txBody>
      </p:sp>
      <p:sp>
        <p:nvSpPr>
          <p:cNvPr id="28" name="Shape 6367"/>
          <p:cNvSpPr/>
          <p:nvPr/>
        </p:nvSpPr>
        <p:spPr>
          <a:xfrm>
            <a:off x="3720887" y="6043612"/>
            <a:ext cx="5790077" cy="3668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lvl1pPr algn="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285750" indent="-285750" algn="l">
              <a:lnSpc>
                <a:spcPct val="100000"/>
              </a:lnSpc>
              <a:buFont typeface="Arial" charset="0"/>
              <a:buChar char="•"/>
            </a:pPr>
            <a:r>
              <a:rPr lang="en-US" sz="1400" dirty="0">
                <a:latin typeface="+mn-lt"/>
              </a:rPr>
              <a:t>Periodic e-mails/newsletters from WIC would be well-received</a:t>
            </a:r>
          </a:p>
          <a:p>
            <a:pPr marL="285750" indent="-285750" algn="l">
              <a:lnSpc>
                <a:spcPct val="100000"/>
              </a:lnSpc>
              <a:buFont typeface="Arial" charset="0"/>
              <a:buChar char="•"/>
            </a:pPr>
            <a:r>
              <a:rPr lang="en-US" sz="1400" dirty="0">
                <a:latin typeface="+mn-lt"/>
              </a:rPr>
              <a:t>They would not be opposed to occasional texts from WIC</a:t>
            </a:r>
          </a:p>
        </p:txBody>
      </p:sp>
      <p:grpSp>
        <p:nvGrpSpPr>
          <p:cNvPr id="22" name="Group 6373"/>
          <p:cNvGrpSpPr/>
          <p:nvPr/>
        </p:nvGrpSpPr>
        <p:grpSpPr>
          <a:xfrm>
            <a:off x="3479671" y="5763133"/>
            <a:ext cx="5829939" cy="839541"/>
            <a:chOff x="-14965" y="-182162"/>
            <a:chExt cx="5080000" cy="1651000"/>
          </a:xfrm>
        </p:grpSpPr>
        <p:sp>
          <p:nvSpPr>
            <p:cNvPr id="25" name="Shape 6370"/>
            <p:cNvSpPr/>
            <p:nvPr/>
          </p:nvSpPr>
          <p:spPr>
            <a:xfrm>
              <a:off x="-14965" y="-182162"/>
              <a:ext cx="5080000" cy="1651000"/>
            </a:xfrm>
            <a:prstGeom prst="rect">
              <a:avLst/>
            </a:prstGeom>
            <a:solidFill>
              <a:schemeClr val="tx1">
                <a:lumMod val="95000"/>
                <a:lumOff val="5000"/>
                <a:alpha val="60000"/>
              </a:schemeClr>
            </a:solidFill>
            <a:ln w="12700" cap="flat">
              <a:noFill/>
              <a:miter lim="400000"/>
            </a:ln>
            <a:effectLst/>
          </p:spPr>
          <p:txBody>
            <a:bodyPr wrap="square" lIns="0" tIns="0" rIns="0" bIns="0" numCol="1" anchor="t">
              <a:noAutofit/>
            </a:bodyPr>
            <a:lstStyle/>
            <a:p>
              <a:pPr>
                <a:defRPr>
                  <a:solidFill>
                    <a:srgbClr val="4C4C4C"/>
                  </a:solidFill>
                </a:defRPr>
              </a:pPr>
              <a:endParaRPr sz="1400"/>
            </a:p>
          </p:txBody>
        </p:sp>
        <p:sp>
          <p:nvSpPr>
            <p:cNvPr id="26" name="Shape 6371"/>
            <p:cNvSpPr/>
            <p:nvPr/>
          </p:nvSpPr>
          <p:spPr>
            <a:xfrm rot="10800000" flipV="1">
              <a:off x="317619" y="326260"/>
              <a:ext cx="4523270" cy="8831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lvl1pPr algn="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l"/>
              <a:r>
                <a:rPr lang="en-US" sz="1400" dirty="0">
                  <a:latin typeface="+mn-lt"/>
                </a:rPr>
                <a:t>E-mails or texts would be a good way to communicate account information as well as providing nutritional education, ideas for recipes and cooking tips.</a:t>
              </a:r>
            </a:p>
          </p:txBody>
        </p:sp>
      </p:grpSp>
      <p:sp>
        <p:nvSpPr>
          <p:cNvPr id="24" name="Shape 6375"/>
          <p:cNvSpPr/>
          <p:nvPr/>
        </p:nvSpPr>
        <p:spPr>
          <a:xfrm>
            <a:off x="2186775" y="4242227"/>
            <a:ext cx="1292898" cy="2360447"/>
          </a:xfrm>
          <a:custGeom>
            <a:avLst/>
            <a:gdLst/>
            <a:ahLst/>
            <a:cxnLst>
              <a:cxn ang="0">
                <a:pos x="wd2" y="hd2"/>
              </a:cxn>
              <a:cxn ang="5400000">
                <a:pos x="wd2" y="hd2"/>
              </a:cxn>
              <a:cxn ang="10800000">
                <a:pos x="wd2" y="hd2"/>
              </a:cxn>
              <a:cxn ang="16200000">
                <a:pos x="wd2" y="hd2"/>
              </a:cxn>
            </a:cxnLst>
            <a:rect l="0" t="0" r="r" b="b"/>
            <a:pathLst>
              <a:path w="21600" h="21600" extrusionOk="0">
                <a:moveTo>
                  <a:pt x="3725" y="0"/>
                </a:moveTo>
                <a:cubicBezTo>
                  <a:pt x="1668" y="0"/>
                  <a:pt x="0" y="778"/>
                  <a:pt x="0" y="1740"/>
                </a:cubicBezTo>
                <a:lnTo>
                  <a:pt x="0" y="19860"/>
                </a:lnTo>
                <a:cubicBezTo>
                  <a:pt x="0" y="20822"/>
                  <a:pt x="1669" y="21600"/>
                  <a:pt x="3725" y="21600"/>
                </a:cubicBezTo>
                <a:lnTo>
                  <a:pt x="17875" y="21600"/>
                </a:lnTo>
                <a:cubicBezTo>
                  <a:pt x="19932" y="21600"/>
                  <a:pt x="21600" y="20822"/>
                  <a:pt x="21600" y="19860"/>
                </a:cubicBezTo>
                <a:lnTo>
                  <a:pt x="21600" y="1740"/>
                </a:lnTo>
                <a:cubicBezTo>
                  <a:pt x="21600" y="778"/>
                  <a:pt x="19932" y="0"/>
                  <a:pt x="17875" y="0"/>
                </a:cubicBezTo>
                <a:lnTo>
                  <a:pt x="3725" y="0"/>
                </a:lnTo>
                <a:close/>
                <a:moveTo>
                  <a:pt x="7819" y="1566"/>
                </a:moveTo>
                <a:cubicBezTo>
                  <a:pt x="8025" y="1566"/>
                  <a:pt x="8189" y="1644"/>
                  <a:pt x="8189" y="1740"/>
                </a:cubicBezTo>
                <a:cubicBezTo>
                  <a:pt x="8189" y="1836"/>
                  <a:pt x="8025" y="1917"/>
                  <a:pt x="7819" y="1917"/>
                </a:cubicBezTo>
                <a:cubicBezTo>
                  <a:pt x="7614" y="1917"/>
                  <a:pt x="7450" y="1836"/>
                  <a:pt x="7449" y="1740"/>
                </a:cubicBezTo>
                <a:cubicBezTo>
                  <a:pt x="7449" y="1644"/>
                  <a:pt x="7614" y="1566"/>
                  <a:pt x="7819" y="1566"/>
                </a:cubicBezTo>
                <a:close/>
                <a:moveTo>
                  <a:pt x="9686" y="1566"/>
                </a:moveTo>
                <a:lnTo>
                  <a:pt x="13411" y="1566"/>
                </a:lnTo>
                <a:cubicBezTo>
                  <a:pt x="13617" y="1566"/>
                  <a:pt x="13781" y="1644"/>
                  <a:pt x="13781" y="1740"/>
                </a:cubicBezTo>
                <a:cubicBezTo>
                  <a:pt x="13781" y="1836"/>
                  <a:pt x="13617" y="1917"/>
                  <a:pt x="13411" y="1917"/>
                </a:cubicBezTo>
                <a:lnTo>
                  <a:pt x="9686" y="1917"/>
                </a:lnTo>
                <a:cubicBezTo>
                  <a:pt x="9481" y="1917"/>
                  <a:pt x="9307" y="1836"/>
                  <a:pt x="9307" y="1740"/>
                </a:cubicBezTo>
                <a:cubicBezTo>
                  <a:pt x="9307" y="1644"/>
                  <a:pt x="9481" y="1566"/>
                  <a:pt x="9686" y="1566"/>
                </a:cubicBezTo>
                <a:close/>
                <a:moveTo>
                  <a:pt x="1488" y="3136"/>
                </a:moveTo>
                <a:lnTo>
                  <a:pt x="20112" y="3136"/>
                </a:lnTo>
                <a:lnTo>
                  <a:pt x="20112" y="18468"/>
                </a:lnTo>
                <a:lnTo>
                  <a:pt x="1488" y="18468"/>
                </a:lnTo>
                <a:lnTo>
                  <a:pt x="1488" y="3136"/>
                </a:lnTo>
                <a:close/>
                <a:moveTo>
                  <a:pt x="10857" y="19335"/>
                </a:moveTo>
                <a:cubicBezTo>
                  <a:pt x="11710" y="19335"/>
                  <a:pt x="12398" y="19660"/>
                  <a:pt x="12398" y="20059"/>
                </a:cubicBezTo>
                <a:cubicBezTo>
                  <a:pt x="12398" y="20458"/>
                  <a:pt x="11710" y="20782"/>
                  <a:pt x="10857" y="20782"/>
                </a:cubicBezTo>
                <a:cubicBezTo>
                  <a:pt x="10005" y="20782"/>
                  <a:pt x="9307" y="20458"/>
                  <a:pt x="9307" y="20059"/>
                </a:cubicBezTo>
                <a:cubicBezTo>
                  <a:pt x="9307" y="19660"/>
                  <a:pt x="10005" y="19335"/>
                  <a:pt x="10857" y="19335"/>
                </a:cubicBezTo>
                <a:close/>
              </a:path>
            </a:pathLst>
          </a:custGeom>
          <a:solidFill>
            <a:srgbClr val="B9B9B9"/>
          </a:solidFill>
          <a:ln w="12700" cap="flat">
            <a:noFill/>
            <a:miter lim="400000"/>
          </a:ln>
          <a:effectLst/>
        </p:spPr>
        <p:txBody>
          <a:bodyPr wrap="square" lIns="0" tIns="0" rIns="0" bIns="0" numCol="1" anchor="ctr">
            <a:noAutofit/>
          </a:bodyPr>
          <a:lstStyle/>
          <a:p>
            <a:pPr>
              <a:defRPr>
                <a:solidFill>
                  <a:srgbClr val="4C4C4C"/>
                </a:solidFill>
              </a:defRPr>
            </a:pPr>
            <a:endParaRPr sz="1266"/>
          </a:p>
        </p:txBody>
      </p:sp>
      <p:sp>
        <p:nvSpPr>
          <p:cNvPr id="31" name="Shape 6362"/>
          <p:cNvSpPr/>
          <p:nvPr/>
        </p:nvSpPr>
        <p:spPr>
          <a:xfrm>
            <a:off x="3140461" y="967195"/>
            <a:ext cx="6471113" cy="1273416"/>
          </a:xfrm>
          <a:prstGeom prst="rect">
            <a:avLst/>
          </a:prstGeom>
          <a:solidFill>
            <a:srgbClr val="EE7D31"/>
          </a:solidFill>
          <a:ln w="12700" cap="flat">
            <a:noFill/>
            <a:miter lim="400000"/>
          </a:ln>
          <a:effectLst/>
        </p:spPr>
        <p:txBody>
          <a:bodyPr wrap="square" lIns="0" tIns="0" rIns="0" bIns="0" numCol="1" anchor="t">
            <a:noAutofit/>
          </a:bodyPr>
          <a:lstStyle/>
          <a:p>
            <a:pPr marL="404813">
              <a:defRPr>
                <a:solidFill>
                  <a:srgbClr val="4C4C4C"/>
                </a:solidFill>
              </a:defRPr>
            </a:pPr>
            <a:endParaRPr lang="en-US" sz="1200" dirty="0"/>
          </a:p>
          <a:p>
            <a:pPr marL="404813">
              <a:defRPr>
                <a:solidFill>
                  <a:srgbClr val="4C4C4C"/>
                </a:solidFill>
              </a:defRPr>
            </a:pPr>
            <a:r>
              <a:rPr lang="en-US" sz="1400" dirty="0">
                <a:solidFill>
                  <a:schemeClr val="bg1"/>
                </a:solidFill>
              </a:rPr>
              <a:t>Many past participants had complaints about the current voucher system: </a:t>
            </a:r>
          </a:p>
          <a:p>
            <a:pPr marL="690563" indent="-285750">
              <a:buFont typeface="Arial" charset="0"/>
              <a:buChar char="•"/>
              <a:defRPr>
                <a:solidFill>
                  <a:srgbClr val="4C4C4C"/>
                </a:solidFill>
              </a:defRPr>
            </a:pPr>
            <a:r>
              <a:rPr lang="en-US" sz="1400" dirty="0">
                <a:solidFill>
                  <a:schemeClr val="bg1"/>
                </a:solidFill>
              </a:rPr>
              <a:t>“Use it or lose it” system often leads to waste</a:t>
            </a:r>
          </a:p>
          <a:p>
            <a:pPr marL="690563" indent="-285750">
              <a:buFont typeface="Arial" charset="0"/>
              <a:buChar char="•"/>
              <a:defRPr>
                <a:solidFill>
                  <a:srgbClr val="4C4C4C"/>
                </a:solidFill>
              </a:defRPr>
            </a:pPr>
            <a:r>
              <a:rPr lang="en-US" sz="1400" dirty="0">
                <a:solidFill>
                  <a:schemeClr val="bg1"/>
                </a:solidFill>
              </a:rPr>
              <a:t>Time-consuming and often frustrating at the grocery store to find the exact </a:t>
            </a:r>
            <a:r>
              <a:rPr lang="en-US" sz="1400" dirty="0" smtClean="0">
                <a:solidFill>
                  <a:schemeClr val="bg1"/>
                </a:solidFill>
              </a:rPr>
              <a:t>item, or go back to replace it if rejected by cashier.</a:t>
            </a:r>
            <a:endParaRPr lang="en-US" sz="1400" dirty="0">
              <a:solidFill>
                <a:schemeClr val="bg1"/>
              </a:solidFill>
            </a:endParaRPr>
          </a:p>
          <a:p>
            <a:pPr marL="690563" indent="-285750">
              <a:buFont typeface="Arial" charset="0"/>
              <a:buChar char="•"/>
              <a:defRPr>
                <a:solidFill>
                  <a:srgbClr val="4C4C4C"/>
                </a:solidFill>
              </a:defRPr>
            </a:pPr>
            <a:r>
              <a:rPr lang="en-US" sz="1400" dirty="0">
                <a:solidFill>
                  <a:schemeClr val="bg1"/>
                </a:solidFill>
              </a:rPr>
              <a:t>Vouchers are very visible at the store; can be embarrassing </a:t>
            </a:r>
            <a:endParaRPr sz="1400" dirty="0">
              <a:solidFill>
                <a:schemeClr val="bg1"/>
              </a:solidFill>
            </a:endParaRPr>
          </a:p>
        </p:txBody>
      </p:sp>
      <p:sp>
        <p:nvSpPr>
          <p:cNvPr id="32" name="Shape 6366"/>
          <p:cNvSpPr/>
          <p:nvPr/>
        </p:nvSpPr>
        <p:spPr>
          <a:xfrm>
            <a:off x="3140461" y="2277801"/>
            <a:ext cx="6471113" cy="1668110"/>
          </a:xfrm>
          <a:prstGeom prst="rect">
            <a:avLst/>
          </a:prstGeom>
          <a:solidFill>
            <a:srgbClr val="EE7D31">
              <a:alpha val="85000"/>
            </a:srgbClr>
          </a:solidFill>
          <a:ln w="12700" cap="flat">
            <a:noFill/>
            <a:miter lim="400000"/>
          </a:ln>
          <a:effectLst/>
        </p:spPr>
        <p:txBody>
          <a:bodyPr wrap="square" lIns="0" tIns="0" rIns="0" bIns="0" numCol="1" anchor="ctr">
            <a:noAutofit/>
          </a:bodyPr>
          <a:lstStyle/>
          <a:p>
            <a:pPr marL="404813">
              <a:defRPr>
                <a:solidFill>
                  <a:srgbClr val="4C4C4C"/>
                </a:solidFill>
              </a:defRPr>
            </a:pPr>
            <a:r>
              <a:rPr lang="en-US" sz="1400" dirty="0">
                <a:solidFill>
                  <a:schemeClr val="bg1"/>
                </a:solidFill>
              </a:rPr>
              <a:t>The idea of switching to debit-style cards was met with great </a:t>
            </a:r>
            <a:r>
              <a:rPr lang="en-US" sz="1400" dirty="0" smtClean="0">
                <a:solidFill>
                  <a:schemeClr val="bg1"/>
                </a:solidFill>
              </a:rPr>
              <a:t>enthusiasm:</a:t>
            </a:r>
            <a:endParaRPr lang="en-US" sz="1400" dirty="0">
              <a:solidFill>
                <a:schemeClr val="bg1"/>
              </a:solidFill>
            </a:endParaRPr>
          </a:p>
          <a:p>
            <a:pPr marL="690563" indent="-285750">
              <a:buFont typeface="Arial" charset="0"/>
              <a:buChar char="•"/>
              <a:defRPr>
                <a:solidFill>
                  <a:srgbClr val="4C4C4C"/>
                </a:solidFill>
              </a:defRPr>
            </a:pPr>
            <a:r>
              <a:rPr lang="en-US" sz="1400" dirty="0">
                <a:solidFill>
                  <a:schemeClr val="bg1"/>
                </a:solidFill>
              </a:rPr>
              <a:t>Most participants were familiar with SNAP cards and liked that they are </a:t>
            </a:r>
            <a:r>
              <a:rPr lang="en-US" sz="1400" dirty="0" smtClean="0">
                <a:solidFill>
                  <a:schemeClr val="bg1"/>
                </a:solidFill>
              </a:rPr>
              <a:t>discreet, </a:t>
            </a:r>
            <a:r>
              <a:rPr lang="en-US" sz="1400" dirty="0">
                <a:solidFill>
                  <a:schemeClr val="bg1"/>
                </a:solidFill>
              </a:rPr>
              <a:t>you can check your balance online and they are automatically loaded</a:t>
            </a:r>
          </a:p>
          <a:p>
            <a:pPr marL="690563" indent="-285750">
              <a:buFont typeface="Arial" charset="0"/>
              <a:buChar char="•"/>
              <a:defRPr>
                <a:solidFill>
                  <a:srgbClr val="4C4C4C"/>
                </a:solidFill>
              </a:defRPr>
            </a:pPr>
            <a:r>
              <a:rPr lang="en-US" sz="1400" dirty="0">
                <a:solidFill>
                  <a:schemeClr val="bg1"/>
                </a:solidFill>
              </a:rPr>
              <a:t>When </a:t>
            </a:r>
            <a:r>
              <a:rPr lang="en-US" sz="1400" dirty="0" smtClean="0">
                <a:solidFill>
                  <a:schemeClr val="bg1"/>
                </a:solidFill>
              </a:rPr>
              <a:t>EBT is </a:t>
            </a:r>
            <a:r>
              <a:rPr lang="en-US" sz="1400" dirty="0">
                <a:solidFill>
                  <a:schemeClr val="bg1"/>
                </a:solidFill>
              </a:rPr>
              <a:t>implemented for WIC, they hope this allows them to go to the WIC office less often and saves time in the store and checkout</a:t>
            </a:r>
          </a:p>
          <a:p>
            <a:pPr marL="690563" indent="-285750">
              <a:buFont typeface="Arial" charset="0"/>
              <a:buChar char="•"/>
              <a:defRPr>
                <a:solidFill>
                  <a:srgbClr val="4C4C4C"/>
                </a:solidFill>
              </a:defRPr>
            </a:pPr>
            <a:r>
              <a:rPr lang="en-US" sz="1400" dirty="0">
                <a:solidFill>
                  <a:schemeClr val="bg1"/>
                </a:solidFill>
              </a:rPr>
              <a:t>A </a:t>
            </a:r>
            <a:r>
              <a:rPr lang="en-US" sz="1400" dirty="0" smtClean="0">
                <a:solidFill>
                  <a:schemeClr val="bg1"/>
                </a:solidFill>
              </a:rPr>
              <a:t>card-based </a:t>
            </a:r>
            <a:r>
              <a:rPr lang="en-US" sz="1400" dirty="0">
                <a:solidFill>
                  <a:schemeClr val="bg1"/>
                </a:solidFill>
              </a:rPr>
              <a:t>system would encourage parents to stay in the program longer</a:t>
            </a:r>
            <a:endParaRPr sz="1400" dirty="0">
              <a:solidFill>
                <a:schemeClr val="bg1"/>
              </a:solidFill>
            </a:endParaRPr>
          </a:p>
        </p:txBody>
      </p:sp>
      <p:sp>
        <p:nvSpPr>
          <p:cNvPr id="11" name="Rectangle 10"/>
          <p:cNvSpPr/>
          <p:nvPr/>
        </p:nvSpPr>
        <p:spPr>
          <a:xfrm>
            <a:off x="2904460" y="967194"/>
            <a:ext cx="398968" cy="1279733"/>
          </a:xfrm>
          <a:prstGeom prst="rect">
            <a:avLst/>
          </a:prstGeom>
          <a:solidFill>
            <a:srgbClr val="00ACB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904460" y="2277801"/>
            <a:ext cx="398968" cy="1668110"/>
          </a:xfrm>
          <a:prstGeom prst="rect">
            <a:avLst/>
          </a:prstGeom>
          <a:solidFill>
            <a:srgbClr val="00ACB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V="1">
            <a:off x="1114789" y="3945911"/>
            <a:ext cx="10159225" cy="0"/>
          </a:xfrm>
          <a:prstGeom prst="line">
            <a:avLst/>
          </a:prstGeom>
          <a:ln>
            <a:solidFill>
              <a:srgbClr val="EE7D31"/>
            </a:solidFill>
            <a:prstDash val="sysDash"/>
          </a:ln>
        </p:spPr>
        <p:style>
          <a:lnRef idx="1">
            <a:schemeClr val="accent1"/>
          </a:lnRef>
          <a:fillRef idx="0">
            <a:schemeClr val="accent1"/>
          </a:fillRef>
          <a:effectRef idx="0">
            <a:schemeClr val="accent1"/>
          </a:effectRef>
          <a:fontRef idx="minor">
            <a:schemeClr val="tx1"/>
          </a:fontRef>
        </p:style>
      </p:cxnSp>
      <p:sp>
        <p:nvSpPr>
          <p:cNvPr id="37" name="Shape 6367"/>
          <p:cNvSpPr/>
          <p:nvPr/>
        </p:nvSpPr>
        <p:spPr>
          <a:xfrm>
            <a:off x="3808337" y="4543066"/>
            <a:ext cx="4579840" cy="3668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lvl1pPr algn="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l"/>
            <a:r>
              <a:rPr lang="en-US" sz="1400" b="1" u="sng" dirty="0">
                <a:latin typeface="+mn-lt"/>
              </a:rPr>
              <a:t>All</a:t>
            </a:r>
            <a:r>
              <a:rPr lang="en-US" sz="1400" dirty="0">
                <a:latin typeface="+mn-lt"/>
              </a:rPr>
              <a:t> parents in these groups own a smartphone. Many also have laptops, desktop computers or tablets at home. </a:t>
            </a: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014040" y="5066547"/>
            <a:ext cx="1638367" cy="682653"/>
          </a:xfrm>
          <a:prstGeom prst="rect">
            <a:avLst/>
          </a:prstGeom>
        </p:spPr>
      </p:pic>
      <p:sp>
        <p:nvSpPr>
          <p:cNvPr id="39" name="TextBox 38"/>
          <p:cNvSpPr txBox="1"/>
          <p:nvPr/>
        </p:nvSpPr>
        <p:spPr>
          <a:xfrm>
            <a:off x="9634256" y="2277801"/>
            <a:ext cx="2580426" cy="461665"/>
          </a:xfrm>
          <a:prstGeom prst="rect">
            <a:avLst/>
          </a:prstGeom>
          <a:noFill/>
        </p:spPr>
        <p:txBody>
          <a:bodyPr wrap="square" rtlCol="0">
            <a:spAutoFit/>
          </a:bodyPr>
          <a:lstStyle/>
          <a:p>
            <a:r>
              <a:rPr lang="en-US" sz="1200" b="1" i="1" dirty="0" smtClean="0"/>
              <a:t>“(EBT) takes </a:t>
            </a:r>
            <a:r>
              <a:rPr lang="en-US" sz="1200" b="1" i="1" dirty="0"/>
              <a:t>away a LOT of obstacles!” </a:t>
            </a:r>
          </a:p>
        </p:txBody>
      </p:sp>
      <p:sp>
        <p:nvSpPr>
          <p:cNvPr id="40" name="TextBox 39"/>
          <p:cNvSpPr txBox="1"/>
          <p:nvPr/>
        </p:nvSpPr>
        <p:spPr>
          <a:xfrm>
            <a:off x="9634255" y="2775022"/>
            <a:ext cx="2211848" cy="830997"/>
          </a:xfrm>
          <a:prstGeom prst="rect">
            <a:avLst/>
          </a:prstGeom>
          <a:noFill/>
        </p:spPr>
        <p:txBody>
          <a:bodyPr wrap="square" rtlCol="0">
            <a:spAutoFit/>
          </a:bodyPr>
          <a:lstStyle/>
          <a:p>
            <a:r>
              <a:rPr lang="en-US" sz="1200" b="1" i="1" dirty="0"/>
              <a:t>“Much more convenient. They can probably set it up where you don’t have to get vouchers, do it all online</a:t>
            </a:r>
            <a:r>
              <a:rPr lang="en-US" sz="1200" b="1" i="1" dirty="0" smtClean="0"/>
              <a:t>.”</a:t>
            </a:r>
            <a:endParaRPr lang="en-US" sz="1200" b="1" i="1" dirty="0"/>
          </a:p>
        </p:txBody>
      </p:sp>
      <p:sp>
        <p:nvSpPr>
          <p:cNvPr id="41" name="TextBox 40"/>
          <p:cNvSpPr txBox="1"/>
          <p:nvPr/>
        </p:nvSpPr>
        <p:spPr>
          <a:xfrm>
            <a:off x="9611574" y="1246638"/>
            <a:ext cx="2234529" cy="830997"/>
          </a:xfrm>
          <a:prstGeom prst="rect">
            <a:avLst/>
          </a:prstGeom>
          <a:noFill/>
        </p:spPr>
        <p:txBody>
          <a:bodyPr wrap="square" rtlCol="0">
            <a:spAutoFit/>
          </a:bodyPr>
          <a:lstStyle/>
          <a:p>
            <a:r>
              <a:rPr lang="en-US" sz="1200" b="1" i="1" dirty="0"/>
              <a:t>“I feel like people in line behind me are judging when they see the vouchers.” </a:t>
            </a:r>
          </a:p>
        </p:txBody>
      </p:sp>
      <p:sp>
        <p:nvSpPr>
          <p:cNvPr id="42" name="Rectangle 41"/>
          <p:cNvSpPr/>
          <p:nvPr/>
        </p:nvSpPr>
        <p:spPr>
          <a:xfrm>
            <a:off x="4307549" y="3982413"/>
            <a:ext cx="3581430" cy="369332"/>
          </a:xfrm>
          <a:prstGeom prst="rect">
            <a:avLst/>
          </a:prstGeom>
        </p:spPr>
        <p:txBody>
          <a:bodyPr wrap="none">
            <a:spAutoFit/>
          </a:bodyPr>
          <a:lstStyle/>
          <a:p>
            <a:pPr marL="12700" algn="ctr"/>
            <a:r>
              <a:rPr lang="en-US" b="1" dirty="0">
                <a:solidFill>
                  <a:srgbClr val="EE7D31"/>
                </a:solidFill>
                <a:latin typeface="+mj-lt"/>
              </a:rPr>
              <a:t>Online Access </a:t>
            </a:r>
            <a:r>
              <a:rPr lang="en-US" b="1">
                <a:solidFill>
                  <a:srgbClr val="EE7D31"/>
                </a:solidFill>
                <a:latin typeface="+mj-lt"/>
              </a:rPr>
              <a:t>and Communications</a:t>
            </a:r>
            <a:endParaRPr lang="en-US" b="1" dirty="0">
              <a:solidFill>
                <a:srgbClr val="EE7D31"/>
              </a:solidFill>
              <a:latin typeface="+mj-lt"/>
            </a:endParaRPr>
          </a:p>
        </p:txBody>
      </p:sp>
      <p:grpSp>
        <p:nvGrpSpPr>
          <p:cNvPr id="34" name="Group 6369"/>
          <p:cNvGrpSpPr/>
          <p:nvPr/>
        </p:nvGrpSpPr>
        <p:grpSpPr>
          <a:xfrm>
            <a:off x="3479672" y="5081768"/>
            <a:ext cx="6154583" cy="681365"/>
            <a:chOff x="0" y="0"/>
            <a:chExt cx="5362883" cy="1651000"/>
          </a:xfrm>
        </p:grpSpPr>
        <p:sp>
          <p:nvSpPr>
            <p:cNvPr id="43" name="Shape 6366"/>
            <p:cNvSpPr/>
            <p:nvPr/>
          </p:nvSpPr>
          <p:spPr>
            <a:xfrm>
              <a:off x="0" y="0"/>
              <a:ext cx="5080000" cy="1651000"/>
            </a:xfrm>
            <a:prstGeom prst="rect">
              <a:avLst/>
            </a:prstGeom>
            <a:solidFill>
              <a:srgbClr val="EE7D31">
                <a:alpha val="85000"/>
              </a:srgbClr>
            </a:solidFill>
            <a:ln w="12700" cap="flat">
              <a:noFill/>
              <a:miter lim="400000"/>
            </a:ln>
            <a:effectLst/>
          </p:spPr>
          <p:txBody>
            <a:bodyPr wrap="square" lIns="0" tIns="0" rIns="0" bIns="0" numCol="1" anchor="t">
              <a:noAutofit/>
            </a:bodyPr>
            <a:lstStyle/>
            <a:p>
              <a:pPr>
                <a:defRPr>
                  <a:solidFill>
                    <a:srgbClr val="4C4C4C"/>
                  </a:solidFill>
                </a:defRPr>
              </a:pPr>
              <a:endParaRPr sz="1400"/>
            </a:p>
          </p:txBody>
        </p:sp>
        <p:sp>
          <p:nvSpPr>
            <p:cNvPr id="44" name="Shape 6367"/>
            <p:cNvSpPr/>
            <p:nvPr/>
          </p:nvSpPr>
          <p:spPr>
            <a:xfrm>
              <a:off x="317617" y="345681"/>
              <a:ext cx="5045266" cy="889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lvl1pPr algn="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285750" indent="-285750" algn="l">
                <a:lnSpc>
                  <a:spcPct val="100000"/>
                </a:lnSpc>
                <a:buFont typeface="Arial" charset="0"/>
                <a:buChar char="•"/>
              </a:pPr>
              <a:r>
                <a:rPr lang="en-US" sz="1400" dirty="0">
                  <a:latin typeface="+mn-lt"/>
                </a:rPr>
                <a:t>Periodic e-mails/newsletters from WIC would be well-received</a:t>
              </a:r>
            </a:p>
            <a:p>
              <a:pPr marL="285750" indent="-285750" algn="l">
                <a:lnSpc>
                  <a:spcPct val="100000"/>
                </a:lnSpc>
                <a:buFont typeface="Arial" charset="0"/>
                <a:buChar char="•"/>
              </a:pPr>
              <a:r>
                <a:rPr lang="en-US" sz="1400" dirty="0">
                  <a:latin typeface="+mn-lt"/>
                </a:rPr>
                <a:t>They would not be opposed to occasional texts from WIC</a:t>
              </a:r>
            </a:p>
          </p:txBody>
        </p:sp>
      </p:grpSp>
      <p:sp>
        <p:nvSpPr>
          <p:cNvPr id="45" name="TextBox 44"/>
          <p:cNvSpPr txBox="1"/>
          <p:nvPr/>
        </p:nvSpPr>
        <p:spPr>
          <a:xfrm>
            <a:off x="447426" y="262010"/>
            <a:ext cx="10390909" cy="646331"/>
          </a:xfrm>
          <a:prstGeom prst="rect">
            <a:avLst/>
          </a:prstGeom>
          <a:noFill/>
        </p:spPr>
        <p:txBody>
          <a:bodyPr wrap="square" rtlCol="0">
            <a:spAutoFit/>
          </a:bodyPr>
          <a:lstStyle/>
          <a:p>
            <a:r>
              <a:rPr lang="en-US" sz="3600" b="1" dirty="0" smtClean="0">
                <a:solidFill>
                  <a:schemeClr val="tx2">
                    <a:lumMod val="50000"/>
                  </a:schemeClr>
                </a:solidFill>
                <a:latin typeface="+mj-lt"/>
              </a:rPr>
              <a:t>Technology Enhancements</a:t>
            </a:r>
            <a:endParaRPr lang="en-US" sz="2000" b="1" dirty="0">
              <a:latin typeface="+mj-lt"/>
            </a:endParaRPr>
          </a:p>
        </p:txBody>
      </p:sp>
    </p:spTree>
    <p:extLst>
      <p:ext uri="{BB962C8B-B14F-4D97-AF65-F5344CB8AC3E}">
        <p14:creationId xmlns:p14="http://schemas.microsoft.com/office/powerpoint/2010/main" val="3014719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4"/>
        <p:cNvGrpSpPr/>
        <p:nvPr/>
      </p:nvGrpSpPr>
      <p:grpSpPr>
        <a:xfrm>
          <a:off x="0" y="0"/>
          <a:ext cx="0" cy="0"/>
          <a:chOff x="0" y="0"/>
          <a:chExt cx="0" cy="0"/>
        </a:xfrm>
      </p:grpSpPr>
      <p:sp>
        <p:nvSpPr>
          <p:cNvPr id="628" name="Shape 628"/>
          <p:cNvSpPr txBox="1"/>
          <p:nvPr/>
        </p:nvSpPr>
        <p:spPr>
          <a:xfrm>
            <a:off x="447316" y="252938"/>
            <a:ext cx="10921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smtClean="0">
                <a:solidFill>
                  <a:schemeClr val="tx1">
                    <a:lumMod val="65000"/>
                    <a:lumOff val="35000"/>
                  </a:schemeClr>
                </a:solidFill>
                <a:latin typeface="Arial" panose="020B0604020202020204" pitchFamily="34" charset="0"/>
                <a:ea typeface="Calibri"/>
                <a:cs typeface="Arial" panose="020B0604020202020204" pitchFamily="34" charset="0"/>
                <a:sym typeface="Calibri"/>
              </a:rPr>
              <a:t>Recommendations for </a:t>
            </a:r>
            <a:r>
              <a:rPr lang="en-US" sz="3200" b="1" dirty="0">
                <a:solidFill>
                  <a:schemeClr val="tx1">
                    <a:lumMod val="65000"/>
                    <a:lumOff val="35000"/>
                  </a:schemeClr>
                </a:solidFill>
                <a:latin typeface="Arial" panose="020B0604020202020204" pitchFamily="34" charset="0"/>
                <a:ea typeface="Calibri"/>
                <a:cs typeface="Arial" panose="020B0604020202020204" pitchFamily="34" charset="0"/>
                <a:sym typeface="Calibri"/>
              </a:rPr>
              <a:t>increasing </a:t>
            </a:r>
            <a:r>
              <a:rPr lang="en-US" sz="3200" b="1" dirty="0" smtClean="0">
                <a:solidFill>
                  <a:schemeClr val="tx1">
                    <a:lumMod val="65000"/>
                    <a:lumOff val="35000"/>
                  </a:schemeClr>
                </a:solidFill>
                <a:latin typeface="Arial" panose="020B0604020202020204" pitchFamily="34" charset="0"/>
                <a:ea typeface="Calibri"/>
                <a:cs typeface="Arial" panose="020B0604020202020204" pitchFamily="34" charset="0"/>
                <a:sym typeface="Calibri"/>
              </a:rPr>
              <a:t>WIC participation in Georgia: </a:t>
            </a:r>
            <a:endParaRPr sz="3200" b="1" dirty="0">
              <a:solidFill>
                <a:schemeClr val="tx1">
                  <a:lumMod val="65000"/>
                  <a:lumOff val="35000"/>
                </a:schemeClr>
              </a:solidFill>
              <a:latin typeface="Arial" panose="020B0604020202020204" pitchFamily="34" charset="0"/>
              <a:ea typeface="Calibri"/>
              <a:cs typeface="Arial" panose="020B0604020202020204" pitchFamily="34" charset="0"/>
              <a:sym typeface="Calibri"/>
            </a:endParaRPr>
          </a:p>
        </p:txBody>
      </p:sp>
      <p:grpSp>
        <p:nvGrpSpPr>
          <p:cNvPr id="629" name="Shape 629"/>
          <p:cNvGrpSpPr/>
          <p:nvPr/>
        </p:nvGrpSpPr>
        <p:grpSpPr>
          <a:xfrm rot="-1845798">
            <a:off x="1472007" y="1802161"/>
            <a:ext cx="8083295" cy="3952590"/>
            <a:chOff x="1260333" y="1225860"/>
            <a:chExt cx="8212898" cy="3663195"/>
          </a:xfrm>
        </p:grpSpPr>
        <p:grpSp>
          <p:nvGrpSpPr>
            <p:cNvPr id="630" name="Shape 630"/>
            <p:cNvGrpSpPr/>
            <p:nvPr/>
          </p:nvGrpSpPr>
          <p:grpSpPr>
            <a:xfrm>
              <a:off x="6904978" y="1225860"/>
              <a:ext cx="2568253" cy="2256698"/>
              <a:chOff x="-976122" y="-804201"/>
              <a:chExt cx="2568253" cy="2256698"/>
            </a:xfrm>
          </p:grpSpPr>
          <p:grpSp>
            <p:nvGrpSpPr>
              <p:cNvPr id="631" name="Shape 631"/>
              <p:cNvGrpSpPr/>
              <p:nvPr/>
            </p:nvGrpSpPr>
            <p:grpSpPr>
              <a:xfrm>
                <a:off x="-976122" y="-804201"/>
                <a:ext cx="2568253" cy="2256698"/>
                <a:chOff x="-976122" y="-804200"/>
                <a:chExt cx="2568253" cy="2256698"/>
              </a:xfrm>
            </p:grpSpPr>
            <p:sp>
              <p:nvSpPr>
                <p:cNvPr id="632" name="Shape 632"/>
                <p:cNvSpPr/>
                <p:nvPr/>
              </p:nvSpPr>
              <p:spPr>
                <a:xfrm rot="-1582941">
                  <a:off x="116261" y="-664127"/>
                  <a:ext cx="1093690" cy="1976553"/>
                </a:xfrm>
                <a:custGeom>
                  <a:avLst/>
                  <a:gdLst/>
                  <a:ahLst/>
                  <a:cxnLst/>
                  <a:rect l="0" t="0" r="0" b="0"/>
                  <a:pathLst>
                    <a:path w="21220" h="21386" extrusionOk="0">
                      <a:moveTo>
                        <a:pt x="3629" y="0"/>
                      </a:moveTo>
                      <a:cubicBezTo>
                        <a:pt x="2700" y="0"/>
                        <a:pt x="1772" y="213"/>
                        <a:pt x="1063" y="641"/>
                      </a:cubicBezTo>
                      <a:cubicBezTo>
                        <a:pt x="-354" y="1497"/>
                        <a:pt x="-354" y="2884"/>
                        <a:pt x="1063" y="3740"/>
                      </a:cubicBezTo>
                      <a:lnTo>
                        <a:pt x="12572" y="10692"/>
                      </a:lnTo>
                      <a:lnTo>
                        <a:pt x="1063" y="17644"/>
                      </a:lnTo>
                      <a:cubicBezTo>
                        <a:pt x="-354" y="18501"/>
                        <a:pt x="-354" y="19888"/>
                        <a:pt x="1063" y="20744"/>
                      </a:cubicBezTo>
                      <a:cubicBezTo>
                        <a:pt x="2481" y="21600"/>
                        <a:pt x="4776" y="21600"/>
                        <a:pt x="6194" y="20744"/>
                      </a:cubicBezTo>
                      <a:lnTo>
                        <a:pt x="20164" y="12304"/>
                      </a:lnTo>
                      <a:cubicBezTo>
                        <a:pt x="20899" y="11860"/>
                        <a:pt x="21246" y="11274"/>
                        <a:pt x="21219" y="10692"/>
                      </a:cubicBezTo>
                      <a:cubicBezTo>
                        <a:pt x="21246" y="10111"/>
                        <a:pt x="20899" y="9524"/>
                        <a:pt x="20164" y="9081"/>
                      </a:cubicBezTo>
                      <a:lnTo>
                        <a:pt x="6194" y="641"/>
                      </a:lnTo>
                      <a:cubicBezTo>
                        <a:pt x="5485" y="213"/>
                        <a:pt x="4557" y="0"/>
                        <a:pt x="3629" y="0"/>
                      </a:cubicBezTo>
                      <a:close/>
                    </a:path>
                  </a:pathLst>
                </a:custGeom>
                <a:solidFill>
                  <a:srgbClr val="EE7D31">
                    <a:alpha val="8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EE7D31"/>
                    </a:solidFill>
                    <a:latin typeface="Calibri"/>
                    <a:ea typeface="Calibri"/>
                    <a:cs typeface="Calibri"/>
                    <a:sym typeface="Calibri"/>
                  </a:endParaRPr>
                </a:p>
              </p:txBody>
            </p:sp>
            <p:sp>
              <p:nvSpPr>
                <p:cNvPr id="633" name="Shape 633"/>
                <p:cNvSpPr/>
                <p:nvPr/>
              </p:nvSpPr>
              <p:spPr>
                <a:xfrm rot="-1582720">
                  <a:off x="-971878" y="358494"/>
                  <a:ext cx="2062113" cy="502313"/>
                </a:xfrm>
                <a:prstGeom prst="roundRect">
                  <a:avLst>
                    <a:gd name="adj" fmla="val 50000"/>
                  </a:avLst>
                </a:prstGeom>
                <a:solidFill>
                  <a:srgbClr val="EE7D31">
                    <a:alpha val="8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EE7D31"/>
                    </a:solidFill>
                    <a:latin typeface="Calibri"/>
                    <a:ea typeface="Calibri"/>
                    <a:cs typeface="Calibri"/>
                    <a:sym typeface="Calibri"/>
                  </a:endParaRPr>
                </a:p>
              </p:txBody>
            </p:sp>
          </p:grpSp>
          <p:sp>
            <p:nvSpPr>
              <p:cNvPr id="634" name="Shape 634"/>
              <p:cNvSpPr/>
              <p:nvPr/>
            </p:nvSpPr>
            <p:spPr>
              <a:xfrm rot="-1583077">
                <a:off x="720537" y="-15037"/>
                <a:ext cx="391258" cy="381910"/>
              </a:xfrm>
              <a:custGeom>
                <a:avLst/>
                <a:gdLst/>
                <a:ahLst/>
                <a:cxnLst/>
                <a:rect l="0" t="0" r="0" b="0"/>
                <a:pathLst>
                  <a:path w="19680"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35" name="Shape 635"/>
            <p:cNvGrpSpPr/>
            <p:nvPr/>
          </p:nvGrpSpPr>
          <p:grpSpPr>
            <a:xfrm>
              <a:off x="4929623" y="2807165"/>
              <a:ext cx="2340300" cy="502500"/>
              <a:chOff x="303493" y="0"/>
              <a:chExt cx="2340300" cy="502500"/>
            </a:xfrm>
          </p:grpSpPr>
          <p:sp>
            <p:nvSpPr>
              <p:cNvPr id="636" name="Shape 636"/>
              <p:cNvSpPr/>
              <p:nvPr/>
            </p:nvSpPr>
            <p:spPr>
              <a:xfrm>
                <a:off x="303493" y="0"/>
                <a:ext cx="2340300" cy="502500"/>
              </a:xfrm>
              <a:prstGeom prst="roundRect">
                <a:avLst>
                  <a:gd name="adj" fmla="val 50000"/>
                </a:avLst>
              </a:prstGeom>
              <a:solidFill>
                <a:schemeClr val="accent2">
                  <a:lumMod val="75000"/>
                  <a:alpha val="898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Shape 637"/>
              <p:cNvSpPr/>
              <p:nvPr/>
            </p:nvSpPr>
            <p:spPr>
              <a:xfrm>
                <a:off x="2265177" y="54559"/>
                <a:ext cx="378594" cy="378382"/>
              </a:xfrm>
              <a:custGeom>
                <a:avLst/>
                <a:gdLst/>
                <a:ahLst/>
                <a:cxnLst/>
                <a:rect l="0" t="0" r="0" b="0"/>
                <a:pathLst>
                  <a:path w="19680"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38" name="Shape 638"/>
            <p:cNvGrpSpPr/>
            <p:nvPr/>
          </p:nvGrpSpPr>
          <p:grpSpPr>
            <a:xfrm>
              <a:off x="3103991" y="2706854"/>
              <a:ext cx="2465100" cy="2182200"/>
              <a:chOff x="284515" y="-5345"/>
              <a:chExt cx="2465100" cy="2182200"/>
            </a:xfrm>
          </p:grpSpPr>
          <p:sp>
            <p:nvSpPr>
              <p:cNvPr id="639" name="Shape 639"/>
              <p:cNvSpPr/>
              <p:nvPr/>
            </p:nvSpPr>
            <p:spPr>
              <a:xfrm rot="-2399952">
                <a:off x="118991" y="834488"/>
                <a:ext cx="2796149" cy="502535"/>
              </a:xfrm>
              <a:prstGeom prst="roundRect">
                <a:avLst>
                  <a:gd name="adj" fmla="val 50000"/>
                </a:avLst>
              </a:prstGeom>
              <a:solidFill>
                <a:schemeClr val="bg2">
                  <a:lumMod val="75000"/>
                  <a:alpha val="6863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Shape 640"/>
              <p:cNvSpPr/>
              <p:nvPr/>
            </p:nvSpPr>
            <p:spPr>
              <a:xfrm>
                <a:off x="2170482" y="157417"/>
                <a:ext cx="378594" cy="378382"/>
              </a:xfrm>
              <a:custGeom>
                <a:avLst/>
                <a:gdLst/>
                <a:ahLst/>
                <a:cxnLst/>
                <a:rect l="0" t="0" r="0" b="0"/>
                <a:pathLst>
                  <a:path w="19680"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41" name="Shape 641"/>
            <p:cNvGrpSpPr/>
            <p:nvPr/>
          </p:nvGrpSpPr>
          <p:grpSpPr>
            <a:xfrm>
              <a:off x="1260333" y="3588612"/>
              <a:ext cx="2432700" cy="1268100"/>
              <a:chOff x="230034" y="876413"/>
              <a:chExt cx="2432700" cy="1268100"/>
            </a:xfrm>
          </p:grpSpPr>
          <p:sp>
            <p:nvSpPr>
              <p:cNvPr id="642" name="Shape 642"/>
              <p:cNvSpPr/>
              <p:nvPr/>
            </p:nvSpPr>
            <p:spPr>
              <a:xfrm rot="1158112">
                <a:off x="245640" y="1259174"/>
                <a:ext cx="2401487" cy="502576"/>
              </a:xfrm>
              <a:prstGeom prst="roundRect">
                <a:avLst>
                  <a:gd name="adj" fmla="val 50000"/>
                </a:avLst>
              </a:prstGeom>
              <a:solidFill>
                <a:srgbClr val="999999">
                  <a:alpha val="8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Shape 643"/>
              <p:cNvSpPr/>
              <p:nvPr/>
            </p:nvSpPr>
            <p:spPr>
              <a:xfrm>
                <a:off x="2230683" y="1638538"/>
                <a:ext cx="378594" cy="378382"/>
              </a:xfrm>
              <a:custGeom>
                <a:avLst/>
                <a:gdLst/>
                <a:ahLst/>
                <a:cxnLst/>
                <a:rect l="0" t="0" r="0" b="0"/>
                <a:pathLst>
                  <a:path w="19680"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44" name="Shape 644"/>
          <p:cNvGrpSpPr/>
          <p:nvPr/>
        </p:nvGrpSpPr>
        <p:grpSpPr>
          <a:xfrm>
            <a:off x="185945" y="3228910"/>
            <a:ext cx="4529597" cy="2863290"/>
            <a:chOff x="-3215" y="4064247"/>
            <a:chExt cx="4170900" cy="2863290"/>
          </a:xfrm>
        </p:grpSpPr>
        <p:cxnSp>
          <p:nvCxnSpPr>
            <p:cNvPr id="645" name="Shape 645"/>
            <p:cNvCxnSpPr/>
            <p:nvPr/>
          </p:nvCxnSpPr>
          <p:spPr>
            <a:xfrm>
              <a:off x="221103" y="4473791"/>
              <a:ext cx="3694200" cy="0"/>
            </a:xfrm>
            <a:prstGeom prst="straightConnector1">
              <a:avLst/>
            </a:prstGeom>
            <a:noFill/>
            <a:ln w="9525" cap="flat" cmpd="sng">
              <a:solidFill>
                <a:schemeClr val="lt2"/>
              </a:solidFill>
              <a:prstDash val="solid"/>
              <a:miter lim="800000"/>
              <a:headEnd type="none" w="sm" len="sm"/>
              <a:tailEnd type="none" w="sm" len="sm"/>
            </a:ln>
          </p:spPr>
        </p:cxnSp>
        <p:sp>
          <p:nvSpPr>
            <p:cNvPr id="646" name="Shape 646"/>
            <p:cNvSpPr txBox="1"/>
            <p:nvPr/>
          </p:nvSpPr>
          <p:spPr>
            <a:xfrm>
              <a:off x="-3215" y="4064247"/>
              <a:ext cx="4170900"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7F7F7F"/>
                  </a:solidFill>
                  <a:latin typeface="Calibri"/>
                  <a:ea typeface="Calibri"/>
                  <a:cs typeface="Calibri"/>
                  <a:sym typeface="Calibri"/>
                </a:rPr>
                <a:t>LEVERAGE/PROMOTE </a:t>
              </a:r>
              <a:r>
                <a:rPr lang="en-US" sz="1600" b="1" dirty="0" smtClean="0">
                  <a:solidFill>
                    <a:srgbClr val="7F7F7F"/>
                  </a:solidFill>
                  <a:latin typeface="Calibri"/>
                  <a:ea typeface="Calibri"/>
                  <a:cs typeface="Calibri"/>
                  <a:sym typeface="Calibri"/>
                </a:rPr>
                <a:t>NUTRITION </a:t>
              </a:r>
              <a:r>
                <a:rPr lang="en-US" sz="1600" b="1" dirty="0">
                  <a:solidFill>
                    <a:srgbClr val="7F7F7F"/>
                  </a:solidFill>
                  <a:latin typeface="Calibri"/>
                  <a:ea typeface="Calibri"/>
                  <a:cs typeface="Calibri"/>
                  <a:sym typeface="Calibri"/>
                </a:rPr>
                <a:t>EDUCATION</a:t>
              </a:r>
              <a:endParaRPr dirty="0"/>
            </a:p>
          </p:txBody>
        </p:sp>
        <p:sp>
          <p:nvSpPr>
            <p:cNvPr id="647" name="Shape 647"/>
            <p:cNvSpPr/>
            <p:nvPr/>
          </p:nvSpPr>
          <p:spPr>
            <a:xfrm>
              <a:off x="11496" y="4459437"/>
              <a:ext cx="3810000" cy="2468100"/>
            </a:xfrm>
            <a:prstGeom prst="rect">
              <a:avLst/>
            </a:prstGeom>
            <a:noFill/>
            <a:ln>
              <a:noFill/>
            </a:ln>
          </p:spPr>
          <p:txBody>
            <a:bodyPr spcFirstLastPara="1" wrap="square" lIns="182800" tIns="91400" rIns="182800" bIns="91400" anchor="t" anchorCtr="0">
              <a:noAutofit/>
            </a:bodyPr>
            <a:lstStyle/>
            <a:p>
              <a:pPr marL="0" marR="0" lvl="0" indent="0" algn="l" rtl="0">
                <a:lnSpc>
                  <a:spcPct val="130000"/>
                </a:lnSpc>
                <a:spcBef>
                  <a:spcPts val="0"/>
                </a:spcBef>
                <a:spcAft>
                  <a:spcPts val="0"/>
                </a:spcAft>
                <a:buNone/>
              </a:pPr>
              <a:r>
                <a:rPr lang="en-US" sz="1400" b="1" dirty="0">
                  <a:solidFill>
                    <a:srgbClr val="7F7F7F"/>
                  </a:solidFill>
                  <a:latin typeface="Calibri"/>
                  <a:ea typeface="Calibri"/>
                  <a:cs typeface="Calibri"/>
                  <a:sym typeface="Calibri"/>
                </a:rPr>
                <a:t>The nutritional education aspect is one which many participants perceive as a great benefit, though it may not be the first thing that comes to mind when WIC is mentioned.</a:t>
              </a:r>
              <a:endParaRPr sz="1200" b="1" i="1" dirty="0">
                <a:solidFill>
                  <a:srgbClr val="7F7F7F"/>
                </a:solidFill>
                <a:latin typeface="Calibri"/>
                <a:ea typeface="Calibri"/>
                <a:cs typeface="Calibri"/>
                <a:sym typeface="Calibri"/>
              </a:endParaRPr>
            </a:p>
            <a:p>
              <a:pPr marL="0" marR="0" lvl="0" indent="0" algn="l" rtl="0">
                <a:lnSpc>
                  <a:spcPct val="130000"/>
                </a:lnSpc>
                <a:spcBef>
                  <a:spcPts val="0"/>
                </a:spcBef>
                <a:spcAft>
                  <a:spcPts val="0"/>
                </a:spcAft>
                <a:buNone/>
              </a:pPr>
              <a:r>
                <a:rPr lang="en-US" sz="1400" b="1" dirty="0">
                  <a:solidFill>
                    <a:srgbClr val="7F7F7F"/>
                  </a:solidFill>
                  <a:latin typeface="Calibri"/>
                  <a:ea typeface="Calibri"/>
                  <a:cs typeface="Calibri"/>
                  <a:sym typeface="Calibri"/>
                </a:rPr>
                <a:t>There is opportunity to expand awareness and the scope of nutritional programs offered. Individual dietary counseling, help with older children’s needs, recipes and instruction on how to prepare </a:t>
              </a:r>
              <a:endParaRPr dirty="0"/>
            </a:p>
            <a:p>
              <a:pPr marL="0" marR="0" lvl="0" indent="0" algn="l" rtl="0">
                <a:lnSpc>
                  <a:spcPct val="130000"/>
                </a:lnSpc>
                <a:spcBef>
                  <a:spcPts val="0"/>
                </a:spcBef>
                <a:spcAft>
                  <a:spcPts val="0"/>
                </a:spcAft>
                <a:buNone/>
              </a:pPr>
              <a:r>
                <a:rPr lang="en-US" sz="1400" b="1" dirty="0">
                  <a:solidFill>
                    <a:srgbClr val="7F7F7F"/>
                  </a:solidFill>
                  <a:latin typeface="Calibri"/>
                  <a:ea typeface="Calibri"/>
                  <a:cs typeface="Calibri"/>
                  <a:sym typeface="Calibri"/>
                </a:rPr>
                <a:t>healthy meals would all be welcomed.  </a:t>
              </a:r>
              <a:endParaRPr sz="1200" b="1" dirty="0">
                <a:solidFill>
                  <a:srgbClr val="A5A5A5"/>
                </a:solidFill>
                <a:latin typeface="Calibri"/>
                <a:ea typeface="Calibri"/>
                <a:cs typeface="Calibri"/>
                <a:sym typeface="Calibri"/>
              </a:endParaRPr>
            </a:p>
          </p:txBody>
        </p:sp>
      </p:grpSp>
      <p:grpSp>
        <p:nvGrpSpPr>
          <p:cNvPr id="648" name="Shape 648"/>
          <p:cNvGrpSpPr/>
          <p:nvPr/>
        </p:nvGrpSpPr>
        <p:grpSpPr>
          <a:xfrm>
            <a:off x="5575224" y="3912511"/>
            <a:ext cx="6349091" cy="2335518"/>
            <a:chOff x="46801" y="3889070"/>
            <a:chExt cx="4028100" cy="1725157"/>
          </a:xfrm>
        </p:grpSpPr>
        <p:cxnSp>
          <p:nvCxnSpPr>
            <p:cNvPr id="649" name="Shape 649"/>
            <p:cNvCxnSpPr/>
            <p:nvPr/>
          </p:nvCxnSpPr>
          <p:spPr>
            <a:xfrm>
              <a:off x="497724" y="4227624"/>
              <a:ext cx="3401700" cy="0"/>
            </a:xfrm>
            <a:prstGeom prst="straightConnector1">
              <a:avLst/>
            </a:prstGeom>
            <a:noFill/>
            <a:ln w="9525" cap="flat" cmpd="sng">
              <a:solidFill>
                <a:schemeClr val="lt2"/>
              </a:solidFill>
              <a:prstDash val="solid"/>
              <a:miter lim="800000"/>
              <a:headEnd type="none" w="sm" len="sm"/>
              <a:tailEnd type="none" w="sm" len="sm"/>
            </a:ln>
          </p:spPr>
        </p:cxnSp>
        <p:sp>
          <p:nvSpPr>
            <p:cNvPr id="650" name="Shape 650"/>
            <p:cNvSpPr txBox="1"/>
            <p:nvPr/>
          </p:nvSpPr>
          <p:spPr>
            <a:xfrm>
              <a:off x="366933" y="3889070"/>
              <a:ext cx="3203100" cy="25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bg2">
                      <a:lumMod val="75000"/>
                    </a:schemeClr>
                  </a:solidFill>
                  <a:latin typeface="Calibri"/>
                  <a:ea typeface="Calibri"/>
                  <a:cs typeface="Calibri"/>
                  <a:sym typeface="Calibri"/>
                </a:rPr>
                <a:t>INCREASE EFFORTS WITHIN THE LATIN COMMUNITY</a:t>
              </a:r>
              <a:endParaRPr dirty="0">
                <a:solidFill>
                  <a:schemeClr val="bg2">
                    <a:lumMod val="75000"/>
                  </a:schemeClr>
                </a:solidFill>
              </a:endParaRPr>
            </a:p>
          </p:txBody>
        </p:sp>
        <p:sp>
          <p:nvSpPr>
            <p:cNvPr id="651" name="Shape 651"/>
            <p:cNvSpPr/>
            <p:nvPr/>
          </p:nvSpPr>
          <p:spPr>
            <a:xfrm>
              <a:off x="46801" y="4182027"/>
              <a:ext cx="4028100" cy="1432200"/>
            </a:xfrm>
            <a:prstGeom prst="rect">
              <a:avLst/>
            </a:prstGeom>
            <a:noFill/>
            <a:ln>
              <a:noFill/>
            </a:ln>
          </p:spPr>
          <p:txBody>
            <a:bodyPr spcFirstLastPara="1" wrap="square" lIns="182800" tIns="91400" rIns="182800" bIns="91400" anchor="t" anchorCtr="0">
              <a:noAutofit/>
            </a:bodyPr>
            <a:lstStyle/>
            <a:p>
              <a:pPr marL="0" marR="0" lvl="0" indent="0" algn="l" rtl="0">
                <a:lnSpc>
                  <a:spcPct val="130000"/>
                </a:lnSpc>
                <a:spcBef>
                  <a:spcPts val="0"/>
                </a:spcBef>
                <a:spcAft>
                  <a:spcPts val="0"/>
                </a:spcAft>
                <a:buNone/>
              </a:pPr>
              <a:r>
                <a:rPr lang="en-US" sz="1400" b="1" dirty="0">
                  <a:solidFill>
                    <a:schemeClr val="bg2">
                      <a:lumMod val="75000"/>
                    </a:schemeClr>
                  </a:solidFill>
                  <a:latin typeface="Calibri"/>
                  <a:ea typeface="Calibri"/>
                  <a:cs typeface="Calibri"/>
                  <a:sym typeface="Calibri"/>
                </a:rPr>
                <a:t>Awareness of the program among Hispanics living in Georgia appears to be lower than awareness among other groups. For those aware, many do not have a clear idea of what the program entails. There is a great deal of fear and mistrust of the government and government programs, even for legally-documented people. </a:t>
              </a:r>
              <a:endParaRPr sz="1000" b="1" i="1" dirty="0">
                <a:solidFill>
                  <a:schemeClr val="bg2">
                    <a:lumMod val="75000"/>
                  </a:schemeClr>
                </a:solidFill>
                <a:latin typeface="Calibri"/>
                <a:ea typeface="Calibri"/>
                <a:cs typeface="Calibri"/>
                <a:sym typeface="Calibri"/>
              </a:endParaRPr>
            </a:p>
            <a:p>
              <a:pPr marL="0" marR="0" lvl="0" indent="0" algn="l" rtl="0">
                <a:lnSpc>
                  <a:spcPct val="130000"/>
                </a:lnSpc>
                <a:spcBef>
                  <a:spcPts val="0"/>
                </a:spcBef>
                <a:spcAft>
                  <a:spcPts val="0"/>
                </a:spcAft>
                <a:buNone/>
              </a:pPr>
              <a:r>
                <a:rPr lang="en-US" sz="1400" b="1" dirty="0">
                  <a:solidFill>
                    <a:schemeClr val="bg2">
                      <a:lumMod val="75000"/>
                    </a:schemeClr>
                  </a:solidFill>
                  <a:latin typeface="Calibri"/>
                  <a:ea typeface="Calibri"/>
                  <a:cs typeface="Calibri"/>
                  <a:sym typeface="Calibri"/>
                </a:rPr>
                <a:t>Community outreach through trusted leaders (churches, community organizations, etc.) may serve to educate and alleviate many of these concerns.  </a:t>
              </a:r>
              <a:endParaRPr sz="1200" b="1" dirty="0">
                <a:solidFill>
                  <a:schemeClr val="bg2">
                    <a:lumMod val="75000"/>
                  </a:schemeClr>
                </a:solidFill>
                <a:latin typeface="Calibri"/>
                <a:ea typeface="Calibri"/>
                <a:cs typeface="Calibri"/>
                <a:sym typeface="Calibri"/>
              </a:endParaRPr>
            </a:p>
          </p:txBody>
        </p:sp>
      </p:grpSp>
      <p:grpSp>
        <p:nvGrpSpPr>
          <p:cNvPr id="652" name="Shape 652"/>
          <p:cNvGrpSpPr/>
          <p:nvPr/>
        </p:nvGrpSpPr>
        <p:grpSpPr>
          <a:xfrm>
            <a:off x="1087492" y="1031690"/>
            <a:ext cx="5526300" cy="394218"/>
            <a:chOff x="-2510594" y="3962656"/>
            <a:chExt cx="5526300" cy="394218"/>
          </a:xfrm>
        </p:grpSpPr>
        <p:cxnSp>
          <p:nvCxnSpPr>
            <p:cNvPr id="653" name="Shape 653"/>
            <p:cNvCxnSpPr/>
            <p:nvPr/>
          </p:nvCxnSpPr>
          <p:spPr>
            <a:xfrm>
              <a:off x="-2510594" y="4329874"/>
              <a:ext cx="5526300" cy="27000"/>
            </a:xfrm>
            <a:prstGeom prst="straightConnector1">
              <a:avLst/>
            </a:prstGeom>
            <a:noFill/>
            <a:ln w="9525" cap="flat" cmpd="sng">
              <a:solidFill>
                <a:schemeClr val="lt2"/>
              </a:solidFill>
              <a:prstDash val="solid"/>
              <a:miter lim="800000"/>
              <a:headEnd type="none" w="sm" len="sm"/>
              <a:tailEnd type="none" w="sm" len="sm"/>
            </a:ln>
          </p:spPr>
        </p:cxnSp>
        <p:sp>
          <p:nvSpPr>
            <p:cNvPr id="654" name="Shape 654"/>
            <p:cNvSpPr txBox="1"/>
            <p:nvPr/>
          </p:nvSpPr>
          <p:spPr>
            <a:xfrm>
              <a:off x="-334520" y="3962656"/>
              <a:ext cx="2987700"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accent2">
                      <a:lumMod val="75000"/>
                    </a:schemeClr>
                  </a:solidFill>
                  <a:latin typeface="Calibri"/>
                  <a:ea typeface="Calibri"/>
                  <a:cs typeface="Calibri"/>
                  <a:sym typeface="Calibri"/>
                </a:rPr>
                <a:t>OFFER GREATER FLEXIBILITY</a:t>
              </a:r>
              <a:endParaRPr dirty="0">
                <a:solidFill>
                  <a:schemeClr val="accent2">
                    <a:lumMod val="75000"/>
                  </a:schemeClr>
                </a:solidFill>
              </a:endParaRPr>
            </a:p>
          </p:txBody>
        </p:sp>
      </p:grpSp>
      <p:grpSp>
        <p:nvGrpSpPr>
          <p:cNvPr id="655" name="Shape 655"/>
          <p:cNvGrpSpPr/>
          <p:nvPr/>
        </p:nvGrpSpPr>
        <p:grpSpPr>
          <a:xfrm>
            <a:off x="8011415" y="941259"/>
            <a:ext cx="3912900" cy="1874176"/>
            <a:chOff x="-503406" y="3739990"/>
            <a:chExt cx="3912900" cy="1874176"/>
          </a:xfrm>
        </p:grpSpPr>
        <p:cxnSp>
          <p:nvCxnSpPr>
            <p:cNvPr id="656" name="Shape 656"/>
            <p:cNvCxnSpPr/>
            <p:nvPr/>
          </p:nvCxnSpPr>
          <p:spPr>
            <a:xfrm>
              <a:off x="-139281" y="4397412"/>
              <a:ext cx="3294600" cy="19500"/>
            </a:xfrm>
            <a:prstGeom prst="straightConnector1">
              <a:avLst/>
            </a:prstGeom>
            <a:noFill/>
            <a:ln w="9525" cap="flat" cmpd="sng">
              <a:solidFill>
                <a:schemeClr val="lt2"/>
              </a:solidFill>
              <a:prstDash val="solid"/>
              <a:miter lim="800000"/>
              <a:headEnd type="none" w="sm" len="sm"/>
              <a:tailEnd type="none" w="sm" len="sm"/>
            </a:ln>
          </p:spPr>
        </p:cxnSp>
        <p:sp>
          <p:nvSpPr>
            <p:cNvPr id="657" name="Shape 657"/>
            <p:cNvSpPr txBox="1"/>
            <p:nvPr/>
          </p:nvSpPr>
          <p:spPr>
            <a:xfrm>
              <a:off x="-503406" y="3739990"/>
              <a:ext cx="3912900"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smtClean="0">
                  <a:solidFill>
                    <a:srgbClr val="EE7D31"/>
                  </a:solidFill>
                  <a:latin typeface="Calibri"/>
                  <a:ea typeface="Calibri"/>
                  <a:cs typeface="Calibri"/>
                  <a:sym typeface="Calibri"/>
                </a:rPr>
                <a:t>UPDATE TECHNOLOGIES </a:t>
              </a:r>
              <a:endParaRPr dirty="0"/>
            </a:p>
          </p:txBody>
        </p:sp>
        <p:sp>
          <p:nvSpPr>
            <p:cNvPr id="658" name="Shape 658"/>
            <p:cNvSpPr/>
            <p:nvPr/>
          </p:nvSpPr>
          <p:spPr>
            <a:xfrm>
              <a:off x="-28368" y="3999772"/>
              <a:ext cx="3366205" cy="1614394"/>
            </a:xfrm>
            <a:prstGeom prst="rect">
              <a:avLst/>
            </a:prstGeom>
            <a:noFill/>
            <a:ln>
              <a:noFill/>
            </a:ln>
          </p:spPr>
          <p:txBody>
            <a:bodyPr spcFirstLastPara="1" wrap="square" lIns="182800" tIns="91400" rIns="182800" bIns="91400" anchor="t" anchorCtr="0">
              <a:noAutofit/>
            </a:bodyPr>
            <a:lstStyle/>
            <a:p>
              <a:pPr marL="0" marR="0" lvl="0" indent="0" algn="r" rtl="0">
                <a:lnSpc>
                  <a:spcPct val="130000"/>
                </a:lnSpc>
                <a:spcBef>
                  <a:spcPts val="0"/>
                </a:spcBef>
                <a:spcAft>
                  <a:spcPts val="0"/>
                </a:spcAft>
                <a:buNone/>
              </a:pPr>
              <a:r>
                <a:rPr lang="en-US" sz="1400" dirty="0">
                  <a:solidFill>
                    <a:srgbClr val="EE7D31"/>
                  </a:solidFill>
                  <a:latin typeface="Calibri"/>
                  <a:ea typeface="Calibri"/>
                  <a:cs typeface="Calibri"/>
                  <a:sym typeface="Calibri"/>
                </a:rPr>
                <a:t>Many of the negatives surrounding the program had to do with the </a:t>
              </a:r>
              <a:r>
                <a:rPr lang="en-US" sz="1400" dirty="0" smtClean="0">
                  <a:solidFill>
                    <a:srgbClr val="EE7D31"/>
                  </a:solidFill>
                  <a:latin typeface="Calibri"/>
                  <a:ea typeface="Calibri"/>
                  <a:cs typeface="Calibri"/>
                  <a:sym typeface="Calibri"/>
                </a:rPr>
                <a:t>paper voucher </a:t>
              </a:r>
              <a:r>
                <a:rPr lang="en-US" sz="1400" dirty="0">
                  <a:solidFill>
                    <a:srgbClr val="EE7D31"/>
                  </a:solidFill>
                  <a:latin typeface="Calibri"/>
                  <a:ea typeface="Calibri"/>
                  <a:cs typeface="Calibri"/>
                  <a:sym typeface="Calibri"/>
                </a:rPr>
                <a:t>system. While these parents were unsure as to how it would work, they say that if cards mean you don’t have to go to an office every three months and they are more discreet, they would be seen as a great improvement over vouchers.  </a:t>
              </a:r>
              <a:endParaRPr sz="1400" dirty="0">
                <a:solidFill>
                  <a:schemeClr val="dk2"/>
                </a:solidFill>
                <a:latin typeface="Calibri"/>
                <a:ea typeface="Calibri"/>
                <a:cs typeface="Calibri"/>
                <a:sym typeface="Calibri"/>
              </a:endParaRPr>
            </a:p>
          </p:txBody>
        </p:sp>
      </p:grpSp>
      <p:sp>
        <p:nvSpPr>
          <p:cNvPr id="659" name="Shape 659"/>
          <p:cNvSpPr/>
          <p:nvPr/>
        </p:nvSpPr>
        <p:spPr>
          <a:xfrm>
            <a:off x="447316" y="1398502"/>
            <a:ext cx="5632500" cy="1750200"/>
          </a:xfrm>
          <a:prstGeom prst="rect">
            <a:avLst/>
          </a:prstGeom>
          <a:noFill/>
          <a:ln>
            <a:noFill/>
          </a:ln>
        </p:spPr>
        <p:txBody>
          <a:bodyPr spcFirstLastPara="1" wrap="square" lIns="91425" tIns="45700" rIns="91425" bIns="45700" anchor="t" anchorCtr="0">
            <a:noAutofit/>
          </a:bodyPr>
          <a:lstStyle/>
          <a:p>
            <a:pPr marL="0" marR="0" lvl="0" indent="0" algn="r" rtl="0">
              <a:lnSpc>
                <a:spcPct val="130000"/>
              </a:lnSpc>
              <a:spcBef>
                <a:spcPts val="0"/>
              </a:spcBef>
              <a:spcAft>
                <a:spcPts val="0"/>
              </a:spcAft>
              <a:buNone/>
            </a:pPr>
            <a:r>
              <a:rPr lang="en-US" sz="1400" b="1" dirty="0">
                <a:solidFill>
                  <a:schemeClr val="accent2">
                    <a:lumMod val="75000"/>
                  </a:schemeClr>
                </a:solidFill>
                <a:latin typeface="Calibri"/>
                <a:ea typeface="Calibri"/>
                <a:cs typeface="Calibri"/>
                <a:sym typeface="Calibri"/>
              </a:rPr>
              <a:t>Specific requirements for products, package sizes and brands often lead to prolonged time in the grocery store, frustration and benefits that go unused. Offering a bit more flexibility in time limits, specific items that qualify or substitutions within grocery stores if they don’t have the specific item in stock, would go a long way in reducing frustration and keeping people on the program longer.   </a:t>
            </a:r>
            <a:endParaRPr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4" name="Shape 337"/>
          <p:cNvPicPr preferRelativeResize="0"/>
          <p:nvPr/>
        </p:nvPicPr>
        <p:blipFill rotWithShape="1">
          <a:blip r:embed="rId3">
            <a:alphaModFix/>
          </a:blip>
          <a:srcRect l="8976" r="11304"/>
          <a:stretch/>
        </p:blipFill>
        <p:spPr>
          <a:xfrm>
            <a:off x="3308277" y="1787702"/>
            <a:ext cx="4849403" cy="3945278"/>
          </a:xfrm>
          <a:prstGeom prst="rect">
            <a:avLst/>
          </a:prstGeom>
          <a:noFill/>
          <a:ln>
            <a:noFill/>
          </a:ln>
        </p:spPr>
      </p:pic>
      <p:sp>
        <p:nvSpPr>
          <p:cNvPr id="3" name="Title 2"/>
          <p:cNvSpPr>
            <a:spLocks noGrp="1"/>
          </p:cNvSpPr>
          <p:nvPr>
            <p:ph type="title"/>
          </p:nvPr>
        </p:nvSpPr>
        <p:spPr/>
        <p:txBody>
          <a:bodyPr/>
          <a:lstStyle/>
          <a:p>
            <a:r>
              <a:rPr lang="en-US" b="1" dirty="0" smtClean="0"/>
              <a:t>Discussion</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smtClean="0"/>
              <a:t>Georgia WIC Working Group</a:t>
            </a:r>
            <a:endParaRPr dirty="0"/>
          </a:p>
        </p:txBody>
      </p:sp>
      <p:sp>
        <p:nvSpPr>
          <p:cNvPr id="4" name="Text Placeholder 2"/>
          <p:cNvSpPr>
            <a:spLocks noGrp="1"/>
          </p:cNvSpPr>
          <p:nvPr>
            <p:ph type="body" idx="1"/>
          </p:nvPr>
        </p:nvSpPr>
        <p:spPr>
          <a:xfrm>
            <a:off x="838200" y="1490597"/>
            <a:ext cx="10515600" cy="3695178"/>
          </a:xfrm>
        </p:spPr>
        <p:txBody>
          <a:bodyPr/>
          <a:lstStyle/>
          <a:p>
            <a:r>
              <a:rPr lang="en-US" sz="2400" dirty="0" smtClean="0"/>
              <a:t>Public-private partnership</a:t>
            </a:r>
          </a:p>
          <a:p>
            <a:r>
              <a:rPr lang="en-US" sz="2400" dirty="0" smtClean="0"/>
              <a:t>Formed by the Atlanta Community Food Bank and GA WIC Department as an initiative of Georgia Shape</a:t>
            </a:r>
          </a:p>
          <a:p>
            <a:r>
              <a:rPr lang="en-US" sz="2400" dirty="0" smtClean="0"/>
              <a:t>Discussions initiated in 2016</a:t>
            </a:r>
          </a:p>
          <a:p>
            <a:r>
              <a:rPr lang="en-US" sz="2400" dirty="0" smtClean="0"/>
              <a:t>Planning, data analysis, and focus group research in 2017</a:t>
            </a:r>
          </a:p>
          <a:p>
            <a:r>
              <a:rPr lang="en-US" sz="2400" dirty="0" smtClean="0"/>
              <a:t>Strategic action to </a:t>
            </a:r>
            <a:r>
              <a:rPr lang="en-US" sz="2400" b="1" dirty="0" smtClean="0">
                <a:solidFill>
                  <a:schemeClr val="accent1"/>
                </a:solidFill>
              </a:rPr>
              <a:t>drive enrollment, participation and voucher redemption</a:t>
            </a:r>
            <a:r>
              <a:rPr lang="en-US" sz="2400" dirty="0" smtClean="0">
                <a:solidFill>
                  <a:schemeClr val="accent1"/>
                </a:solidFill>
              </a:rPr>
              <a:t>:</a:t>
            </a:r>
            <a:r>
              <a:rPr lang="en-US" sz="2400" dirty="0" smtClean="0"/>
              <a:t>  2018 and beyond!</a:t>
            </a:r>
          </a:p>
          <a:p>
            <a:endParaRPr lang="en-US" dirty="0"/>
          </a:p>
        </p:txBody>
      </p:sp>
      <p:pic>
        <p:nvPicPr>
          <p:cNvPr id="5" name="Picture 3" descr="C:\Users\laurenw\Desktop\ImageDocs\GA_WIC_logo2011_FINAL_4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82" y="4784575"/>
            <a:ext cx="3819525" cy="15843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0434" y="4784574"/>
            <a:ext cx="3928079" cy="1584325"/>
          </a:xfrm>
          <a:prstGeom prst="rect">
            <a:avLst/>
          </a:prstGeom>
        </p:spPr>
      </p:pic>
    </p:spTree>
    <p:extLst>
      <p:ext uri="{BB962C8B-B14F-4D97-AF65-F5344CB8AC3E}">
        <p14:creationId xmlns:p14="http://schemas.microsoft.com/office/powerpoint/2010/main" val="879848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Shape 673"/>
          <p:cNvSpPr txBox="1"/>
          <p:nvPr/>
        </p:nvSpPr>
        <p:spPr>
          <a:xfrm>
            <a:off x="2362775" y="1151575"/>
            <a:ext cx="6797400" cy="4640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3600">
                <a:solidFill>
                  <a:srgbClr val="FFFFFF"/>
                </a:solidFill>
              </a:rPr>
              <a:t>Thank you!</a:t>
            </a:r>
            <a:endParaRPr sz="3600">
              <a:solidFill>
                <a:srgbClr val="FFFFFF"/>
              </a:solidFill>
            </a:endParaRPr>
          </a:p>
          <a:p>
            <a:pPr marL="0" lvl="0" indent="0" algn="ctr">
              <a:spcBef>
                <a:spcPts val="0"/>
              </a:spcBef>
              <a:spcAft>
                <a:spcPts val="0"/>
              </a:spcAft>
              <a:buNone/>
            </a:pPr>
            <a:endParaRPr sz="3600">
              <a:solidFill>
                <a:srgbClr val="FFFFFF"/>
              </a:solidFill>
            </a:endParaRPr>
          </a:p>
          <a:p>
            <a:pPr marL="0" lvl="0" indent="0" algn="ctr">
              <a:spcBef>
                <a:spcPts val="0"/>
              </a:spcBef>
              <a:spcAft>
                <a:spcPts val="0"/>
              </a:spcAft>
              <a:buNone/>
            </a:pPr>
            <a:r>
              <a:rPr lang="en-US" sz="3600">
                <a:solidFill>
                  <a:srgbClr val="FFFFFF"/>
                </a:solidFill>
              </a:rPr>
              <a:t>Lauren Waits</a:t>
            </a:r>
            <a:endParaRPr sz="3600">
              <a:solidFill>
                <a:srgbClr val="FFFFFF"/>
              </a:solidFill>
            </a:endParaRPr>
          </a:p>
          <a:p>
            <a:pPr marL="0" lvl="0" indent="0" algn="ctr">
              <a:spcBef>
                <a:spcPts val="0"/>
              </a:spcBef>
              <a:spcAft>
                <a:spcPts val="0"/>
              </a:spcAft>
              <a:buNone/>
            </a:pPr>
            <a:r>
              <a:rPr lang="en-US" sz="3600">
                <a:solidFill>
                  <a:srgbClr val="FFFFFF"/>
                </a:solidFill>
              </a:rPr>
              <a:t>Director of Government Affairs</a:t>
            </a:r>
            <a:endParaRPr sz="3600">
              <a:solidFill>
                <a:srgbClr val="FFFFFF"/>
              </a:solidFill>
            </a:endParaRPr>
          </a:p>
          <a:p>
            <a:pPr marL="0" lvl="0" indent="0" algn="ctr">
              <a:spcBef>
                <a:spcPts val="0"/>
              </a:spcBef>
              <a:spcAft>
                <a:spcPts val="0"/>
              </a:spcAft>
              <a:buNone/>
            </a:pPr>
            <a:r>
              <a:rPr lang="en-US" sz="3600">
                <a:solidFill>
                  <a:srgbClr val="FFFFFF"/>
                </a:solidFill>
              </a:rPr>
              <a:t>Atlanta Community Food Bank</a:t>
            </a:r>
            <a:endParaRPr sz="3600">
              <a:solidFill>
                <a:srgbClr val="FFFFFF"/>
              </a:solidFill>
            </a:endParaRPr>
          </a:p>
          <a:p>
            <a:pPr marL="0" lvl="0" indent="0" algn="ctr" rtl="0">
              <a:spcBef>
                <a:spcPts val="0"/>
              </a:spcBef>
              <a:spcAft>
                <a:spcPts val="0"/>
              </a:spcAft>
              <a:buNone/>
            </a:pPr>
            <a:endParaRPr sz="3600"/>
          </a:p>
          <a:p>
            <a:pPr marL="0" lvl="0" indent="0" algn="ctr">
              <a:spcBef>
                <a:spcPts val="0"/>
              </a:spcBef>
              <a:spcAft>
                <a:spcPts val="0"/>
              </a:spcAft>
              <a:buNone/>
            </a:pPr>
            <a:r>
              <a:rPr lang="en-US" sz="3600">
                <a:solidFill>
                  <a:srgbClr val="FFFFFF"/>
                </a:solidFill>
              </a:rPr>
              <a:t>For more information:</a:t>
            </a:r>
            <a:endParaRPr sz="3600">
              <a:solidFill>
                <a:srgbClr val="FFFFFF"/>
              </a:solidFill>
            </a:endParaRPr>
          </a:p>
          <a:p>
            <a:pPr marL="0" lvl="0" indent="0" algn="ctr">
              <a:spcBef>
                <a:spcPts val="0"/>
              </a:spcBef>
              <a:spcAft>
                <a:spcPts val="0"/>
              </a:spcAft>
              <a:buNone/>
            </a:pPr>
            <a:r>
              <a:rPr lang="en-US" sz="3600" u="sng">
                <a:solidFill>
                  <a:schemeClr val="hlink"/>
                </a:solidFill>
                <a:hlinkClick r:id="rId3"/>
              </a:rPr>
              <a:t>lauren.waits@acfb.org</a:t>
            </a:r>
            <a:endParaRPr sz="3600"/>
          </a:p>
          <a:p>
            <a:pPr marL="0" lvl="0" indent="0" algn="ctr">
              <a:spcBef>
                <a:spcPts val="0"/>
              </a:spcBef>
              <a:spcAft>
                <a:spcPts val="0"/>
              </a:spcAft>
              <a:buNone/>
            </a:pPr>
            <a:r>
              <a:rPr lang="en-US" sz="3600">
                <a:solidFill>
                  <a:srgbClr val="FFFFFF"/>
                </a:solidFill>
              </a:rPr>
              <a:t>404-892-3333 x 1363</a:t>
            </a:r>
            <a:endParaRPr sz="360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5C5E64"/>
              </a:buClr>
              <a:buSzPts val="4400"/>
              <a:buFont typeface="Arial"/>
              <a:buNone/>
            </a:pPr>
            <a:r>
              <a:rPr lang="en-US" sz="4000" dirty="0" smtClean="0">
                <a:latin typeface="+mj-lt"/>
              </a:rPr>
              <a:t>Focus Group Design Committee:</a:t>
            </a:r>
            <a:r>
              <a:rPr lang="en-US" sz="4000" b="0" i="0" u="none" strike="noStrike" cap="none" dirty="0">
                <a:solidFill>
                  <a:srgbClr val="5C5E64"/>
                </a:solidFill>
                <a:latin typeface="+mj-lt"/>
                <a:sym typeface="Arial"/>
              </a:rPr>
              <a:t>	</a:t>
            </a:r>
            <a:endParaRPr sz="4000" b="0" i="0" u="none" strike="noStrike" cap="none" dirty="0">
              <a:solidFill>
                <a:srgbClr val="5C5E64"/>
              </a:solidFill>
              <a:latin typeface="+mj-lt"/>
              <a:sym typeface="Arial"/>
            </a:endParaRPr>
          </a:p>
        </p:txBody>
      </p:sp>
      <p:sp>
        <p:nvSpPr>
          <p:cNvPr id="336" name="Shape 336"/>
          <p:cNvSpPr txBox="1">
            <a:spLocks noGrp="1"/>
          </p:cNvSpPr>
          <p:nvPr>
            <p:ph type="body" idx="1"/>
          </p:nvPr>
        </p:nvSpPr>
        <p:spPr>
          <a:xfrm>
            <a:off x="4446740" y="1328885"/>
            <a:ext cx="5373666" cy="5003515"/>
          </a:xfrm>
          <a:prstGeom prst="rect">
            <a:avLst/>
          </a:prstGeom>
          <a:noFill/>
          <a:ln>
            <a:noFill/>
          </a:ln>
        </p:spPr>
        <p:txBody>
          <a:bodyPr spcFirstLastPara="1" wrap="square" lIns="91425" tIns="91425" rIns="91425" bIns="91425" anchor="t" anchorCtr="0">
            <a:noAutofit/>
          </a:bodyPr>
          <a:lstStyle/>
          <a:p>
            <a:pPr marL="685800" marR="0" lvl="1" indent="76200" algn="l" rtl="0">
              <a:lnSpc>
                <a:spcPct val="90000"/>
              </a:lnSpc>
              <a:spcBef>
                <a:spcPts val="500"/>
              </a:spcBef>
              <a:spcAft>
                <a:spcPts val="0"/>
              </a:spcAft>
              <a:buClr>
                <a:schemeClr val="dk1"/>
              </a:buClr>
              <a:buSzPts val="2400"/>
              <a:buFont typeface="Arial"/>
              <a:buNone/>
            </a:pPr>
            <a:endParaRPr lang="en-US" sz="2000" b="0" i="0" u="none" strike="noStrike" cap="none" dirty="0" smtClean="0">
              <a:solidFill>
                <a:schemeClr val="dk1"/>
              </a:solidFill>
              <a:sym typeface="Arial"/>
            </a:endParaRPr>
          </a:p>
          <a:p>
            <a:pPr marL="1028700" lvl="1" indent="-342900">
              <a:lnSpc>
                <a:spcPct val="100000"/>
              </a:lnSpc>
            </a:pPr>
            <a:r>
              <a:rPr lang="en-US" sz="2000" b="1" i="0" u="none" strike="noStrike" cap="none" dirty="0" smtClean="0">
                <a:solidFill>
                  <a:schemeClr val="dk1"/>
                </a:solidFill>
                <a:sym typeface="Arial"/>
              </a:rPr>
              <a:t>Kayla Anderson</a:t>
            </a:r>
            <a:r>
              <a:rPr lang="en-US" sz="2000" b="0" i="0" u="none" strike="noStrike" cap="none" dirty="0" smtClean="0">
                <a:solidFill>
                  <a:schemeClr val="dk1"/>
                </a:solidFill>
                <a:sym typeface="Arial"/>
              </a:rPr>
              <a:t>, Project Open Hand</a:t>
            </a:r>
          </a:p>
          <a:p>
            <a:pPr marL="1028700" lvl="1" indent="-342900">
              <a:lnSpc>
                <a:spcPct val="100000"/>
              </a:lnSpc>
            </a:pPr>
            <a:r>
              <a:rPr lang="en-US" sz="2000" b="1" i="0" u="none" strike="noStrike" cap="none" dirty="0" smtClean="0">
                <a:solidFill>
                  <a:schemeClr val="dk1"/>
                </a:solidFill>
                <a:sym typeface="Arial"/>
              </a:rPr>
              <a:t>Angela Damon</a:t>
            </a:r>
            <a:r>
              <a:rPr lang="en-US" sz="2000" b="0" i="0" u="none" strike="noStrike" cap="none" dirty="0" smtClean="0">
                <a:solidFill>
                  <a:schemeClr val="dk1"/>
                </a:solidFill>
                <a:sym typeface="Arial"/>
              </a:rPr>
              <a:t>, GA WIC</a:t>
            </a:r>
          </a:p>
          <a:p>
            <a:pPr marL="1028700" lvl="1" indent="-342900">
              <a:lnSpc>
                <a:spcPct val="100000"/>
              </a:lnSpc>
            </a:pPr>
            <a:r>
              <a:rPr lang="en-US" sz="2000" b="1" dirty="0" smtClean="0"/>
              <a:t>Rebekah Hudgins</a:t>
            </a:r>
            <a:r>
              <a:rPr lang="en-US" sz="2000" dirty="0" smtClean="0"/>
              <a:t>, GA Family Connection Partnership</a:t>
            </a:r>
            <a:endParaRPr lang="en-US" sz="2000" b="0" i="0" u="none" strike="noStrike" cap="none" dirty="0" smtClean="0">
              <a:solidFill>
                <a:schemeClr val="dk1"/>
              </a:solidFill>
              <a:sym typeface="Arial"/>
            </a:endParaRPr>
          </a:p>
          <a:p>
            <a:pPr marL="1028700" lvl="1" indent="-342900">
              <a:lnSpc>
                <a:spcPct val="100000"/>
              </a:lnSpc>
            </a:pPr>
            <a:r>
              <a:rPr lang="en-US" sz="2000" b="1" dirty="0" smtClean="0"/>
              <a:t>Wendy Palmer &amp; Katherine </a:t>
            </a:r>
            <a:r>
              <a:rPr lang="en-US" sz="2000" b="1" dirty="0" err="1" smtClean="0"/>
              <a:t>Shary</a:t>
            </a:r>
            <a:r>
              <a:rPr lang="en-US" sz="2000" dirty="0" smtClean="0"/>
              <a:t>, Children’s Healthcare of Atlanta</a:t>
            </a:r>
          </a:p>
          <a:p>
            <a:pPr marL="1028700" lvl="1" indent="-342900">
              <a:lnSpc>
                <a:spcPct val="100000"/>
              </a:lnSpc>
            </a:pPr>
            <a:r>
              <a:rPr lang="en-US" sz="2000" b="1" i="0" u="none" strike="noStrike" cap="none" dirty="0" smtClean="0">
                <a:solidFill>
                  <a:schemeClr val="dk1"/>
                </a:solidFill>
                <a:sym typeface="Arial"/>
              </a:rPr>
              <a:t>Janani </a:t>
            </a:r>
            <a:r>
              <a:rPr lang="en-US" sz="2000" b="1" i="0" u="none" strike="noStrike" cap="none" dirty="0" err="1" smtClean="0">
                <a:solidFill>
                  <a:schemeClr val="dk1"/>
                </a:solidFill>
                <a:sym typeface="Arial"/>
              </a:rPr>
              <a:t>Thapa</a:t>
            </a:r>
            <a:r>
              <a:rPr lang="en-US" sz="2000" b="0" i="0" u="none" strike="noStrike" cap="none" dirty="0" smtClean="0">
                <a:solidFill>
                  <a:schemeClr val="dk1"/>
                </a:solidFill>
                <a:sym typeface="Arial"/>
              </a:rPr>
              <a:t>, UGA</a:t>
            </a:r>
          </a:p>
          <a:p>
            <a:pPr marL="1028700" lvl="1" indent="-342900">
              <a:lnSpc>
                <a:spcPct val="100000"/>
              </a:lnSpc>
            </a:pPr>
            <a:r>
              <a:rPr lang="en-US" sz="2000" b="1" dirty="0" smtClean="0"/>
              <a:t>Emily Anne </a:t>
            </a:r>
            <a:r>
              <a:rPr lang="en-US" sz="2000" b="1" dirty="0" err="1" smtClean="0"/>
              <a:t>Vall</a:t>
            </a:r>
            <a:r>
              <a:rPr lang="en-US" sz="2000" dirty="0" smtClean="0"/>
              <a:t>, GA Shape</a:t>
            </a:r>
          </a:p>
          <a:p>
            <a:pPr marL="1028700" lvl="1" indent="-342900">
              <a:lnSpc>
                <a:spcPct val="100000"/>
              </a:lnSpc>
            </a:pPr>
            <a:r>
              <a:rPr lang="en-US" sz="2000" b="1" dirty="0" smtClean="0"/>
              <a:t>Lauren Waits</a:t>
            </a:r>
            <a:r>
              <a:rPr lang="en-US" sz="2000" dirty="0" smtClean="0"/>
              <a:t>, Atlanta Community Food Bank</a:t>
            </a:r>
            <a:endParaRPr lang="en-US" sz="2000"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2050" name="Picture 2" descr="C:\Users\laurenw\Desktop\How-to-run-a-focus-group-slidesh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46" y="1427968"/>
            <a:ext cx="4885150" cy="4421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Focus Group Participants</a:t>
            </a:r>
            <a:endParaRPr lang="en-US" sz="40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398920094"/>
              </p:ext>
            </p:extLst>
          </p:nvPr>
        </p:nvGraphicFramePr>
        <p:xfrm>
          <a:off x="965771" y="1602769"/>
          <a:ext cx="9061807" cy="3867431"/>
        </p:xfrm>
        <a:graphic>
          <a:graphicData uri="http://schemas.openxmlformats.org/drawingml/2006/table">
            <a:tbl>
              <a:tblPr firstRow="1" firstCol="1" bandRow="1">
                <a:tableStyleId>{5C22544A-7EE6-4342-B048-85BDC9FD1C3A}</a:tableStyleId>
              </a:tblPr>
              <a:tblGrid>
                <a:gridCol w="4557338"/>
                <a:gridCol w="4504469"/>
              </a:tblGrid>
              <a:tr h="444370">
                <a:tc>
                  <a:txBody>
                    <a:bodyPr/>
                    <a:lstStyle/>
                    <a:p>
                      <a:pPr marL="0" marR="0">
                        <a:lnSpc>
                          <a:spcPct val="115000"/>
                        </a:lnSpc>
                        <a:spcBef>
                          <a:spcPts val="0"/>
                        </a:spcBef>
                        <a:spcAft>
                          <a:spcPts val="0"/>
                        </a:spcAft>
                      </a:pPr>
                      <a:r>
                        <a:rPr lang="en-US" sz="2000" dirty="0">
                          <a:effectLst/>
                        </a:rPr>
                        <a:t>English </a:t>
                      </a:r>
                      <a:r>
                        <a:rPr lang="en-US" sz="2000" dirty="0" smtClean="0">
                          <a:effectLst/>
                        </a:rPr>
                        <a:t>language</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Spanish </a:t>
                      </a:r>
                      <a:r>
                        <a:rPr lang="en-US" sz="2000" dirty="0" smtClean="0">
                          <a:effectLst/>
                        </a:rPr>
                        <a:t>language</a:t>
                      </a:r>
                      <a:endParaRPr lang="en-US" sz="2000" dirty="0">
                        <a:effectLst/>
                        <a:latin typeface="Calibri"/>
                        <a:ea typeface="Calibri"/>
                        <a:cs typeface="Times New Roman"/>
                      </a:endParaRPr>
                    </a:p>
                  </a:txBody>
                  <a:tcPr marL="68580" marR="68580" marT="0" marB="0"/>
                </a:tc>
              </a:tr>
              <a:tr h="1048260">
                <a:tc>
                  <a:txBody>
                    <a:bodyPr/>
                    <a:lstStyle/>
                    <a:p>
                      <a:pPr marL="0" marR="0">
                        <a:lnSpc>
                          <a:spcPct val="115000"/>
                        </a:lnSpc>
                        <a:spcBef>
                          <a:spcPts val="0"/>
                        </a:spcBef>
                        <a:spcAft>
                          <a:spcPts val="0"/>
                        </a:spcAft>
                      </a:pPr>
                      <a:r>
                        <a:rPr lang="en-US" sz="1800" b="0" dirty="0" smtClean="0">
                          <a:solidFill>
                            <a:schemeClr val="bg2"/>
                          </a:solidFill>
                          <a:effectLst/>
                        </a:rPr>
                        <a:t>“</a:t>
                      </a:r>
                      <a:r>
                        <a:rPr lang="en-US" sz="1800" b="0" dirty="0">
                          <a:solidFill>
                            <a:schemeClr val="bg2"/>
                          </a:solidFill>
                          <a:effectLst/>
                        </a:rPr>
                        <a:t>Dropouts</a:t>
                      </a:r>
                      <a:r>
                        <a:rPr lang="en-US" sz="1800" b="0" dirty="0" smtClean="0">
                          <a:solidFill>
                            <a:schemeClr val="bg2"/>
                          </a:solidFill>
                          <a:effectLst/>
                        </a:rPr>
                        <a:t>” (2 groups)</a:t>
                      </a:r>
                      <a:endParaRPr lang="en-US" sz="1800" b="0" dirty="0">
                        <a:solidFill>
                          <a:schemeClr val="bg2"/>
                        </a:solidFill>
                        <a:effectLst/>
                      </a:endParaRPr>
                    </a:p>
                    <a:p>
                      <a:pPr marL="342900" marR="0" lvl="0" indent="-342900">
                        <a:lnSpc>
                          <a:spcPct val="115000"/>
                        </a:lnSpc>
                        <a:spcBef>
                          <a:spcPts val="0"/>
                        </a:spcBef>
                        <a:spcAft>
                          <a:spcPts val="0"/>
                        </a:spcAft>
                        <a:buFont typeface="Symbol"/>
                        <a:buChar char=""/>
                      </a:pPr>
                      <a:r>
                        <a:rPr lang="en-US" sz="1800" b="0" dirty="0">
                          <a:solidFill>
                            <a:schemeClr val="bg2"/>
                          </a:solidFill>
                          <a:effectLst/>
                        </a:rPr>
                        <a:t>Prior WIC </a:t>
                      </a:r>
                      <a:r>
                        <a:rPr lang="en-US" sz="1800" b="0" dirty="0" smtClean="0">
                          <a:solidFill>
                            <a:schemeClr val="bg2"/>
                          </a:solidFill>
                          <a:effectLst/>
                        </a:rPr>
                        <a:t>experience</a:t>
                      </a:r>
                      <a:endParaRPr lang="en-US" sz="1800" b="0" dirty="0">
                        <a:solidFill>
                          <a:schemeClr val="bg2"/>
                        </a:solidFill>
                        <a:effectLst/>
                      </a:endParaRPr>
                    </a:p>
                    <a:p>
                      <a:pPr marL="342900" marR="0" lvl="0" indent="-342900">
                        <a:lnSpc>
                          <a:spcPct val="115000"/>
                        </a:lnSpc>
                        <a:spcBef>
                          <a:spcPts val="0"/>
                        </a:spcBef>
                        <a:spcAft>
                          <a:spcPts val="0"/>
                        </a:spcAft>
                        <a:buFont typeface="Symbol"/>
                        <a:buChar char=""/>
                      </a:pPr>
                      <a:r>
                        <a:rPr lang="en-US" sz="1800" b="0" dirty="0">
                          <a:solidFill>
                            <a:schemeClr val="bg2"/>
                          </a:solidFill>
                          <a:effectLst/>
                        </a:rPr>
                        <a:t>Not currently participating</a:t>
                      </a:r>
                      <a:endParaRPr lang="en-US" sz="1800" b="0" dirty="0">
                        <a:solidFill>
                          <a:schemeClr val="bg2"/>
                        </a:solidFill>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800" b="0" dirty="0" smtClean="0">
                          <a:solidFill>
                            <a:schemeClr val="bg2"/>
                          </a:solidFill>
                          <a:effectLst/>
                        </a:rPr>
                        <a:t>“Dropouts” (2 groups)</a:t>
                      </a:r>
                      <a:endParaRPr lang="en-US" sz="1800" b="0" dirty="0">
                        <a:solidFill>
                          <a:schemeClr val="bg2"/>
                        </a:solidFill>
                        <a:effectLst/>
                      </a:endParaRPr>
                    </a:p>
                    <a:p>
                      <a:pPr marL="342900" marR="0" lvl="0" indent="-342900">
                        <a:lnSpc>
                          <a:spcPct val="115000"/>
                        </a:lnSpc>
                        <a:spcBef>
                          <a:spcPts val="0"/>
                        </a:spcBef>
                        <a:spcAft>
                          <a:spcPts val="0"/>
                        </a:spcAft>
                        <a:buFont typeface="Symbol"/>
                        <a:buChar char=""/>
                      </a:pPr>
                      <a:r>
                        <a:rPr lang="en-US" sz="1800" b="0" dirty="0" smtClean="0">
                          <a:solidFill>
                            <a:schemeClr val="bg2"/>
                          </a:solidFill>
                          <a:effectLst/>
                        </a:rPr>
                        <a:t>Prior </a:t>
                      </a:r>
                      <a:r>
                        <a:rPr lang="en-US" sz="1800" b="0" dirty="0">
                          <a:solidFill>
                            <a:schemeClr val="bg2"/>
                          </a:solidFill>
                          <a:effectLst/>
                        </a:rPr>
                        <a:t>WIC </a:t>
                      </a:r>
                      <a:r>
                        <a:rPr lang="en-US" sz="1800" b="0" dirty="0" smtClean="0">
                          <a:solidFill>
                            <a:schemeClr val="bg2"/>
                          </a:solidFill>
                          <a:effectLst/>
                        </a:rPr>
                        <a:t>experience</a:t>
                      </a:r>
                      <a:endParaRPr lang="en-US" sz="1800" b="0" dirty="0">
                        <a:solidFill>
                          <a:schemeClr val="bg2"/>
                        </a:solidFill>
                        <a:effectLst/>
                      </a:endParaRPr>
                    </a:p>
                    <a:p>
                      <a:pPr marL="342900" marR="0" lvl="0" indent="-342900">
                        <a:lnSpc>
                          <a:spcPct val="115000"/>
                        </a:lnSpc>
                        <a:spcBef>
                          <a:spcPts val="0"/>
                        </a:spcBef>
                        <a:spcAft>
                          <a:spcPts val="0"/>
                        </a:spcAft>
                        <a:buFont typeface="Symbol"/>
                        <a:buChar char=""/>
                      </a:pPr>
                      <a:r>
                        <a:rPr lang="en-US" sz="1800" b="0" dirty="0">
                          <a:solidFill>
                            <a:schemeClr val="bg2"/>
                          </a:solidFill>
                          <a:effectLst/>
                        </a:rPr>
                        <a:t>Not currently participating</a:t>
                      </a:r>
                      <a:endParaRPr lang="en-US" sz="1800" b="0" dirty="0">
                        <a:solidFill>
                          <a:schemeClr val="bg2"/>
                        </a:solidFill>
                        <a:effectLst/>
                        <a:latin typeface="Calibri"/>
                        <a:ea typeface="Calibri"/>
                        <a:cs typeface="Times New Roman"/>
                      </a:endParaRPr>
                    </a:p>
                  </a:txBody>
                  <a:tcPr marL="68580" marR="68580" marT="0" marB="0">
                    <a:solidFill>
                      <a:schemeClr val="accent1">
                        <a:lumMod val="40000"/>
                        <a:lumOff val="60000"/>
                      </a:schemeClr>
                    </a:solidFill>
                  </a:tcPr>
                </a:tc>
              </a:tr>
              <a:tr h="1130866">
                <a:tc>
                  <a:txBody>
                    <a:bodyPr/>
                    <a:lstStyle/>
                    <a:p>
                      <a:pPr marL="0" marR="0">
                        <a:lnSpc>
                          <a:spcPct val="115000"/>
                        </a:lnSpc>
                        <a:spcBef>
                          <a:spcPts val="0"/>
                        </a:spcBef>
                        <a:spcAft>
                          <a:spcPts val="0"/>
                        </a:spcAft>
                      </a:pPr>
                      <a:r>
                        <a:rPr lang="en-US" sz="1800" b="0" dirty="0" smtClean="0">
                          <a:solidFill>
                            <a:schemeClr val="bg2"/>
                          </a:solidFill>
                          <a:effectLst/>
                        </a:rPr>
                        <a:t>“</a:t>
                      </a:r>
                      <a:r>
                        <a:rPr lang="en-US" sz="1800" b="0" dirty="0">
                          <a:solidFill>
                            <a:schemeClr val="bg2"/>
                          </a:solidFill>
                          <a:effectLst/>
                        </a:rPr>
                        <a:t>Non-participants</a:t>
                      </a:r>
                      <a:r>
                        <a:rPr lang="en-US" sz="1800" b="0" dirty="0" smtClean="0">
                          <a:solidFill>
                            <a:schemeClr val="bg2"/>
                          </a:solidFill>
                          <a:effectLst/>
                        </a:rPr>
                        <a:t>” (1 group)</a:t>
                      </a:r>
                      <a:endParaRPr lang="en-US" sz="1800" b="0" dirty="0">
                        <a:solidFill>
                          <a:schemeClr val="bg2"/>
                        </a:solidFill>
                        <a:effectLst/>
                      </a:endParaRPr>
                    </a:p>
                    <a:p>
                      <a:pPr marL="342900" marR="0" lvl="0" indent="-342900">
                        <a:lnSpc>
                          <a:spcPct val="115000"/>
                        </a:lnSpc>
                        <a:spcBef>
                          <a:spcPts val="0"/>
                        </a:spcBef>
                        <a:spcAft>
                          <a:spcPts val="0"/>
                        </a:spcAft>
                        <a:buFont typeface="Symbol"/>
                        <a:buChar char=""/>
                      </a:pPr>
                      <a:r>
                        <a:rPr lang="en-US" sz="1800" b="0" dirty="0">
                          <a:solidFill>
                            <a:schemeClr val="bg2"/>
                          </a:solidFill>
                          <a:effectLst/>
                        </a:rPr>
                        <a:t>Aware of WIC</a:t>
                      </a:r>
                    </a:p>
                    <a:p>
                      <a:pPr marL="342900" marR="0" lvl="0" indent="-342900">
                        <a:lnSpc>
                          <a:spcPct val="115000"/>
                        </a:lnSpc>
                        <a:spcBef>
                          <a:spcPts val="0"/>
                        </a:spcBef>
                        <a:spcAft>
                          <a:spcPts val="0"/>
                        </a:spcAft>
                        <a:buFont typeface="Symbol"/>
                        <a:buChar char=""/>
                      </a:pPr>
                      <a:r>
                        <a:rPr lang="en-US" sz="1800" b="0" dirty="0" smtClean="0">
                          <a:solidFill>
                            <a:schemeClr val="bg2"/>
                          </a:solidFill>
                          <a:effectLst/>
                        </a:rPr>
                        <a:t>Never enrolled</a:t>
                      </a:r>
                      <a:endParaRPr lang="en-US" sz="1800" b="0" dirty="0">
                        <a:solidFill>
                          <a:schemeClr val="bg2"/>
                        </a:solidFill>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0"/>
                        </a:spcAft>
                      </a:pPr>
                      <a:r>
                        <a:rPr lang="en-US" sz="1800" b="0" dirty="0" smtClean="0">
                          <a:solidFill>
                            <a:schemeClr val="bg2"/>
                          </a:solidFill>
                          <a:effectLst/>
                        </a:rPr>
                        <a:t>“</a:t>
                      </a:r>
                      <a:r>
                        <a:rPr lang="en-US" sz="1800" b="0" dirty="0">
                          <a:solidFill>
                            <a:schemeClr val="bg2"/>
                          </a:solidFill>
                          <a:effectLst/>
                        </a:rPr>
                        <a:t>Non-participants</a:t>
                      </a:r>
                      <a:r>
                        <a:rPr lang="en-US" sz="1800" b="0" dirty="0" smtClean="0">
                          <a:solidFill>
                            <a:schemeClr val="bg2"/>
                          </a:solidFill>
                          <a:effectLst/>
                        </a:rPr>
                        <a:t>” (1 group)</a:t>
                      </a:r>
                      <a:endParaRPr lang="en-US" sz="1800" b="0" dirty="0">
                        <a:solidFill>
                          <a:schemeClr val="bg2"/>
                        </a:solidFill>
                        <a:effectLst/>
                      </a:endParaRPr>
                    </a:p>
                    <a:p>
                      <a:pPr marL="342900" marR="0" lvl="0" indent="-342900">
                        <a:lnSpc>
                          <a:spcPct val="115000"/>
                        </a:lnSpc>
                        <a:spcBef>
                          <a:spcPts val="0"/>
                        </a:spcBef>
                        <a:spcAft>
                          <a:spcPts val="0"/>
                        </a:spcAft>
                        <a:buFont typeface="Symbol"/>
                        <a:buChar char=""/>
                      </a:pPr>
                      <a:r>
                        <a:rPr lang="en-US" sz="1800" b="0" dirty="0">
                          <a:solidFill>
                            <a:schemeClr val="bg2"/>
                          </a:solidFill>
                          <a:effectLst/>
                        </a:rPr>
                        <a:t>Aware of WIC</a:t>
                      </a:r>
                    </a:p>
                    <a:p>
                      <a:pPr marL="342900" marR="0" lvl="0" indent="-342900">
                        <a:lnSpc>
                          <a:spcPct val="115000"/>
                        </a:lnSpc>
                        <a:spcBef>
                          <a:spcPts val="0"/>
                        </a:spcBef>
                        <a:spcAft>
                          <a:spcPts val="0"/>
                        </a:spcAft>
                        <a:buFont typeface="Symbol"/>
                        <a:buChar char=""/>
                      </a:pPr>
                      <a:r>
                        <a:rPr lang="en-US" sz="1800" b="0" dirty="0" smtClean="0">
                          <a:solidFill>
                            <a:schemeClr val="bg2"/>
                          </a:solidFill>
                          <a:effectLst/>
                          <a:latin typeface="+mn-lt"/>
                          <a:ea typeface="+mn-ea"/>
                          <a:cs typeface="+mn-cs"/>
                        </a:rPr>
                        <a:t>Never</a:t>
                      </a:r>
                      <a:r>
                        <a:rPr lang="en-US" sz="1800" b="0" baseline="0" dirty="0" smtClean="0">
                          <a:solidFill>
                            <a:schemeClr val="bg2"/>
                          </a:solidFill>
                          <a:effectLst/>
                          <a:latin typeface="+mn-lt"/>
                          <a:ea typeface="+mn-ea"/>
                          <a:cs typeface="+mn-cs"/>
                        </a:rPr>
                        <a:t> enrolled</a:t>
                      </a:r>
                      <a:endParaRPr lang="en-US" sz="1800" b="0" dirty="0">
                        <a:solidFill>
                          <a:schemeClr val="bg2"/>
                        </a:solidFill>
                        <a:effectLst/>
                        <a:latin typeface="Calibri"/>
                        <a:ea typeface="Calibri"/>
                        <a:cs typeface="Times New Roman"/>
                      </a:endParaRPr>
                    </a:p>
                  </a:txBody>
                  <a:tcPr marL="68580" marR="68580" marT="0" marB="0">
                    <a:solidFill>
                      <a:schemeClr val="accent1">
                        <a:lumMod val="60000"/>
                        <a:lumOff val="40000"/>
                      </a:schemeClr>
                    </a:solidFill>
                  </a:tcPr>
                </a:tc>
              </a:tr>
              <a:tr h="1243935">
                <a:tc>
                  <a:txBody>
                    <a:bodyPr/>
                    <a:lstStyle/>
                    <a:p>
                      <a:pPr marL="0" marR="0">
                        <a:lnSpc>
                          <a:spcPct val="115000"/>
                        </a:lnSpc>
                        <a:spcBef>
                          <a:spcPts val="0"/>
                        </a:spcBef>
                        <a:spcAft>
                          <a:spcPts val="0"/>
                        </a:spcAft>
                      </a:pPr>
                      <a:r>
                        <a:rPr lang="en-US" sz="1800" b="0" dirty="0" smtClean="0">
                          <a:solidFill>
                            <a:schemeClr val="bg2"/>
                          </a:solidFill>
                          <a:effectLst/>
                        </a:rPr>
                        <a:t>“Unawares” (1 group)</a:t>
                      </a:r>
                      <a:endParaRPr lang="en-US" sz="1800" b="0" dirty="0">
                        <a:solidFill>
                          <a:schemeClr val="bg2"/>
                        </a:solidFill>
                        <a:effectLst/>
                      </a:endParaRPr>
                    </a:p>
                    <a:p>
                      <a:pPr marL="342900" marR="0" lvl="0" indent="-342900">
                        <a:lnSpc>
                          <a:spcPct val="115000"/>
                        </a:lnSpc>
                        <a:spcBef>
                          <a:spcPts val="0"/>
                        </a:spcBef>
                        <a:spcAft>
                          <a:spcPts val="0"/>
                        </a:spcAft>
                        <a:buFont typeface="Symbol"/>
                        <a:buChar char=""/>
                      </a:pPr>
                      <a:r>
                        <a:rPr lang="en-US" sz="1800" b="0" dirty="0">
                          <a:solidFill>
                            <a:schemeClr val="bg2"/>
                          </a:solidFill>
                          <a:effectLst/>
                        </a:rPr>
                        <a:t>Know </a:t>
                      </a:r>
                      <a:r>
                        <a:rPr lang="en-US" sz="1800" b="0" dirty="0" smtClean="0">
                          <a:solidFill>
                            <a:schemeClr val="bg2"/>
                          </a:solidFill>
                          <a:effectLst/>
                        </a:rPr>
                        <a:t>little/nothing </a:t>
                      </a:r>
                      <a:r>
                        <a:rPr lang="en-US" sz="1800" b="0" dirty="0">
                          <a:solidFill>
                            <a:schemeClr val="bg2"/>
                          </a:solidFill>
                          <a:effectLst/>
                        </a:rPr>
                        <a:t>about </a:t>
                      </a:r>
                      <a:r>
                        <a:rPr lang="en-US" sz="1800" b="0" dirty="0" smtClean="0">
                          <a:solidFill>
                            <a:schemeClr val="bg2"/>
                          </a:solidFill>
                          <a:effectLst/>
                        </a:rPr>
                        <a:t>WIC</a:t>
                      </a:r>
                      <a:endParaRPr lang="en-US" sz="1800" b="0" dirty="0">
                        <a:solidFill>
                          <a:schemeClr val="bg2"/>
                        </a:solidFill>
                        <a:effectLst/>
                      </a:endParaRPr>
                    </a:p>
                    <a:p>
                      <a:pPr marL="342900" marR="0" lvl="0" indent="-342900">
                        <a:lnSpc>
                          <a:spcPct val="115000"/>
                        </a:lnSpc>
                        <a:spcBef>
                          <a:spcPts val="0"/>
                        </a:spcBef>
                        <a:spcAft>
                          <a:spcPts val="0"/>
                        </a:spcAft>
                        <a:buFont typeface="Symbol"/>
                        <a:buChar char=""/>
                      </a:pPr>
                      <a:r>
                        <a:rPr lang="en-US" sz="1800" b="0" dirty="0" smtClean="0">
                          <a:solidFill>
                            <a:schemeClr val="bg2"/>
                          </a:solidFill>
                          <a:effectLst/>
                        </a:rPr>
                        <a:t>Never enrolled</a:t>
                      </a:r>
                      <a:endParaRPr lang="en-US" sz="1800" b="0" dirty="0">
                        <a:solidFill>
                          <a:schemeClr val="bg2"/>
                        </a:solidFill>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800" b="0" dirty="0" smtClean="0">
                          <a:solidFill>
                            <a:schemeClr val="bg2"/>
                          </a:solidFill>
                          <a:effectLst/>
                        </a:rPr>
                        <a:t>“</a:t>
                      </a:r>
                      <a:r>
                        <a:rPr lang="en-US" sz="1800" b="0" dirty="0">
                          <a:solidFill>
                            <a:schemeClr val="bg2"/>
                          </a:solidFill>
                          <a:effectLst/>
                        </a:rPr>
                        <a:t>Unawares</a:t>
                      </a:r>
                      <a:r>
                        <a:rPr lang="en-US" sz="1800" b="0" dirty="0" smtClean="0">
                          <a:solidFill>
                            <a:schemeClr val="bg2"/>
                          </a:solidFill>
                          <a:effectLst/>
                        </a:rPr>
                        <a:t>” (1 group)</a:t>
                      </a:r>
                      <a:endParaRPr lang="en-US" sz="1800" b="0" dirty="0">
                        <a:solidFill>
                          <a:schemeClr val="bg2"/>
                        </a:solidFill>
                        <a:effectLst/>
                      </a:endParaRPr>
                    </a:p>
                    <a:p>
                      <a:pPr marL="342900" marR="0" lvl="0" indent="-342900">
                        <a:lnSpc>
                          <a:spcPct val="115000"/>
                        </a:lnSpc>
                        <a:spcBef>
                          <a:spcPts val="0"/>
                        </a:spcBef>
                        <a:spcAft>
                          <a:spcPts val="0"/>
                        </a:spcAft>
                        <a:buFont typeface="Symbol"/>
                        <a:buChar char=""/>
                      </a:pPr>
                      <a:r>
                        <a:rPr lang="en-US" sz="1800" b="0" dirty="0">
                          <a:solidFill>
                            <a:schemeClr val="bg2"/>
                          </a:solidFill>
                          <a:effectLst/>
                        </a:rPr>
                        <a:t>Know </a:t>
                      </a:r>
                      <a:r>
                        <a:rPr lang="en-US" sz="1800" b="0" dirty="0" smtClean="0">
                          <a:solidFill>
                            <a:schemeClr val="bg2"/>
                          </a:solidFill>
                          <a:effectLst/>
                        </a:rPr>
                        <a:t>little/nothing </a:t>
                      </a:r>
                      <a:r>
                        <a:rPr lang="en-US" sz="1800" b="0" dirty="0">
                          <a:solidFill>
                            <a:schemeClr val="bg2"/>
                          </a:solidFill>
                          <a:effectLst/>
                        </a:rPr>
                        <a:t>about WIC </a:t>
                      </a:r>
                      <a:endParaRPr lang="en-US" sz="1800" b="0" dirty="0" smtClean="0">
                        <a:solidFill>
                          <a:schemeClr val="bg2"/>
                        </a:solidFill>
                        <a:effectLst/>
                      </a:endParaRPr>
                    </a:p>
                    <a:p>
                      <a:pPr marL="342900" marR="0" lvl="0" indent="-342900">
                        <a:lnSpc>
                          <a:spcPct val="115000"/>
                        </a:lnSpc>
                        <a:spcBef>
                          <a:spcPts val="0"/>
                        </a:spcBef>
                        <a:spcAft>
                          <a:spcPts val="0"/>
                        </a:spcAft>
                        <a:buFont typeface="Symbol"/>
                        <a:buChar char=""/>
                      </a:pPr>
                      <a:r>
                        <a:rPr lang="en-US" sz="1800" b="0" dirty="0" smtClean="0">
                          <a:solidFill>
                            <a:schemeClr val="bg2"/>
                          </a:solidFill>
                          <a:effectLst/>
                        </a:rPr>
                        <a:t>Never</a:t>
                      </a:r>
                      <a:r>
                        <a:rPr lang="en-US" sz="1800" b="0" baseline="0" dirty="0" smtClean="0">
                          <a:solidFill>
                            <a:schemeClr val="bg2"/>
                          </a:solidFill>
                          <a:effectLst/>
                        </a:rPr>
                        <a:t> enrolled</a:t>
                      </a:r>
                      <a:endParaRPr lang="en-US" sz="1800" b="0" dirty="0">
                        <a:solidFill>
                          <a:schemeClr val="bg2"/>
                        </a:solidFill>
                        <a:effectLst/>
                        <a:latin typeface="Calibri"/>
                        <a:ea typeface="Calibri"/>
                        <a:cs typeface="Times New Roman"/>
                      </a:endParaRPr>
                    </a:p>
                  </a:txBody>
                  <a:tcPr marL="68580" marR="68580" marT="0" marB="0">
                    <a:solidFill>
                      <a:schemeClr val="accent1">
                        <a:lumMod val="40000"/>
                        <a:lumOff val="60000"/>
                      </a:schemeClr>
                    </a:solidFill>
                  </a:tcPr>
                </a:tc>
              </a:tr>
            </a:tbl>
          </a:graphicData>
        </a:graphic>
      </p:graphicFrame>
      <p:sp>
        <p:nvSpPr>
          <p:cNvPr id="5" name="TextBox 4"/>
          <p:cNvSpPr txBox="1"/>
          <p:nvPr/>
        </p:nvSpPr>
        <p:spPr>
          <a:xfrm>
            <a:off x="3043825" y="5780575"/>
            <a:ext cx="4572000" cy="369332"/>
          </a:xfrm>
          <a:prstGeom prst="rect">
            <a:avLst/>
          </a:prstGeom>
          <a:solidFill>
            <a:schemeClr val="accent1"/>
          </a:solidFill>
          <a:ln>
            <a:solidFill>
              <a:schemeClr val="accent1">
                <a:lumMod val="75000"/>
              </a:schemeClr>
            </a:solidFill>
          </a:ln>
        </p:spPr>
        <p:txBody>
          <a:bodyPr wrap="square" rtlCol="0">
            <a:spAutoFit/>
          </a:bodyPr>
          <a:lstStyle/>
          <a:p>
            <a:pPr algn="ctr"/>
            <a:r>
              <a:rPr lang="en-US" sz="1800" b="1" dirty="0" smtClean="0">
                <a:solidFill>
                  <a:schemeClr val="bg1"/>
                </a:solidFill>
              </a:rPr>
              <a:t>All Participants are WIC-eligible</a:t>
            </a:r>
            <a:endParaRPr lang="en-US" sz="1800" b="1" dirty="0">
              <a:solidFill>
                <a:schemeClr val="bg1"/>
              </a:solidFill>
            </a:endParaRPr>
          </a:p>
        </p:txBody>
      </p:sp>
    </p:spTree>
    <p:extLst>
      <p:ext uri="{BB962C8B-B14F-4D97-AF65-F5344CB8AC3E}">
        <p14:creationId xmlns:p14="http://schemas.microsoft.com/office/powerpoint/2010/main" val="232335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79502037"/>
              </p:ext>
            </p:extLst>
          </p:nvPr>
        </p:nvGraphicFramePr>
        <p:xfrm>
          <a:off x="986315" y="1664413"/>
          <a:ext cx="8846056" cy="4135663"/>
        </p:xfrm>
        <a:graphic>
          <a:graphicData uri="http://schemas.openxmlformats.org/drawingml/2006/table">
            <a:tbl>
              <a:tblPr firstRow="1" bandRow="1">
                <a:tableStyleId>{5C22544A-7EE6-4342-B048-85BDC9FD1C3A}</a:tableStyleId>
              </a:tblPr>
              <a:tblGrid>
                <a:gridCol w="2211514"/>
                <a:gridCol w="2211514"/>
                <a:gridCol w="2211514"/>
                <a:gridCol w="2211514"/>
              </a:tblGrid>
              <a:tr h="2003461">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smtClean="0">
                          <a:solidFill>
                            <a:schemeClr val="bg1"/>
                          </a:solidFill>
                          <a:latin typeface="+mn-lt"/>
                          <a:ea typeface="+mn-ea"/>
                          <a:cs typeface="+mn-cs"/>
                          <a:sym typeface="Arial"/>
                        </a:rPr>
                        <a:t>GENERAL AWARENESS AND PERCEPTIONS OF WIC</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i="0" u="none" strike="noStrike" cap="none" dirty="0" smtClean="0">
                        <a:solidFill>
                          <a:schemeClr val="bg1"/>
                        </a:solidFill>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1" u="none" strike="noStrike" cap="none" dirty="0" smtClean="0">
                          <a:solidFill>
                            <a:schemeClr val="bg1"/>
                          </a:solidFill>
                          <a:latin typeface="+mn-lt"/>
                          <a:ea typeface="+mn-ea"/>
                          <a:cs typeface="+mn-cs"/>
                          <a:sym typeface="Arial"/>
                        </a:rPr>
                        <a:t>What is WIC?</a:t>
                      </a:r>
                    </a:p>
                    <a:p>
                      <a:endParaRPr lang="en-US" dirty="0"/>
                    </a:p>
                  </a:txBody>
                  <a:tcPr>
                    <a:solidFill>
                      <a:schemeClr val="accent1">
                        <a:lumMod val="60000"/>
                        <a:lumOff val="40000"/>
                      </a:schemeClr>
                    </a:solidFill>
                  </a:tcPr>
                </a:tc>
                <a:tc>
                  <a:txBody>
                    <a:bodyPr/>
                    <a:lstStyle/>
                    <a:p>
                      <a:r>
                        <a:rPr lang="en-US" dirty="0" smtClean="0">
                          <a:solidFill>
                            <a:schemeClr val="bg2"/>
                          </a:solidFill>
                        </a:rPr>
                        <a:t>GENERAL</a:t>
                      </a:r>
                      <a:r>
                        <a:rPr lang="en-US" baseline="0" dirty="0" smtClean="0">
                          <a:solidFill>
                            <a:schemeClr val="bg2"/>
                          </a:solidFill>
                        </a:rPr>
                        <a:t> KNOWLEDGE OF ENROLLMENT AND PARTICIPATION</a:t>
                      </a:r>
                    </a:p>
                    <a:p>
                      <a:endParaRPr lang="en-US" baseline="0" dirty="0" smtClean="0">
                        <a:solidFill>
                          <a:schemeClr val="bg2"/>
                        </a:solidFill>
                      </a:endParaRPr>
                    </a:p>
                    <a:p>
                      <a:r>
                        <a:rPr lang="en-US" i="1" baseline="0" dirty="0" smtClean="0">
                          <a:solidFill>
                            <a:schemeClr val="bg2"/>
                          </a:solidFill>
                        </a:rPr>
                        <a:t>How did you become aware and how did you enroll?</a:t>
                      </a:r>
                      <a:endParaRPr lang="en-US" i="1" dirty="0">
                        <a:solidFill>
                          <a:schemeClr val="bg2"/>
                        </a:solidFill>
                      </a:endParaRPr>
                    </a:p>
                  </a:txBody>
                  <a:tcPr>
                    <a:solidFill>
                      <a:schemeClr val="accent1">
                        <a:lumMod val="40000"/>
                        <a:lumOff val="60000"/>
                      </a:schemeClr>
                    </a:solidFill>
                  </a:tcPr>
                </a:tc>
                <a:tc>
                  <a:txBody>
                    <a:bodyPr/>
                    <a:lstStyle/>
                    <a:p>
                      <a:r>
                        <a:rPr lang="en-US" dirty="0" smtClean="0"/>
                        <a:t>GENERAL KNOWLEDGE OF FOOD</a:t>
                      </a:r>
                      <a:r>
                        <a:rPr lang="en-US" baseline="0" dirty="0" smtClean="0"/>
                        <a:t> BENEFITS</a:t>
                      </a:r>
                    </a:p>
                    <a:p>
                      <a:endParaRPr lang="en-US" baseline="0" dirty="0" smtClean="0"/>
                    </a:p>
                    <a:p>
                      <a:r>
                        <a:rPr lang="en-US" i="1" baseline="0" dirty="0" smtClean="0"/>
                        <a:t>What foods does WIC provide?</a:t>
                      </a:r>
                      <a:endParaRPr lang="en-US" i="1" dirty="0"/>
                    </a:p>
                  </a:txBody>
                  <a:tcPr>
                    <a:solidFill>
                      <a:schemeClr val="accent1">
                        <a:lumMod val="60000"/>
                        <a:lumOff val="40000"/>
                      </a:schemeClr>
                    </a:solidFill>
                  </a:tcPr>
                </a:tc>
                <a:tc>
                  <a:txBody>
                    <a:bodyPr/>
                    <a:lstStyle/>
                    <a:p>
                      <a:r>
                        <a:rPr lang="en-US" dirty="0" smtClean="0">
                          <a:solidFill>
                            <a:schemeClr val="bg2"/>
                          </a:solidFill>
                        </a:rPr>
                        <a:t>GENERAL KNOWLEDGE ABOUT NUTRITION</a:t>
                      </a:r>
                      <a:r>
                        <a:rPr lang="en-US" baseline="0" dirty="0" smtClean="0">
                          <a:solidFill>
                            <a:schemeClr val="bg2"/>
                          </a:solidFill>
                        </a:rPr>
                        <a:t> </a:t>
                      </a:r>
                      <a:r>
                        <a:rPr lang="en-US" dirty="0" smtClean="0">
                          <a:solidFill>
                            <a:schemeClr val="bg2"/>
                          </a:solidFill>
                        </a:rPr>
                        <a:t>EDUCATION</a:t>
                      </a:r>
                    </a:p>
                    <a:p>
                      <a:endParaRPr lang="en-US" dirty="0" smtClean="0">
                        <a:solidFill>
                          <a:schemeClr val="bg2"/>
                        </a:solidFill>
                      </a:endParaRPr>
                    </a:p>
                    <a:p>
                      <a:r>
                        <a:rPr lang="en-US" i="1" dirty="0" smtClean="0">
                          <a:solidFill>
                            <a:schemeClr val="bg2"/>
                          </a:solidFill>
                        </a:rPr>
                        <a:t>What</a:t>
                      </a:r>
                      <a:r>
                        <a:rPr lang="en-US" i="1" baseline="0" dirty="0" smtClean="0">
                          <a:solidFill>
                            <a:schemeClr val="bg2"/>
                          </a:solidFill>
                        </a:rPr>
                        <a:t> is awareness and usage of nutrition education programs?</a:t>
                      </a:r>
                      <a:endParaRPr lang="en-US" i="1" dirty="0">
                        <a:solidFill>
                          <a:schemeClr val="bg2"/>
                        </a:solidFill>
                      </a:endParaRPr>
                    </a:p>
                  </a:txBody>
                  <a:tcPr>
                    <a:solidFill>
                      <a:schemeClr val="accent1">
                        <a:lumMod val="40000"/>
                        <a:lumOff val="60000"/>
                      </a:schemeClr>
                    </a:solidFill>
                  </a:tcPr>
                </a:tc>
              </a:tr>
              <a:tr h="2132202">
                <a:tc>
                  <a:txBody>
                    <a:bodyPr/>
                    <a:lstStyle/>
                    <a:p>
                      <a:r>
                        <a:rPr lang="en-US" b="1" dirty="0" smtClean="0">
                          <a:solidFill>
                            <a:schemeClr val="bg2"/>
                          </a:solidFill>
                        </a:rPr>
                        <a:t>FOOD INSECURITY</a:t>
                      </a:r>
                    </a:p>
                    <a:p>
                      <a:endParaRPr lang="en-US" i="1" dirty="0" smtClean="0">
                        <a:solidFill>
                          <a:schemeClr val="bg2"/>
                        </a:solidFill>
                      </a:endParaRPr>
                    </a:p>
                    <a:p>
                      <a:r>
                        <a:rPr lang="en-US" b="1" i="1" dirty="0" smtClean="0">
                          <a:solidFill>
                            <a:schemeClr val="bg2"/>
                          </a:solidFill>
                        </a:rPr>
                        <a:t>Does WIC help guard against food insecurity?</a:t>
                      </a:r>
                      <a:endParaRPr lang="en-US" b="1" i="1" dirty="0">
                        <a:solidFill>
                          <a:schemeClr val="bg2"/>
                        </a:solidFill>
                      </a:endParaRPr>
                    </a:p>
                  </a:txBody>
                  <a:tcPr>
                    <a:solidFill>
                      <a:schemeClr val="accent1">
                        <a:lumMod val="40000"/>
                        <a:lumOff val="60000"/>
                      </a:schemeClr>
                    </a:solidFill>
                  </a:tcPr>
                </a:tc>
                <a:tc>
                  <a:txBody>
                    <a:bodyPr/>
                    <a:lstStyle/>
                    <a:p>
                      <a:r>
                        <a:rPr lang="en-US" b="1" dirty="0" smtClean="0">
                          <a:solidFill>
                            <a:schemeClr val="bg1"/>
                          </a:solidFill>
                        </a:rPr>
                        <a:t>CULTURAL</a:t>
                      </a:r>
                      <a:r>
                        <a:rPr lang="en-US" b="1" baseline="0" dirty="0" smtClean="0">
                          <a:solidFill>
                            <a:schemeClr val="bg1"/>
                          </a:solidFill>
                        </a:rPr>
                        <a:t> COMPETENCY AND IMMIGRATION STATUS</a:t>
                      </a:r>
                    </a:p>
                    <a:p>
                      <a:endParaRPr lang="en-US" b="1" baseline="0" dirty="0" smtClean="0">
                        <a:solidFill>
                          <a:schemeClr val="bg1"/>
                        </a:solidFill>
                      </a:endParaRPr>
                    </a:p>
                    <a:p>
                      <a:r>
                        <a:rPr lang="en-US" b="1" i="1" baseline="0" dirty="0" smtClean="0">
                          <a:solidFill>
                            <a:schemeClr val="bg1"/>
                          </a:solidFill>
                        </a:rPr>
                        <a:t>Experiences of participants from varied cultures?</a:t>
                      </a:r>
                    </a:p>
                  </a:txBody>
                  <a:tcPr>
                    <a:solidFill>
                      <a:schemeClr val="accent1">
                        <a:lumMod val="60000"/>
                        <a:lumOff val="40000"/>
                      </a:schemeClr>
                    </a:solidFill>
                  </a:tcPr>
                </a:tc>
                <a:tc>
                  <a:txBody>
                    <a:bodyPr/>
                    <a:lstStyle/>
                    <a:p>
                      <a:r>
                        <a:rPr lang="en-US" b="1" dirty="0" smtClean="0">
                          <a:solidFill>
                            <a:schemeClr val="bg2"/>
                          </a:solidFill>
                        </a:rPr>
                        <a:t>TECHNICAL ISSUES</a:t>
                      </a:r>
                    </a:p>
                    <a:p>
                      <a:endParaRPr lang="en-US" dirty="0" smtClean="0">
                        <a:solidFill>
                          <a:schemeClr val="bg2"/>
                        </a:solidFill>
                      </a:endParaRPr>
                    </a:p>
                    <a:p>
                      <a:r>
                        <a:rPr lang="en-US" b="1" i="1" dirty="0" smtClean="0">
                          <a:solidFill>
                            <a:schemeClr val="bg2"/>
                          </a:solidFill>
                        </a:rPr>
                        <a:t>What</a:t>
                      </a:r>
                      <a:r>
                        <a:rPr lang="en-US" b="1" i="1" baseline="0" dirty="0" smtClean="0">
                          <a:solidFill>
                            <a:schemeClr val="bg2"/>
                          </a:solidFill>
                        </a:rPr>
                        <a:t> is the response to voucher vs. EBT card? Other digital platforms?</a:t>
                      </a:r>
                      <a:endParaRPr lang="en-US" b="1" i="1" dirty="0">
                        <a:solidFill>
                          <a:schemeClr val="bg2"/>
                        </a:solidFill>
                      </a:endParaRPr>
                    </a:p>
                  </a:txBody>
                  <a:tcPr>
                    <a:solidFill>
                      <a:schemeClr val="accent1">
                        <a:lumMod val="40000"/>
                        <a:lumOff val="60000"/>
                      </a:schemeClr>
                    </a:solidFill>
                  </a:tcPr>
                </a:tc>
                <a:tc>
                  <a:txBody>
                    <a:bodyPr/>
                    <a:lstStyle/>
                    <a:p>
                      <a:r>
                        <a:rPr lang="en-US" b="1" dirty="0" smtClean="0">
                          <a:solidFill>
                            <a:schemeClr val="bg1"/>
                          </a:solidFill>
                        </a:rPr>
                        <a:t>INCREASING “PARTICIPATION”</a:t>
                      </a:r>
                    </a:p>
                    <a:p>
                      <a:r>
                        <a:rPr lang="en-US" b="1" dirty="0" smtClean="0">
                          <a:solidFill>
                            <a:schemeClr val="bg1"/>
                          </a:solidFill>
                        </a:rPr>
                        <a:t>(ENROLLMENT + REDEMPTION)</a:t>
                      </a:r>
                    </a:p>
                    <a:p>
                      <a:endParaRPr lang="en-US" b="1" dirty="0" smtClean="0">
                        <a:solidFill>
                          <a:schemeClr val="bg1"/>
                        </a:solidFill>
                      </a:endParaRPr>
                    </a:p>
                    <a:p>
                      <a:r>
                        <a:rPr lang="en-US" b="1" i="1" dirty="0" smtClean="0">
                          <a:solidFill>
                            <a:schemeClr val="bg1"/>
                          </a:solidFill>
                        </a:rPr>
                        <a:t>What could WIC do better?</a:t>
                      </a:r>
                      <a:endParaRPr lang="en-US" b="1" i="1" dirty="0">
                        <a:solidFill>
                          <a:schemeClr val="bg1"/>
                        </a:solidFill>
                      </a:endParaRPr>
                    </a:p>
                  </a:txBody>
                  <a:tcPr>
                    <a:solidFill>
                      <a:schemeClr val="accent1">
                        <a:lumMod val="60000"/>
                        <a:lumOff val="40000"/>
                      </a:schemeClr>
                    </a:solidFill>
                  </a:tcPr>
                </a:tc>
              </a:tr>
            </a:tbl>
          </a:graphicData>
        </a:graphic>
      </p:graphicFrame>
    </p:spTree>
    <p:extLst>
      <p:ext uri="{BB962C8B-B14F-4D97-AF65-F5344CB8AC3E}">
        <p14:creationId xmlns:p14="http://schemas.microsoft.com/office/powerpoint/2010/main" val="167245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5C5E64"/>
              </a:buClr>
              <a:buSzPts val="4800"/>
              <a:buFont typeface="Arial"/>
              <a:buNone/>
            </a:pPr>
            <a:r>
              <a:rPr lang="en-US" sz="4800" dirty="0" smtClean="0"/>
              <a:t>Findings</a:t>
            </a:r>
            <a:endParaRPr sz="4800" b="0" i="0" u="none" strike="noStrike" cap="none" dirty="0">
              <a:solidFill>
                <a:srgbClr val="5C5E64"/>
              </a:solidFill>
              <a:latin typeface="Arial"/>
              <a:ea typeface="Arial"/>
              <a:cs typeface="Arial"/>
              <a:sym typeface="Arial"/>
            </a:endParaRPr>
          </a:p>
        </p:txBody>
      </p:sp>
      <p:pic>
        <p:nvPicPr>
          <p:cNvPr id="321" name="Shape 321" descr="O:\PHOTO LIBRARY- Restricted\Allison\2017 Dump\191A0030.JPG"/>
          <p:cNvPicPr preferRelativeResize="0">
            <a:picLocks noGrp="1"/>
          </p:cNvPicPr>
          <p:nvPr>
            <p:ph type="pic" idx="2"/>
          </p:nvPr>
        </p:nvPicPr>
        <p:blipFill rotWithShape="1">
          <a:blip r:embed="rId3">
            <a:alphaModFix/>
          </a:blip>
          <a:srcRect l="7784" r="7784"/>
          <a:stretch/>
        </p:blipFill>
        <p:spPr>
          <a:xfrm>
            <a:off x="4180250" y="1370425"/>
            <a:ext cx="5781600" cy="4565400"/>
          </a:xfrm>
          <a:prstGeom prst="rect">
            <a:avLst/>
          </a:prstGeom>
          <a:noFill/>
          <a:ln w="12700" cap="flat" cmpd="sng">
            <a:solidFill>
              <a:schemeClr val="lt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418" y="365125"/>
            <a:ext cx="10515600" cy="1325700"/>
          </a:xfrm>
        </p:spPr>
        <p:txBody>
          <a:bodyPr/>
          <a:lstStyle/>
          <a:p>
            <a:r>
              <a:rPr lang="en-US" sz="3600" b="1" dirty="0" smtClean="0"/>
              <a:t>General Awareness of WIC</a:t>
            </a:r>
            <a:endParaRPr lang="en-US" sz="3600" b="1" dirty="0"/>
          </a:p>
        </p:txBody>
      </p:sp>
      <p:sp>
        <p:nvSpPr>
          <p:cNvPr id="5" name="Text Placeholder 4"/>
          <p:cNvSpPr>
            <a:spLocks noGrp="1"/>
          </p:cNvSpPr>
          <p:nvPr>
            <p:ph type="body" idx="1"/>
          </p:nvPr>
        </p:nvSpPr>
        <p:spPr>
          <a:xfrm>
            <a:off x="839788" y="1311293"/>
            <a:ext cx="5157900" cy="823800"/>
          </a:xfrm>
        </p:spPr>
        <p:txBody>
          <a:bodyPr/>
          <a:lstStyle/>
          <a:p>
            <a:r>
              <a:rPr lang="en-US" dirty="0" smtClean="0">
                <a:solidFill>
                  <a:schemeClr val="accent1"/>
                </a:solidFill>
              </a:rPr>
              <a:t>General Market – English</a:t>
            </a:r>
          </a:p>
        </p:txBody>
      </p:sp>
      <p:sp>
        <p:nvSpPr>
          <p:cNvPr id="6" name="Text Placeholder 5"/>
          <p:cNvSpPr>
            <a:spLocks noGrp="1"/>
          </p:cNvSpPr>
          <p:nvPr>
            <p:ph type="body" idx="2"/>
          </p:nvPr>
        </p:nvSpPr>
        <p:spPr>
          <a:xfrm>
            <a:off x="839788" y="2135205"/>
            <a:ext cx="5157900" cy="3684600"/>
          </a:xfrm>
        </p:spPr>
        <p:txBody>
          <a:bodyPr/>
          <a:lstStyle/>
          <a:p>
            <a:r>
              <a:rPr lang="en-US" dirty="0" smtClean="0"/>
              <a:t>A temporary safety net</a:t>
            </a:r>
          </a:p>
          <a:p>
            <a:r>
              <a:rPr lang="en-US" dirty="0" smtClean="0"/>
              <a:t>Help with breastfeeding, formula and milk</a:t>
            </a:r>
          </a:p>
          <a:p>
            <a:r>
              <a:rPr lang="en-US" dirty="0" smtClean="0"/>
              <a:t>Nutrition education</a:t>
            </a:r>
          </a:p>
          <a:p>
            <a:r>
              <a:rPr lang="en-US" dirty="0" smtClean="0"/>
              <a:t>Support for pregnancy and babies</a:t>
            </a:r>
            <a:endParaRPr lang="en-US" dirty="0"/>
          </a:p>
        </p:txBody>
      </p:sp>
      <p:sp>
        <p:nvSpPr>
          <p:cNvPr id="7" name="Text Placeholder 6"/>
          <p:cNvSpPr>
            <a:spLocks noGrp="1"/>
          </p:cNvSpPr>
          <p:nvPr>
            <p:ph type="body" idx="3"/>
          </p:nvPr>
        </p:nvSpPr>
        <p:spPr>
          <a:xfrm>
            <a:off x="6079733" y="1301019"/>
            <a:ext cx="5183100" cy="823800"/>
          </a:xfrm>
        </p:spPr>
        <p:txBody>
          <a:bodyPr/>
          <a:lstStyle/>
          <a:p>
            <a:r>
              <a:rPr lang="en-US" dirty="0" smtClean="0">
                <a:solidFill>
                  <a:schemeClr val="accent1"/>
                </a:solidFill>
              </a:rPr>
              <a:t>Spanish Language</a:t>
            </a:r>
            <a:endParaRPr lang="en-US" dirty="0">
              <a:solidFill>
                <a:schemeClr val="accent1"/>
              </a:solidFill>
            </a:endParaRPr>
          </a:p>
        </p:txBody>
      </p:sp>
      <p:sp>
        <p:nvSpPr>
          <p:cNvPr id="8" name="Text Placeholder 7"/>
          <p:cNvSpPr>
            <a:spLocks noGrp="1"/>
          </p:cNvSpPr>
          <p:nvPr>
            <p:ph type="body" idx="4"/>
          </p:nvPr>
        </p:nvSpPr>
        <p:spPr>
          <a:xfrm>
            <a:off x="6079733" y="2124931"/>
            <a:ext cx="5183100" cy="3684600"/>
          </a:xfrm>
        </p:spPr>
        <p:txBody>
          <a:bodyPr/>
          <a:lstStyle/>
          <a:p>
            <a:r>
              <a:rPr lang="en-US" dirty="0" smtClean="0"/>
              <a:t>Not really sure, see signs in grocery stores</a:t>
            </a:r>
          </a:p>
          <a:p>
            <a:r>
              <a:rPr lang="en-US" dirty="0" smtClean="0"/>
              <a:t>Something to use only when absolutely necessary</a:t>
            </a:r>
          </a:p>
          <a:p>
            <a:r>
              <a:rPr lang="en-US" dirty="0" smtClean="0"/>
              <a:t>A government program</a:t>
            </a:r>
          </a:p>
          <a:p>
            <a:r>
              <a:rPr lang="en-US" dirty="0" smtClean="0"/>
              <a:t>Help with the basics</a:t>
            </a:r>
            <a:endParaRPr lang="en-US" dirty="0"/>
          </a:p>
        </p:txBody>
      </p:sp>
      <p:sp>
        <p:nvSpPr>
          <p:cNvPr id="10" name="TextBox 9"/>
          <p:cNvSpPr txBox="1"/>
          <p:nvPr/>
        </p:nvSpPr>
        <p:spPr>
          <a:xfrm>
            <a:off x="1273996" y="5280917"/>
            <a:ext cx="4366516" cy="954107"/>
          </a:xfrm>
          <a:prstGeom prst="rect">
            <a:avLst/>
          </a:prstGeom>
          <a:noFill/>
        </p:spPr>
        <p:txBody>
          <a:bodyPr wrap="square" rtlCol="0">
            <a:spAutoFit/>
          </a:bodyPr>
          <a:lstStyle/>
          <a:p>
            <a:r>
              <a:rPr lang="en-US" i="1" dirty="0" smtClean="0">
                <a:solidFill>
                  <a:schemeClr val="accent1"/>
                </a:solidFill>
              </a:rPr>
              <a:t>Dropouts and Non-Participants agree</a:t>
            </a:r>
            <a:r>
              <a:rPr lang="en-US" i="1" dirty="0" smtClean="0"/>
              <a:t> WIC is a much-needed program to help with formula or breastfeeding, nutrition education, and general support.</a:t>
            </a:r>
            <a:endParaRPr lang="en-US" i="1" dirty="0"/>
          </a:p>
        </p:txBody>
      </p:sp>
      <p:sp>
        <p:nvSpPr>
          <p:cNvPr id="12" name="TextBox 11"/>
          <p:cNvSpPr txBox="1"/>
          <p:nvPr/>
        </p:nvSpPr>
        <p:spPr>
          <a:xfrm>
            <a:off x="6275798" y="5280917"/>
            <a:ext cx="3577119" cy="738664"/>
          </a:xfrm>
          <a:prstGeom prst="rect">
            <a:avLst/>
          </a:prstGeom>
          <a:noFill/>
        </p:spPr>
        <p:txBody>
          <a:bodyPr wrap="square" rtlCol="0">
            <a:spAutoFit/>
          </a:bodyPr>
          <a:lstStyle/>
          <a:p>
            <a:r>
              <a:rPr lang="en-US" i="1" dirty="0" smtClean="0">
                <a:solidFill>
                  <a:schemeClr val="accent1"/>
                </a:solidFill>
              </a:rPr>
              <a:t>Non-Participants </a:t>
            </a:r>
            <a:r>
              <a:rPr lang="en-US" i="1" dirty="0" smtClean="0"/>
              <a:t>are less familiar with WIC and view it as a government program in which they are reluctant to participate.</a:t>
            </a:r>
            <a:endParaRPr lang="en-US" i="1" dirty="0"/>
          </a:p>
        </p:txBody>
      </p:sp>
    </p:spTree>
    <p:extLst>
      <p:ext uri="{BB962C8B-B14F-4D97-AF65-F5344CB8AC3E}">
        <p14:creationId xmlns:p14="http://schemas.microsoft.com/office/powerpoint/2010/main" val="1709670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solidFill>
              </a:rPr>
              <a:t>Awareness</a:t>
            </a:r>
            <a:r>
              <a:rPr lang="en-US" b="1" dirty="0" smtClean="0"/>
              <a:t> &amp; Enrollment</a:t>
            </a:r>
            <a:endParaRPr lang="en-US" b="1" dirty="0"/>
          </a:p>
        </p:txBody>
      </p:sp>
      <p:sp>
        <p:nvSpPr>
          <p:cNvPr id="3" name="Text Placeholder 2"/>
          <p:cNvSpPr>
            <a:spLocks noGrp="1"/>
          </p:cNvSpPr>
          <p:nvPr>
            <p:ph type="body" idx="1"/>
          </p:nvPr>
        </p:nvSpPr>
        <p:spPr>
          <a:xfrm>
            <a:off x="839788" y="1681163"/>
            <a:ext cx="4441129" cy="823800"/>
          </a:xfrm>
        </p:spPr>
        <p:txBody>
          <a:bodyPr/>
          <a:lstStyle/>
          <a:p>
            <a:r>
              <a:rPr lang="en-US" dirty="0" smtClean="0">
                <a:solidFill>
                  <a:schemeClr val="accent1"/>
                </a:solidFill>
              </a:rPr>
              <a:t>Most </a:t>
            </a:r>
            <a:r>
              <a:rPr lang="en-US" dirty="0">
                <a:solidFill>
                  <a:schemeClr val="accent1"/>
                </a:solidFill>
              </a:rPr>
              <a:t>c</a:t>
            </a:r>
            <a:r>
              <a:rPr lang="en-US" dirty="0" smtClean="0">
                <a:solidFill>
                  <a:schemeClr val="accent1"/>
                </a:solidFill>
              </a:rPr>
              <a:t>ommon </a:t>
            </a:r>
            <a:r>
              <a:rPr lang="en-US" dirty="0">
                <a:solidFill>
                  <a:schemeClr val="accent1"/>
                </a:solidFill>
              </a:rPr>
              <a:t>s</a:t>
            </a:r>
            <a:r>
              <a:rPr lang="en-US" dirty="0" smtClean="0">
                <a:solidFill>
                  <a:schemeClr val="accent1"/>
                </a:solidFill>
              </a:rPr>
              <a:t>ources across ALL groups:</a:t>
            </a:r>
            <a:endParaRPr lang="en-US" dirty="0">
              <a:solidFill>
                <a:schemeClr val="accent1"/>
              </a:solidFill>
            </a:endParaRPr>
          </a:p>
        </p:txBody>
      </p:sp>
      <p:sp>
        <p:nvSpPr>
          <p:cNvPr id="4" name="Text Placeholder 3"/>
          <p:cNvSpPr>
            <a:spLocks noGrp="1"/>
          </p:cNvSpPr>
          <p:nvPr>
            <p:ph type="body" idx="2"/>
          </p:nvPr>
        </p:nvSpPr>
        <p:spPr>
          <a:xfrm>
            <a:off x="839788" y="2505075"/>
            <a:ext cx="4379484" cy="3684600"/>
          </a:xfrm>
        </p:spPr>
        <p:txBody>
          <a:bodyPr/>
          <a:lstStyle/>
          <a:p>
            <a:r>
              <a:rPr lang="en-US" dirty="0" smtClean="0"/>
              <a:t>Doctors’ offices: OB/GYNs and Pediatricians</a:t>
            </a:r>
          </a:p>
          <a:p>
            <a:r>
              <a:rPr lang="en-US" dirty="0" smtClean="0"/>
              <a:t>Hospital at time of delivery</a:t>
            </a:r>
          </a:p>
          <a:p>
            <a:r>
              <a:rPr lang="en-US" dirty="0" smtClean="0"/>
              <a:t>Friends &amp; family</a:t>
            </a:r>
            <a:endParaRPr lang="en-US" dirty="0"/>
          </a:p>
        </p:txBody>
      </p:sp>
      <p:sp>
        <p:nvSpPr>
          <p:cNvPr id="5" name="Text Placeholder 4"/>
          <p:cNvSpPr>
            <a:spLocks noGrp="1"/>
          </p:cNvSpPr>
          <p:nvPr>
            <p:ph type="body" idx="3"/>
          </p:nvPr>
        </p:nvSpPr>
        <p:spPr>
          <a:xfrm>
            <a:off x="5301465" y="1681163"/>
            <a:ext cx="6053835" cy="517507"/>
          </a:xfrm>
        </p:spPr>
        <p:txBody>
          <a:bodyPr/>
          <a:lstStyle/>
          <a:p>
            <a:r>
              <a:rPr lang="en-US" dirty="0" smtClean="0">
                <a:solidFill>
                  <a:schemeClr val="accent1"/>
                </a:solidFill>
              </a:rPr>
              <a:t>Spanish-speakers also said:</a:t>
            </a:r>
            <a:endParaRPr lang="en-US" dirty="0">
              <a:solidFill>
                <a:schemeClr val="accent1"/>
              </a:solidFill>
            </a:endParaRPr>
          </a:p>
        </p:txBody>
      </p:sp>
      <p:sp>
        <p:nvSpPr>
          <p:cNvPr id="6" name="Text Placeholder 5"/>
          <p:cNvSpPr>
            <a:spLocks noGrp="1"/>
          </p:cNvSpPr>
          <p:nvPr>
            <p:ph type="body" idx="4"/>
          </p:nvPr>
        </p:nvSpPr>
        <p:spPr>
          <a:xfrm>
            <a:off x="5383660" y="2309866"/>
            <a:ext cx="5013788" cy="3684600"/>
          </a:xfrm>
        </p:spPr>
        <p:txBody>
          <a:bodyPr/>
          <a:lstStyle/>
          <a:p>
            <a:r>
              <a:rPr lang="en-US" dirty="0" smtClean="0"/>
              <a:t>Their most-trusted sources would include community service organizations and even an attorney</a:t>
            </a:r>
          </a:p>
          <a:p>
            <a:r>
              <a:rPr lang="en-US" dirty="0" smtClean="0"/>
              <a:t>They have concerns about how WIC participation could affect their immigration status.</a:t>
            </a:r>
            <a:endParaRPr lang="en-US" dirty="0"/>
          </a:p>
        </p:txBody>
      </p:sp>
    </p:spTree>
    <p:extLst>
      <p:ext uri="{BB962C8B-B14F-4D97-AF65-F5344CB8AC3E}">
        <p14:creationId xmlns:p14="http://schemas.microsoft.com/office/powerpoint/2010/main" val="38760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92" name="Shape 392"/>
          <p:cNvGrpSpPr/>
          <p:nvPr/>
        </p:nvGrpSpPr>
        <p:grpSpPr>
          <a:xfrm>
            <a:off x="868056" y="3693373"/>
            <a:ext cx="2160000" cy="407483"/>
            <a:chOff x="695995" y="3414886"/>
            <a:chExt cx="2160000" cy="407483"/>
          </a:xfrm>
        </p:grpSpPr>
        <p:sp>
          <p:nvSpPr>
            <p:cNvPr id="393" name="Shape 393"/>
            <p:cNvSpPr/>
            <p:nvPr/>
          </p:nvSpPr>
          <p:spPr>
            <a:xfrm>
              <a:off x="695995" y="3414886"/>
              <a:ext cx="2160000" cy="203700"/>
            </a:xfrm>
            <a:prstGeom prst="rect">
              <a:avLst/>
            </a:prstGeom>
            <a:solidFill>
              <a:srgbClr val="7F9C3C">
                <a:alpha val="8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33745"/>
                </a:solidFill>
                <a:latin typeface="Arial"/>
                <a:ea typeface="Arial"/>
                <a:cs typeface="Arial"/>
                <a:sym typeface="Arial"/>
              </a:endParaRPr>
            </a:p>
          </p:txBody>
        </p:sp>
        <p:sp>
          <p:nvSpPr>
            <p:cNvPr id="394" name="Shape 394"/>
            <p:cNvSpPr/>
            <p:nvPr/>
          </p:nvSpPr>
          <p:spPr>
            <a:xfrm>
              <a:off x="695995" y="3618669"/>
              <a:ext cx="2160000" cy="203700"/>
            </a:xfrm>
            <a:prstGeom prst="rect">
              <a:avLst/>
            </a:prstGeom>
            <a:solidFill>
              <a:srgbClr val="7F9C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33745"/>
                </a:solidFill>
                <a:latin typeface="Arial"/>
                <a:ea typeface="Arial"/>
                <a:cs typeface="Arial"/>
                <a:sym typeface="Arial"/>
              </a:endParaRPr>
            </a:p>
          </p:txBody>
        </p:sp>
      </p:grpSp>
      <p:grpSp>
        <p:nvGrpSpPr>
          <p:cNvPr id="395" name="Shape 395"/>
          <p:cNvGrpSpPr/>
          <p:nvPr/>
        </p:nvGrpSpPr>
        <p:grpSpPr>
          <a:xfrm>
            <a:off x="3028056" y="3693373"/>
            <a:ext cx="2160000" cy="407483"/>
            <a:chOff x="2855995" y="3414886"/>
            <a:chExt cx="2160000" cy="407483"/>
          </a:xfrm>
        </p:grpSpPr>
        <p:sp>
          <p:nvSpPr>
            <p:cNvPr id="396" name="Shape 396"/>
            <p:cNvSpPr/>
            <p:nvPr/>
          </p:nvSpPr>
          <p:spPr>
            <a:xfrm>
              <a:off x="2855995" y="3414886"/>
              <a:ext cx="2160000" cy="203700"/>
            </a:xfrm>
            <a:prstGeom prst="rect">
              <a:avLst/>
            </a:prstGeom>
            <a:solidFill>
              <a:srgbClr val="7F9C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Arial"/>
                <a:ea typeface="Arial"/>
                <a:cs typeface="Arial"/>
                <a:sym typeface="Arial"/>
              </a:endParaRPr>
            </a:p>
          </p:txBody>
        </p:sp>
        <p:sp>
          <p:nvSpPr>
            <p:cNvPr id="397" name="Shape 397"/>
            <p:cNvSpPr/>
            <p:nvPr/>
          </p:nvSpPr>
          <p:spPr>
            <a:xfrm>
              <a:off x="2855995" y="3618669"/>
              <a:ext cx="2160000" cy="203700"/>
            </a:xfrm>
            <a:prstGeom prst="rect">
              <a:avLst/>
            </a:prstGeom>
            <a:solidFill>
              <a:srgbClr val="7F9C3C">
                <a:alpha val="8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Arial"/>
                <a:ea typeface="Arial"/>
                <a:cs typeface="Arial"/>
                <a:sym typeface="Arial"/>
              </a:endParaRPr>
            </a:p>
          </p:txBody>
        </p:sp>
      </p:grpSp>
      <p:grpSp>
        <p:nvGrpSpPr>
          <p:cNvPr id="398" name="Shape 398"/>
          <p:cNvGrpSpPr/>
          <p:nvPr/>
        </p:nvGrpSpPr>
        <p:grpSpPr>
          <a:xfrm>
            <a:off x="7348076" y="3693372"/>
            <a:ext cx="2160000" cy="407484"/>
            <a:chOff x="7176015" y="3414885"/>
            <a:chExt cx="2160000" cy="407484"/>
          </a:xfrm>
        </p:grpSpPr>
        <p:sp>
          <p:nvSpPr>
            <p:cNvPr id="399" name="Shape 399"/>
            <p:cNvSpPr/>
            <p:nvPr/>
          </p:nvSpPr>
          <p:spPr>
            <a:xfrm>
              <a:off x="7176015" y="3414885"/>
              <a:ext cx="2160000" cy="203700"/>
            </a:xfrm>
            <a:prstGeom prst="rect">
              <a:avLst/>
            </a:prstGeom>
            <a:solidFill>
              <a:srgbClr val="7F9C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Arial"/>
                <a:ea typeface="Arial"/>
                <a:cs typeface="Arial"/>
                <a:sym typeface="Arial"/>
              </a:endParaRPr>
            </a:p>
          </p:txBody>
        </p:sp>
        <p:sp>
          <p:nvSpPr>
            <p:cNvPr id="400" name="Shape 400"/>
            <p:cNvSpPr/>
            <p:nvPr/>
          </p:nvSpPr>
          <p:spPr>
            <a:xfrm>
              <a:off x="7176015" y="3618669"/>
              <a:ext cx="2160000" cy="203700"/>
            </a:xfrm>
            <a:prstGeom prst="rect">
              <a:avLst/>
            </a:prstGeom>
            <a:solidFill>
              <a:srgbClr val="7F9C3C">
                <a:alpha val="8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Arial"/>
                <a:ea typeface="Arial"/>
                <a:cs typeface="Arial"/>
                <a:sym typeface="Arial"/>
              </a:endParaRPr>
            </a:p>
          </p:txBody>
        </p:sp>
      </p:grpSp>
      <p:grpSp>
        <p:nvGrpSpPr>
          <p:cNvPr id="401" name="Shape 401"/>
          <p:cNvGrpSpPr/>
          <p:nvPr/>
        </p:nvGrpSpPr>
        <p:grpSpPr>
          <a:xfrm>
            <a:off x="5188066" y="3693372"/>
            <a:ext cx="2160000" cy="407484"/>
            <a:chOff x="5016005" y="3414885"/>
            <a:chExt cx="2160000" cy="407484"/>
          </a:xfrm>
        </p:grpSpPr>
        <p:sp>
          <p:nvSpPr>
            <p:cNvPr id="402" name="Shape 402"/>
            <p:cNvSpPr/>
            <p:nvPr/>
          </p:nvSpPr>
          <p:spPr>
            <a:xfrm>
              <a:off x="5016005" y="3414885"/>
              <a:ext cx="2160000" cy="203700"/>
            </a:xfrm>
            <a:prstGeom prst="rect">
              <a:avLst/>
            </a:prstGeom>
            <a:solidFill>
              <a:srgbClr val="7F9C3C">
                <a:alpha val="8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Arial"/>
                <a:ea typeface="Arial"/>
                <a:cs typeface="Arial"/>
                <a:sym typeface="Arial"/>
              </a:endParaRPr>
            </a:p>
          </p:txBody>
        </p:sp>
        <p:sp>
          <p:nvSpPr>
            <p:cNvPr id="403" name="Shape 403"/>
            <p:cNvSpPr/>
            <p:nvPr/>
          </p:nvSpPr>
          <p:spPr>
            <a:xfrm>
              <a:off x="5016005" y="3618669"/>
              <a:ext cx="2160000" cy="203700"/>
            </a:xfrm>
            <a:prstGeom prst="rect">
              <a:avLst/>
            </a:prstGeom>
            <a:solidFill>
              <a:srgbClr val="7F9C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Arial"/>
                <a:ea typeface="Arial"/>
                <a:cs typeface="Arial"/>
                <a:sym typeface="Arial"/>
              </a:endParaRPr>
            </a:p>
          </p:txBody>
        </p:sp>
      </p:grpSp>
      <p:sp>
        <p:nvSpPr>
          <p:cNvPr id="404" name="Shape 404"/>
          <p:cNvSpPr txBox="1"/>
          <p:nvPr/>
        </p:nvSpPr>
        <p:spPr>
          <a:xfrm>
            <a:off x="1227323" y="4200761"/>
            <a:ext cx="1466700" cy="952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EE7D31"/>
              </a:buClr>
              <a:buSzPts val="1200"/>
              <a:buFont typeface="Arial"/>
              <a:buNone/>
            </a:pPr>
            <a:r>
              <a:rPr lang="en-US" sz="1200" b="1" dirty="0">
                <a:solidFill>
                  <a:srgbClr val="EE7D31"/>
                </a:solidFill>
                <a:latin typeface="Calibri"/>
                <a:ea typeface="Calibri"/>
                <a:cs typeface="Calibri"/>
                <a:sym typeface="Calibri"/>
              </a:rPr>
              <a:t>Regular income </a:t>
            </a:r>
            <a:r>
              <a:rPr lang="en-US" sz="1200" dirty="0">
                <a:solidFill>
                  <a:srgbClr val="595959"/>
                </a:solidFill>
                <a:latin typeface="Calibri"/>
                <a:ea typeface="Calibri"/>
                <a:cs typeface="Calibri"/>
                <a:sym typeface="Calibri"/>
              </a:rPr>
              <a:t>is often stretched to its limits when trying to cover basic bills like housing, utilities and transportation. </a:t>
            </a:r>
            <a:endParaRPr dirty="0"/>
          </a:p>
        </p:txBody>
      </p:sp>
      <p:grpSp>
        <p:nvGrpSpPr>
          <p:cNvPr id="405" name="Shape 405"/>
          <p:cNvGrpSpPr/>
          <p:nvPr/>
        </p:nvGrpSpPr>
        <p:grpSpPr>
          <a:xfrm>
            <a:off x="1470081" y="2484649"/>
            <a:ext cx="706500" cy="1019468"/>
            <a:chOff x="1435344" y="2082484"/>
            <a:chExt cx="706500" cy="1019468"/>
          </a:xfrm>
        </p:grpSpPr>
        <p:cxnSp>
          <p:nvCxnSpPr>
            <p:cNvPr id="406" name="Shape 406"/>
            <p:cNvCxnSpPr/>
            <p:nvPr/>
          </p:nvCxnSpPr>
          <p:spPr>
            <a:xfrm rot="10800000">
              <a:off x="1788612" y="2659752"/>
              <a:ext cx="0" cy="442200"/>
            </a:xfrm>
            <a:prstGeom prst="straightConnector1">
              <a:avLst/>
            </a:prstGeom>
            <a:noFill/>
            <a:ln w="12700" cap="flat" cmpd="sng">
              <a:solidFill>
                <a:srgbClr val="EE7D31"/>
              </a:solidFill>
              <a:prstDash val="solid"/>
              <a:miter lim="800000"/>
              <a:headEnd type="oval" w="med" len="med"/>
              <a:tailEnd type="none" w="sm" len="sm"/>
            </a:ln>
          </p:spPr>
        </p:cxnSp>
        <p:sp>
          <p:nvSpPr>
            <p:cNvPr id="407" name="Shape 407"/>
            <p:cNvSpPr/>
            <p:nvPr/>
          </p:nvSpPr>
          <p:spPr>
            <a:xfrm>
              <a:off x="1435344" y="2082484"/>
              <a:ext cx="706500" cy="706500"/>
            </a:xfrm>
            <a:prstGeom prst="ellipse">
              <a:avLst/>
            </a:prstGeom>
            <a:solidFill>
              <a:srgbClr val="EE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
        <p:nvSpPr>
          <p:cNvPr id="409" name="Shape 409"/>
          <p:cNvSpPr txBox="1"/>
          <p:nvPr/>
        </p:nvSpPr>
        <p:spPr>
          <a:xfrm>
            <a:off x="5939486" y="4282508"/>
            <a:ext cx="1466700" cy="952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95959"/>
              </a:buClr>
              <a:buSzPts val="1200"/>
              <a:buFont typeface="Arial"/>
              <a:buNone/>
            </a:pPr>
            <a:r>
              <a:rPr lang="en-US" sz="1200" dirty="0">
                <a:solidFill>
                  <a:srgbClr val="595959"/>
                </a:solidFill>
                <a:latin typeface="Calibri"/>
                <a:ea typeface="Calibri"/>
                <a:cs typeface="Calibri"/>
                <a:sym typeface="Calibri"/>
              </a:rPr>
              <a:t>Many </a:t>
            </a:r>
            <a:r>
              <a:rPr lang="en-US" sz="1200" dirty="0" smtClean="0">
                <a:solidFill>
                  <a:srgbClr val="595959"/>
                </a:solidFill>
                <a:latin typeface="Calibri"/>
                <a:ea typeface="Calibri"/>
                <a:cs typeface="Calibri"/>
                <a:sym typeface="Calibri"/>
              </a:rPr>
              <a:t>WIC-eligible families  </a:t>
            </a:r>
            <a:r>
              <a:rPr lang="en-US" sz="1200" dirty="0">
                <a:solidFill>
                  <a:srgbClr val="595959"/>
                </a:solidFill>
                <a:latin typeface="Calibri"/>
                <a:ea typeface="Calibri"/>
                <a:cs typeface="Calibri"/>
                <a:sym typeface="Calibri"/>
              </a:rPr>
              <a:t>also rely on </a:t>
            </a:r>
            <a:r>
              <a:rPr lang="en-US" sz="1200" b="1" dirty="0">
                <a:solidFill>
                  <a:srgbClr val="EE7D31"/>
                </a:solidFill>
                <a:latin typeface="Calibri"/>
                <a:ea typeface="Calibri"/>
                <a:cs typeface="Calibri"/>
                <a:sym typeface="Calibri"/>
              </a:rPr>
              <a:t>local food banks or programs </a:t>
            </a:r>
            <a:r>
              <a:rPr lang="en-US" sz="1200" dirty="0">
                <a:solidFill>
                  <a:srgbClr val="595959"/>
                </a:solidFill>
                <a:latin typeface="Calibri"/>
                <a:ea typeface="Calibri"/>
                <a:cs typeface="Calibri"/>
                <a:sym typeface="Calibri"/>
              </a:rPr>
              <a:t>through churches, etc., at least occasionally. </a:t>
            </a:r>
            <a:endParaRPr dirty="0"/>
          </a:p>
        </p:txBody>
      </p:sp>
      <p:sp>
        <p:nvSpPr>
          <p:cNvPr id="411" name="Shape 411"/>
          <p:cNvSpPr txBox="1"/>
          <p:nvPr/>
        </p:nvSpPr>
        <p:spPr>
          <a:xfrm>
            <a:off x="3684114" y="2395407"/>
            <a:ext cx="1693800" cy="110871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EE7D31"/>
              </a:buClr>
              <a:buSzPts val="1200"/>
              <a:buFont typeface="Arial"/>
              <a:buNone/>
            </a:pPr>
            <a:r>
              <a:rPr lang="en-US" sz="1200" b="1" dirty="0">
                <a:solidFill>
                  <a:srgbClr val="EE7D31"/>
                </a:solidFill>
                <a:latin typeface="Calibri"/>
                <a:ea typeface="Calibri"/>
                <a:cs typeface="Calibri"/>
                <a:sym typeface="Calibri"/>
              </a:rPr>
              <a:t>SNAP</a:t>
            </a:r>
            <a:r>
              <a:rPr lang="en-US" sz="1200" dirty="0">
                <a:solidFill>
                  <a:srgbClr val="595959"/>
                </a:solidFill>
                <a:latin typeface="Calibri"/>
                <a:ea typeface="Calibri"/>
                <a:cs typeface="Calibri"/>
                <a:sym typeface="Calibri"/>
              </a:rPr>
              <a:t> and </a:t>
            </a:r>
            <a:r>
              <a:rPr lang="en-US" sz="1200" b="1" dirty="0">
                <a:solidFill>
                  <a:srgbClr val="EE7D31"/>
                </a:solidFill>
                <a:latin typeface="Calibri"/>
                <a:ea typeface="Calibri"/>
                <a:cs typeface="Calibri"/>
                <a:sym typeface="Calibri"/>
              </a:rPr>
              <a:t>school meals for older children </a:t>
            </a:r>
            <a:r>
              <a:rPr lang="en-US" sz="1200" dirty="0">
                <a:solidFill>
                  <a:srgbClr val="595959"/>
                </a:solidFill>
                <a:latin typeface="Calibri"/>
                <a:ea typeface="Calibri"/>
                <a:cs typeface="Calibri"/>
                <a:sym typeface="Calibri"/>
              </a:rPr>
              <a:t>are a big  help to many families and some express worries that there have been or will be cuts in these programs.  </a:t>
            </a:r>
            <a:endParaRPr dirty="0"/>
          </a:p>
        </p:txBody>
      </p:sp>
      <p:sp>
        <p:nvSpPr>
          <p:cNvPr id="413" name="Shape 413"/>
          <p:cNvSpPr txBox="1"/>
          <p:nvPr/>
        </p:nvSpPr>
        <p:spPr>
          <a:xfrm>
            <a:off x="7947974" y="2395407"/>
            <a:ext cx="1466700" cy="952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95959"/>
              </a:buClr>
              <a:buSzPts val="1200"/>
              <a:buFont typeface="Arial"/>
              <a:buNone/>
            </a:pPr>
            <a:r>
              <a:rPr lang="en-US" sz="1200" dirty="0">
                <a:solidFill>
                  <a:srgbClr val="595959"/>
                </a:solidFill>
                <a:latin typeface="Calibri"/>
                <a:ea typeface="Calibri"/>
                <a:cs typeface="Calibri"/>
                <a:sym typeface="Calibri"/>
              </a:rPr>
              <a:t>For those who have </a:t>
            </a:r>
            <a:r>
              <a:rPr lang="en-US" sz="1200" b="1" dirty="0">
                <a:solidFill>
                  <a:srgbClr val="EE7D31"/>
                </a:solidFill>
                <a:latin typeface="Calibri"/>
                <a:ea typeface="Calibri"/>
                <a:cs typeface="Calibri"/>
                <a:sym typeface="Calibri"/>
              </a:rPr>
              <a:t>family or close friends </a:t>
            </a:r>
            <a:r>
              <a:rPr lang="en-US" sz="1200" dirty="0">
                <a:solidFill>
                  <a:srgbClr val="595959"/>
                </a:solidFill>
                <a:latin typeface="Calibri"/>
                <a:ea typeface="Calibri"/>
                <a:cs typeface="Calibri"/>
                <a:sym typeface="Calibri"/>
              </a:rPr>
              <a:t>nearby, they may reach out for help stretching until the next payday.</a:t>
            </a:r>
            <a:endParaRPr dirty="0"/>
          </a:p>
        </p:txBody>
      </p:sp>
      <p:grpSp>
        <p:nvGrpSpPr>
          <p:cNvPr id="415" name="Shape 415"/>
          <p:cNvGrpSpPr/>
          <p:nvPr/>
        </p:nvGrpSpPr>
        <p:grpSpPr>
          <a:xfrm>
            <a:off x="6214747" y="2371240"/>
            <a:ext cx="706500" cy="1019468"/>
            <a:chOff x="1435344" y="2082484"/>
            <a:chExt cx="706500" cy="1019468"/>
          </a:xfrm>
        </p:grpSpPr>
        <p:cxnSp>
          <p:nvCxnSpPr>
            <p:cNvPr id="416" name="Shape 416"/>
            <p:cNvCxnSpPr/>
            <p:nvPr/>
          </p:nvCxnSpPr>
          <p:spPr>
            <a:xfrm rot="10800000">
              <a:off x="1788612" y="2659752"/>
              <a:ext cx="0" cy="442200"/>
            </a:xfrm>
            <a:prstGeom prst="straightConnector1">
              <a:avLst/>
            </a:prstGeom>
            <a:noFill/>
            <a:ln w="12700" cap="flat" cmpd="sng">
              <a:solidFill>
                <a:srgbClr val="EE7D31"/>
              </a:solidFill>
              <a:prstDash val="solid"/>
              <a:miter lim="800000"/>
              <a:headEnd type="oval" w="med" len="med"/>
              <a:tailEnd type="none" w="sm" len="sm"/>
            </a:ln>
          </p:spPr>
        </p:cxnSp>
        <p:sp>
          <p:nvSpPr>
            <p:cNvPr id="417" name="Shape 417"/>
            <p:cNvSpPr/>
            <p:nvPr/>
          </p:nvSpPr>
          <p:spPr>
            <a:xfrm>
              <a:off x="1435344" y="2082484"/>
              <a:ext cx="706500" cy="706500"/>
            </a:xfrm>
            <a:prstGeom prst="ellipse">
              <a:avLst/>
            </a:prstGeom>
            <a:solidFill>
              <a:srgbClr val="EE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418" name="Shape 418"/>
          <p:cNvGrpSpPr/>
          <p:nvPr/>
        </p:nvGrpSpPr>
        <p:grpSpPr>
          <a:xfrm rot="10800000">
            <a:off x="4085481" y="4282508"/>
            <a:ext cx="706500" cy="1019468"/>
            <a:chOff x="1435344" y="2082484"/>
            <a:chExt cx="706500" cy="1019468"/>
          </a:xfrm>
        </p:grpSpPr>
        <p:cxnSp>
          <p:nvCxnSpPr>
            <p:cNvPr id="419" name="Shape 419"/>
            <p:cNvCxnSpPr/>
            <p:nvPr/>
          </p:nvCxnSpPr>
          <p:spPr>
            <a:xfrm rot="10800000">
              <a:off x="1788612" y="2659752"/>
              <a:ext cx="0" cy="442200"/>
            </a:xfrm>
            <a:prstGeom prst="straightConnector1">
              <a:avLst/>
            </a:prstGeom>
            <a:noFill/>
            <a:ln w="12700" cap="flat" cmpd="sng">
              <a:solidFill>
                <a:srgbClr val="EE7D31"/>
              </a:solidFill>
              <a:prstDash val="solid"/>
              <a:miter lim="800000"/>
              <a:headEnd type="oval" w="med" len="med"/>
              <a:tailEnd type="none" w="sm" len="sm"/>
            </a:ln>
          </p:spPr>
        </p:cxnSp>
        <p:sp>
          <p:nvSpPr>
            <p:cNvPr id="420" name="Shape 420"/>
            <p:cNvSpPr/>
            <p:nvPr/>
          </p:nvSpPr>
          <p:spPr>
            <a:xfrm>
              <a:off x="1435344" y="2082484"/>
              <a:ext cx="706500" cy="706500"/>
            </a:xfrm>
            <a:prstGeom prst="ellipse">
              <a:avLst/>
            </a:prstGeom>
            <a:solidFill>
              <a:srgbClr val="EE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
        <p:nvSpPr>
          <p:cNvPr id="421" name="Shape 421"/>
          <p:cNvSpPr/>
          <p:nvPr/>
        </p:nvSpPr>
        <p:spPr>
          <a:xfrm rot="10800000">
            <a:off x="9325142" y="3451565"/>
            <a:ext cx="908400" cy="867300"/>
          </a:xfrm>
          <a:prstGeom prst="ellipse">
            <a:avLst/>
          </a:prstGeom>
          <a:solidFill>
            <a:srgbClr val="EE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22" name="Shape 422"/>
          <p:cNvSpPr txBox="1"/>
          <p:nvPr/>
        </p:nvSpPr>
        <p:spPr>
          <a:xfrm>
            <a:off x="10316608" y="3411697"/>
            <a:ext cx="1640100" cy="952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EE7D31"/>
              </a:buClr>
              <a:buSzPts val="1200"/>
              <a:buFont typeface="Arial"/>
              <a:buNone/>
            </a:pPr>
            <a:r>
              <a:rPr lang="en-US" sz="1200" b="1" dirty="0">
                <a:solidFill>
                  <a:srgbClr val="EE7D31"/>
                </a:solidFill>
                <a:latin typeface="Calibri"/>
                <a:ea typeface="Calibri"/>
                <a:cs typeface="Calibri"/>
                <a:sym typeface="Calibri"/>
              </a:rPr>
              <a:t>WIC</a:t>
            </a:r>
            <a:r>
              <a:rPr lang="en-US" sz="1200" dirty="0">
                <a:solidFill>
                  <a:srgbClr val="595959"/>
                </a:solidFill>
                <a:latin typeface="Calibri"/>
                <a:ea typeface="Calibri"/>
                <a:cs typeface="Calibri"/>
                <a:sym typeface="Calibri"/>
              </a:rPr>
              <a:t> </a:t>
            </a:r>
            <a:r>
              <a:rPr lang="en-US" sz="1200" dirty="0" smtClean="0">
                <a:solidFill>
                  <a:srgbClr val="595959"/>
                </a:solidFill>
                <a:latin typeface="Calibri"/>
                <a:ea typeface="Calibri"/>
                <a:cs typeface="Calibri"/>
                <a:sym typeface="Calibri"/>
              </a:rPr>
              <a:t>may be seen </a:t>
            </a:r>
            <a:r>
              <a:rPr lang="en-US" sz="1200" dirty="0">
                <a:solidFill>
                  <a:srgbClr val="595959"/>
                </a:solidFill>
                <a:latin typeface="Calibri"/>
                <a:ea typeface="Calibri"/>
                <a:cs typeface="Calibri"/>
                <a:sym typeface="Calibri"/>
              </a:rPr>
              <a:t>as both the </a:t>
            </a:r>
            <a:r>
              <a:rPr lang="en-US" sz="1200" b="1" dirty="0">
                <a:solidFill>
                  <a:srgbClr val="EE7D31"/>
                </a:solidFill>
                <a:latin typeface="Calibri"/>
                <a:ea typeface="Calibri"/>
                <a:cs typeface="Calibri"/>
                <a:sym typeface="Calibri"/>
              </a:rPr>
              <a:t>baseline to prevent food insecurity </a:t>
            </a:r>
            <a:r>
              <a:rPr lang="en-US" sz="1200" dirty="0">
                <a:solidFill>
                  <a:srgbClr val="595959"/>
                </a:solidFill>
                <a:latin typeface="Calibri"/>
                <a:ea typeface="Calibri"/>
                <a:cs typeface="Calibri"/>
                <a:sym typeface="Calibri"/>
              </a:rPr>
              <a:t>and the </a:t>
            </a:r>
            <a:r>
              <a:rPr lang="en-US" sz="1200" b="1" dirty="0">
                <a:solidFill>
                  <a:srgbClr val="EE7D31"/>
                </a:solidFill>
                <a:latin typeface="Calibri"/>
                <a:ea typeface="Calibri"/>
                <a:cs typeface="Calibri"/>
                <a:sym typeface="Calibri"/>
              </a:rPr>
              <a:t>last defender against it</a:t>
            </a:r>
            <a:r>
              <a:rPr lang="en-US" sz="1200" dirty="0">
                <a:solidFill>
                  <a:srgbClr val="595959"/>
                </a:solidFill>
                <a:latin typeface="Calibri"/>
                <a:ea typeface="Calibri"/>
                <a:cs typeface="Calibri"/>
                <a:sym typeface="Calibri"/>
              </a:rPr>
              <a:t>, especially for families with pre-school aged children.  </a:t>
            </a:r>
            <a:endParaRPr dirty="0"/>
          </a:p>
        </p:txBody>
      </p:sp>
      <p:sp>
        <p:nvSpPr>
          <p:cNvPr id="424" name="Shape 424"/>
          <p:cNvSpPr txBox="1"/>
          <p:nvPr/>
        </p:nvSpPr>
        <p:spPr>
          <a:xfrm>
            <a:off x="290256" y="5307898"/>
            <a:ext cx="3817800" cy="952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b="1" i="1" dirty="0">
                <a:solidFill>
                  <a:schemeClr val="dk1"/>
                </a:solidFill>
                <a:latin typeface="Calibri"/>
                <a:ea typeface="Calibri"/>
                <a:cs typeface="Calibri"/>
                <a:sym typeface="Calibri"/>
              </a:rPr>
              <a:t>“Even a small, not-so-nice one bedroom runs $1100/mo. After you pay rent, phone, and I don’t even have a car, there’s not much left over.” </a:t>
            </a:r>
            <a:endParaRPr dirty="0"/>
          </a:p>
        </p:txBody>
      </p:sp>
      <p:sp>
        <p:nvSpPr>
          <p:cNvPr id="425" name="Shape 425"/>
          <p:cNvSpPr txBox="1"/>
          <p:nvPr/>
        </p:nvSpPr>
        <p:spPr>
          <a:xfrm>
            <a:off x="2072486" y="1438144"/>
            <a:ext cx="3867000" cy="952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b="1" i="1" dirty="0">
                <a:solidFill>
                  <a:schemeClr val="dk1"/>
                </a:solidFill>
                <a:latin typeface="Calibri"/>
                <a:ea typeface="Calibri"/>
                <a:cs typeface="Calibri"/>
                <a:sym typeface="Calibri"/>
              </a:rPr>
              <a:t>“My kids eat at school, so at least I know they’re getting nutrition.” </a:t>
            </a:r>
            <a:endParaRPr dirty="0"/>
          </a:p>
          <a:p>
            <a:pPr marL="0" marR="0" lvl="0" indent="0" algn="l" rtl="0">
              <a:lnSpc>
                <a:spcPct val="90000"/>
              </a:lnSpc>
              <a:spcBef>
                <a:spcPts val="750"/>
              </a:spcBef>
              <a:spcAft>
                <a:spcPts val="0"/>
              </a:spcAft>
              <a:buClr>
                <a:schemeClr val="dk1"/>
              </a:buClr>
              <a:buSzPts val="1200"/>
              <a:buFont typeface="Arial"/>
              <a:buNone/>
            </a:pPr>
            <a:r>
              <a:rPr lang="en-US" sz="1200" b="1" i="1" dirty="0">
                <a:solidFill>
                  <a:schemeClr val="dk1"/>
                </a:solidFill>
                <a:latin typeface="Calibri"/>
                <a:ea typeface="Calibri"/>
                <a:cs typeface="Calibri"/>
                <a:sym typeface="Calibri"/>
              </a:rPr>
              <a:t>“They keep cutting back, though. My mom’s on disability and only gets $10/mo. From SNAP.” </a:t>
            </a:r>
            <a:endParaRPr dirty="0"/>
          </a:p>
        </p:txBody>
      </p:sp>
      <p:sp>
        <p:nvSpPr>
          <p:cNvPr id="426" name="Shape 426"/>
          <p:cNvSpPr txBox="1"/>
          <p:nvPr/>
        </p:nvSpPr>
        <p:spPr>
          <a:xfrm>
            <a:off x="5192336" y="5445816"/>
            <a:ext cx="2961000" cy="952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b="1" i="1" dirty="0">
                <a:solidFill>
                  <a:schemeClr val="dk1"/>
                </a:solidFill>
                <a:latin typeface="Calibri"/>
                <a:ea typeface="Calibri"/>
                <a:cs typeface="Calibri"/>
                <a:sym typeface="Calibri"/>
              </a:rPr>
              <a:t>‘When we first arrived (in this country) we got food, clothes and other help from our church.’</a:t>
            </a:r>
            <a:endParaRPr dirty="0"/>
          </a:p>
          <a:p>
            <a:pPr marL="0" marR="0" lvl="0" indent="0" algn="l" rtl="0">
              <a:lnSpc>
                <a:spcPct val="90000"/>
              </a:lnSpc>
              <a:spcBef>
                <a:spcPts val="750"/>
              </a:spcBef>
              <a:spcAft>
                <a:spcPts val="0"/>
              </a:spcAft>
              <a:buClr>
                <a:schemeClr val="dk1"/>
              </a:buClr>
              <a:buSzPts val="1200"/>
              <a:buFont typeface="Arial"/>
              <a:buNone/>
            </a:pPr>
            <a:r>
              <a:rPr lang="en-US" sz="1200" b="1" i="1" dirty="0">
                <a:solidFill>
                  <a:schemeClr val="dk1"/>
                </a:solidFill>
                <a:latin typeface="Calibri"/>
                <a:ea typeface="Calibri"/>
                <a:cs typeface="Calibri"/>
                <a:sym typeface="Calibri"/>
              </a:rPr>
              <a:t>“No one should be embarrassed to get help. You should be embarrassed NOT to get help for your child.”</a:t>
            </a:r>
            <a:endParaRPr sz="1200" b="1" i="1" dirty="0">
              <a:solidFill>
                <a:schemeClr val="dk1"/>
              </a:solidFill>
              <a:latin typeface="Calibri"/>
              <a:ea typeface="Calibri"/>
              <a:cs typeface="Calibri"/>
              <a:sym typeface="Calibri"/>
            </a:endParaRPr>
          </a:p>
        </p:txBody>
      </p:sp>
      <p:sp>
        <p:nvSpPr>
          <p:cNvPr id="427" name="Shape 427"/>
          <p:cNvSpPr txBox="1"/>
          <p:nvPr/>
        </p:nvSpPr>
        <p:spPr>
          <a:xfrm>
            <a:off x="7131853" y="1761421"/>
            <a:ext cx="3867000" cy="952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b="1" i="1" dirty="0">
                <a:solidFill>
                  <a:schemeClr val="dk1"/>
                </a:solidFill>
                <a:latin typeface="Calibri"/>
                <a:ea typeface="Calibri"/>
                <a:cs typeface="Calibri"/>
                <a:sym typeface="Calibri"/>
              </a:rPr>
              <a:t>“I’ve never gotten to that point, thank God. But I have knocked on my mother’s door a few times and she made us all sandwiches.” </a:t>
            </a:r>
            <a:endParaRPr dirty="0"/>
          </a:p>
        </p:txBody>
      </p:sp>
      <p:sp>
        <p:nvSpPr>
          <p:cNvPr id="428" name="Shape 428"/>
          <p:cNvSpPr txBox="1"/>
          <p:nvPr/>
        </p:nvSpPr>
        <p:spPr>
          <a:xfrm>
            <a:off x="8893108" y="4724708"/>
            <a:ext cx="3063600" cy="952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b="1" i="1" dirty="0">
                <a:solidFill>
                  <a:schemeClr val="dk1"/>
                </a:solidFill>
                <a:latin typeface="Calibri"/>
                <a:ea typeface="Calibri"/>
                <a:cs typeface="Calibri"/>
                <a:sym typeface="Calibri"/>
              </a:rPr>
              <a:t>“I have gotten to that point a few times. I’ve got extra fat, so I’ll be okay if I don’t eat for a day or two until the next check comes in. But the babies always ate. I knew with WIC they’ll always have their milk.” </a:t>
            </a:r>
            <a:endParaRPr dirty="0"/>
          </a:p>
          <a:p>
            <a:pPr marL="0" marR="0" lvl="0" indent="0" algn="l" rtl="0">
              <a:lnSpc>
                <a:spcPct val="90000"/>
              </a:lnSpc>
              <a:spcBef>
                <a:spcPts val="750"/>
              </a:spcBef>
              <a:spcAft>
                <a:spcPts val="0"/>
              </a:spcAft>
              <a:buClr>
                <a:schemeClr val="dk1"/>
              </a:buClr>
              <a:buSzPts val="1200"/>
              <a:buFont typeface="Arial"/>
              <a:buNone/>
            </a:pPr>
            <a:r>
              <a:rPr lang="en-US" sz="1200" b="1" i="1" dirty="0">
                <a:solidFill>
                  <a:schemeClr val="dk1"/>
                </a:solidFill>
                <a:latin typeface="Calibri"/>
                <a:ea typeface="Calibri"/>
                <a:cs typeface="Calibri"/>
                <a:sym typeface="Calibri"/>
              </a:rPr>
              <a:t>“It doesn’t cover the entire cost [of formula]—but it provides that base so I don’t worry.” </a:t>
            </a:r>
            <a:endParaRPr dirty="0"/>
          </a:p>
        </p:txBody>
      </p:sp>
      <p:sp>
        <p:nvSpPr>
          <p:cNvPr id="429" name="Shape 429"/>
          <p:cNvSpPr txBox="1">
            <a:spLocks noGrp="1"/>
          </p:cNvSpPr>
          <p:nvPr>
            <p:ph type="title" idx="4294967295"/>
          </p:nvPr>
        </p:nvSpPr>
        <p:spPr>
          <a:xfrm>
            <a:off x="556051" y="282931"/>
            <a:ext cx="10515600" cy="1054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smtClean="0">
                <a:solidFill>
                  <a:schemeClr val="tx2">
                    <a:lumMod val="50000"/>
                  </a:schemeClr>
                </a:solidFill>
                <a:latin typeface="Arial" panose="020B0604020202020204" pitchFamily="34" charset="0"/>
                <a:cs typeface="Arial" panose="020B0604020202020204" pitchFamily="34" charset="0"/>
              </a:rPr>
              <a:t>Food Insecurity is Common</a:t>
            </a:r>
            <a:endParaRPr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CFB Brand 2016">
      <a:dk1>
        <a:srgbClr val="000000"/>
      </a:dk1>
      <a:lt1>
        <a:srgbClr val="FFFFFF"/>
      </a:lt1>
      <a:dk2>
        <a:srgbClr val="44546A"/>
      </a:dk2>
      <a:lt2>
        <a:srgbClr val="E7E6E6"/>
      </a:lt2>
      <a:accent1>
        <a:srgbClr val="E07900"/>
      </a:accent1>
      <a:accent2>
        <a:srgbClr val="F47721"/>
      </a:accent2>
      <a:accent3>
        <a:srgbClr val="6A8AFF"/>
      </a:accent3>
      <a:accent4>
        <a:srgbClr val="9B71FF"/>
      </a:accent4>
      <a:accent5>
        <a:srgbClr val="37AB83"/>
      </a:accent5>
      <a:accent6>
        <a:srgbClr val="B6E447"/>
      </a:accent6>
      <a:hlink>
        <a:srgbClr val="F47521"/>
      </a:hlink>
      <a:folHlink>
        <a:srgbClr val="E97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3083</Words>
  <Application>Microsoft Office PowerPoint</Application>
  <PresentationFormat>Custom</PresentationFormat>
  <Paragraphs>302</Paragraphs>
  <Slides>20</Slides>
  <Notes>15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20</vt:i4>
      </vt:variant>
    </vt:vector>
  </HeadingPairs>
  <TitlesOfParts>
    <vt:vector size="34" baseType="lpstr">
      <vt:lpstr>Arial</vt:lpstr>
      <vt:lpstr>Montserrat Light</vt:lpstr>
      <vt:lpstr>Symbol</vt:lpstr>
      <vt:lpstr>Montserrat</vt:lpstr>
      <vt:lpstr>Times New Roman</vt:lpstr>
      <vt:lpstr>Calibri</vt:lpstr>
      <vt:lpstr>Helvetica Neue Light</vt:lpstr>
      <vt:lpstr>맑은 고딕</vt:lpstr>
      <vt:lpstr>Arial Unicode MS</vt:lpstr>
      <vt:lpstr>Arimo</vt:lpstr>
      <vt:lpstr>Segoe UI</vt:lpstr>
      <vt:lpstr>1_Office Theme</vt:lpstr>
      <vt:lpstr>Office Theme</vt:lpstr>
      <vt:lpstr>Office Theme</vt:lpstr>
      <vt:lpstr>PowerPoint Presentation</vt:lpstr>
      <vt:lpstr>Georgia WIC Working Group</vt:lpstr>
      <vt:lpstr>Focus Group Design Committee: </vt:lpstr>
      <vt:lpstr>Focus Group Participants</vt:lpstr>
      <vt:lpstr>Discussion Topics</vt:lpstr>
      <vt:lpstr>Findings</vt:lpstr>
      <vt:lpstr>General Awareness of WIC</vt:lpstr>
      <vt:lpstr>Awareness &amp; Enrollment</vt:lpstr>
      <vt:lpstr>Food Insecurity is Common</vt:lpstr>
      <vt:lpstr>Other Supports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Lauren Waits</cp:lastModifiedBy>
  <cp:revision>34</cp:revision>
  <dcterms:modified xsi:type="dcterms:W3CDTF">2018-04-17T20:43:26Z</dcterms:modified>
</cp:coreProperties>
</file>