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60" r:id="rId5"/>
    <p:sldId id="258" r:id="rId6"/>
    <p:sldId id="281" r:id="rId7"/>
    <p:sldId id="279" r:id="rId8"/>
    <p:sldId id="261" r:id="rId9"/>
    <p:sldId id="264" r:id="rId10"/>
    <p:sldId id="265" r:id="rId11"/>
    <p:sldId id="262" r:id="rId12"/>
    <p:sldId id="270" r:id="rId13"/>
    <p:sldId id="266" r:id="rId14"/>
    <p:sldId id="267" r:id="rId15"/>
    <p:sldId id="274" r:id="rId16"/>
    <p:sldId id="275" r:id="rId17"/>
    <p:sldId id="276" r:id="rId18"/>
    <p:sldId id="277" r:id="rId19"/>
    <p:sldId id="278" r:id="rId20"/>
    <p:sldId id="272" r:id="rId21"/>
    <p:sldId id="273" r:id="rId22"/>
    <p:sldId id="263" r:id="rId23"/>
    <p:sldId id="271" r:id="rId24"/>
    <p:sldId id="268" r:id="rId25"/>
    <p:sldId id="280" r:id="rId26"/>
    <p:sldId id="287" r:id="rId27"/>
    <p:sldId id="288" r:id="rId28"/>
    <p:sldId id="283" r:id="rId29"/>
    <p:sldId id="269" r:id="rId30"/>
    <p:sldId id="286" r:id="rId31"/>
    <p:sldId id="289" r:id="rId32"/>
    <p:sldId id="282" r:id="rId33"/>
    <p:sldId id="285" r:id="rId34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0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57B7286C-4121-417D-B22B-4B5815D4C560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C09A447F-1D14-440B-80E7-135D27CE6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6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A447F-1D14-440B-80E7-135D27CE60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8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D667-2622-4D06-B188-9BC7C804F1F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12AC-595D-429E-B4AF-5D8DF6E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3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D667-2622-4D06-B188-9BC7C804F1F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12AC-595D-429E-B4AF-5D8DF6E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0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D667-2622-4D06-B188-9BC7C804F1F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12AC-595D-429E-B4AF-5D8DF6E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8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D667-2622-4D06-B188-9BC7C804F1F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12AC-595D-429E-B4AF-5D8DF6E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2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D667-2622-4D06-B188-9BC7C804F1F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12AC-595D-429E-B4AF-5D8DF6E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0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D667-2622-4D06-B188-9BC7C804F1F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12AC-595D-429E-B4AF-5D8DF6E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D667-2622-4D06-B188-9BC7C804F1F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12AC-595D-429E-B4AF-5D8DF6E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D667-2622-4D06-B188-9BC7C804F1F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12AC-595D-429E-B4AF-5D8DF6E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8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D667-2622-4D06-B188-9BC7C804F1F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12AC-595D-429E-B4AF-5D8DF6E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6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D667-2622-4D06-B188-9BC7C804F1F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12AC-595D-429E-B4AF-5D8DF6E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0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D667-2622-4D06-B188-9BC7C804F1F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12AC-595D-429E-B4AF-5D8DF6E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8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1D667-2622-4D06-B188-9BC7C804F1F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A12AC-595D-429E-B4AF-5D8DF6EA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0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tkirkpatrick@lickingcohealth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1066800"/>
            <a:ext cx="876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endParaRPr lang="en-US" sz="3200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200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438471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Todd Kirkpatrick, MS, RD, LD</a:t>
            </a: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Director of Health Promotion</a:t>
            </a: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Licking County Health Department</a:t>
            </a:r>
          </a:p>
        </p:txBody>
      </p:sp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A4B1DC36-46AF-4D8F-B0DE-6A75FA256B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67400"/>
            <a:ext cx="2493293" cy="822579"/>
          </a:xfrm>
          <a:prstGeom prst="rect">
            <a:avLst/>
          </a:prstGeom>
        </p:spPr>
      </p:pic>
      <p:pic>
        <p:nvPicPr>
          <p:cNvPr id="5" name="Picture 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AE7F07EA-BE3C-491D-B721-DED6774F7F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635841"/>
            <a:ext cx="1168908" cy="116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Process Mapping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935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Add: our map</a:t>
            </a:r>
          </a:p>
        </p:txBody>
      </p:sp>
      <p:pic>
        <p:nvPicPr>
          <p:cNvPr id="12" name="Picture 11" descr="A bed in a room&#10;&#10;Description generated with very high confidence">
            <a:extLst>
              <a:ext uri="{FF2B5EF4-FFF2-40B4-BE49-F238E27FC236}">
                <a16:creationId xmlns:a16="http://schemas.microsoft.com/office/drawing/2014/main" id="{B7E2004F-F7A1-4C07-BE61-8965222D4C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1111" r="8333" b="21111"/>
          <a:stretch/>
        </p:blipFill>
        <p:spPr>
          <a:xfrm>
            <a:off x="533400" y="1447800"/>
            <a:ext cx="8001000" cy="396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8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Clinic Layout</a:t>
            </a:r>
          </a:p>
        </p:txBody>
      </p:sp>
      <p:pic>
        <p:nvPicPr>
          <p:cNvPr id="7" name="Picture 6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3DEA6237-FEA9-4ABA-ADD4-8E1662DB03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1" r="56587" b="27462"/>
          <a:stretch/>
        </p:blipFill>
        <p:spPr>
          <a:xfrm>
            <a:off x="1485900" y="1215253"/>
            <a:ext cx="6781800" cy="42254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224224-B7F7-4EB8-B347-324EDD5AEA8D}"/>
              </a:ext>
            </a:extLst>
          </p:cNvPr>
          <p:cNvSpPr txBox="1"/>
          <p:nvPr/>
        </p:nvSpPr>
        <p:spPr>
          <a:xfrm>
            <a:off x="1447800" y="5269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Entrance/Exit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4AE6BB-B028-4BFE-B072-130BF9CAF6C9}"/>
              </a:ext>
            </a:extLst>
          </p:cNvPr>
          <p:cNvSpPr txBox="1"/>
          <p:nvPr/>
        </p:nvSpPr>
        <p:spPr>
          <a:xfrm>
            <a:off x="5410200" y="4572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Waiting Room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81D2F5-9501-4AAF-A286-4A742AEC0243}"/>
              </a:ext>
            </a:extLst>
          </p:cNvPr>
          <p:cNvSpPr txBox="1"/>
          <p:nvPr/>
        </p:nvSpPr>
        <p:spPr>
          <a:xfrm>
            <a:off x="609600" y="3276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Check-in Office</a:t>
            </a:r>
          </a:p>
          <a:p>
            <a:r>
              <a:rPr lang="en-US" dirty="0"/>
              <a:t>(4 staff)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0D4821-95F8-45D5-B7B5-C931FAFECE35}"/>
              </a:ext>
            </a:extLst>
          </p:cNvPr>
          <p:cNvSpPr txBox="1"/>
          <p:nvPr/>
        </p:nvSpPr>
        <p:spPr>
          <a:xfrm>
            <a:off x="1752600" y="22214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Clinic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221008-8E3E-4063-9B03-4F388DB8A46B}"/>
              </a:ext>
            </a:extLst>
          </p:cNvPr>
          <p:cNvSpPr txBox="1"/>
          <p:nvPr/>
        </p:nvSpPr>
        <p:spPr>
          <a:xfrm>
            <a:off x="2748887" y="129309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 Professionals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C471E7-14B5-4A5F-B4DA-010B404236BD}"/>
              </a:ext>
            </a:extLst>
          </p:cNvPr>
          <p:cNvCxnSpPr/>
          <p:nvPr/>
        </p:nvCxnSpPr>
        <p:spPr>
          <a:xfrm flipH="1" flipV="1">
            <a:off x="5029200" y="4114800"/>
            <a:ext cx="38100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150E6FD-A6BF-45E0-8E49-7EDA43E686A7}"/>
              </a:ext>
            </a:extLst>
          </p:cNvPr>
          <p:cNvCxnSpPr>
            <a:cxnSpLocks/>
          </p:cNvCxnSpPr>
          <p:nvPr/>
        </p:nvCxnSpPr>
        <p:spPr>
          <a:xfrm flipV="1">
            <a:off x="2895600" y="4572000"/>
            <a:ext cx="1066800" cy="697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935E1A2-427E-4159-87AB-657BA3DBFA41}"/>
              </a:ext>
            </a:extLst>
          </p:cNvPr>
          <p:cNvCxnSpPr/>
          <p:nvPr/>
        </p:nvCxnSpPr>
        <p:spPr>
          <a:xfrm>
            <a:off x="1905000" y="3733800"/>
            <a:ext cx="1828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DBC3A3F-A8B7-4DCB-A3C7-5CF92E1C5123}"/>
              </a:ext>
            </a:extLst>
          </p:cNvPr>
          <p:cNvCxnSpPr/>
          <p:nvPr/>
        </p:nvCxnSpPr>
        <p:spPr>
          <a:xfrm>
            <a:off x="2438400" y="2438400"/>
            <a:ext cx="1905000" cy="1219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CF45285-CDA2-4E18-AA5B-1746CBE6CD34}"/>
              </a:ext>
            </a:extLst>
          </p:cNvPr>
          <p:cNvCxnSpPr/>
          <p:nvPr/>
        </p:nvCxnSpPr>
        <p:spPr>
          <a:xfrm>
            <a:off x="4114800" y="1740932"/>
            <a:ext cx="381000" cy="62126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7A35A02-D9B7-4CED-9C1F-F6EA829EFA94}"/>
              </a:ext>
            </a:extLst>
          </p:cNvPr>
          <p:cNvCxnSpPr/>
          <p:nvPr/>
        </p:nvCxnSpPr>
        <p:spPr>
          <a:xfrm>
            <a:off x="4495800" y="1740932"/>
            <a:ext cx="381000" cy="36933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56DA921-2DCF-4E6C-9C72-4A9C1C151ABD}"/>
              </a:ext>
            </a:extLst>
          </p:cNvPr>
          <p:cNvCxnSpPr/>
          <p:nvPr/>
        </p:nvCxnSpPr>
        <p:spPr>
          <a:xfrm>
            <a:off x="4838700" y="1477762"/>
            <a:ext cx="381000" cy="44783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42E6FF-5293-4D43-BCC8-ADF282E7B43E}"/>
              </a:ext>
            </a:extLst>
          </p:cNvPr>
          <p:cNvCxnSpPr>
            <a:cxnSpLocks/>
          </p:cNvCxnSpPr>
          <p:nvPr/>
        </p:nvCxnSpPr>
        <p:spPr>
          <a:xfrm>
            <a:off x="5219700" y="1293096"/>
            <a:ext cx="1714500" cy="0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E0DC047-8240-4410-B848-D40A1712B4D5}"/>
              </a:ext>
            </a:extLst>
          </p:cNvPr>
          <p:cNvCxnSpPr/>
          <p:nvPr/>
        </p:nvCxnSpPr>
        <p:spPr>
          <a:xfrm>
            <a:off x="6934200" y="1293096"/>
            <a:ext cx="0" cy="44783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905410A-9D85-4884-BB6D-794CB0ACE399}"/>
              </a:ext>
            </a:extLst>
          </p:cNvPr>
          <p:cNvSpPr txBox="1"/>
          <p:nvPr/>
        </p:nvSpPr>
        <p:spPr>
          <a:xfrm>
            <a:off x="4533900" y="510539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 In </a:t>
            </a:r>
            <a:r>
              <a:rPr lang="en-US" dirty="0" err="1"/>
              <a:t>WIndow</a:t>
            </a:r>
            <a:endParaRPr lang="en-US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A04C361-4684-4744-A460-F77C501BE54E}"/>
              </a:ext>
            </a:extLst>
          </p:cNvPr>
          <p:cNvCxnSpPr/>
          <p:nvPr/>
        </p:nvCxnSpPr>
        <p:spPr>
          <a:xfrm flipH="1" flipV="1">
            <a:off x="4343400" y="4343400"/>
            <a:ext cx="685800" cy="7619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3F14239-D477-45FC-A572-F800E60F88CC}"/>
              </a:ext>
            </a:extLst>
          </p:cNvPr>
          <p:cNvCxnSpPr/>
          <p:nvPr/>
        </p:nvCxnSpPr>
        <p:spPr>
          <a:xfrm>
            <a:off x="5791200" y="1304764"/>
            <a:ext cx="0" cy="44783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6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Initial Data Collection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935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Design of the Collection Tool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133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Waiting for Check-in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268090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Check-in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321430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Waiting for Clinic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374770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Clinic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428110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Waiting for Counseling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481450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Counseling</a:t>
            </a:r>
          </a:p>
        </p:txBody>
      </p:sp>
    </p:spTree>
    <p:extLst>
      <p:ext uri="{BB962C8B-B14F-4D97-AF65-F5344CB8AC3E}">
        <p14:creationId xmlns:p14="http://schemas.microsoft.com/office/powerpoint/2010/main" val="89605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Initial Data Collection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3784603-9CE6-4010-85B0-8CF0C8E095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" r="51011"/>
          <a:stretch/>
        </p:blipFill>
        <p:spPr>
          <a:xfrm>
            <a:off x="1905000" y="1219200"/>
            <a:ext cx="2578841" cy="4287974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93C39FA-85B1-4238-B221-A06C16BA58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5577"/>
          <a:stretch/>
        </p:blipFill>
        <p:spPr>
          <a:xfrm>
            <a:off x="4812558" y="1200660"/>
            <a:ext cx="2578842" cy="448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Initial Data Collection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935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Waiting for Check-in (benchmark: 5 minutes)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B2F30FC-9FF9-40B0-9CE8-A18647120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86" y="2129966"/>
            <a:ext cx="7178314" cy="350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9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Initial Data Collection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935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Check-in (benchmark: 15 minutes)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F34679F4-3E41-4B06-87B9-365D655E4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51" y="2135394"/>
            <a:ext cx="7242449" cy="357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0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Initial Data Collection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935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Waiting for Clinic (benchmark: 15 minutes)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C7EE8171-1585-4B93-BB3D-3E07CAF9E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50" y="2110233"/>
            <a:ext cx="6709050" cy="35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1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Initial Data Collection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935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Clinic (benchmark: 5 minutes per participant)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82C3B062-385C-47D0-8C16-1892C134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110231"/>
            <a:ext cx="7149924" cy="359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6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Initial Data Collection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935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Waiting for Counseling (benchmark: 15 minutes)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4C48CBF5-6226-4181-BEB1-713238FEC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10231"/>
            <a:ext cx="7457473" cy="35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9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Initial Data Collection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935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Counseling (benchmark: 15 minutes)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3AA9596E-FA6E-4A30-A510-70B949624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27" y="2057791"/>
            <a:ext cx="7533673" cy="365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6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Quality Improvement (QI)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935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To address quality and efficiency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133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Very common practice in private business and becoming more common in 	government and non-profit agencies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97403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Focus is on the PROCESS</a:t>
            </a:r>
          </a:p>
        </p:txBody>
      </p:sp>
      <p:sp>
        <p:nvSpPr>
          <p:cNvPr id="3" name="AutoShape 4" descr="Image result for pdsa"/>
          <p:cNvSpPr>
            <a:spLocks noChangeAspect="1" noChangeArrowheads="1"/>
          </p:cNvSpPr>
          <p:nvPr/>
        </p:nvSpPr>
        <p:spPr bwMode="auto">
          <a:xfrm>
            <a:off x="215900" y="-579438"/>
            <a:ext cx="15049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867434"/>
            <a:ext cx="2495550" cy="252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7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Initial Data Collection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935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Results (n = 109)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133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Waiting for Check-in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: exceeded benchmark 20% of the 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268090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Check-in: exceeded benchmark 31% of the 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321430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Waiting for Clinic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: exceeded benchmark 2% of the 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374770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Clinic: exceeded benchmark 25% of the time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428110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Waiting for Counseling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: exceeded benchmark 48% of the time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481450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Counseling: exceeded benchmark 36% of the time</a:t>
            </a:r>
          </a:p>
        </p:txBody>
      </p:sp>
    </p:spTree>
    <p:extLst>
      <p:ext uri="{BB962C8B-B14F-4D97-AF65-F5344CB8AC3E}">
        <p14:creationId xmlns:p14="http://schemas.microsoft.com/office/powerpoint/2010/main" val="87035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Process Mapping – Round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935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Focus on Counseling Process</a:t>
            </a:r>
          </a:p>
        </p:txBody>
      </p:sp>
      <p:pic>
        <p:nvPicPr>
          <p:cNvPr id="3" name="Picture 2" descr="A close up of a card&#10;&#10;Description generated with high confidence">
            <a:extLst>
              <a:ext uri="{FF2B5EF4-FFF2-40B4-BE49-F238E27FC236}">
                <a16:creationId xmlns:a16="http://schemas.microsoft.com/office/drawing/2014/main" id="{15F9CE7C-EF53-4D1D-8B48-54B0CE7179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5" b="7936"/>
          <a:stretch/>
        </p:blipFill>
        <p:spPr>
          <a:xfrm>
            <a:off x="838200" y="2207565"/>
            <a:ext cx="2778907" cy="1731499"/>
          </a:xfrm>
          <a:prstGeom prst="rect">
            <a:avLst/>
          </a:prstGeom>
        </p:spPr>
      </p:pic>
      <p:pic>
        <p:nvPicPr>
          <p:cNvPr id="7" name="Picture 6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DE8EEA52-6B6E-438E-9C7B-8946981625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0" b="11326"/>
          <a:stretch/>
        </p:blipFill>
        <p:spPr>
          <a:xfrm>
            <a:off x="4876800" y="4136988"/>
            <a:ext cx="2778907" cy="1578012"/>
          </a:xfrm>
          <a:prstGeom prst="rect">
            <a:avLst/>
          </a:prstGeom>
        </p:spPr>
      </p:pic>
      <p:pic>
        <p:nvPicPr>
          <p:cNvPr id="11" name="Picture 10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468A71DA-2703-4828-809D-ECAFB02BD5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5" b="15802"/>
          <a:stretch/>
        </p:blipFill>
        <p:spPr>
          <a:xfrm>
            <a:off x="4876806" y="2512633"/>
            <a:ext cx="2778901" cy="1524000"/>
          </a:xfrm>
          <a:prstGeom prst="rect">
            <a:avLst/>
          </a:prstGeom>
        </p:spPr>
      </p:pic>
      <p:pic>
        <p:nvPicPr>
          <p:cNvPr id="13" name="Picture 1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450888A5-CCF4-4E60-8580-3BC279A293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2" b="30949"/>
          <a:stretch/>
        </p:blipFill>
        <p:spPr>
          <a:xfrm>
            <a:off x="4876800" y="1295400"/>
            <a:ext cx="2740221" cy="1086755"/>
          </a:xfrm>
          <a:prstGeom prst="rect">
            <a:avLst/>
          </a:prstGeom>
        </p:spPr>
      </p:pic>
      <p:pic>
        <p:nvPicPr>
          <p:cNvPr id="15" name="Picture 14" descr="A picture containing text, businesscard&#10;&#10;Description generated with high confidence">
            <a:extLst>
              <a:ext uri="{FF2B5EF4-FFF2-40B4-BE49-F238E27FC236}">
                <a16:creationId xmlns:a16="http://schemas.microsoft.com/office/drawing/2014/main" id="{013A7016-DB73-4AE8-B0D6-FC61933B09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8" b="24729"/>
          <a:stretch/>
        </p:blipFill>
        <p:spPr>
          <a:xfrm>
            <a:off x="838200" y="4191000"/>
            <a:ext cx="2778900" cy="129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9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Change from QI to PM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935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Change Focus: from Process to Overall Performance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133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Quality Improvement = process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266923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Performance Management = performance</a:t>
            </a:r>
          </a:p>
        </p:txBody>
      </p:sp>
    </p:spTree>
    <p:extLst>
      <p:ext uri="{BB962C8B-B14F-4D97-AF65-F5344CB8AC3E}">
        <p14:creationId xmlns:p14="http://schemas.microsoft.com/office/powerpoint/2010/main" val="256453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New Data Collection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6978E6-3DF0-404F-A8BD-DA8B32FF2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0"/>
            <a:ext cx="4265839" cy="13861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A48D14-3CCB-4E17-8207-7E7777C91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735" y="2276748"/>
            <a:ext cx="4289865" cy="14525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DE232D-F625-4018-8D55-65C67576D9CD}"/>
              </a:ext>
            </a:extLst>
          </p:cNvPr>
          <p:cNvSpPr txBox="1"/>
          <p:nvPr/>
        </p:nvSpPr>
        <p:spPr>
          <a:xfrm>
            <a:off x="457200" y="15935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            Original Design		           Current Design</a:t>
            </a:r>
          </a:p>
        </p:txBody>
      </p:sp>
    </p:spTree>
    <p:extLst>
      <p:ext uri="{BB962C8B-B14F-4D97-AF65-F5344CB8AC3E}">
        <p14:creationId xmlns:p14="http://schemas.microsoft.com/office/powerpoint/2010/main" val="22487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New Data Collection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854257-98FA-410B-8848-C295548EB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79" y="2209800"/>
            <a:ext cx="3385222" cy="20573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5D0CD7-C870-4378-8287-4E6F4B221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09800"/>
            <a:ext cx="3886200" cy="22139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682E23-D46D-4853-AFF0-A3ECD4AA333C}"/>
              </a:ext>
            </a:extLst>
          </p:cNvPr>
          <p:cNvSpPr txBox="1"/>
          <p:nvPr/>
        </p:nvSpPr>
        <p:spPr>
          <a:xfrm>
            <a:off x="457200" y="15935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      Original Design			         Current Design</a:t>
            </a:r>
          </a:p>
        </p:txBody>
      </p:sp>
    </p:spTree>
    <p:extLst>
      <p:ext uri="{BB962C8B-B14F-4D97-AF65-F5344CB8AC3E}">
        <p14:creationId xmlns:p14="http://schemas.microsoft.com/office/powerpoint/2010/main" val="350861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Performance Management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935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Data Shared with Health Professionals each Month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D68AD-FBE3-4E57-BCD8-936DE6CBB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133600"/>
            <a:ext cx="6334125" cy="350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3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Performance Management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935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Counseling by group size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01D911-C2F3-4504-87E7-C2116ACF1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77" y="2440646"/>
            <a:ext cx="8059845" cy="264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Performance Management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935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Counseling by appointment type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982AAF-5F13-4D49-B39F-E8927979F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84077"/>
            <a:ext cx="8355477" cy="264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Performance Management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935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Data Shared with Clinic Assistants each Month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FBF90-EEB1-4E19-8D84-9273E18E7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66" y="2055167"/>
            <a:ext cx="7517546" cy="358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Performance Management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935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Environmental Health: Work in Progress Board</a:t>
            </a:r>
          </a:p>
        </p:txBody>
      </p:sp>
      <p:pic>
        <p:nvPicPr>
          <p:cNvPr id="7" name="Picture 6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502FCA04-17E0-45DC-8BC6-6B5B0C5A63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096" y="2055823"/>
            <a:ext cx="4878904" cy="365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Performance Management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935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To address quality and efficiency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133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Similar to QI but more of the “big picture”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6786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Focus is on PERFORMANCE</a:t>
            </a:r>
          </a:p>
        </p:txBody>
      </p:sp>
      <p:sp>
        <p:nvSpPr>
          <p:cNvPr id="3" name="AutoShape 4" descr="Image result for pdsa"/>
          <p:cNvSpPr>
            <a:spLocks noChangeAspect="1" noChangeArrowheads="1"/>
          </p:cNvSpPr>
          <p:nvPr/>
        </p:nvSpPr>
        <p:spPr bwMode="auto">
          <a:xfrm>
            <a:off x="215900" y="-579438"/>
            <a:ext cx="15049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2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Impact on Original Objective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935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Reduce Overall Time at the WIC Clinic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40E689-C276-4268-864D-1F7E29C93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62203"/>
            <a:ext cx="8610600" cy="15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2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Impact on Original Objective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935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Reduce Participant Waiting Time Between Clinic and Counseling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395E72-CB01-416E-AABA-5F99F440E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102788"/>
            <a:ext cx="2033587" cy="353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How much time does this take?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935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Time Commitment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133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Collecting data: part of the normal clinic process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266923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Organizing data sheets: 5 to 7 minutes, each 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3B0CF9-0673-4688-A058-BC8C416730DD}"/>
              </a:ext>
            </a:extLst>
          </p:cNvPr>
          <p:cNvSpPr txBox="1"/>
          <p:nvPr/>
        </p:nvSpPr>
        <p:spPr>
          <a:xfrm>
            <a:off x="457200" y="320486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Entering data: 25 to 30 minutes, each 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3FDDCB-7555-4589-8314-C8A8274D40F1}"/>
              </a:ext>
            </a:extLst>
          </p:cNvPr>
          <p:cNvSpPr txBox="1"/>
          <p:nvPr/>
        </p:nvSpPr>
        <p:spPr>
          <a:xfrm>
            <a:off x="457200" y="373826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Validating data: 50 to 60 minutes, once a month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82723A-A103-45DB-A5D2-16639AAB237B}"/>
              </a:ext>
            </a:extLst>
          </p:cNvPr>
          <p:cNvSpPr txBox="1"/>
          <p:nvPr/>
        </p:nvSpPr>
        <p:spPr>
          <a:xfrm>
            <a:off x="457200" y="428110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Creating reports: 30 to 40 minutes, once a month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C3D673-2CC0-4B77-998C-4DCF725F749D}"/>
              </a:ext>
            </a:extLst>
          </p:cNvPr>
          <p:cNvSpPr txBox="1"/>
          <p:nvPr/>
        </p:nvSpPr>
        <p:spPr>
          <a:xfrm>
            <a:off x="457200" y="481450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Sharing reports: 1 to 3 minutes per staff, once a month </a:t>
            </a:r>
          </a:p>
        </p:txBody>
      </p:sp>
    </p:spTree>
    <p:extLst>
      <p:ext uri="{BB962C8B-B14F-4D97-AF65-F5344CB8AC3E}">
        <p14:creationId xmlns:p14="http://schemas.microsoft.com/office/powerpoint/2010/main" val="139714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1601212"/>
            <a:ext cx="876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tx2">
                    <a:lumMod val="75000"/>
                  </a:schemeClr>
                </a:solidFill>
              </a:rPr>
              <a:t>Todd Kirkpatrick, MS, RD, LD</a:t>
            </a:r>
          </a:p>
          <a:p>
            <a:pPr algn="ctr"/>
            <a:r>
              <a:rPr lang="en-US" sz="3200" i="1" dirty="0">
                <a:solidFill>
                  <a:schemeClr val="tx2">
                    <a:lumMod val="75000"/>
                  </a:schemeClr>
                </a:solidFill>
              </a:rPr>
              <a:t>Director of Health Promotion</a:t>
            </a:r>
          </a:p>
          <a:p>
            <a:pPr algn="ctr"/>
            <a:r>
              <a:rPr lang="en-US" sz="3200" i="1" dirty="0">
                <a:solidFill>
                  <a:schemeClr val="tx2">
                    <a:lumMod val="75000"/>
                  </a:schemeClr>
                </a:solidFill>
              </a:rPr>
              <a:t>Licking County Health Department</a:t>
            </a:r>
          </a:p>
          <a:p>
            <a:pPr algn="ctr"/>
            <a:endParaRPr lang="en-US" sz="3200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hlinkClick r:id="rId2"/>
              </a:rPr>
              <a:t>tkirkpatrick@lickingcohealth.org</a:t>
            </a:r>
            <a:endParaRPr lang="en-US" sz="3200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200" i="1" dirty="0">
                <a:solidFill>
                  <a:schemeClr val="tx2">
                    <a:lumMod val="75000"/>
                  </a:schemeClr>
                </a:solidFill>
              </a:rPr>
              <a:t>(740) 349-6485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A4B1DC36-46AF-4D8F-B0DE-6A75FA256B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67400"/>
            <a:ext cx="2493293" cy="822579"/>
          </a:xfrm>
          <a:prstGeom prst="rect">
            <a:avLst/>
          </a:prstGeom>
        </p:spPr>
      </p:pic>
      <p:pic>
        <p:nvPicPr>
          <p:cNvPr id="5" name="Picture 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AE7F07EA-BE3C-491D-B721-DED6774F7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635841"/>
            <a:ext cx="1168908" cy="116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7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Accreditation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935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Public Health Accreditation Board (PHAB)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133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Introduced national accreditation in 2011 with the first agencies receiving recognition 	for completion in 2013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97403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Currently 31 state, 1 tribal and 189 local health departments are accredited</a:t>
            </a:r>
          </a:p>
        </p:txBody>
      </p:sp>
      <p:sp>
        <p:nvSpPr>
          <p:cNvPr id="3" name="AutoShape 4" descr="Image result for pdsa"/>
          <p:cNvSpPr>
            <a:spLocks noChangeAspect="1" noChangeArrowheads="1"/>
          </p:cNvSpPr>
          <p:nvPr/>
        </p:nvSpPr>
        <p:spPr bwMode="auto">
          <a:xfrm>
            <a:off x="215900" y="-579438"/>
            <a:ext cx="15049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E41DC7-1815-4186-A309-E323A924E7B0}"/>
              </a:ext>
            </a:extLst>
          </p:cNvPr>
          <p:cNvSpPr txBox="1"/>
          <p:nvPr/>
        </p:nvSpPr>
        <p:spPr>
          <a:xfrm>
            <a:off x="457200" y="351910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Includes 100 standards, of which QI and PM are included</a:t>
            </a:r>
          </a:p>
        </p:txBody>
      </p:sp>
    </p:spTree>
    <p:extLst>
      <p:ext uri="{BB962C8B-B14F-4D97-AF65-F5344CB8AC3E}">
        <p14:creationId xmlns:p14="http://schemas.microsoft.com/office/powerpoint/2010/main" val="215170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Our Journey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935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Quality Improvement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133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1. Brainstorming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266923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2. Process Mapping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9AF790-FD6F-455E-BFEC-8A8B237191B3}"/>
              </a:ext>
            </a:extLst>
          </p:cNvPr>
          <p:cNvSpPr txBox="1"/>
          <p:nvPr/>
        </p:nvSpPr>
        <p:spPr>
          <a:xfrm>
            <a:off x="457200" y="319319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3. Collecting Data</a:t>
            </a:r>
          </a:p>
        </p:txBody>
      </p:sp>
    </p:spTree>
    <p:extLst>
      <p:ext uri="{BB962C8B-B14F-4D97-AF65-F5344CB8AC3E}">
        <p14:creationId xmlns:p14="http://schemas.microsoft.com/office/powerpoint/2010/main" val="3976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Quality Improvement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935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Charter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C7701D-9BB7-4618-9B5D-FCD2644E1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152650"/>
            <a:ext cx="2724150" cy="3409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01BA37-5F69-457E-9ACA-F70B00B1F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219325"/>
            <a:ext cx="27432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Quality Improvement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935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SIPOC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92DCC8-E832-42A7-9136-A154E36ED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2" y="2057400"/>
            <a:ext cx="4767259" cy="352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4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Process Mapping</a:t>
            </a:r>
          </a:p>
        </p:txBody>
      </p:sp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63BD20E6-AF16-4D88-9960-5B5CCCEA06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01264" y="914400"/>
            <a:ext cx="4267199" cy="32003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02FB60-E956-493A-9BDB-2F3B811DFB87}"/>
              </a:ext>
            </a:extLst>
          </p:cNvPr>
          <p:cNvSpPr/>
          <p:nvPr/>
        </p:nvSpPr>
        <p:spPr>
          <a:xfrm>
            <a:off x="1325454" y="2108777"/>
            <a:ext cx="884346" cy="3296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F5A3C0-8772-4144-822F-2CA91AFAF1E6}"/>
              </a:ext>
            </a:extLst>
          </p:cNvPr>
          <p:cNvCxnSpPr/>
          <p:nvPr/>
        </p:nvCxnSpPr>
        <p:spPr>
          <a:xfrm>
            <a:off x="1752600" y="2514600"/>
            <a:ext cx="0" cy="3296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amond 12">
            <a:extLst>
              <a:ext uri="{FF2B5EF4-FFF2-40B4-BE49-F238E27FC236}">
                <a16:creationId xmlns:a16="http://schemas.microsoft.com/office/drawing/2014/main" id="{A9FF974C-2770-43DF-BF9D-387071987926}"/>
              </a:ext>
            </a:extLst>
          </p:cNvPr>
          <p:cNvSpPr/>
          <p:nvPr/>
        </p:nvSpPr>
        <p:spPr>
          <a:xfrm>
            <a:off x="1447800" y="2895600"/>
            <a:ext cx="655727" cy="761984"/>
          </a:xfrm>
          <a:prstGeom prst="diamon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6250A5-68E3-4D36-8616-D9071A59D869}"/>
              </a:ext>
            </a:extLst>
          </p:cNvPr>
          <p:cNvCxnSpPr>
            <a:cxnSpLocks/>
          </p:cNvCxnSpPr>
          <p:nvPr/>
        </p:nvCxnSpPr>
        <p:spPr>
          <a:xfrm>
            <a:off x="1752600" y="3733800"/>
            <a:ext cx="0" cy="381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1A6433-65EA-4A02-8A9B-7904504EB7BA}"/>
              </a:ext>
            </a:extLst>
          </p:cNvPr>
          <p:cNvCxnSpPr>
            <a:cxnSpLocks/>
          </p:cNvCxnSpPr>
          <p:nvPr/>
        </p:nvCxnSpPr>
        <p:spPr>
          <a:xfrm>
            <a:off x="2179746" y="3276600"/>
            <a:ext cx="381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EF78C4F-22C1-41C0-B510-3B0888327AF2}"/>
              </a:ext>
            </a:extLst>
          </p:cNvPr>
          <p:cNvSpPr/>
          <p:nvPr/>
        </p:nvSpPr>
        <p:spPr>
          <a:xfrm>
            <a:off x="2697054" y="3099360"/>
            <a:ext cx="884346" cy="3296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7CAE461-DD0A-4430-8127-7B6AD39D8047}"/>
              </a:ext>
            </a:extLst>
          </p:cNvPr>
          <p:cNvCxnSpPr>
            <a:cxnSpLocks/>
          </p:cNvCxnSpPr>
          <p:nvPr/>
        </p:nvCxnSpPr>
        <p:spPr>
          <a:xfrm>
            <a:off x="3657600" y="3276600"/>
            <a:ext cx="381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DBA0130-B354-47C8-BCBE-162253A3B8AE}"/>
              </a:ext>
            </a:extLst>
          </p:cNvPr>
          <p:cNvCxnSpPr/>
          <p:nvPr/>
        </p:nvCxnSpPr>
        <p:spPr>
          <a:xfrm>
            <a:off x="1752600" y="1727760"/>
            <a:ext cx="0" cy="3296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92AEFB1-D851-46E5-A91F-34DE2A3C5F7D}"/>
              </a:ext>
            </a:extLst>
          </p:cNvPr>
          <p:cNvSpPr/>
          <p:nvPr/>
        </p:nvSpPr>
        <p:spPr>
          <a:xfrm>
            <a:off x="1524000" y="1219200"/>
            <a:ext cx="457200" cy="38096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3735EFAC-6DF7-484E-9FE6-9F93C7447F75}"/>
              </a:ext>
            </a:extLst>
          </p:cNvPr>
          <p:cNvSpPr/>
          <p:nvPr/>
        </p:nvSpPr>
        <p:spPr>
          <a:xfrm>
            <a:off x="4089248" y="2895600"/>
            <a:ext cx="655727" cy="761984"/>
          </a:xfrm>
          <a:prstGeom prst="diamon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0FCDE13-3754-40CA-BBD1-901BDC0BED61}"/>
              </a:ext>
            </a:extLst>
          </p:cNvPr>
          <p:cNvCxnSpPr>
            <a:cxnSpLocks/>
          </p:cNvCxnSpPr>
          <p:nvPr/>
        </p:nvCxnSpPr>
        <p:spPr>
          <a:xfrm flipV="1">
            <a:off x="7239000" y="3581400"/>
            <a:ext cx="23063" cy="1066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5D326CB1-784D-4AD8-AE8A-6050225587D1}"/>
              </a:ext>
            </a:extLst>
          </p:cNvPr>
          <p:cNvSpPr/>
          <p:nvPr/>
        </p:nvSpPr>
        <p:spPr>
          <a:xfrm>
            <a:off x="4211575" y="1981200"/>
            <a:ext cx="457200" cy="38096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BA4290-1DC6-4711-AE7F-C4D3C17424B4}"/>
              </a:ext>
            </a:extLst>
          </p:cNvPr>
          <p:cNvCxnSpPr/>
          <p:nvPr/>
        </p:nvCxnSpPr>
        <p:spPr>
          <a:xfrm>
            <a:off x="4440175" y="3733800"/>
            <a:ext cx="0" cy="3296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FACBCCE-E2F3-4DA4-A208-C12C4D2BD7E9}"/>
              </a:ext>
            </a:extLst>
          </p:cNvPr>
          <p:cNvSpPr/>
          <p:nvPr/>
        </p:nvSpPr>
        <p:spPr>
          <a:xfrm>
            <a:off x="1219200" y="2819400"/>
            <a:ext cx="304795" cy="2799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43604B-8F50-4A94-8012-15A243C3EF0C}"/>
              </a:ext>
            </a:extLst>
          </p:cNvPr>
          <p:cNvSpPr/>
          <p:nvPr/>
        </p:nvSpPr>
        <p:spPr>
          <a:xfrm>
            <a:off x="1325454" y="4191000"/>
            <a:ext cx="884346" cy="3296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FE44415-F248-4417-9E6A-9AE3D7D3EE19}"/>
              </a:ext>
            </a:extLst>
          </p:cNvPr>
          <p:cNvSpPr/>
          <p:nvPr/>
        </p:nvSpPr>
        <p:spPr>
          <a:xfrm>
            <a:off x="4003504" y="4152883"/>
            <a:ext cx="884346" cy="3296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85EC3A2-4C3C-4A7C-87FE-C126905F3BC7}"/>
              </a:ext>
            </a:extLst>
          </p:cNvPr>
          <p:cNvCxnSpPr>
            <a:cxnSpLocks/>
          </p:cNvCxnSpPr>
          <p:nvPr/>
        </p:nvCxnSpPr>
        <p:spPr>
          <a:xfrm>
            <a:off x="1752600" y="4572000"/>
            <a:ext cx="0" cy="381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1DA20BA-3991-4358-A1BC-3BDB5CEB0A1D}"/>
              </a:ext>
            </a:extLst>
          </p:cNvPr>
          <p:cNvCxnSpPr/>
          <p:nvPr/>
        </p:nvCxnSpPr>
        <p:spPr>
          <a:xfrm>
            <a:off x="4440175" y="4547160"/>
            <a:ext cx="0" cy="3296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525D6B6F-8481-4D0D-93E9-50CD1B84CFCB}"/>
              </a:ext>
            </a:extLst>
          </p:cNvPr>
          <p:cNvSpPr/>
          <p:nvPr/>
        </p:nvSpPr>
        <p:spPr>
          <a:xfrm>
            <a:off x="1524000" y="5029198"/>
            <a:ext cx="457200" cy="38096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CA4946-B8E8-4742-86B1-5F6362AF7340}"/>
              </a:ext>
            </a:extLst>
          </p:cNvPr>
          <p:cNvSpPr/>
          <p:nvPr/>
        </p:nvSpPr>
        <p:spPr>
          <a:xfrm>
            <a:off x="5257800" y="3111772"/>
            <a:ext cx="884346" cy="3296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DFA2F68-9D3D-44C4-8D5F-F3FBEAE05B8B}"/>
              </a:ext>
            </a:extLst>
          </p:cNvPr>
          <p:cNvSpPr/>
          <p:nvPr/>
        </p:nvSpPr>
        <p:spPr>
          <a:xfrm>
            <a:off x="5817298" y="2755625"/>
            <a:ext cx="304795" cy="2799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0723F17-7442-4D0A-9128-70E22B6F61EC}"/>
              </a:ext>
            </a:extLst>
          </p:cNvPr>
          <p:cNvCxnSpPr>
            <a:cxnSpLocks/>
          </p:cNvCxnSpPr>
          <p:nvPr/>
        </p:nvCxnSpPr>
        <p:spPr>
          <a:xfrm>
            <a:off x="4800600" y="3276600"/>
            <a:ext cx="381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39EFAE-F75C-48F3-839D-E961A76BE7A9}"/>
              </a:ext>
            </a:extLst>
          </p:cNvPr>
          <p:cNvCxnSpPr>
            <a:cxnSpLocks/>
          </p:cNvCxnSpPr>
          <p:nvPr/>
        </p:nvCxnSpPr>
        <p:spPr>
          <a:xfrm>
            <a:off x="6248400" y="3276600"/>
            <a:ext cx="381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446E0D6-C49B-4BD4-B217-E22687D00524}"/>
              </a:ext>
            </a:extLst>
          </p:cNvPr>
          <p:cNvSpPr/>
          <p:nvPr/>
        </p:nvSpPr>
        <p:spPr>
          <a:xfrm>
            <a:off x="6705600" y="3124200"/>
            <a:ext cx="884346" cy="3296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0350A1F-DEBF-40CF-9717-A5C09340A0F2}"/>
              </a:ext>
            </a:extLst>
          </p:cNvPr>
          <p:cNvCxnSpPr>
            <a:cxnSpLocks/>
          </p:cNvCxnSpPr>
          <p:nvPr/>
        </p:nvCxnSpPr>
        <p:spPr>
          <a:xfrm>
            <a:off x="7696200" y="3276600"/>
            <a:ext cx="381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4F427EBF-2082-44F9-8774-5F44B4F03FC9}"/>
              </a:ext>
            </a:extLst>
          </p:cNvPr>
          <p:cNvSpPr/>
          <p:nvPr/>
        </p:nvSpPr>
        <p:spPr>
          <a:xfrm>
            <a:off x="8153400" y="4953031"/>
            <a:ext cx="457200" cy="38096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014AE6F-461A-4927-8337-F459E9510A98}"/>
              </a:ext>
            </a:extLst>
          </p:cNvPr>
          <p:cNvSpPr/>
          <p:nvPr/>
        </p:nvSpPr>
        <p:spPr>
          <a:xfrm>
            <a:off x="3992454" y="4953000"/>
            <a:ext cx="884346" cy="3296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3FC5A7B-3B79-4626-BFA7-2ACC9DCA5C66}"/>
              </a:ext>
            </a:extLst>
          </p:cNvPr>
          <p:cNvCxnSpPr>
            <a:cxnSpLocks/>
          </p:cNvCxnSpPr>
          <p:nvPr/>
        </p:nvCxnSpPr>
        <p:spPr>
          <a:xfrm>
            <a:off x="4953000" y="5105400"/>
            <a:ext cx="381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5B811BD7-2E0C-4E17-9192-7E57D0925490}"/>
              </a:ext>
            </a:extLst>
          </p:cNvPr>
          <p:cNvSpPr/>
          <p:nvPr/>
        </p:nvSpPr>
        <p:spPr>
          <a:xfrm>
            <a:off x="5440254" y="4928160"/>
            <a:ext cx="884346" cy="3296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F553C5C-90CC-4B27-859E-3FB20AFE034C}"/>
              </a:ext>
            </a:extLst>
          </p:cNvPr>
          <p:cNvCxnSpPr>
            <a:cxnSpLocks/>
          </p:cNvCxnSpPr>
          <p:nvPr/>
        </p:nvCxnSpPr>
        <p:spPr>
          <a:xfrm>
            <a:off x="6477000" y="5105400"/>
            <a:ext cx="381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Diamond 46">
            <a:extLst>
              <a:ext uri="{FF2B5EF4-FFF2-40B4-BE49-F238E27FC236}">
                <a16:creationId xmlns:a16="http://schemas.microsoft.com/office/drawing/2014/main" id="{36B2CEAF-59CC-4E2A-879F-D110333B314A}"/>
              </a:ext>
            </a:extLst>
          </p:cNvPr>
          <p:cNvSpPr/>
          <p:nvPr/>
        </p:nvSpPr>
        <p:spPr>
          <a:xfrm>
            <a:off x="6934200" y="4724416"/>
            <a:ext cx="655727" cy="761984"/>
          </a:xfrm>
          <a:prstGeom prst="diamon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4213091-85AA-47B0-9F82-6EC11797D633}"/>
              </a:ext>
            </a:extLst>
          </p:cNvPr>
          <p:cNvCxnSpPr>
            <a:cxnSpLocks/>
          </p:cNvCxnSpPr>
          <p:nvPr/>
        </p:nvCxnSpPr>
        <p:spPr>
          <a:xfrm>
            <a:off x="7696200" y="5105400"/>
            <a:ext cx="381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EDE169D7-CD54-4AB3-A479-E88FEA6B6060}"/>
              </a:ext>
            </a:extLst>
          </p:cNvPr>
          <p:cNvSpPr/>
          <p:nvPr/>
        </p:nvSpPr>
        <p:spPr>
          <a:xfrm>
            <a:off x="8153400" y="3124200"/>
            <a:ext cx="457200" cy="38096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020A5B3-5368-43AA-83E9-D1F3137F2545}"/>
              </a:ext>
            </a:extLst>
          </p:cNvPr>
          <p:cNvCxnSpPr>
            <a:cxnSpLocks/>
          </p:cNvCxnSpPr>
          <p:nvPr/>
        </p:nvCxnSpPr>
        <p:spPr>
          <a:xfrm flipH="1" flipV="1">
            <a:off x="4417111" y="2438417"/>
            <a:ext cx="2489" cy="3809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49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5791200"/>
            <a:ext cx="8763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Quality Improvement and Performance Management in the WIC Clinic: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Improving Customer Service and Staff 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Clinic Flow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935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Current Process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133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1. Check-in: initial sign in, assess &amp; document eligibility and begin all forms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266923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2. Clinic: height/length, weight and hemoglobin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32026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3. Counseling: review forms, data entry, counseling, assign risk codes, tailor food 	package, load benefits, set next appointment</a:t>
            </a:r>
          </a:p>
        </p:txBody>
      </p:sp>
    </p:spTree>
    <p:extLst>
      <p:ext uri="{BB962C8B-B14F-4D97-AF65-F5344CB8AC3E}">
        <p14:creationId xmlns:p14="http://schemas.microsoft.com/office/powerpoint/2010/main" val="253048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1080</Words>
  <Application>Microsoft Office PowerPoint</Application>
  <PresentationFormat>On-screen Show (4:3)</PresentationFormat>
  <Paragraphs>174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WIC Clinic Staff</dc:creator>
  <cp:lastModifiedBy>Todd Kirkpatrick</cp:lastModifiedBy>
  <cp:revision>71</cp:revision>
  <cp:lastPrinted>2018-04-09T11:59:01Z</cp:lastPrinted>
  <dcterms:created xsi:type="dcterms:W3CDTF">2018-04-04T15:45:24Z</dcterms:created>
  <dcterms:modified xsi:type="dcterms:W3CDTF">2018-04-09T12:01:55Z</dcterms:modified>
</cp:coreProperties>
</file>