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80" r:id="rId2"/>
    <p:sldId id="262" r:id="rId3"/>
    <p:sldId id="288" r:id="rId4"/>
    <p:sldId id="289" r:id="rId5"/>
    <p:sldId id="282" r:id="rId6"/>
    <p:sldId id="260" r:id="rId7"/>
    <p:sldId id="263" r:id="rId8"/>
    <p:sldId id="264" r:id="rId9"/>
    <p:sldId id="266" r:id="rId10"/>
    <p:sldId id="261" r:id="rId11"/>
    <p:sldId id="286" r:id="rId12"/>
    <p:sldId id="267" r:id="rId13"/>
    <p:sldId id="287" r:id="rId14"/>
    <p:sldId id="265" r:id="rId15"/>
    <p:sldId id="268" r:id="rId16"/>
    <p:sldId id="276" r:id="rId17"/>
    <p:sldId id="277" r:id="rId18"/>
    <p:sldId id="269" r:id="rId19"/>
    <p:sldId id="270" r:id="rId20"/>
    <p:sldId id="278" r:id="rId21"/>
    <p:sldId id="272" r:id="rId22"/>
    <p:sldId id="271" r:id="rId23"/>
    <p:sldId id="273" r:id="rId24"/>
    <p:sldId id="274" r:id="rId25"/>
    <p:sldId id="283" r:id="rId26"/>
    <p:sldId id="285" r:id="rId27"/>
    <p:sldId id="291" r:id="rId28"/>
    <p:sldId id="292"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4A355-78CF-4472-82C3-330613071575}" type="datetimeFigureOut">
              <a:rPr lang="en-US" smtClean="0"/>
              <a:pPr/>
              <a:t>9/7/2018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B69175-8762-4FEC-A922-8D4C4363F708}" type="slidenum">
              <a:rPr lang="en-US" smtClean="0"/>
              <a:pPr/>
              <a:t>‹#›</a:t>
            </a:fld>
            <a:endParaRPr lang="en-US"/>
          </a:p>
        </p:txBody>
      </p:sp>
    </p:spTree>
    <p:extLst>
      <p:ext uri="{BB962C8B-B14F-4D97-AF65-F5344CB8AC3E}">
        <p14:creationId xmlns:p14="http://schemas.microsoft.com/office/powerpoint/2010/main" val="199401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B69175-8762-4FEC-A922-8D4C4363F70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often talk about “breastfeeding first aid”….in this case</a:t>
            </a:r>
            <a:r>
              <a:rPr lang="en-US" baseline="0" dirty="0" smtClean="0"/>
              <a:t> we are also talk about “social justice first aid” …only easing some of the deeper inequities in a fundamentally flawed system that separates families with very little evidence of effectiveness, complex profit-driven system…</a:t>
            </a:r>
            <a:endParaRPr lang="en-US" dirty="0"/>
          </a:p>
        </p:txBody>
      </p:sp>
      <p:sp>
        <p:nvSpPr>
          <p:cNvPr id="4" name="Slide Number Placeholder 3"/>
          <p:cNvSpPr>
            <a:spLocks noGrp="1"/>
          </p:cNvSpPr>
          <p:nvPr>
            <p:ph type="sldNum" sz="quarter" idx="10"/>
          </p:nvPr>
        </p:nvSpPr>
        <p:spPr/>
        <p:txBody>
          <a:bodyPr/>
          <a:lstStyle/>
          <a:p>
            <a:fld id="{E4B69175-8762-4FEC-A922-8D4C4363F708}" type="slidenum">
              <a:rPr lang="en-US" smtClean="0"/>
              <a:pPr/>
              <a:t>10</a:t>
            </a:fld>
            <a:endParaRPr lang="en-US"/>
          </a:p>
        </p:txBody>
      </p:sp>
    </p:spTree>
    <p:extLst>
      <p:ext uri="{BB962C8B-B14F-4D97-AF65-F5344CB8AC3E}">
        <p14:creationId xmlns:p14="http://schemas.microsoft.com/office/powerpoint/2010/main" val="117863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Nevada case, </a:t>
            </a:r>
            <a:r>
              <a:rPr lang="en-US" dirty="0" err="1" smtClean="0"/>
              <a:t>todd’s</a:t>
            </a:r>
            <a:r>
              <a:rPr lang="en-US" dirty="0" smtClean="0"/>
              <a:t> story</a:t>
            </a:r>
            <a:endParaRPr lang="en-US" dirty="0"/>
          </a:p>
        </p:txBody>
      </p:sp>
      <p:sp>
        <p:nvSpPr>
          <p:cNvPr id="4" name="Slide Number Placeholder 3"/>
          <p:cNvSpPr>
            <a:spLocks noGrp="1"/>
          </p:cNvSpPr>
          <p:nvPr>
            <p:ph type="sldNum" sz="quarter" idx="10"/>
          </p:nvPr>
        </p:nvSpPr>
        <p:spPr/>
        <p:txBody>
          <a:bodyPr/>
          <a:lstStyle/>
          <a:p>
            <a:fld id="{E4B69175-8762-4FEC-A922-8D4C4363F70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D37D3B7-DB94-F743-B4E9-65B3388A6AD4}" type="datetimeFigureOut">
              <a:rPr lang="en-US" smtClean="0">
                <a:solidFill>
                  <a:prstClr val="black">
                    <a:tint val="75000"/>
                  </a:prstClr>
                </a:solidFill>
              </a:rPr>
              <a:pPr/>
              <a:t>9/7/2018</a:t>
            </a:fld>
            <a:endParaRPr lang="en-US">
              <a:solidFill>
                <a:prstClr val="black">
                  <a:tint val="75000"/>
                </a:prstClr>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prstClr val="black">
                  <a:tint val="75000"/>
                </a:prstClr>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A9D3223-0D6C-8045-9178-C5858EC090B5}"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37D3B7-DB94-F743-B4E9-65B3388A6AD4}" type="datetimeFigureOut">
              <a:rPr lang="en-US" smtClean="0">
                <a:solidFill>
                  <a:prstClr val="black">
                    <a:tint val="75000"/>
                  </a:prstClr>
                </a:solidFill>
              </a:rPr>
              <a:pPr/>
              <a:t>9/7/2018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9D3223-0D6C-8045-9178-C5858EC090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37D3B7-DB94-F743-B4E9-65B3388A6AD4}" type="datetimeFigureOut">
              <a:rPr lang="en-US" smtClean="0">
                <a:solidFill>
                  <a:prstClr val="black">
                    <a:tint val="75000"/>
                  </a:prstClr>
                </a:solidFill>
              </a:rPr>
              <a:pPr/>
              <a:t>9/7/2018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9D3223-0D6C-8045-9178-C5858EC090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5560E81C-7C59-4A7B-85F6-0EBFFEC77A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D37D3B7-DB94-F743-B4E9-65B3388A6AD4}" type="datetimeFigureOut">
              <a:rPr lang="en-US" smtClean="0">
                <a:solidFill>
                  <a:prstClr val="black">
                    <a:tint val="75000"/>
                  </a:prstClr>
                </a:solidFill>
              </a:rPr>
              <a:pPr/>
              <a:t>9/7/2018</a:t>
            </a:fld>
            <a:endParaRPr lang="en-US">
              <a:solidFill>
                <a:prstClr val="black">
                  <a:tint val="75000"/>
                </a:prstClr>
              </a:solidFill>
            </a:endParaRPr>
          </a:p>
        </p:txBody>
      </p:sp>
      <p:sp>
        <p:nvSpPr>
          <p:cNvPr id="9" name="Slide Number Placeholder 8"/>
          <p:cNvSpPr>
            <a:spLocks noGrp="1"/>
          </p:cNvSpPr>
          <p:nvPr>
            <p:ph type="sldNum" sz="quarter" idx="15"/>
          </p:nvPr>
        </p:nvSpPr>
        <p:spPr/>
        <p:txBody>
          <a:bodyPr rtlCol="0"/>
          <a:lstStyle/>
          <a:p>
            <a:fld id="{7A9D3223-0D6C-8045-9178-C5858EC090B5}"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6"/>
          </p:nvPr>
        </p:nvSpPr>
        <p:spPr/>
        <p:txBody>
          <a:bodyPr rtlCol="0"/>
          <a:lstStyle/>
          <a:p>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D37D3B7-DB94-F743-B4E9-65B3388A6AD4}" type="datetimeFigureOut">
              <a:rPr lang="en-US" smtClean="0">
                <a:solidFill>
                  <a:prstClr val="black">
                    <a:tint val="75000"/>
                  </a:prstClr>
                </a:solidFill>
              </a:rPr>
              <a:pPr/>
              <a:t>9/7/2018</a:t>
            </a:fld>
            <a:endParaRPr lang="en-US">
              <a:solidFill>
                <a:prstClr val="black">
                  <a:tint val="75000"/>
                </a:prstClr>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prstClr val="black">
                  <a:tint val="75000"/>
                </a:prstClr>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A9D3223-0D6C-8045-9178-C5858EC090B5}"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D37D3B7-DB94-F743-B4E9-65B3388A6AD4}" type="datetimeFigureOut">
              <a:rPr lang="en-US" smtClean="0">
                <a:solidFill>
                  <a:prstClr val="black">
                    <a:tint val="75000"/>
                  </a:prstClr>
                </a:solidFill>
              </a:rPr>
              <a:pPr/>
              <a:t>9/7/2018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9D3223-0D6C-8045-9178-C5858EC090B5}"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D37D3B7-DB94-F743-B4E9-65B3388A6AD4}" type="datetimeFigureOut">
              <a:rPr lang="en-US" smtClean="0">
                <a:solidFill>
                  <a:prstClr val="black">
                    <a:tint val="75000"/>
                  </a:prstClr>
                </a:solidFill>
              </a:rPr>
              <a:pPr/>
              <a:t>9/7/2018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9D3223-0D6C-8045-9178-C5858EC090B5}"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D37D3B7-DB94-F743-B4E9-65B3388A6AD4}" type="datetimeFigureOut">
              <a:rPr lang="en-US" smtClean="0">
                <a:solidFill>
                  <a:prstClr val="black">
                    <a:tint val="75000"/>
                  </a:prstClr>
                </a:solidFill>
              </a:rPr>
              <a:pPr/>
              <a:t>9/7/2018</a:t>
            </a:fld>
            <a:endParaRPr lang="en-US">
              <a:solidFill>
                <a:prstClr val="black">
                  <a:tint val="75000"/>
                </a:prstClr>
              </a:solidFill>
            </a:endParaRPr>
          </a:p>
        </p:txBody>
      </p:sp>
      <p:sp>
        <p:nvSpPr>
          <p:cNvPr id="7" name="Slide Number Placeholder 6"/>
          <p:cNvSpPr>
            <a:spLocks noGrp="1"/>
          </p:cNvSpPr>
          <p:nvPr>
            <p:ph type="sldNum" sz="quarter" idx="11"/>
          </p:nvPr>
        </p:nvSpPr>
        <p:spPr/>
        <p:txBody>
          <a:bodyPr rtlCol="0"/>
          <a:lstStyle/>
          <a:p>
            <a:fld id="{7A9D3223-0D6C-8045-9178-C5858EC090B5}"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7"/>
          <p:cNvSpPr>
            <a:spLocks noGrp="1"/>
          </p:cNvSpPr>
          <p:nvPr>
            <p:ph type="ftr" sz="quarter" idx="12"/>
          </p:nvPr>
        </p:nvSpPr>
        <p:spPr/>
        <p:txBody>
          <a:bodyPr rtlCol="0"/>
          <a:lstStyle/>
          <a:p>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7D3B7-DB94-F743-B4E9-65B3388A6AD4}" type="datetimeFigureOut">
              <a:rPr lang="en-US" smtClean="0">
                <a:solidFill>
                  <a:prstClr val="black">
                    <a:tint val="75000"/>
                  </a:prstClr>
                </a:solidFill>
              </a:rPr>
              <a:pPr/>
              <a:t>9/7/2018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9D3223-0D6C-8045-9178-C5858EC090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D37D3B7-DB94-F743-B4E9-65B3388A6AD4}" type="datetimeFigureOut">
              <a:rPr lang="en-US" smtClean="0">
                <a:solidFill>
                  <a:prstClr val="black">
                    <a:tint val="75000"/>
                  </a:prstClr>
                </a:solidFill>
              </a:rPr>
              <a:pPr/>
              <a:t>9/7/2018</a:t>
            </a:fld>
            <a:endParaRPr lang="en-US">
              <a:solidFill>
                <a:prstClr val="black">
                  <a:tint val="75000"/>
                </a:prstClr>
              </a:solidFill>
            </a:endParaRPr>
          </a:p>
        </p:txBody>
      </p:sp>
      <p:sp>
        <p:nvSpPr>
          <p:cNvPr id="22" name="Slide Number Placeholder 21"/>
          <p:cNvSpPr>
            <a:spLocks noGrp="1"/>
          </p:cNvSpPr>
          <p:nvPr>
            <p:ph type="sldNum" sz="quarter" idx="15"/>
          </p:nvPr>
        </p:nvSpPr>
        <p:spPr/>
        <p:txBody>
          <a:bodyPr rtlCol="0"/>
          <a:lstStyle/>
          <a:p>
            <a:fld id="{7A9D3223-0D6C-8045-9178-C5858EC090B5}" type="slidenum">
              <a:rPr lang="en-US" smtClean="0">
                <a:solidFill>
                  <a:prstClr val="black">
                    <a:tint val="75000"/>
                  </a:prstClr>
                </a:solidFill>
              </a:rPr>
              <a:pPr/>
              <a:t>‹#›</a:t>
            </a:fld>
            <a:endParaRPr lang="en-US">
              <a:solidFill>
                <a:prstClr val="black">
                  <a:tint val="75000"/>
                </a:prstClr>
              </a:solidFill>
            </a:endParaRPr>
          </a:p>
        </p:txBody>
      </p:sp>
      <p:sp>
        <p:nvSpPr>
          <p:cNvPr id="23" name="Footer Placeholder 22"/>
          <p:cNvSpPr>
            <a:spLocks noGrp="1"/>
          </p:cNvSpPr>
          <p:nvPr>
            <p:ph type="ftr" sz="quarter" idx="16"/>
          </p:nvPr>
        </p:nvSpPr>
        <p:spPr/>
        <p:txBody>
          <a:bodyPr rtlCol="0"/>
          <a:lstStyle/>
          <a:p>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D37D3B7-DB94-F743-B4E9-65B3388A6AD4}" type="datetimeFigureOut">
              <a:rPr lang="en-US" smtClean="0">
                <a:solidFill>
                  <a:prstClr val="black">
                    <a:tint val="75000"/>
                  </a:prstClr>
                </a:solidFill>
              </a:rPr>
              <a:pPr/>
              <a:t>9/7/2018</a:t>
            </a:fld>
            <a:endParaRPr lang="en-US">
              <a:solidFill>
                <a:prstClr val="black">
                  <a:tint val="75000"/>
                </a:prstClr>
              </a:solidFill>
            </a:endParaRPr>
          </a:p>
        </p:txBody>
      </p:sp>
      <p:sp>
        <p:nvSpPr>
          <p:cNvPr id="18" name="Slide Number Placeholder 17"/>
          <p:cNvSpPr>
            <a:spLocks noGrp="1"/>
          </p:cNvSpPr>
          <p:nvPr>
            <p:ph type="sldNum" sz="quarter" idx="11"/>
          </p:nvPr>
        </p:nvSpPr>
        <p:spPr/>
        <p:txBody>
          <a:bodyPr rtlCol="0"/>
          <a:lstStyle/>
          <a:p>
            <a:fld id="{7A9D3223-0D6C-8045-9178-C5858EC090B5}" type="slidenum">
              <a:rPr lang="en-US" smtClean="0">
                <a:solidFill>
                  <a:prstClr val="black">
                    <a:tint val="75000"/>
                  </a:prstClr>
                </a:solidFill>
              </a:rPr>
              <a:pPr/>
              <a:t>‹#›</a:t>
            </a:fld>
            <a:endParaRPr lang="en-US">
              <a:solidFill>
                <a:prstClr val="black">
                  <a:tint val="75000"/>
                </a:prstClr>
              </a:solidFill>
            </a:endParaRPr>
          </a:p>
        </p:txBody>
      </p:sp>
      <p:sp>
        <p:nvSpPr>
          <p:cNvPr id="21" name="Footer Placeholder 20"/>
          <p:cNvSpPr>
            <a:spLocks noGrp="1"/>
          </p:cNvSpPr>
          <p:nvPr>
            <p:ph type="ftr" sz="quarter" idx="12"/>
          </p:nvPr>
        </p:nvSpPr>
        <p:spPr/>
        <p:txBody>
          <a:bodyPr rtlCol="0"/>
          <a:lstStyle/>
          <a:p>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DC3B87B-1110-4923-B6AA-AAAD4C79A155}" type="datetimeFigureOut">
              <a:rPr lang="en-US" smtClean="0"/>
              <a:pPr/>
              <a:t>9/7/2018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561BAA6-D150-4E3A-8E54-1672CE30D9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C:\Users\kristaolson\Desktop\Krista%20Work%20Movie%20Interview.mp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milysupporthawaii.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hyperlink" Target="mailto:kolson@familysupporthawaii.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kristaolson\Desktop\Father%20section%20of%20interview%20-%20Small.mov"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prisonlegalnews.org/news/publications/breast-pumping-program-ad-reg-657-nv-doc-2014" TargetMode="External"/><Relationship Id="rId2" Type="http://schemas.openxmlformats.org/officeDocument/2006/relationships/hyperlink" Target="http://bjs.ojp.usdoj.gov/content/pub/pdf/pptmc.pdf" TargetMode="External"/><Relationship Id="rId1" Type="http://schemas.openxmlformats.org/officeDocument/2006/relationships/slideLayout" Target="../slideLayouts/slideLayout2.xml"/><Relationship Id="rId4" Type="http://schemas.openxmlformats.org/officeDocument/2006/relationships/hyperlink" Target="https://www.prisonlegalnews.org/news/2016/mar/1/guidelines-issued-safeguard-rights-pregnant-canadian-prisoners-and-their-childre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Breastfeeding support for women facing incarceration</a:t>
            </a:r>
            <a:endParaRPr lang="en-US" sz="3200" dirty="0"/>
          </a:p>
        </p:txBody>
      </p:sp>
      <p:sp>
        <p:nvSpPr>
          <p:cNvPr id="3" name="Subtitle 2"/>
          <p:cNvSpPr>
            <a:spLocks noGrp="1"/>
          </p:cNvSpPr>
          <p:nvPr>
            <p:ph type="body" idx="1"/>
          </p:nvPr>
        </p:nvSpPr>
        <p:spPr/>
        <p:txBody>
          <a:bodyPr/>
          <a:lstStyle/>
          <a:p>
            <a:r>
              <a:rPr lang="en-US" dirty="0"/>
              <a:t>KRISTA OLSON, IBCLC, MC-MCH, </a:t>
            </a:r>
            <a:r>
              <a:rPr lang="en-US" dirty="0" smtClean="0"/>
              <a:t>CH</a:t>
            </a:r>
          </a:p>
          <a:p>
            <a:endParaRPr lang="en-US" dirty="0"/>
          </a:p>
          <a:p>
            <a:r>
              <a:rPr lang="en-US" dirty="0" smtClean="0"/>
              <a:t>National WIC Association 2018 Nutrition Education &amp; Breastfeeding Promotion Conference-New Orleans, LA</a:t>
            </a:r>
          </a:p>
          <a:p>
            <a:endParaRPr lang="en-US" dirty="0"/>
          </a:p>
        </p:txBody>
      </p:sp>
    </p:spTree>
    <p:extLst>
      <p:ext uri="{BB962C8B-B14F-4D97-AF65-F5344CB8AC3E}">
        <p14:creationId xmlns:p14="http://schemas.microsoft.com/office/powerpoint/2010/main" val="3036374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lumMod val="75000"/>
                  </a:schemeClr>
                </a:solidFill>
                <a:cs typeface="Arial" pitchFamily="34" charset="0"/>
              </a:rPr>
              <a:t>how does lactation support in jails &amp; prisons impact the broader community?</a:t>
            </a:r>
            <a:endParaRPr lang="en-US" b="1" dirty="0">
              <a:solidFill>
                <a:schemeClr val="accent2">
                  <a:lumMod val="75000"/>
                </a:schemeClr>
              </a:solidFill>
              <a:cs typeface="Arial" pitchFamily="34" charset="0"/>
            </a:endParaRPr>
          </a:p>
        </p:txBody>
      </p:sp>
      <p:sp>
        <p:nvSpPr>
          <p:cNvPr id="3" name="Content Placeholder 2"/>
          <p:cNvSpPr>
            <a:spLocks noGrp="1"/>
          </p:cNvSpPr>
          <p:nvPr>
            <p:ph sz="quarter" idx="1"/>
          </p:nvPr>
        </p:nvSpPr>
        <p:spPr/>
        <p:txBody>
          <a:bodyPr>
            <a:normAutofit/>
          </a:bodyPr>
          <a:lstStyle/>
          <a:p>
            <a:r>
              <a:rPr lang="en-US" dirty="0" smtClean="0">
                <a:latin typeface="Arial" pitchFamily="34" charset="0"/>
                <a:cs typeface="Arial" pitchFamily="34" charset="0"/>
              </a:rPr>
              <a:t>Innovative responses to complex circumstances can have wider benefit for our communities </a:t>
            </a:r>
            <a:r>
              <a:rPr lang="en-US" dirty="0" smtClean="0">
                <a:latin typeface="Arial" pitchFamily="34" charset="0"/>
                <a:cs typeface="Arial" pitchFamily="34" charset="0"/>
              </a:rPr>
              <a:t>(</a:t>
            </a:r>
            <a:r>
              <a:rPr lang="en-US" dirty="0" smtClean="0">
                <a:latin typeface="Arial" pitchFamily="34" charset="0"/>
                <a:cs typeface="Arial" pitchFamily="34" charset="0"/>
              </a:rPr>
              <a:t>creative solutions to assure infants have access to breastmilk when incarcerated may be replicable in other circumstances of separation</a:t>
            </a:r>
            <a:r>
              <a:rPr lang="en-US" dirty="0" smtClean="0">
                <a:latin typeface="Arial" pitchFamily="34" charset="0"/>
                <a:cs typeface="Arial" pitchFamily="34" charset="0"/>
              </a:rPr>
              <a:t>)</a:t>
            </a:r>
            <a:endParaRPr lang="en-US" dirty="0" smtClean="0">
              <a:latin typeface="Arial" pitchFamily="34" charset="0"/>
              <a:cs typeface="Arial" pitchFamily="34" charset="0"/>
            </a:endParaRPr>
          </a:p>
          <a:p>
            <a:r>
              <a:rPr lang="en-US" dirty="0" smtClean="0">
                <a:latin typeface="Arial" pitchFamily="34" charset="0"/>
                <a:cs typeface="Arial" pitchFamily="34" charset="0"/>
              </a:rPr>
              <a:t> Breastfeeding, attachment, and maternal efficacy so often go hand-in-hand that we cannot afford to ignore its protective role for families in crisis and involved in the criminal justice system</a:t>
            </a:r>
          </a:p>
          <a:p>
            <a:r>
              <a:rPr lang="en-US" dirty="0" smtClean="0">
                <a:latin typeface="Arial" pitchFamily="34" charset="0"/>
                <a:cs typeface="Arial" pitchFamily="34" charset="0"/>
              </a:rPr>
              <a:t>Incarceration undermines breastfeeding most in communities already experiencing tremendous health disparities--it is truly a health equity issue</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normAutofit fontScale="90000"/>
          </a:bodyPr>
          <a:lstStyle/>
          <a:p>
            <a:r>
              <a:rPr lang="en-US" b="1" dirty="0" smtClean="0">
                <a:solidFill>
                  <a:schemeClr val="accent2">
                    <a:lumMod val="75000"/>
                  </a:schemeClr>
                </a:solidFill>
              </a:rPr>
              <a:t>breastfeeding during incarceration offers long-term protections to babies and families</a:t>
            </a:r>
            <a:endParaRPr lang="en-US" b="1" dirty="0">
              <a:solidFill>
                <a:schemeClr val="accent2">
                  <a:lumMod val="75000"/>
                </a:schemeClr>
              </a:solidFill>
            </a:endParaRPr>
          </a:p>
        </p:txBody>
      </p:sp>
      <p:sp>
        <p:nvSpPr>
          <p:cNvPr id="3" name="Content Placeholder 2"/>
          <p:cNvSpPr>
            <a:spLocks noGrp="1"/>
          </p:cNvSpPr>
          <p:nvPr>
            <p:ph sz="quarter" idx="1"/>
          </p:nvPr>
        </p:nvSpPr>
        <p:spPr/>
        <p:txBody>
          <a:bodyPr/>
          <a:lstStyle/>
          <a:p>
            <a:r>
              <a:rPr lang="en-US" dirty="0" smtClean="0"/>
              <a:t>Breastfeeding plays a key role in reducing infant mortality, and children with mothers involved in the criminal justice system already face increased risk of dying before their first birthdays (McMillen Dowell, C., et al., Health and Justice 2018)</a:t>
            </a:r>
          </a:p>
          <a:p>
            <a:r>
              <a:rPr lang="en-US" dirty="0" smtClean="0"/>
              <a:t>Breastfeeding reduces the risk that a woman will return to prison by more than half. In </a:t>
            </a:r>
            <a:r>
              <a:rPr lang="en-US" dirty="0"/>
              <a:t>one study, three-year recidivism </a:t>
            </a:r>
            <a:r>
              <a:rPr lang="en-US" dirty="0" smtClean="0"/>
              <a:t>rate </a:t>
            </a:r>
            <a:r>
              <a:rPr lang="en-US" dirty="0"/>
              <a:t>for imprisoned women allowed to care for their infants was only 4 percent (</a:t>
            </a:r>
            <a:r>
              <a:rPr lang="en-US" dirty="0" err="1"/>
              <a:t>Goshin</a:t>
            </a:r>
            <a:r>
              <a:rPr lang="en-US" dirty="0"/>
              <a:t>, L. S., et al., Public Health Nursing, March 2014.) </a:t>
            </a:r>
          </a:p>
        </p:txBody>
      </p:sp>
    </p:spTree>
    <p:extLst>
      <p:ext uri="{BB962C8B-B14F-4D97-AF65-F5344CB8AC3E}">
        <p14:creationId xmlns:p14="http://schemas.microsoft.com/office/powerpoint/2010/main" val="752369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a:bodyPr>
          <a:lstStyle/>
          <a:p>
            <a:r>
              <a:rPr lang="en-US" b="1" dirty="0" smtClean="0">
                <a:solidFill>
                  <a:schemeClr val="accent2">
                    <a:lumMod val="75000"/>
                  </a:schemeClr>
                </a:solidFill>
              </a:rPr>
              <a:t>Women </a:t>
            </a:r>
            <a:r>
              <a:rPr lang="en-US" b="1" dirty="0" smtClean="0">
                <a:solidFill>
                  <a:schemeClr val="accent2">
                    <a:lumMod val="75000"/>
                  </a:schemeClr>
                </a:solidFill>
              </a:rPr>
              <a:t>face numerous challenges to breastfeeding when jailed or imprisoned</a:t>
            </a:r>
            <a:endParaRPr lang="en-US" b="1" dirty="0">
              <a:solidFill>
                <a:schemeClr val="accent2">
                  <a:lumMod val="75000"/>
                </a:schemeClr>
              </a:solidFill>
            </a:endParaRPr>
          </a:p>
        </p:txBody>
      </p:sp>
      <p:pic>
        <p:nvPicPr>
          <p:cNvPr id="5" name="Content Placeholder 4" descr="marissa-alexander-1_240x340_2.jpg"/>
          <p:cNvPicPr>
            <a:picLocks noGrp="1" noChangeAspect="1"/>
          </p:cNvPicPr>
          <p:nvPr>
            <p:ph sz="quarter" idx="1"/>
          </p:nvPr>
        </p:nvPicPr>
        <p:blipFill>
          <a:blip r:embed="rId2" cstate="print"/>
          <a:stretch>
            <a:fillRect/>
          </a:stretch>
        </p:blipFill>
        <p:spPr>
          <a:xfrm>
            <a:off x="838200" y="1981200"/>
            <a:ext cx="2429436" cy="3441700"/>
          </a:xfrm>
        </p:spPr>
      </p:pic>
      <p:sp>
        <p:nvSpPr>
          <p:cNvPr id="4" name="Content Placeholder 3"/>
          <p:cNvSpPr>
            <a:spLocks noGrp="1"/>
          </p:cNvSpPr>
          <p:nvPr>
            <p:ph sz="quarter" idx="2"/>
          </p:nvPr>
        </p:nvSpPr>
        <p:spPr>
          <a:xfrm>
            <a:off x="3733800" y="1600200"/>
            <a:ext cx="4194048" cy="4876800"/>
          </a:xfrm>
        </p:spPr>
        <p:txBody>
          <a:bodyPr>
            <a:normAutofit/>
          </a:bodyPr>
          <a:lstStyle/>
          <a:p>
            <a:r>
              <a:rPr lang="en-US" dirty="0" smtClean="0"/>
              <a:t>“I was charged with aggravated assault and ended up staying at the police station overnight, until my family could post the $125,000 bond. By that time, my breasts were so engorged with milk, the first thing I did was ask the bondsman if I could pump in his back room.” </a:t>
            </a:r>
          </a:p>
          <a:p>
            <a:pPr>
              <a:buNone/>
            </a:pPr>
            <a:r>
              <a:rPr lang="en-US" sz="2000" i="1" dirty="0" smtClean="0"/>
              <a:t>   –Marissa Alexander</a:t>
            </a:r>
          </a:p>
          <a:p>
            <a:pPr>
              <a:buNone/>
            </a:pPr>
            <a:r>
              <a:rPr lang="en-US" sz="1600" i="1" dirty="0" smtClean="0"/>
              <a:t>   (essence.com)</a:t>
            </a:r>
            <a:endParaRPr lang="en-US" sz="1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143000"/>
          </a:xfrm>
        </p:spPr>
        <p:txBody>
          <a:bodyPr>
            <a:normAutofit fontScale="90000"/>
          </a:bodyPr>
          <a:lstStyle/>
          <a:p>
            <a:r>
              <a:rPr lang="en-US" dirty="0" smtClean="0">
                <a:solidFill>
                  <a:schemeClr val="accent2">
                    <a:lumMod val="75000"/>
                  </a:schemeClr>
                </a:solidFill>
              </a:rPr>
              <a:t>As advocacy organizations collect parents’ stories, challenges and solutions emerge</a:t>
            </a:r>
            <a:endParaRPr lang="en-US" dirty="0">
              <a:solidFill>
                <a:schemeClr val="accent2">
                  <a:lumMod val="75000"/>
                </a:schemeClr>
              </a:solidFill>
            </a:endParaRPr>
          </a:p>
        </p:txBody>
      </p:sp>
      <p:sp>
        <p:nvSpPr>
          <p:cNvPr id="3" name="Content Placeholder 2"/>
          <p:cNvSpPr>
            <a:spLocks noGrp="1"/>
          </p:cNvSpPr>
          <p:nvPr>
            <p:ph sz="quarter" idx="1"/>
          </p:nvPr>
        </p:nvSpPr>
        <p:spPr>
          <a:xfrm>
            <a:off x="685800" y="1600200"/>
            <a:ext cx="7467600" cy="4873752"/>
          </a:xfrm>
        </p:spPr>
        <p:txBody>
          <a:bodyPr>
            <a:noAutofit/>
          </a:bodyPr>
          <a:lstStyle/>
          <a:p>
            <a:pPr marL="0" indent="0">
              <a:buNone/>
            </a:pPr>
            <a:r>
              <a:rPr lang="en-US" sz="2000" dirty="0" smtClean="0"/>
              <a:t>“Graciela </a:t>
            </a:r>
            <a:r>
              <a:rPr lang="en-US" sz="2000" dirty="0"/>
              <a:t>was sentenced to more than 50 days in a county jail for failing to complete community service. She had exclusively breastfed her three month-old daughter up until that </a:t>
            </a:r>
            <a:r>
              <a:rPr lang="en-US" sz="2000" dirty="0" smtClean="0"/>
              <a:t>time, and upon their abrupt separation, both mother and baby were in serious distress. Graciela was…at </a:t>
            </a:r>
            <a:r>
              <a:rPr lang="en-US" sz="2000" dirty="0"/>
              <a:t>risk for mastitis and losing her milk </a:t>
            </a:r>
            <a:r>
              <a:rPr lang="en-US" sz="2000" dirty="0" smtClean="0"/>
              <a:t>supply...</a:t>
            </a:r>
          </a:p>
          <a:p>
            <a:pPr marL="0" indent="0">
              <a:buNone/>
            </a:pPr>
            <a:r>
              <a:rPr lang="en-US" sz="2000" dirty="0" smtClean="0"/>
              <a:t>Both </a:t>
            </a:r>
            <a:r>
              <a:rPr lang="en-US" sz="2000" dirty="0"/>
              <a:t>Graciela and her husband had made numerous requests for lactation accommodation at the jail, to no avail. They were told that it was too hard for the Sheriff’s Department to accommodate her lactation needs, either by pumping or allowing her to breastfeed her infant. After five days in jail, with the help of the ACLU, the County agreed to address the situation by sending her home to finish the remainder of her sentence on house arrest</a:t>
            </a:r>
            <a:r>
              <a:rPr lang="en-US" sz="2000" dirty="0" smtClean="0"/>
              <a:t>.”  </a:t>
            </a:r>
            <a:r>
              <a:rPr lang="en-US" sz="2000" i="1" dirty="0" smtClean="0"/>
              <a:t> --ACLU of California, 2016</a:t>
            </a:r>
            <a:endParaRPr lang="en-US" sz="2000" i="1" dirty="0"/>
          </a:p>
        </p:txBody>
      </p:sp>
    </p:spTree>
    <p:extLst>
      <p:ext uri="{BB962C8B-B14F-4D97-AF65-F5344CB8AC3E}">
        <p14:creationId xmlns:p14="http://schemas.microsoft.com/office/powerpoint/2010/main" val="4155428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67600" cy="1143000"/>
          </a:xfrm>
        </p:spPr>
        <p:txBody>
          <a:bodyPr>
            <a:normAutofit fontScale="90000"/>
          </a:bodyPr>
          <a:lstStyle/>
          <a:p>
            <a:r>
              <a:rPr lang="en-US" b="1" dirty="0" smtClean="0">
                <a:solidFill>
                  <a:schemeClr val="accent2">
                    <a:lumMod val="75000"/>
                  </a:schemeClr>
                </a:solidFill>
              </a:rPr>
              <a:t>Clinical complications due to separation from infant at birth or at time of arrest</a:t>
            </a:r>
            <a:endParaRPr lang="en-US" b="1" dirty="0">
              <a:solidFill>
                <a:schemeClr val="accent2">
                  <a:lumMod val="75000"/>
                </a:schemeClr>
              </a:solidFill>
            </a:endParaRPr>
          </a:p>
        </p:txBody>
      </p:sp>
      <p:sp>
        <p:nvSpPr>
          <p:cNvPr id="3" name="Content Placeholder 2"/>
          <p:cNvSpPr>
            <a:spLocks noGrp="1"/>
          </p:cNvSpPr>
          <p:nvPr>
            <p:ph sz="quarter" idx="1"/>
          </p:nvPr>
        </p:nvSpPr>
        <p:spPr/>
        <p:txBody>
          <a:bodyPr/>
          <a:lstStyle/>
          <a:p>
            <a:r>
              <a:rPr lang="en-US" dirty="0" smtClean="0"/>
              <a:t>Restricted access to milk removal may result in engorgement, plugged ducts, or mastitis</a:t>
            </a:r>
          </a:p>
          <a:p>
            <a:r>
              <a:rPr lang="en-US" dirty="0" smtClean="0"/>
              <a:t>Compromised milk supply</a:t>
            </a:r>
          </a:p>
          <a:p>
            <a:r>
              <a:rPr lang="en-US" dirty="0" smtClean="0"/>
              <a:t>Changes in mood and sleep patterns have been reported with abrupt weaning, and co-occurring mental health concerns may be exacerbated </a:t>
            </a:r>
          </a:p>
          <a:p>
            <a:r>
              <a:rPr lang="en-US" dirty="0" smtClean="0"/>
              <a:t>Methadone maintenance is not uncommon among incarcerated women whose infants may experience complications from abrupt weaning from breast milk</a:t>
            </a:r>
          </a:p>
          <a:p>
            <a:r>
              <a:rPr lang="en-US" dirty="0" smtClean="0"/>
              <a:t>Sudden disruption of breastfeeding may increase risk of unintended pregnancy among women reliant on </a:t>
            </a:r>
            <a:r>
              <a:rPr lang="en-US" dirty="0" err="1" smtClean="0"/>
              <a:t>lactational</a:t>
            </a:r>
            <a:r>
              <a:rPr lang="en-US" dirty="0" smtClean="0"/>
              <a:t> amenorrhea as primary contraception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7467600" cy="1143000"/>
          </a:xfrm>
        </p:spPr>
        <p:txBody>
          <a:bodyPr/>
          <a:lstStyle/>
          <a:p>
            <a:r>
              <a:rPr lang="en-US" b="1" dirty="0" smtClean="0">
                <a:solidFill>
                  <a:schemeClr val="accent2">
                    <a:lumMod val="75000"/>
                  </a:schemeClr>
                </a:solidFill>
              </a:rPr>
              <a:t>Additional factors that may complicate care when a nursing mother is jailed</a:t>
            </a:r>
            <a:endParaRPr lang="en-US" b="1" dirty="0">
              <a:solidFill>
                <a:schemeClr val="accent2">
                  <a:lumMod val="75000"/>
                </a:schemeClr>
              </a:solidFill>
            </a:endParaRPr>
          </a:p>
        </p:txBody>
      </p:sp>
      <p:sp>
        <p:nvSpPr>
          <p:cNvPr id="5" name="Content Placeholder 4"/>
          <p:cNvSpPr>
            <a:spLocks noGrp="1"/>
          </p:cNvSpPr>
          <p:nvPr>
            <p:ph sz="quarter" idx="1"/>
          </p:nvPr>
        </p:nvSpPr>
        <p:spPr>
          <a:xfrm>
            <a:off x="381000" y="1600200"/>
            <a:ext cx="4953000" cy="4572000"/>
          </a:xfrm>
        </p:spPr>
        <p:txBody>
          <a:bodyPr>
            <a:normAutofit fontScale="85000" lnSpcReduction="20000"/>
          </a:bodyPr>
          <a:lstStyle/>
          <a:p>
            <a:r>
              <a:rPr lang="en-US" dirty="0" smtClean="0"/>
              <a:t>History of substance use may raise concerns when a mom is incarcerated and wishes to provide milk for her infant</a:t>
            </a:r>
          </a:p>
          <a:p>
            <a:r>
              <a:rPr lang="en-US" dirty="0" smtClean="0"/>
              <a:t>Mothers who give birth while incarcerated may experience pressure to accept interventions that can undermine lactation, and are often separated from babies within 24 hours</a:t>
            </a:r>
          </a:p>
          <a:p>
            <a:r>
              <a:rPr lang="en-US" dirty="0" smtClean="0"/>
              <a:t>Infants may be in foster care or with an estranged family member unwilling to transport and feed expressed milk</a:t>
            </a:r>
          </a:p>
          <a:p>
            <a:r>
              <a:rPr lang="en-US" dirty="0" smtClean="0"/>
              <a:t>Providing pumped milk to a caregiver involves tremendous logistical challenges, in part because 60% of inmates in the US are held more than 100 miles away from their children </a:t>
            </a:r>
            <a:endParaRPr lang="en-US" dirty="0"/>
          </a:p>
        </p:txBody>
      </p:sp>
      <p:pic>
        <p:nvPicPr>
          <p:cNvPr id="7" name="Content Placeholder 6" descr="latch.jpg"/>
          <p:cNvPicPr>
            <a:picLocks noGrp="1" noChangeAspect="1"/>
          </p:cNvPicPr>
          <p:nvPr>
            <p:ph sz="quarter" idx="2"/>
          </p:nvPr>
        </p:nvPicPr>
        <p:blipFill>
          <a:blip r:embed="rId2" cstate="print"/>
          <a:stretch>
            <a:fillRect/>
          </a:stretch>
        </p:blipFill>
        <p:spPr>
          <a:xfrm>
            <a:off x="5410200" y="2000694"/>
            <a:ext cx="2190496" cy="324675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04800"/>
            <a:ext cx="7924800" cy="1143000"/>
          </a:xfrm>
        </p:spPr>
        <p:txBody>
          <a:bodyPr>
            <a:normAutofit fontScale="90000"/>
          </a:bodyPr>
          <a:lstStyle/>
          <a:p>
            <a:r>
              <a:rPr lang="en-US" b="1" dirty="0" smtClean="0">
                <a:solidFill>
                  <a:schemeClr val="accent2">
                    <a:lumMod val="75000"/>
                  </a:schemeClr>
                </a:solidFill>
              </a:rPr>
              <a:t>Baby Erika:   One family’s journey to preserve   breastfeeding while in the US Justice System</a:t>
            </a:r>
            <a:endParaRPr lang="en-US" b="1" dirty="0">
              <a:solidFill>
                <a:schemeClr val="accent2">
                  <a:lumMod val="75000"/>
                </a:schemeClr>
              </a:solidFill>
            </a:endParaRPr>
          </a:p>
        </p:txBody>
      </p:sp>
      <p:pic>
        <p:nvPicPr>
          <p:cNvPr id="8" name="Picture Placeholder 7" descr="trinety family.jpg"/>
          <p:cNvPicPr>
            <a:picLocks noGrp="1" noChangeAspect="1"/>
          </p:cNvPicPr>
          <p:nvPr>
            <p:ph sz="quarter" idx="1"/>
          </p:nvPr>
        </p:nvPicPr>
        <p:blipFill>
          <a:blip r:embed="rId2" cstate="print"/>
          <a:srcRect b="5625"/>
          <a:stretch>
            <a:fillRect/>
          </a:stretch>
        </p:blipFill>
        <p:spPr>
          <a:xfrm>
            <a:off x="990600" y="1600200"/>
            <a:ext cx="3657600" cy="4502547"/>
          </a:xfrm>
        </p:spPr>
      </p:pic>
      <p:sp>
        <p:nvSpPr>
          <p:cNvPr id="7" name="Text Placeholder 6"/>
          <p:cNvSpPr>
            <a:spLocks noGrp="1"/>
          </p:cNvSpPr>
          <p:nvPr>
            <p:ph sz="quarter" idx="2"/>
          </p:nvPr>
        </p:nvSpPr>
        <p:spPr>
          <a:xfrm>
            <a:off x="5181600" y="1600200"/>
            <a:ext cx="2667000" cy="4572000"/>
          </a:xfrm>
        </p:spPr>
        <p:txBody>
          <a:bodyPr>
            <a:noAutofit/>
          </a:bodyPr>
          <a:lstStyle/>
          <a:p>
            <a:r>
              <a:rPr lang="en-US" sz="1800" dirty="0" smtClean="0"/>
              <a:t>I am tremendously grateful to this brave family for their willingness to share their story in hopes of paving the way for other families to give their babies the precious gift of breastfeeding.  A huge thank you to Sarah Price of EHS for being a tireless advocate for Erika and her family.</a:t>
            </a: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rista Work Movie Interview.mp4">
            <a:hlinkClick r:id="" action="ppaction://media"/>
          </p:cNvPr>
          <p:cNvPicPr>
            <a:picLocks noGrp="1" noRot="1" noChangeAspect="1"/>
          </p:cNvPicPr>
          <p:nvPr>
            <p:ph type="pic" idx="4294967295"/>
            <a:videoFile r:link="rId1"/>
          </p:nvPr>
        </p:nvPicPr>
        <p:blipFill>
          <a:blip r:embed="rId3" cstate="print"/>
          <a:srcRect l="16250" r="16250"/>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010400" cy="1143000"/>
          </a:xfrm>
        </p:spPr>
        <p:txBody>
          <a:bodyPr>
            <a:normAutofit fontScale="90000"/>
          </a:bodyPr>
          <a:lstStyle/>
          <a:p>
            <a:r>
              <a:rPr lang="en-US" b="1" dirty="0" smtClean="0">
                <a:solidFill>
                  <a:schemeClr val="accent2">
                    <a:lumMod val="75000"/>
                  </a:schemeClr>
                </a:solidFill>
              </a:rPr>
              <a:t>As health care professionals, we can advocate for optimal breastfeeding outcomes for vulnerable babies &amp; moms</a:t>
            </a:r>
            <a:endParaRPr lang="en-US" b="1" dirty="0">
              <a:solidFill>
                <a:schemeClr val="accent2">
                  <a:lumMod val="75000"/>
                </a:schemeClr>
              </a:solidFill>
            </a:endParaRPr>
          </a:p>
        </p:txBody>
      </p:sp>
      <p:pic>
        <p:nvPicPr>
          <p:cNvPr id="6" name="Content Placeholder 5" descr="sleeping baby.jpg"/>
          <p:cNvPicPr>
            <a:picLocks noGrp="1" noChangeAspect="1"/>
          </p:cNvPicPr>
          <p:nvPr>
            <p:ph sz="quarter" idx="1"/>
          </p:nvPr>
        </p:nvPicPr>
        <p:blipFill>
          <a:blip r:embed="rId2" cstate="print"/>
          <a:stretch>
            <a:fillRect/>
          </a:stretch>
        </p:blipFill>
        <p:spPr>
          <a:xfrm>
            <a:off x="685800" y="1828800"/>
            <a:ext cx="2667000" cy="4000500"/>
          </a:xfrm>
        </p:spPr>
      </p:pic>
      <p:sp>
        <p:nvSpPr>
          <p:cNvPr id="4" name="Content Placeholder 3"/>
          <p:cNvSpPr>
            <a:spLocks noGrp="1"/>
          </p:cNvSpPr>
          <p:nvPr>
            <p:ph sz="quarter" idx="2"/>
          </p:nvPr>
        </p:nvSpPr>
        <p:spPr>
          <a:xfrm>
            <a:off x="3352800" y="1600200"/>
            <a:ext cx="4876800" cy="4572000"/>
          </a:xfrm>
        </p:spPr>
        <p:txBody>
          <a:bodyPr>
            <a:normAutofit fontScale="92500" lnSpcReduction="10000"/>
          </a:bodyPr>
          <a:lstStyle/>
          <a:p>
            <a:r>
              <a:rPr lang="en-US" dirty="0" smtClean="0"/>
              <a:t>Improve pumping, milk storage and transfer in jails and prisons</a:t>
            </a:r>
          </a:p>
          <a:p>
            <a:r>
              <a:rPr lang="en-US" dirty="0" smtClean="0"/>
              <a:t>Educate colleagues in the criminal justice system about risks of not breastfeeding for babies and moms</a:t>
            </a:r>
          </a:p>
          <a:p>
            <a:r>
              <a:rPr lang="en-US" dirty="0" smtClean="0"/>
              <a:t>Advocate for sentencing alternatives that protect breast-feeding and bonding; such as community-based or deferred sentencing, addiction treatment, prison nurseries, and visitation</a:t>
            </a:r>
          </a:p>
          <a:p>
            <a:r>
              <a:rPr lang="en-US" dirty="0" smtClean="0"/>
              <a:t>Advocate in our communities for humane birth care for inmates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848600" cy="1143000"/>
          </a:xfrm>
        </p:spPr>
        <p:txBody>
          <a:bodyPr>
            <a:normAutofit fontScale="90000"/>
          </a:bodyPr>
          <a:lstStyle/>
          <a:p>
            <a:r>
              <a:rPr lang="en-US" b="1" dirty="0" smtClean="0">
                <a:solidFill>
                  <a:schemeClr val="accent2">
                    <a:lumMod val="75000"/>
                  </a:schemeClr>
                </a:solidFill>
              </a:rPr>
              <a:t>We have found colleagues in the criminal justice system receptive to clinical expertise</a:t>
            </a:r>
            <a:endParaRPr lang="en-US" b="1" dirty="0">
              <a:solidFill>
                <a:schemeClr val="accent2">
                  <a:lumMod val="75000"/>
                </a:schemeClr>
              </a:solidFill>
            </a:endParaRPr>
          </a:p>
        </p:txBody>
      </p:sp>
      <p:sp>
        <p:nvSpPr>
          <p:cNvPr id="7" name="Content Placeholder 6"/>
          <p:cNvSpPr>
            <a:spLocks noGrp="1"/>
          </p:cNvSpPr>
          <p:nvPr>
            <p:ph sz="quarter" idx="1"/>
          </p:nvPr>
        </p:nvSpPr>
        <p:spPr/>
        <p:txBody>
          <a:bodyPr>
            <a:normAutofit lnSpcReduction="10000"/>
          </a:bodyPr>
          <a:lstStyle/>
          <a:p>
            <a:r>
              <a:rPr lang="en-US" dirty="0" smtClean="0"/>
              <a:t>As in many sectors of society, breastfeeding is often simply “not on the radar” until issues are raised</a:t>
            </a:r>
          </a:p>
          <a:p>
            <a:r>
              <a:rPr lang="en-US" dirty="0" smtClean="0"/>
              <a:t>At sentencing and parole hearings, officials have shown serious consideration for letters from IBCLCs, MDs, WIC, </a:t>
            </a:r>
            <a:r>
              <a:rPr lang="en-US" dirty="0" smtClean="0"/>
              <a:t>and home </a:t>
            </a:r>
            <a:r>
              <a:rPr lang="en-US" dirty="0" smtClean="0"/>
              <a:t>visitation providers</a:t>
            </a:r>
          </a:p>
          <a:p>
            <a:r>
              <a:rPr lang="en-US" dirty="0" smtClean="0"/>
              <a:t>Good data showing recidivism is reduced by two-thirds when mothers and infants are kept together</a:t>
            </a:r>
          </a:p>
          <a:p>
            <a:r>
              <a:rPr lang="en-US" dirty="0" smtClean="0"/>
              <a:t>Advocacy in a single case can change policies impacting many families—New York State, 1973:</a:t>
            </a:r>
          </a:p>
          <a:p>
            <a:pPr>
              <a:buNone/>
            </a:pPr>
            <a:r>
              <a:rPr lang="en-US" sz="2000" i="1" dirty="0" smtClean="0"/>
              <a:t>     Kathleen </a:t>
            </a:r>
            <a:r>
              <a:rPr lang="en-US" sz="2000" i="1" dirty="0" err="1" smtClean="0"/>
              <a:t>Apgar</a:t>
            </a:r>
            <a:r>
              <a:rPr lang="en-US" sz="2000" i="1" dirty="0" smtClean="0"/>
              <a:t> sued local sheriff for removing son at birth and Supreme Court ruled in her favor, stating that a child’s best interest includes “the constant care and attention of its natural mother.”  New York State has the longest running prison nursery program in the US.</a:t>
            </a:r>
            <a:endParaRPr lang="en-US" sz="20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normAutofit fontScale="90000"/>
          </a:bodyPr>
          <a:lstStyle/>
          <a:p>
            <a:pPr eaLnBrk="1" hangingPunct="1"/>
            <a:r>
              <a:rPr lang="en-US" sz="3200" b="1" dirty="0" smtClean="0">
                <a:solidFill>
                  <a:schemeClr val="accent2">
                    <a:lumMod val="75000"/>
                  </a:schemeClr>
                </a:solidFill>
                <a:cs typeface="Arial" pitchFamily="34" charset="0"/>
              </a:rPr>
              <a:t>About our projects and about our organization, Family Support Hawai‘i</a:t>
            </a:r>
            <a:r>
              <a:rPr lang="en-US" sz="3200" b="1" dirty="0" smtClean="0">
                <a:solidFill>
                  <a:schemeClr val="accent2">
                    <a:lumMod val="75000"/>
                  </a:schemeClr>
                </a:solidFill>
                <a:latin typeface="Arial" pitchFamily="34" charset="0"/>
                <a:cs typeface="Arial" pitchFamily="34" charset="0"/>
              </a:rPr>
              <a:t>:</a:t>
            </a:r>
          </a:p>
        </p:txBody>
      </p:sp>
      <p:sp>
        <p:nvSpPr>
          <p:cNvPr id="5123" name="Rectangle 7"/>
          <p:cNvSpPr>
            <a:spLocks noGrp="1" noChangeArrowheads="1"/>
          </p:cNvSpPr>
          <p:nvPr>
            <p:ph type="body" sz="half" idx="1"/>
          </p:nvPr>
        </p:nvSpPr>
        <p:spPr>
          <a:xfrm>
            <a:off x="990600" y="1827213"/>
            <a:ext cx="4191000" cy="4114800"/>
          </a:xfrm>
        </p:spPr>
        <p:txBody>
          <a:bodyPr>
            <a:normAutofit lnSpcReduction="10000"/>
          </a:bodyPr>
          <a:lstStyle/>
          <a:p>
            <a:pPr eaLnBrk="1" hangingPunct="1">
              <a:lnSpc>
                <a:spcPct val="80000"/>
              </a:lnSpc>
              <a:buFont typeface="Wingdings" pitchFamily="-112" charset="2"/>
              <a:buNone/>
            </a:pPr>
            <a:endParaRPr lang="en-US" sz="1800" dirty="0" smtClean="0"/>
          </a:p>
          <a:p>
            <a:pPr eaLnBrk="1" hangingPunct="1">
              <a:lnSpc>
                <a:spcPct val="80000"/>
              </a:lnSpc>
              <a:buFont typeface="Wingdings" pitchFamily="-112" charset="2"/>
              <a:buNone/>
            </a:pPr>
            <a:r>
              <a:rPr lang="en-US" sz="2000" b="1" dirty="0" smtClean="0">
                <a:latin typeface="Arial" pitchFamily="34" charset="0"/>
                <a:cs typeface="Arial" pitchFamily="34" charset="0"/>
              </a:rPr>
              <a:t>Krista Olson, MC-MCH, IBCLC</a:t>
            </a:r>
          </a:p>
          <a:p>
            <a:pPr algn="ctr" eaLnBrk="1" hangingPunct="1">
              <a:lnSpc>
                <a:spcPct val="80000"/>
              </a:lnSpc>
              <a:buFont typeface="Wingdings" pitchFamily="-112" charset="2"/>
              <a:buNone/>
            </a:pPr>
            <a:endParaRPr lang="en-US" sz="1800" i="1" dirty="0" smtClean="0">
              <a:latin typeface="Arial" pitchFamily="34" charset="0"/>
              <a:cs typeface="Arial" pitchFamily="34" charset="0"/>
            </a:endParaRPr>
          </a:p>
          <a:p>
            <a:pPr algn="ctr" eaLnBrk="1" hangingPunct="1">
              <a:lnSpc>
                <a:spcPct val="80000"/>
              </a:lnSpc>
              <a:buFont typeface="Wingdings" pitchFamily="-112" charset="2"/>
              <a:buNone/>
            </a:pPr>
            <a:r>
              <a:rPr lang="en-US" sz="1800" i="1" dirty="0" smtClean="0">
                <a:latin typeface="Arial" pitchFamily="34" charset="0"/>
                <a:cs typeface="Arial" pitchFamily="34" charset="0"/>
              </a:rPr>
              <a:t>Early Head Start, </a:t>
            </a:r>
          </a:p>
          <a:p>
            <a:pPr algn="ctr" eaLnBrk="1" hangingPunct="1">
              <a:lnSpc>
                <a:spcPct val="80000"/>
              </a:lnSpc>
              <a:buFont typeface="Wingdings" pitchFamily="-112" charset="2"/>
              <a:buNone/>
            </a:pPr>
            <a:r>
              <a:rPr lang="en-US" sz="1800" i="1" dirty="0" smtClean="0">
                <a:latin typeface="Arial" pitchFamily="34" charset="0"/>
                <a:cs typeface="Arial" pitchFamily="34" charset="0"/>
              </a:rPr>
              <a:t>Newborn Enhanced Support Team,</a:t>
            </a:r>
          </a:p>
          <a:p>
            <a:pPr algn="ctr" eaLnBrk="1" hangingPunct="1">
              <a:lnSpc>
                <a:spcPct val="80000"/>
              </a:lnSpc>
              <a:buFont typeface="Wingdings" pitchFamily="-112" charset="2"/>
              <a:buNone/>
            </a:pPr>
            <a:r>
              <a:rPr lang="en-US" sz="1800" i="1" dirty="0" smtClean="0">
                <a:latin typeface="Arial" pitchFamily="34" charset="0"/>
                <a:cs typeface="Arial" pitchFamily="34" charset="0"/>
              </a:rPr>
              <a:t>First Foods for Island Families,</a:t>
            </a:r>
          </a:p>
          <a:p>
            <a:pPr algn="ctr" eaLnBrk="1" hangingPunct="1">
              <a:lnSpc>
                <a:spcPct val="80000"/>
              </a:lnSpc>
              <a:buFont typeface="Wingdings" pitchFamily="-112" charset="2"/>
              <a:buNone/>
            </a:pPr>
            <a:r>
              <a:rPr lang="en-US" sz="1800" i="1" dirty="0" smtClean="0">
                <a:latin typeface="Arial" pitchFamily="34" charset="0"/>
                <a:cs typeface="Arial" pitchFamily="34" charset="0"/>
              </a:rPr>
              <a:t>First Connections</a:t>
            </a:r>
            <a:endParaRPr lang="en-US" sz="1800" i="1" dirty="0" smtClean="0">
              <a:latin typeface="Arial" pitchFamily="34" charset="0"/>
              <a:cs typeface="Arial" pitchFamily="34" charset="0"/>
            </a:endParaRPr>
          </a:p>
          <a:p>
            <a:pPr eaLnBrk="1" hangingPunct="1">
              <a:lnSpc>
                <a:spcPct val="80000"/>
              </a:lnSpc>
              <a:buFont typeface="Wingdings" pitchFamily="-112" charset="2"/>
              <a:buNone/>
            </a:pPr>
            <a:endParaRPr lang="en-US" sz="1800" i="1" dirty="0" smtClean="0">
              <a:latin typeface="Arial" pitchFamily="34" charset="0"/>
              <a:cs typeface="Arial" pitchFamily="34" charset="0"/>
            </a:endParaRPr>
          </a:p>
          <a:p>
            <a:pPr eaLnBrk="1" hangingPunct="1">
              <a:lnSpc>
                <a:spcPct val="80000"/>
              </a:lnSpc>
              <a:buFont typeface="Wingdings" pitchFamily="-112" charset="2"/>
              <a:buNone/>
            </a:pPr>
            <a:r>
              <a:rPr lang="en-US" sz="1800" i="1" dirty="0" smtClean="0">
                <a:latin typeface="Arial" pitchFamily="34" charset="0"/>
                <a:cs typeface="Arial" pitchFamily="34" charset="0"/>
              </a:rPr>
              <a:t>Contact us:</a:t>
            </a:r>
          </a:p>
          <a:p>
            <a:pPr eaLnBrk="1" hangingPunct="1">
              <a:lnSpc>
                <a:spcPct val="80000"/>
              </a:lnSpc>
              <a:buFont typeface="Wingdings" pitchFamily="-112" charset="2"/>
              <a:buNone/>
            </a:pPr>
            <a:r>
              <a:rPr lang="en-US" sz="1800" i="1" dirty="0" smtClean="0">
                <a:latin typeface="Arial" pitchFamily="34" charset="0"/>
                <a:cs typeface="Arial" pitchFamily="34" charset="0"/>
                <a:hlinkClick r:id="rId3"/>
              </a:rPr>
              <a:t>www.familysupporthawaii.org</a:t>
            </a:r>
            <a:endParaRPr lang="en-US" sz="1800" i="1" dirty="0" smtClean="0">
              <a:latin typeface="Arial" pitchFamily="34" charset="0"/>
              <a:cs typeface="Arial" pitchFamily="34" charset="0"/>
            </a:endParaRPr>
          </a:p>
          <a:p>
            <a:pPr eaLnBrk="1" hangingPunct="1">
              <a:lnSpc>
                <a:spcPct val="80000"/>
              </a:lnSpc>
              <a:buFont typeface="Wingdings" pitchFamily="-112" charset="2"/>
              <a:buNone/>
            </a:pPr>
            <a:r>
              <a:rPr lang="en-US" sz="1800" i="1" dirty="0" smtClean="0">
                <a:latin typeface="Arial" pitchFamily="34" charset="0"/>
                <a:cs typeface="Arial" pitchFamily="34" charset="0"/>
              </a:rPr>
              <a:t>(808) 323-3303 ext. 2</a:t>
            </a:r>
          </a:p>
          <a:p>
            <a:pPr eaLnBrk="1" hangingPunct="1">
              <a:lnSpc>
                <a:spcPct val="80000"/>
              </a:lnSpc>
              <a:buFont typeface="Wingdings" pitchFamily="-112" charset="2"/>
              <a:buNone/>
            </a:pPr>
            <a:r>
              <a:rPr lang="en-US" sz="1800" i="1" dirty="0" smtClean="0">
                <a:latin typeface="Arial" pitchFamily="34" charset="0"/>
                <a:cs typeface="Arial" pitchFamily="34" charset="0"/>
                <a:hlinkClick r:id="rId4"/>
              </a:rPr>
              <a:t>kolson@familysupporthawaii.org</a:t>
            </a:r>
            <a:endParaRPr lang="en-US" sz="1800" i="1" dirty="0" smtClean="0">
              <a:latin typeface="Arial" pitchFamily="34" charset="0"/>
              <a:cs typeface="Arial" pitchFamily="34" charset="0"/>
            </a:endParaRPr>
          </a:p>
          <a:p>
            <a:pPr eaLnBrk="1" hangingPunct="1">
              <a:lnSpc>
                <a:spcPct val="80000"/>
              </a:lnSpc>
              <a:buFont typeface="Wingdings" pitchFamily="-112" charset="2"/>
              <a:buNone/>
            </a:pPr>
            <a:endParaRPr lang="en-US" sz="1800" i="1" dirty="0" smtClean="0">
              <a:latin typeface="Arial" pitchFamily="34" charset="0"/>
              <a:cs typeface="Arial" pitchFamily="34" charset="0"/>
            </a:endParaRPr>
          </a:p>
          <a:p>
            <a:pPr eaLnBrk="1" hangingPunct="1">
              <a:lnSpc>
                <a:spcPct val="80000"/>
              </a:lnSpc>
              <a:buFont typeface="Wingdings" pitchFamily="-112" charset="2"/>
              <a:buNone/>
            </a:pPr>
            <a:r>
              <a:rPr lang="en-US" sz="1800" i="1" dirty="0" smtClean="0">
                <a:latin typeface="Arial" pitchFamily="34" charset="0"/>
                <a:cs typeface="Arial" pitchFamily="34" charset="0"/>
              </a:rPr>
              <a:t>Disclosure:  no relevant financial relationships to disclose.</a:t>
            </a:r>
          </a:p>
          <a:p>
            <a:pPr eaLnBrk="1" hangingPunct="1">
              <a:lnSpc>
                <a:spcPct val="80000"/>
              </a:lnSpc>
              <a:buFont typeface="Wingdings" pitchFamily="-112" charset="2"/>
              <a:buNone/>
            </a:pPr>
            <a:endParaRPr lang="en-US" sz="1800" i="1" dirty="0" smtClean="0"/>
          </a:p>
        </p:txBody>
      </p:sp>
      <p:pic>
        <p:nvPicPr>
          <p:cNvPr id="5124" name="Picture 1" descr="logord"/>
          <p:cNvPicPr>
            <a:picLocks noGrp="1" noChangeAspect="1" noChangeArrowheads="1"/>
          </p:cNvPicPr>
          <p:nvPr>
            <p:ph sz="quarter" idx="2"/>
          </p:nvPr>
        </p:nvPicPr>
        <p:blipFill>
          <a:blip r:embed="rId5" cstate="print"/>
          <a:stretch>
            <a:fillRect/>
          </a:stretch>
        </p:blipFill>
        <p:spPr>
          <a:xfrm>
            <a:off x="5562600" y="1752600"/>
            <a:ext cx="1950944" cy="2500075"/>
          </a:xfrm>
          <a:solidFill>
            <a:srgbClr val="943634"/>
          </a:solidFill>
        </p:spPr>
      </p:pic>
      <p:sp>
        <p:nvSpPr>
          <p:cNvPr id="5125" name="Content Placeholder 6"/>
          <p:cNvSpPr>
            <a:spLocks noGrp="1"/>
          </p:cNvSpPr>
          <p:nvPr>
            <p:ph sz="quarter" idx="3"/>
          </p:nvPr>
        </p:nvSpPr>
        <p:spPr>
          <a:xfrm>
            <a:off x="4495800" y="4419600"/>
            <a:ext cx="3733800" cy="2058988"/>
          </a:xfrm>
        </p:spPr>
        <p:txBody>
          <a:bodyPr/>
          <a:lstStyle/>
          <a:p>
            <a:r>
              <a:rPr lang="en-US" sz="1800" dirty="0" smtClean="0">
                <a:latin typeface="Arial" pitchFamily="34" charset="0"/>
                <a:cs typeface="Arial" pitchFamily="34" charset="0"/>
              </a:rPr>
              <a:t>Family Support Hawai‘i (FSH) is a community-based non-profit providing </a:t>
            </a:r>
            <a:r>
              <a:rPr lang="en-US" sz="1800" dirty="0" err="1" smtClean="0">
                <a:latin typeface="Arial" pitchFamily="34" charset="0"/>
                <a:cs typeface="Arial" pitchFamily="34" charset="0"/>
              </a:rPr>
              <a:t>perinatal</a:t>
            </a:r>
            <a:r>
              <a:rPr lang="en-US" sz="1800" dirty="0" smtClean="0">
                <a:latin typeface="Arial" pitchFamily="34" charset="0"/>
                <a:cs typeface="Arial" pitchFamily="34" charset="0"/>
              </a:rPr>
              <a:t>, early child-hood, &amp; youth services in rural Hawai‘i County communities</a:t>
            </a:r>
          </a:p>
          <a:p>
            <a:pPr>
              <a:buNone/>
            </a:pPr>
            <a:endParaRPr lang="en-US" sz="1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Father section of interview - Small.mov">
            <a:hlinkClick r:id="" action="ppaction://media"/>
          </p:cNvPr>
          <p:cNvPicPr>
            <a:picLocks noGrp="1" noRot="1" noChangeAspect="1"/>
          </p:cNvPicPr>
          <p:nvPr>
            <p:ph sz="quarter"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1143000"/>
          </a:xfrm>
        </p:spPr>
        <p:txBody>
          <a:bodyPr/>
          <a:lstStyle/>
          <a:p>
            <a:r>
              <a:rPr lang="en-US" b="1" dirty="0" smtClean="0">
                <a:solidFill>
                  <a:schemeClr val="accent2">
                    <a:lumMod val="75000"/>
                  </a:schemeClr>
                </a:solidFill>
              </a:rPr>
              <a:t>When a mom faces incarceration, lactation care plans may address:</a:t>
            </a:r>
            <a:endParaRPr lang="en-US" b="1" dirty="0">
              <a:solidFill>
                <a:schemeClr val="accent2">
                  <a:lumMod val="75000"/>
                </a:schemeClr>
              </a:solidFill>
            </a:endParaRPr>
          </a:p>
        </p:txBody>
      </p:sp>
      <p:sp>
        <p:nvSpPr>
          <p:cNvPr id="4" name="Content Placeholder 3"/>
          <p:cNvSpPr>
            <a:spLocks noGrp="1"/>
          </p:cNvSpPr>
          <p:nvPr>
            <p:ph sz="quarter" idx="1"/>
          </p:nvPr>
        </p:nvSpPr>
        <p:spPr>
          <a:xfrm>
            <a:off x="457200" y="1600200"/>
            <a:ext cx="4419600" cy="4572000"/>
          </a:xfrm>
        </p:spPr>
        <p:txBody>
          <a:bodyPr>
            <a:normAutofit/>
          </a:bodyPr>
          <a:lstStyle/>
          <a:p>
            <a:r>
              <a:rPr lang="en-US" dirty="0" smtClean="0"/>
              <a:t>Establishing lactation when mom &amp; infant will be separated soon after birth</a:t>
            </a:r>
          </a:p>
          <a:p>
            <a:r>
              <a:rPr lang="en-US" dirty="0" smtClean="0"/>
              <a:t>Protecting supply at arrest or time of imprisonment</a:t>
            </a:r>
          </a:p>
          <a:p>
            <a:r>
              <a:rPr lang="en-US" dirty="0" smtClean="0"/>
              <a:t>Suppressing lactation when appropriate to maternal circumstances</a:t>
            </a:r>
          </a:p>
          <a:p>
            <a:r>
              <a:rPr lang="en-US" dirty="0" smtClean="0"/>
              <a:t>Storage &amp; transport of milk </a:t>
            </a:r>
            <a:r>
              <a:rPr lang="en-US" sz="2000" i="1" dirty="0" smtClean="0"/>
              <a:t>(model policy </a:t>
            </a:r>
            <a:r>
              <a:rPr lang="en-US" sz="2000" i="1" dirty="0" smtClean="0"/>
              <a:t>available at</a:t>
            </a:r>
            <a:r>
              <a:rPr lang="en-US" sz="2000" i="1" dirty="0" smtClean="0"/>
              <a:t> </a:t>
            </a:r>
            <a:r>
              <a:rPr lang="en-US" sz="2000" i="1" dirty="0" smtClean="0"/>
              <a:t>californiabreastfeeding.org</a:t>
            </a:r>
            <a:r>
              <a:rPr lang="en-US" sz="2000" i="1" dirty="0" smtClean="0"/>
              <a:t>)</a:t>
            </a:r>
            <a:endParaRPr lang="en-US" sz="2000" i="1" dirty="0" smtClean="0"/>
          </a:p>
          <a:p>
            <a:pPr>
              <a:buNone/>
            </a:pPr>
            <a:endParaRPr lang="en-US" sz="2000" i="1" dirty="0"/>
          </a:p>
        </p:txBody>
      </p:sp>
      <p:pic>
        <p:nvPicPr>
          <p:cNvPr id="6" name="Content Placeholder 5" descr="newborn manu.jpg"/>
          <p:cNvPicPr>
            <a:picLocks noGrp="1" noChangeAspect="1"/>
          </p:cNvPicPr>
          <p:nvPr>
            <p:ph sz="quarter" idx="2"/>
          </p:nvPr>
        </p:nvPicPr>
        <p:blipFill>
          <a:blip r:embed="rId2" cstate="print"/>
          <a:stretch>
            <a:fillRect/>
          </a:stretch>
        </p:blipFill>
        <p:spPr>
          <a:xfrm>
            <a:off x="5029200" y="2057400"/>
            <a:ext cx="2447671" cy="328408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96200" cy="1143000"/>
          </a:xfrm>
        </p:spPr>
        <p:txBody>
          <a:bodyPr/>
          <a:lstStyle/>
          <a:p>
            <a:r>
              <a:rPr lang="en-US" b="1" dirty="0" smtClean="0">
                <a:solidFill>
                  <a:schemeClr val="accent2">
                    <a:lumMod val="75000"/>
                  </a:schemeClr>
                </a:solidFill>
              </a:rPr>
              <a:t>Considerations for individualized lactation management in jails/prisons</a:t>
            </a:r>
            <a:endParaRPr lang="en-US" b="1" dirty="0">
              <a:solidFill>
                <a:schemeClr val="accent2">
                  <a:lumMod val="75000"/>
                </a:schemeClr>
              </a:solidFill>
            </a:endParaRPr>
          </a:p>
        </p:txBody>
      </p:sp>
      <p:sp>
        <p:nvSpPr>
          <p:cNvPr id="3" name="Content Placeholder 2"/>
          <p:cNvSpPr>
            <a:spLocks noGrp="1"/>
          </p:cNvSpPr>
          <p:nvPr>
            <p:ph sz="quarter" idx="1"/>
          </p:nvPr>
        </p:nvSpPr>
        <p:spPr>
          <a:xfrm>
            <a:off x="457200" y="1524000"/>
            <a:ext cx="4572000" cy="4800600"/>
          </a:xfrm>
        </p:spPr>
        <p:txBody>
          <a:bodyPr>
            <a:normAutofit fontScale="92500" lnSpcReduction="20000"/>
          </a:bodyPr>
          <a:lstStyle/>
          <a:p>
            <a:r>
              <a:rPr lang="en-US" dirty="0" smtClean="0"/>
              <a:t>Age of child at time of separation</a:t>
            </a:r>
          </a:p>
          <a:p>
            <a:r>
              <a:rPr lang="en-US" dirty="0" smtClean="0"/>
              <a:t>Maternal breastfeeding goals</a:t>
            </a:r>
          </a:p>
          <a:p>
            <a:r>
              <a:rPr lang="en-US" dirty="0" smtClean="0"/>
              <a:t>Length of separation</a:t>
            </a:r>
          </a:p>
          <a:p>
            <a:r>
              <a:rPr lang="en-US" dirty="0" smtClean="0"/>
              <a:t>Access to infant at visitation (type of contact allowed)</a:t>
            </a:r>
          </a:p>
          <a:p>
            <a:r>
              <a:rPr lang="en-US" dirty="0" smtClean="0"/>
              <a:t>Distance from facility to caregivers and milk storage options available</a:t>
            </a:r>
          </a:p>
          <a:p>
            <a:r>
              <a:rPr lang="en-US" dirty="0" smtClean="0"/>
              <a:t>Caregiver preferences, transportation and resources</a:t>
            </a:r>
          </a:p>
          <a:p>
            <a:r>
              <a:rPr lang="en-US" dirty="0" smtClean="0"/>
              <a:t>Substance use and medications</a:t>
            </a:r>
          </a:p>
          <a:p>
            <a:r>
              <a:rPr lang="en-US" dirty="0" smtClean="0"/>
              <a:t>Foster care and potential termination of parental rights under Federal Adoption &amp; Safe Families Act</a:t>
            </a:r>
            <a:endParaRPr lang="en-US" dirty="0"/>
          </a:p>
        </p:txBody>
      </p:sp>
      <p:pic>
        <p:nvPicPr>
          <p:cNvPr id="5" name="Content Placeholder 4" descr="dad and baby.jpg"/>
          <p:cNvPicPr>
            <a:picLocks noGrp="1" noChangeAspect="1"/>
          </p:cNvPicPr>
          <p:nvPr>
            <p:ph sz="quarter" idx="2"/>
          </p:nvPr>
        </p:nvPicPr>
        <p:blipFill>
          <a:blip r:embed="rId2" cstate="print"/>
          <a:srcRect l="5310" r="26549"/>
          <a:stretch>
            <a:fillRect/>
          </a:stretch>
        </p:blipFill>
        <p:spPr>
          <a:xfrm>
            <a:off x="5029200" y="2209800"/>
            <a:ext cx="3032732" cy="296975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467600" cy="1143000"/>
          </a:xfrm>
        </p:spPr>
        <p:txBody>
          <a:bodyPr>
            <a:normAutofit fontScale="90000"/>
          </a:bodyPr>
          <a:lstStyle/>
          <a:p>
            <a:r>
              <a:rPr lang="en-US" b="1" dirty="0" smtClean="0">
                <a:solidFill>
                  <a:schemeClr val="accent2">
                    <a:lumMod val="75000"/>
                  </a:schemeClr>
                </a:solidFill>
              </a:rPr>
              <a:t>Ethical considerations in supporting lactation for moms facing incarceration</a:t>
            </a:r>
            <a:endParaRPr lang="en-US" b="1" dirty="0">
              <a:solidFill>
                <a:schemeClr val="accent2">
                  <a:lumMod val="75000"/>
                </a:schemeClr>
              </a:solidFill>
            </a:endParaRPr>
          </a:p>
        </p:txBody>
      </p:sp>
      <p:sp>
        <p:nvSpPr>
          <p:cNvPr id="5" name="Content Placeholder 4"/>
          <p:cNvSpPr>
            <a:spLocks noGrp="1"/>
          </p:cNvSpPr>
          <p:nvPr>
            <p:ph sz="quarter" idx="1"/>
          </p:nvPr>
        </p:nvSpPr>
        <p:spPr>
          <a:xfrm>
            <a:off x="381000" y="1676400"/>
            <a:ext cx="7239000" cy="1905000"/>
          </a:xfrm>
        </p:spPr>
        <p:txBody>
          <a:bodyPr>
            <a:normAutofit lnSpcReduction="10000"/>
          </a:bodyPr>
          <a:lstStyle/>
          <a:p>
            <a:r>
              <a:rPr lang="en-US" dirty="0" smtClean="0"/>
              <a:t>In light of the risks of not breastfeeding for vulnerable mothers and babies, should lactation be viewed as a fundamental health right?</a:t>
            </a:r>
          </a:p>
          <a:p>
            <a:r>
              <a:rPr lang="en-US" dirty="0" smtClean="0"/>
              <a:t>Mothers give up many rights when incarcerated, but what about the rights of their infants?</a:t>
            </a:r>
          </a:p>
          <a:p>
            <a:pPr>
              <a:buNone/>
            </a:pPr>
            <a:endParaRPr lang="en-US" dirty="0"/>
          </a:p>
        </p:txBody>
      </p:sp>
      <p:pic>
        <p:nvPicPr>
          <p:cNvPr id="7" name="Content Placeholder 6" descr="sleeping baby.jpg"/>
          <p:cNvPicPr>
            <a:picLocks noGrp="1" noChangeAspect="1"/>
          </p:cNvPicPr>
          <p:nvPr>
            <p:ph sz="quarter" idx="2"/>
          </p:nvPr>
        </p:nvPicPr>
        <p:blipFill>
          <a:blip r:embed="rId2" cstate="print"/>
          <a:stretch>
            <a:fillRect/>
          </a:stretch>
        </p:blipFill>
        <p:spPr>
          <a:xfrm>
            <a:off x="2362200" y="3810000"/>
            <a:ext cx="3325640" cy="2209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ormAutofit fontScale="90000"/>
          </a:bodyPr>
          <a:lstStyle/>
          <a:p>
            <a:r>
              <a:rPr lang="en-US" b="1" dirty="0" smtClean="0">
                <a:solidFill>
                  <a:schemeClr val="accent2">
                    <a:lumMod val="75000"/>
                  </a:schemeClr>
                </a:solidFill>
              </a:rPr>
              <a:t>Our role as experts in the field of lactation</a:t>
            </a:r>
            <a:br>
              <a:rPr lang="en-US" b="1" dirty="0" smtClean="0">
                <a:solidFill>
                  <a:schemeClr val="accent2">
                    <a:lumMod val="75000"/>
                  </a:schemeClr>
                </a:solidFill>
              </a:rPr>
            </a:br>
            <a:endParaRPr lang="en-US" b="1" dirty="0">
              <a:solidFill>
                <a:schemeClr val="accent2">
                  <a:lumMod val="75000"/>
                </a:schemeClr>
              </a:solidFill>
            </a:endParaRPr>
          </a:p>
        </p:txBody>
      </p:sp>
      <p:sp>
        <p:nvSpPr>
          <p:cNvPr id="3" name="Content Placeholder 2"/>
          <p:cNvSpPr>
            <a:spLocks noGrp="1"/>
          </p:cNvSpPr>
          <p:nvPr>
            <p:ph sz="quarter" idx="1"/>
          </p:nvPr>
        </p:nvSpPr>
        <p:spPr>
          <a:xfrm>
            <a:off x="304800" y="1143000"/>
            <a:ext cx="7696200" cy="5330952"/>
          </a:xfrm>
        </p:spPr>
        <p:txBody>
          <a:bodyPr/>
          <a:lstStyle/>
          <a:p>
            <a:pPr>
              <a:buNone/>
            </a:pPr>
            <a:endParaRPr lang="en-US" dirty="0" smtClean="0"/>
          </a:p>
          <a:p>
            <a:r>
              <a:rPr lang="en-US" dirty="0" smtClean="0"/>
              <a:t>Educate judges, attorneys, wardens, parole boards &amp; prison health staff on the risks of </a:t>
            </a:r>
            <a:r>
              <a:rPr lang="en-US" i="1" dirty="0" smtClean="0"/>
              <a:t>not</a:t>
            </a:r>
            <a:r>
              <a:rPr lang="en-US" dirty="0" smtClean="0"/>
              <a:t> breastfeeding </a:t>
            </a:r>
          </a:p>
          <a:p>
            <a:r>
              <a:rPr lang="en-US" dirty="0" smtClean="0"/>
              <a:t>Provide clinical guidance to preserve breastfeeding whenever possible and safe for mother and baby</a:t>
            </a:r>
          </a:p>
          <a:p>
            <a:r>
              <a:rPr lang="en-US" dirty="0" smtClean="0"/>
              <a:t> Address/prevent complications of disrupted lactation</a:t>
            </a:r>
          </a:p>
          <a:p>
            <a:r>
              <a:rPr lang="en-US" dirty="0" smtClean="0"/>
              <a:t>Advocate for alternative sentencing options</a:t>
            </a:r>
          </a:p>
          <a:p>
            <a:r>
              <a:rPr lang="en-US" dirty="0" smtClean="0"/>
              <a:t>Educate ourselves about the growing crisis of incarceration for mothers and babies in the US and explore alternative approaches to addressing addiction and crime among women worldwide</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Consensus is building in support of protecting lactation during incarceration</a:t>
            </a:r>
            <a:endParaRPr lang="en-US" dirty="0">
              <a:solidFill>
                <a:schemeClr val="accent2">
                  <a:lumMod val="75000"/>
                </a:schemeClr>
              </a:solidFill>
            </a:endParaRPr>
          </a:p>
        </p:txBody>
      </p:sp>
      <p:sp>
        <p:nvSpPr>
          <p:cNvPr id="3" name="Content Placeholder 2"/>
          <p:cNvSpPr>
            <a:spLocks noGrp="1"/>
          </p:cNvSpPr>
          <p:nvPr>
            <p:ph sz="quarter" idx="1"/>
          </p:nvPr>
        </p:nvSpPr>
        <p:spPr/>
        <p:txBody>
          <a:bodyPr>
            <a:normAutofit lnSpcReduction="10000"/>
          </a:bodyPr>
          <a:lstStyle/>
          <a:p>
            <a:r>
              <a:rPr lang="en-US" dirty="0"/>
              <a:t>“Given the benefits of breastfeeding to both the mother and the infant, incarcerated mothers wishing to breastfeed should be allowed to either breastfeed their infants or express milk for delivery to the infant. If the mother is to express her milk, accommodations should be made for freezing, storing, and transporting the milk.” - </a:t>
            </a:r>
            <a:r>
              <a:rPr lang="en-US" i="1" dirty="0"/>
              <a:t>American College of Obstetricians and </a:t>
            </a:r>
            <a:r>
              <a:rPr lang="en-US" i="1" dirty="0" smtClean="0"/>
              <a:t>Gynecologists</a:t>
            </a:r>
          </a:p>
          <a:p>
            <a:r>
              <a:rPr lang="en-US" dirty="0"/>
              <a:t>“Governmental and correctional authorities should strive to meet the legitimate needs of prisoner mothers and their infants, including a prisoner’s desire to breastfeed her child.” - </a:t>
            </a:r>
            <a:r>
              <a:rPr lang="en-US" i="1" dirty="0"/>
              <a:t>American Bar </a:t>
            </a:r>
            <a:r>
              <a:rPr lang="en-US" i="1" dirty="0" smtClean="0"/>
              <a:t>Association Standard 23-6 9c, </a:t>
            </a:r>
            <a:r>
              <a:rPr lang="en-US" i="1" dirty="0"/>
              <a:t>2011 </a:t>
            </a:r>
          </a:p>
        </p:txBody>
      </p:sp>
    </p:spTree>
    <p:extLst>
      <p:ext uri="{BB962C8B-B14F-4D97-AF65-F5344CB8AC3E}">
        <p14:creationId xmlns:p14="http://schemas.microsoft.com/office/powerpoint/2010/main" val="235823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solidFill>
                  <a:schemeClr val="accent2">
                    <a:lumMod val="75000"/>
                  </a:schemeClr>
                </a:solidFill>
              </a:rPr>
              <a:t>Change is possible for prisoners and their babies through advocacy at the local, state, and national levels</a:t>
            </a:r>
            <a:endParaRPr lang="en-US" sz="2800" dirty="0">
              <a:solidFill>
                <a:schemeClr val="accent2">
                  <a:lumMod val="75000"/>
                </a:schemeClr>
              </a:solidFill>
            </a:endParaRPr>
          </a:p>
        </p:txBody>
      </p:sp>
      <p:sp>
        <p:nvSpPr>
          <p:cNvPr id="6" name="Text Placeholder 5"/>
          <p:cNvSpPr>
            <a:spLocks noGrp="1"/>
          </p:cNvSpPr>
          <p:nvPr>
            <p:ph type="body" sz="half" idx="1"/>
          </p:nvPr>
        </p:nvSpPr>
        <p:spPr>
          <a:xfrm>
            <a:off x="990600" y="1752600"/>
            <a:ext cx="3048000" cy="4114800"/>
          </a:xfrm>
          <a:solidFill>
            <a:schemeClr val="tx2">
              <a:lumMod val="40000"/>
              <a:lumOff val="60000"/>
            </a:schemeClr>
          </a:solidFill>
        </p:spPr>
        <p:txBody>
          <a:bodyPr/>
          <a:lstStyle/>
          <a:p>
            <a:r>
              <a:rPr lang="en-US" dirty="0"/>
              <a:t>In New Mexico in 2017, a judge ruled that mothers incarcerated in state prisons have a fundamental and protected right to breastfeed their infants under the state Constitution</a:t>
            </a:r>
          </a:p>
          <a:p>
            <a:endParaRPr lang="en-US" dirty="0"/>
          </a:p>
        </p:txBody>
      </p:sp>
      <p:sp>
        <p:nvSpPr>
          <p:cNvPr id="3" name="Content Placeholder 2"/>
          <p:cNvSpPr>
            <a:spLocks noGrp="1"/>
          </p:cNvSpPr>
          <p:nvPr>
            <p:ph sz="quarter" idx="2"/>
          </p:nvPr>
        </p:nvSpPr>
        <p:spPr>
          <a:xfrm>
            <a:off x="4343400" y="1828800"/>
            <a:ext cx="3962401" cy="2135187"/>
          </a:xfrm>
        </p:spPr>
        <p:txBody>
          <a:bodyPr>
            <a:normAutofit fontScale="92500" lnSpcReduction="20000"/>
          </a:bodyPr>
          <a:lstStyle/>
          <a:p>
            <a:pPr marL="0" indent="0">
              <a:buNone/>
            </a:pPr>
            <a:r>
              <a:rPr lang="en-US" dirty="0" smtClean="0"/>
              <a:t>The ruling came in response to a lawsuit filed by Monique Hidalgo, a woman with opioid-use disorder who gave birth while in the New Mexico State prison system</a:t>
            </a:r>
          </a:p>
          <a:p>
            <a:pPr marL="0" indent="0">
              <a:buNone/>
            </a:pPr>
            <a:r>
              <a:rPr lang="en-US" dirty="0" smtClean="0"/>
              <a:t> </a:t>
            </a:r>
            <a:r>
              <a:rPr lang="en-US" sz="1100" dirty="0" smtClean="0"/>
              <a:t>photo credit: New Mexico </a:t>
            </a:r>
            <a:r>
              <a:rPr lang="en-US" sz="1100" dirty="0" err="1" smtClean="0"/>
              <a:t>Dept</a:t>
            </a:r>
            <a:r>
              <a:rPr lang="en-US" sz="1100" dirty="0" smtClean="0"/>
              <a:t> of Corrections, via Huffington Post</a:t>
            </a:r>
            <a:endParaRPr lang="en-US" dirty="0"/>
          </a:p>
        </p:txBody>
      </p:sp>
      <p:pic>
        <p:nvPicPr>
          <p:cNvPr id="1026" name="Picture 2" descr="Monique Hidalgo filed a lawsuit against New Mexico's&amp;nbsp;Department of Corrections."/>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tretch>
            <a:fillRect/>
          </a:stretch>
        </p:blipFill>
        <p:spPr bwMode="auto">
          <a:xfrm>
            <a:off x="5029200" y="38862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561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74638"/>
            <a:ext cx="7696200" cy="1143000"/>
          </a:xfrm>
        </p:spPr>
        <p:txBody>
          <a:bodyPr>
            <a:noAutofit/>
          </a:bodyPr>
          <a:lstStyle/>
          <a:p>
            <a:r>
              <a:rPr lang="en-US" sz="2400" dirty="0" smtClean="0">
                <a:solidFill>
                  <a:schemeClr val="accent2">
                    <a:lumMod val="75000"/>
                  </a:schemeClr>
                </a:solidFill>
              </a:rPr>
              <a:t>As the complex stories of parents in our burgeoning prison system unfold, we will need to continually evolve our work to support families </a:t>
            </a:r>
            <a:endParaRPr lang="en-US" sz="2400" dirty="0">
              <a:solidFill>
                <a:schemeClr val="accent2">
                  <a:lumMod val="75000"/>
                </a:schemeClr>
              </a:solidFill>
            </a:endParaRPr>
          </a:p>
        </p:txBody>
      </p:sp>
      <p:sp>
        <p:nvSpPr>
          <p:cNvPr id="7" name="Content Placeholder 6"/>
          <p:cNvSpPr>
            <a:spLocks noGrp="1"/>
          </p:cNvSpPr>
          <p:nvPr>
            <p:ph sz="quarter" idx="1"/>
          </p:nvPr>
        </p:nvSpPr>
        <p:spPr>
          <a:xfrm>
            <a:off x="457200" y="1600200"/>
            <a:ext cx="4953000" cy="4572000"/>
          </a:xfrm>
        </p:spPr>
        <p:txBody>
          <a:bodyPr>
            <a:normAutofit fontScale="92500" lnSpcReduction="20000"/>
          </a:bodyPr>
          <a:lstStyle/>
          <a:p>
            <a:r>
              <a:rPr lang="en-US" dirty="0" smtClean="0"/>
              <a:t>For Monique Hidalgo in New Mexico, the path to breastfeeding while incarcerated has been complicated by opioid use leading to further disruption in breastfeeding and highlighting the complexities of the opioid crisis</a:t>
            </a:r>
          </a:p>
          <a:p>
            <a:r>
              <a:rPr lang="en-US" dirty="0" smtClean="0"/>
              <a:t>For breastfeeding freedom in New Mexico, where the Legislature passed a bill to protect breastfeeding for prisoners in 2017, the path was complicated by a veto by the Governor, highlighting the long road ahead toward protecting lactation for all families</a:t>
            </a:r>
            <a:endParaRPr lang="en-US" dirty="0"/>
          </a:p>
        </p:txBody>
      </p:sp>
      <p:pic>
        <p:nvPicPr>
          <p:cNvPr id="9"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638800" y="2019300"/>
            <a:ext cx="2069592" cy="3104388"/>
          </a:xfrm>
        </p:spPr>
      </p:pic>
    </p:spTree>
    <p:extLst>
      <p:ext uri="{BB962C8B-B14F-4D97-AF65-F5344CB8AC3E}">
        <p14:creationId xmlns:p14="http://schemas.microsoft.com/office/powerpoint/2010/main" val="2578367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normAutofit fontScale="90000"/>
          </a:bodyPr>
          <a:lstStyle/>
          <a:p>
            <a:r>
              <a:rPr lang="en-US" dirty="0" smtClean="0">
                <a:solidFill>
                  <a:schemeClr val="accent2">
                    <a:lumMod val="75000"/>
                  </a:schemeClr>
                </a:solidFill>
              </a:rPr>
              <a:t>breastfeeding can be a source of strength, connection and pride for families navigating the criminal justice system</a:t>
            </a:r>
            <a:endParaRPr lang="en-US" dirty="0">
              <a:solidFill>
                <a:schemeClr val="accent2">
                  <a:lumMod val="75000"/>
                </a:schemeClr>
              </a:solidFill>
            </a:endParaRP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72221" y="1600200"/>
            <a:ext cx="3427557" cy="4572000"/>
          </a:xfrm>
        </p:spPr>
      </p:pic>
      <p:sp>
        <p:nvSpPr>
          <p:cNvPr id="4" name="Content Placeholder 3"/>
          <p:cNvSpPr>
            <a:spLocks noGrp="1"/>
          </p:cNvSpPr>
          <p:nvPr>
            <p:ph sz="quarter" idx="2"/>
          </p:nvPr>
        </p:nvSpPr>
        <p:spPr>
          <a:xfrm>
            <a:off x="4038600" y="1600200"/>
            <a:ext cx="3962400" cy="4572000"/>
          </a:xfrm>
        </p:spPr>
        <p:txBody>
          <a:bodyPr/>
          <a:lstStyle/>
          <a:p>
            <a:r>
              <a:rPr lang="en-US" dirty="0" smtClean="0"/>
              <a:t>Overcoming hurdles in order to provide </a:t>
            </a:r>
            <a:r>
              <a:rPr lang="en-US" i="1" dirty="0" smtClean="0"/>
              <a:t>any </a:t>
            </a:r>
            <a:r>
              <a:rPr lang="en-US" dirty="0" smtClean="0"/>
              <a:t>amount of breastmilk can have tremendous impact</a:t>
            </a:r>
          </a:p>
          <a:p>
            <a:r>
              <a:rPr lang="en-US" dirty="0" smtClean="0"/>
              <a:t>WIC staff can be key champions for struggling families separated by imprisonment/detention</a:t>
            </a:r>
          </a:p>
          <a:p>
            <a:r>
              <a:rPr lang="en-US" dirty="0" smtClean="0"/>
              <a:t>It is never too late to make a difference for families who struggle</a:t>
            </a:r>
            <a:endParaRPr lang="en-US" dirty="0"/>
          </a:p>
        </p:txBody>
      </p:sp>
    </p:spTree>
    <p:extLst>
      <p:ext uri="{BB962C8B-B14F-4D97-AF65-F5344CB8AC3E}">
        <p14:creationId xmlns:p14="http://schemas.microsoft.com/office/powerpoint/2010/main" val="828671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7467600" cy="563562"/>
          </a:xfrm>
        </p:spPr>
        <p:txBody>
          <a:bodyPr/>
          <a:lstStyle/>
          <a:p>
            <a:r>
              <a:rPr lang="en-US" dirty="0" smtClean="0"/>
              <a:t>   </a:t>
            </a:r>
            <a:r>
              <a:rPr lang="en-US" b="1" dirty="0" smtClean="0">
                <a:solidFill>
                  <a:schemeClr val="accent2">
                    <a:lumMod val="75000"/>
                  </a:schemeClr>
                </a:solidFill>
              </a:rPr>
              <a:t>References:</a:t>
            </a:r>
            <a:endParaRPr lang="en-US" b="1" dirty="0">
              <a:solidFill>
                <a:schemeClr val="accent2">
                  <a:lumMod val="75000"/>
                </a:schemeClr>
              </a:solidFill>
            </a:endParaRPr>
          </a:p>
        </p:txBody>
      </p:sp>
      <p:sp>
        <p:nvSpPr>
          <p:cNvPr id="6" name="Content Placeholder 5"/>
          <p:cNvSpPr>
            <a:spLocks noGrp="1"/>
          </p:cNvSpPr>
          <p:nvPr>
            <p:ph sz="quarter" idx="1"/>
          </p:nvPr>
        </p:nvSpPr>
        <p:spPr>
          <a:xfrm>
            <a:off x="457200" y="838200"/>
            <a:ext cx="7924800" cy="5635752"/>
          </a:xfrm>
        </p:spPr>
        <p:txBody>
          <a:bodyPr>
            <a:normAutofit fontScale="25000" lnSpcReduction="20000"/>
          </a:bodyPr>
          <a:lstStyle/>
          <a:p>
            <a:r>
              <a:rPr lang="en-US" sz="4200" dirty="0" smtClean="0"/>
              <a:t>American College of Obstetricians and Gynecologists. (2012, Aug). Committee Opinion on Reproductive Health Care for Incarcerated Women and Adolescent Females. 535:4.</a:t>
            </a:r>
          </a:p>
          <a:p>
            <a:r>
              <a:rPr lang="en-US" sz="4200" dirty="0" smtClean="0"/>
              <a:t>Byrne MW, </a:t>
            </a:r>
            <a:r>
              <a:rPr lang="en-US" sz="4200" dirty="0" err="1" smtClean="0"/>
              <a:t>Goshin</a:t>
            </a:r>
            <a:r>
              <a:rPr lang="en-US" sz="4200" dirty="0" smtClean="0"/>
              <a:t> LS, </a:t>
            </a:r>
            <a:r>
              <a:rPr lang="en-US" sz="4200" dirty="0" err="1" smtClean="0"/>
              <a:t>Joestl</a:t>
            </a:r>
            <a:r>
              <a:rPr lang="en-US" sz="4200" dirty="0" smtClean="0"/>
              <a:t> SS. (2010). Intergenerational transmission of attachment for infants raised in a prison nursery. Attachment &amp; Human Development, 12:375–393.</a:t>
            </a:r>
          </a:p>
          <a:p>
            <a:r>
              <a:rPr lang="en-US" sz="4200" dirty="0" smtClean="0"/>
              <a:t>Chicago Alliance to Free Marissa Alexander. (2014). Panel on Breastfeeding and Incarceration.  Retrieved from </a:t>
            </a:r>
            <a:r>
              <a:rPr lang="en-US" sz="4200" u="sng" dirty="0" smtClean="0">
                <a:solidFill>
                  <a:schemeClr val="accent1">
                    <a:lumMod val="75000"/>
                  </a:schemeClr>
                </a:solidFill>
              </a:rPr>
              <a:t>chicagofreemarissa.wordpress.com</a:t>
            </a:r>
          </a:p>
          <a:p>
            <a:r>
              <a:rPr lang="en-US" sz="4200" dirty="0" smtClean="0"/>
              <a:t>Clarke J, </a:t>
            </a:r>
            <a:r>
              <a:rPr lang="en-US" sz="4200" dirty="0" err="1" smtClean="0"/>
              <a:t>Adashi</a:t>
            </a:r>
            <a:r>
              <a:rPr lang="en-US" sz="4200" dirty="0" smtClean="0"/>
              <a:t> Y. (2011, Mar 2). </a:t>
            </a:r>
            <a:r>
              <a:rPr lang="en-US" sz="4200" dirty="0" err="1" smtClean="0"/>
              <a:t>Perinatal</a:t>
            </a:r>
            <a:r>
              <a:rPr lang="en-US" sz="4200" dirty="0" smtClean="0"/>
              <a:t> care for incarcerated patients: a 25-year-old woman pregnant in jail. Journal of the American Medical Association, 305(9):923-9. </a:t>
            </a:r>
          </a:p>
          <a:p>
            <a:r>
              <a:rPr lang="en-US" sz="4200" dirty="0" smtClean="0"/>
              <a:t>Cole, M. (2012). Lactation after </a:t>
            </a:r>
            <a:r>
              <a:rPr lang="en-US" sz="4200" dirty="0" err="1" smtClean="0"/>
              <a:t>Perinatal</a:t>
            </a:r>
            <a:r>
              <a:rPr lang="en-US" sz="4200" dirty="0" smtClean="0"/>
              <a:t>, Neonatal, or Infant Loss.  Clinical Lactation. 3(3).  </a:t>
            </a:r>
          </a:p>
          <a:p>
            <a:r>
              <a:rPr lang="en-US" sz="4200" dirty="0" smtClean="0"/>
              <a:t>Dumont D, </a:t>
            </a:r>
            <a:r>
              <a:rPr lang="en-US" sz="4200" dirty="0" err="1" smtClean="0"/>
              <a:t>Wildeman</a:t>
            </a:r>
            <a:r>
              <a:rPr lang="en-US" sz="4200" dirty="0" smtClean="0"/>
              <a:t> C, Hedwig L, </a:t>
            </a:r>
            <a:r>
              <a:rPr lang="en-US" sz="4200" dirty="0" err="1" smtClean="0"/>
              <a:t>Gjelsvik</a:t>
            </a:r>
            <a:r>
              <a:rPr lang="en-US" sz="4200" dirty="0" smtClean="0"/>
              <a:t> A, Valera P, Clarke J. (2014, Nov). Incarceration, Maternal Hardship, and </a:t>
            </a:r>
            <a:r>
              <a:rPr lang="en-US" sz="4200" dirty="0" err="1" smtClean="0"/>
              <a:t>Perinatal</a:t>
            </a:r>
            <a:r>
              <a:rPr lang="en-US" sz="4200" dirty="0" smtClean="0"/>
              <a:t> Health Behaviors. Maternal Child Health Journal, 18(9):2179-2187. </a:t>
            </a:r>
          </a:p>
          <a:p>
            <a:r>
              <a:rPr lang="en-US" sz="4200" dirty="0" smtClean="0"/>
              <a:t>Glaze L, </a:t>
            </a:r>
            <a:r>
              <a:rPr lang="en-US" sz="4200" dirty="0" err="1" smtClean="0"/>
              <a:t>Maruschak</a:t>
            </a:r>
            <a:r>
              <a:rPr lang="en-US" sz="4200" dirty="0" smtClean="0"/>
              <a:t> L. (2008, Aug).  Parents in prison and their minor children. Bureau of Justice Statistics Special Report.  1–25. (NCJ 22984), Retrieved from </a:t>
            </a:r>
            <a:r>
              <a:rPr lang="en-US" sz="4200" u="sng" dirty="0" smtClean="0">
                <a:hlinkClick r:id="rId2"/>
              </a:rPr>
              <a:t>http://bjs.ojp.usdoj.gov/content/pub/pdf/pptmc.pdf</a:t>
            </a:r>
            <a:r>
              <a:rPr lang="en-US" sz="4200" dirty="0" smtClean="0"/>
              <a:t>.</a:t>
            </a:r>
          </a:p>
          <a:p>
            <a:r>
              <a:rPr lang="en-US" sz="4200" dirty="0" smtClean="0"/>
              <a:t>Goodman M, Dawson R Burlingame P. (2016 Jan). Reproductive Health Behind Bars in California. A Report from the ACLU of California.</a:t>
            </a:r>
          </a:p>
          <a:p>
            <a:r>
              <a:rPr lang="en-US" sz="4200" dirty="0" err="1" smtClean="0"/>
              <a:t>Goshin</a:t>
            </a:r>
            <a:r>
              <a:rPr lang="en-US" sz="4200" dirty="0" smtClean="0"/>
              <a:t> LS. </a:t>
            </a:r>
            <a:r>
              <a:rPr lang="en-US" sz="4200" dirty="0"/>
              <a:t>et al</a:t>
            </a:r>
            <a:r>
              <a:rPr lang="en-US" sz="4200" dirty="0" smtClean="0"/>
              <a:t>., (2014, Mar/Apr) Recidivism After Release from a Prison Nursery Program. </a:t>
            </a:r>
            <a:r>
              <a:rPr lang="en-US" sz="4200" dirty="0"/>
              <a:t>Public Health Nursing, </a:t>
            </a:r>
            <a:r>
              <a:rPr lang="en-US" sz="4200" dirty="0" smtClean="0"/>
              <a:t>31(2): 109-117.</a:t>
            </a:r>
            <a:endParaRPr lang="en-US" sz="4200" dirty="0" smtClean="0"/>
          </a:p>
          <a:p>
            <a:r>
              <a:rPr lang="en-US" sz="4200" dirty="0" smtClean="0"/>
              <a:t>Huang</a:t>
            </a:r>
            <a:r>
              <a:rPr lang="en-US" sz="4200" dirty="0" smtClean="0"/>
              <a:t>, K, Atlas, R, and </a:t>
            </a:r>
            <a:r>
              <a:rPr lang="en-US" sz="4200" dirty="0" err="1" smtClean="0"/>
              <a:t>Parvez</a:t>
            </a:r>
            <a:r>
              <a:rPr lang="en-US" sz="4200" dirty="0" smtClean="0"/>
              <a:t>, F. (2012). The Significance of Breastfeeding to Incarcerated Pregnant Women: An Exploratory Study. Birth, 39: 145–155</a:t>
            </a:r>
            <a:r>
              <a:rPr lang="en-US" sz="4200" dirty="0" smtClean="0"/>
              <a:t>.</a:t>
            </a:r>
          </a:p>
          <a:p>
            <a:r>
              <a:rPr lang="en-US" sz="4200" dirty="0"/>
              <a:t>McMillen </a:t>
            </a:r>
            <a:r>
              <a:rPr lang="en-US" sz="4200" dirty="0" smtClean="0"/>
              <a:t>Dowell C, (2018 Dec) </a:t>
            </a:r>
            <a:r>
              <a:rPr lang="en-US" sz="4200" dirty="0"/>
              <a:t>et </a:t>
            </a:r>
            <a:r>
              <a:rPr lang="en-US" sz="4200" dirty="0" err="1"/>
              <a:t>al</a:t>
            </a:r>
            <a:r>
              <a:rPr lang="en-US" sz="4200" dirty="0" err="1" smtClean="0"/>
              <a:t>.,Maternal</a:t>
            </a:r>
            <a:r>
              <a:rPr lang="en-US" sz="4200" dirty="0" smtClean="0"/>
              <a:t> Incarceration, Child Protection, and Infant Mortality.  Health Justice. 6(2).</a:t>
            </a:r>
            <a:endParaRPr lang="en-US" sz="4200" dirty="0" smtClean="0"/>
          </a:p>
          <a:p>
            <a:r>
              <a:rPr lang="en-US" sz="4200" dirty="0" smtClean="0"/>
              <a:t>National Women’s Law Center and The Rebecca Project. (2010)  Mother’s Behind Bars:  a state-by-state report card and analysis of federal policies on conditions of confinement for pregnant and parenting women and the effect on their children.</a:t>
            </a:r>
          </a:p>
          <a:p>
            <a:r>
              <a:rPr lang="en-US" sz="4200" dirty="0" smtClean="0"/>
              <a:t>Prison Legal News (2014) NV DOC - Breast Pumping Program, </a:t>
            </a:r>
            <a:r>
              <a:rPr lang="en-US" sz="4200" dirty="0" err="1" smtClean="0"/>
              <a:t>Ad.</a:t>
            </a:r>
            <a:r>
              <a:rPr lang="en-US" sz="4200" dirty="0" smtClean="0"/>
              <a:t> Reg. 657, 2014 retrieved from </a:t>
            </a:r>
            <a:r>
              <a:rPr lang="en-US" sz="4200" u="sng" dirty="0" smtClean="0">
                <a:hlinkClick r:id="rId3"/>
              </a:rPr>
              <a:t>https://www.prisonlegalnews.org/news/publications/breast-pumping-program-ad-reg-657-nv-doc-2014</a:t>
            </a:r>
            <a:r>
              <a:rPr lang="en-US" sz="4200" dirty="0" smtClean="0"/>
              <a:t> </a:t>
            </a:r>
          </a:p>
          <a:p>
            <a:r>
              <a:rPr lang="en-US" sz="4200" dirty="0" smtClean="0"/>
              <a:t>Prison Legal News. (2016, Mar).  Guidelines issued safeguard rights of pregnant Canadian prisoners and their children.  Retrieved from </a:t>
            </a:r>
            <a:r>
              <a:rPr lang="en-US" sz="4200" u="sng" dirty="0" smtClean="0">
                <a:hlinkClick r:id="rId4"/>
              </a:rPr>
              <a:t>https://www.prisonlegalnews.org/news/2016/mar/1/guidelines-issued-safeguard-rights-pregnant-canadian-prisoners-and-their-children/</a:t>
            </a:r>
            <a:endParaRPr lang="en-US" sz="4200" dirty="0" smtClean="0"/>
          </a:p>
          <a:p>
            <a:r>
              <a:rPr lang="en-US" sz="4200" dirty="0" smtClean="0"/>
              <a:t>Sutherland MA. (2013 Jun-Jul.) Incarceration during pregnancy: implications for women, newborns and health care providers.  Nursing for Women’s Health, 17(3):225-30. </a:t>
            </a:r>
          </a:p>
          <a:p>
            <a:r>
              <a:rPr lang="en-US" sz="4200" dirty="0" smtClean="0"/>
              <a:t>United Nations Office on Drugs &amp; Crime-WHO Europe. (2009) Women’s Health in Prison: Correcting Gender Inequity in Prison Health. Retrieved from</a:t>
            </a:r>
            <a:r>
              <a:rPr lang="en-US" sz="4200" dirty="0" smtClean="0">
                <a:solidFill>
                  <a:schemeClr val="accent1">
                    <a:lumMod val="75000"/>
                  </a:schemeClr>
                </a:solidFill>
              </a:rPr>
              <a:t> </a:t>
            </a:r>
            <a:r>
              <a:rPr lang="en-US" sz="4200" u="sng" dirty="0" smtClean="0">
                <a:solidFill>
                  <a:schemeClr val="accent1">
                    <a:lumMod val="75000"/>
                  </a:schemeClr>
                </a:solidFill>
              </a:rPr>
              <a:t>www.euro.who.int/__data/assets/pdf_file/0004/76513/E92347.pdf</a:t>
            </a:r>
          </a:p>
          <a:p>
            <a:r>
              <a:rPr lang="en-US" sz="4200" dirty="0" smtClean="0"/>
              <a:t>Van den Bergh, B, Gatherer, A, </a:t>
            </a:r>
            <a:r>
              <a:rPr lang="en-US" sz="4200" dirty="0" err="1" smtClean="0"/>
              <a:t>Moller</a:t>
            </a:r>
            <a:r>
              <a:rPr lang="en-US" sz="4200" dirty="0" smtClean="0"/>
              <a:t> L.  (2009, Jun).  Women’s health in prison: urgent need for improvement in gender equity and social justice.  Bulletin of the World Health Organization, 87(6): 406.</a:t>
            </a:r>
          </a:p>
          <a:p>
            <a:endParaRPr lang="en-US" sz="4800"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solidFill>
                  <a:schemeClr val="accent2">
                    <a:lumMod val="75000"/>
                  </a:schemeClr>
                </a:solidFill>
              </a:rPr>
              <a:t> My background…</a:t>
            </a:r>
            <a:endParaRPr lang="en-US" sz="3600" dirty="0">
              <a:solidFill>
                <a:schemeClr val="accent2">
                  <a:lumMod val="75000"/>
                </a:schemeClr>
              </a:solidFill>
            </a:endParaRPr>
          </a:p>
        </p:txBody>
      </p:sp>
      <p:pic>
        <p:nvPicPr>
          <p:cNvPr id="12" name="Content Placeholder 11"/>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5400000">
            <a:off x="434835" y="2384565"/>
            <a:ext cx="3854730" cy="2895600"/>
          </a:xfrm>
        </p:spPr>
      </p:pic>
      <p:sp>
        <p:nvSpPr>
          <p:cNvPr id="9" name="Text Placeholder 8"/>
          <p:cNvSpPr>
            <a:spLocks noGrp="1"/>
          </p:cNvSpPr>
          <p:nvPr>
            <p:ph sz="quarter" idx="2"/>
          </p:nvPr>
        </p:nvSpPr>
        <p:spPr>
          <a:xfrm>
            <a:off x="4038600" y="1447800"/>
            <a:ext cx="3889248" cy="4724400"/>
          </a:xfrm>
        </p:spPr>
        <p:txBody>
          <a:bodyPr>
            <a:normAutofit fontScale="92500"/>
          </a:bodyPr>
          <a:lstStyle/>
          <a:p>
            <a:r>
              <a:rPr lang="en-US" dirty="0"/>
              <a:t>My experience in:</a:t>
            </a:r>
          </a:p>
          <a:p>
            <a:pPr marL="0" indent="0">
              <a:buNone/>
            </a:pPr>
            <a:r>
              <a:rPr lang="en-US" dirty="0"/>
              <a:t>   --breastfeeding</a:t>
            </a:r>
          </a:p>
          <a:p>
            <a:pPr marL="0" indent="0">
              <a:buNone/>
            </a:pPr>
            <a:r>
              <a:rPr lang="en-US" dirty="0"/>
              <a:t>   --WIC</a:t>
            </a:r>
          </a:p>
          <a:p>
            <a:pPr marL="0" indent="0">
              <a:buNone/>
            </a:pPr>
            <a:r>
              <a:rPr lang="en-US" dirty="0"/>
              <a:t>   --the criminal justice system</a:t>
            </a:r>
          </a:p>
          <a:p>
            <a:pPr marL="0" indent="0">
              <a:buNone/>
            </a:pPr>
            <a:endParaRPr lang="en-US" dirty="0"/>
          </a:p>
          <a:p>
            <a:r>
              <a:rPr lang="en-US" dirty="0"/>
              <a:t>I now practice in a remote, rural setting in a community-based practice with other IBCLCs, Breastfeeding Peer Counselors, and early childhood educators</a:t>
            </a:r>
          </a:p>
          <a:p>
            <a:endParaRPr lang="en-US" dirty="0"/>
          </a:p>
        </p:txBody>
      </p:sp>
    </p:spTree>
    <p:extLst>
      <p:ext uri="{BB962C8B-B14F-4D97-AF65-F5344CB8AC3E}">
        <p14:creationId xmlns:p14="http://schemas.microsoft.com/office/powerpoint/2010/main" val="3771845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r>
              <a:rPr lang="en-US" sz="3200" dirty="0" smtClean="0">
                <a:solidFill>
                  <a:schemeClr val="accent2">
                    <a:lumMod val="75000"/>
                  </a:schemeClr>
                </a:solidFill>
              </a:rPr>
              <a:t>Our journey together today</a:t>
            </a:r>
            <a:endParaRPr lang="en-US" sz="3200" dirty="0">
              <a:solidFill>
                <a:schemeClr val="accent2">
                  <a:lumMod val="75000"/>
                </a:schemeClr>
              </a:solidFill>
            </a:endParaRPr>
          </a:p>
        </p:txBody>
      </p:sp>
      <p:sp>
        <p:nvSpPr>
          <p:cNvPr id="3" name="Content Placeholder 2"/>
          <p:cNvSpPr>
            <a:spLocks noGrp="1"/>
          </p:cNvSpPr>
          <p:nvPr>
            <p:ph sz="quarter" idx="1"/>
          </p:nvPr>
        </p:nvSpPr>
        <p:spPr/>
        <p:txBody>
          <a:bodyPr/>
          <a:lstStyle/>
          <a:p>
            <a:r>
              <a:rPr lang="en-US" dirty="0" smtClean="0"/>
              <a:t>While this is a story about the US criminal justice system and the thousands of women incarcerated there, at the same time, this is very much the story of one family separated by incarceration, and of the people who believed in them…</a:t>
            </a:r>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385334" y="1600200"/>
            <a:ext cx="3142041" cy="4191000"/>
          </a:xfrm>
        </p:spPr>
      </p:pic>
    </p:spTree>
    <p:extLst>
      <p:ext uri="{BB962C8B-B14F-4D97-AF65-F5344CB8AC3E}">
        <p14:creationId xmlns:p14="http://schemas.microsoft.com/office/powerpoint/2010/main" val="2804948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2">
                    <a:lumMod val="75000"/>
                  </a:schemeClr>
                </a:solidFill>
              </a:rPr>
              <a:t>Session objectives</a:t>
            </a:r>
            <a:endParaRPr lang="en-US" sz="4000" b="1" dirty="0">
              <a:solidFill>
                <a:schemeClr val="accent2">
                  <a:lumMod val="75000"/>
                </a:schemeClr>
              </a:solidFill>
            </a:endParaRPr>
          </a:p>
        </p:txBody>
      </p:sp>
      <p:sp>
        <p:nvSpPr>
          <p:cNvPr id="7" name="Content Placeholder 6"/>
          <p:cNvSpPr>
            <a:spLocks noGrp="1"/>
          </p:cNvSpPr>
          <p:nvPr>
            <p:ph sz="quarter" idx="1"/>
          </p:nvPr>
        </p:nvSpPr>
        <p:spPr>
          <a:xfrm>
            <a:off x="457200" y="1600200"/>
            <a:ext cx="7696200" cy="4873752"/>
          </a:xfrm>
        </p:spPr>
        <p:txBody>
          <a:bodyPr/>
          <a:lstStyle/>
          <a:p>
            <a:pPr defTabSz="457200"/>
            <a:r>
              <a:rPr lang="en-US" sz="2600" b="1" dirty="0">
                <a:solidFill>
                  <a:srgbClr val="F79646">
                    <a:lumMod val="75000"/>
                  </a:srgbClr>
                </a:solidFill>
                <a:cs typeface="Arial"/>
              </a:rPr>
              <a:t>Objective #1: </a:t>
            </a:r>
          </a:p>
          <a:p>
            <a:pPr defTabSz="457200"/>
            <a:r>
              <a:rPr lang="en-US" dirty="0">
                <a:solidFill>
                  <a:prstClr val="black"/>
                </a:solidFill>
                <a:latin typeface="Arial" pitchFamily="34" charset="0"/>
                <a:cs typeface="Arial" pitchFamily="34" charset="0"/>
              </a:rPr>
              <a:t>Identify challenges that breastfeeding women may encounter when incarcerated</a:t>
            </a:r>
            <a:endParaRPr lang="en-US" b="1" dirty="0">
              <a:solidFill>
                <a:srgbClr val="F79646">
                  <a:lumMod val="75000"/>
                </a:srgbClr>
              </a:solidFill>
              <a:latin typeface="Arial" pitchFamily="34" charset="0"/>
              <a:cs typeface="Arial" pitchFamily="34" charset="0"/>
            </a:endParaRPr>
          </a:p>
          <a:p>
            <a:pPr defTabSz="457200"/>
            <a:r>
              <a:rPr lang="en-US" sz="2600" b="1" dirty="0">
                <a:solidFill>
                  <a:srgbClr val="F79646">
                    <a:lumMod val="75000"/>
                  </a:srgbClr>
                </a:solidFill>
                <a:cs typeface="Arial"/>
              </a:rPr>
              <a:t>Objective #2:  </a:t>
            </a:r>
          </a:p>
          <a:p>
            <a:pPr defTabSz="457200"/>
            <a:r>
              <a:rPr lang="en-US" dirty="0">
                <a:solidFill>
                  <a:prstClr val="black"/>
                </a:solidFill>
                <a:latin typeface="Arial" pitchFamily="34" charset="0"/>
                <a:cs typeface="Arial" pitchFamily="34" charset="0"/>
              </a:rPr>
              <a:t>Explain how to advocate for optimal individualized outcomes for incarcerated mothers and children</a:t>
            </a:r>
            <a:endParaRPr lang="en-US" b="1" dirty="0">
              <a:solidFill>
                <a:srgbClr val="F79646">
                  <a:lumMod val="75000"/>
                </a:srgbClr>
              </a:solidFill>
              <a:latin typeface="Arial" pitchFamily="34" charset="0"/>
              <a:cs typeface="Arial" pitchFamily="34" charset="0"/>
            </a:endParaRPr>
          </a:p>
          <a:p>
            <a:pPr defTabSz="457200"/>
            <a:r>
              <a:rPr lang="en-US" sz="2600" b="1" dirty="0">
                <a:solidFill>
                  <a:srgbClr val="F79646">
                    <a:lumMod val="75000"/>
                  </a:srgbClr>
                </a:solidFill>
                <a:cs typeface="Arial"/>
              </a:rPr>
              <a:t>Objective #3:</a:t>
            </a:r>
          </a:p>
          <a:p>
            <a:pPr defTabSz="457200"/>
            <a:r>
              <a:rPr lang="en-US" dirty="0">
                <a:solidFill>
                  <a:prstClr val="black"/>
                </a:solidFill>
                <a:latin typeface="Arial" pitchFamily="34" charset="0"/>
                <a:cs typeface="Arial" pitchFamily="34" charset="0"/>
              </a:rPr>
              <a:t>Describe ways to collaborate with professionals in the criminal justice system to create appropriate lactation care plans for mothers who are incarcerated</a:t>
            </a:r>
            <a:endParaRPr lang="en-US" b="1" dirty="0">
              <a:solidFill>
                <a:srgbClr val="F79646">
                  <a:lumMod val="75000"/>
                </a:srgbClr>
              </a:solidFill>
              <a:latin typeface="Arial" pitchFamily="34" charset="0"/>
              <a:cs typeface="Arial" pitchFamily="34" charset="0"/>
            </a:endParaRPr>
          </a:p>
          <a:p>
            <a:pPr defTabSz="457200"/>
            <a:endParaRPr lang="en-US" dirty="0">
              <a:solidFill>
                <a:prstClr val="black"/>
              </a:solidFill>
              <a:cs typeface="Arial"/>
            </a:endParaRPr>
          </a:p>
          <a:p>
            <a:endParaRPr lang="en-US" dirty="0"/>
          </a:p>
        </p:txBody>
      </p:sp>
    </p:spTree>
    <p:extLst>
      <p:ext uri="{BB962C8B-B14F-4D97-AF65-F5344CB8AC3E}">
        <p14:creationId xmlns:p14="http://schemas.microsoft.com/office/powerpoint/2010/main" val="1757438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848600" cy="1143000"/>
          </a:xfrm>
        </p:spPr>
        <p:txBody>
          <a:bodyPr>
            <a:normAutofit fontScale="90000"/>
          </a:bodyPr>
          <a:lstStyle/>
          <a:p>
            <a:r>
              <a:rPr lang="en-US" sz="3200" b="1" dirty="0" smtClean="0">
                <a:solidFill>
                  <a:srgbClr val="3871AB"/>
                </a:solidFill>
                <a:latin typeface="Arial"/>
                <a:cs typeface="Arial"/>
              </a:rPr>
              <a:t/>
            </a:r>
            <a:br>
              <a:rPr lang="en-US" sz="3200" b="1" dirty="0" smtClean="0">
                <a:solidFill>
                  <a:srgbClr val="3871AB"/>
                </a:solidFill>
                <a:latin typeface="Arial"/>
                <a:cs typeface="Arial"/>
              </a:rPr>
            </a:br>
            <a:r>
              <a:rPr lang="en-US" sz="3100" b="1" dirty="0" smtClean="0">
                <a:solidFill>
                  <a:schemeClr val="accent2">
                    <a:lumMod val="75000"/>
                  </a:schemeClr>
                </a:solidFill>
                <a:cs typeface="Arial"/>
              </a:rPr>
              <a:t>We strive to extend Baby Friendly practices to support lactation in unlikely places</a:t>
            </a:r>
            <a:endParaRPr lang="en-US" sz="3100" dirty="0">
              <a:solidFill>
                <a:schemeClr val="accent2">
                  <a:lumMod val="75000"/>
                </a:schemeClr>
              </a:solidFill>
            </a:endParaRPr>
          </a:p>
        </p:txBody>
      </p:sp>
      <p:pic>
        <p:nvPicPr>
          <p:cNvPr id="7" name="Content Placeholder 6" descr="joy.jpg"/>
          <p:cNvPicPr>
            <a:picLocks noGrp="1" noChangeAspect="1"/>
          </p:cNvPicPr>
          <p:nvPr>
            <p:ph sz="quarter" idx="1"/>
          </p:nvPr>
        </p:nvPicPr>
        <p:blipFill>
          <a:blip r:embed="rId2" cstate="print"/>
          <a:stretch>
            <a:fillRect/>
          </a:stretch>
        </p:blipFill>
        <p:spPr>
          <a:xfrm>
            <a:off x="685800" y="1752600"/>
            <a:ext cx="2897554" cy="3910194"/>
          </a:xfrm>
        </p:spPr>
      </p:pic>
      <p:sp>
        <p:nvSpPr>
          <p:cNvPr id="6" name="Content Placeholder 5"/>
          <p:cNvSpPr>
            <a:spLocks noGrp="1"/>
          </p:cNvSpPr>
          <p:nvPr>
            <p:ph sz="quarter" idx="2"/>
          </p:nvPr>
        </p:nvSpPr>
        <p:spPr>
          <a:xfrm>
            <a:off x="3733800" y="1752600"/>
            <a:ext cx="4343400" cy="4572000"/>
          </a:xfrm>
        </p:spPr>
        <p:txBody>
          <a:bodyPr>
            <a:normAutofit fontScale="92500" lnSpcReduction="20000"/>
          </a:bodyPr>
          <a:lstStyle/>
          <a:p>
            <a:r>
              <a:rPr lang="en-US" dirty="0" smtClean="0">
                <a:latin typeface="Arial"/>
                <a:cs typeface="Arial"/>
              </a:rPr>
              <a:t>To create truly Baby Friendly Communities, we must not overlook obstacles to breastfeeding encountered by women who find themselves mothering at “the margins” .  When we extend our efforts to include those who are trying to make breastfeeding work despite tremendous obstacles such as homelessness, disability</a:t>
            </a:r>
            <a:r>
              <a:rPr lang="en-US" dirty="0" smtClean="0">
                <a:latin typeface="Arial"/>
                <a:cs typeface="Arial"/>
              </a:rPr>
              <a:t>, vulnerable immigrant status, </a:t>
            </a:r>
            <a:r>
              <a:rPr lang="en-US" dirty="0" smtClean="0">
                <a:latin typeface="Arial"/>
                <a:cs typeface="Arial"/>
              </a:rPr>
              <a:t>addiction, </a:t>
            </a:r>
            <a:r>
              <a:rPr lang="en-US" dirty="0" smtClean="0">
                <a:latin typeface="Arial"/>
                <a:cs typeface="Arial"/>
              </a:rPr>
              <a:t>or</a:t>
            </a:r>
            <a:r>
              <a:rPr lang="en-US" dirty="0" smtClean="0">
                <a:latin typeface="Arial"/>
                <a:cs typeface="Arial"/>
              </a:rPr>
              <a:t> </a:t>
            </a:r>
            <a:r>
              <a:rPr lang="en-US" dirty="0" smtClean="0">
                <a:latin typeface="Arial"/>
                <a:cs typeface="Arial"/>
              </a:rPr>
              <a:t>incarceration, we are more apt to protect breastfeeding for our most vulnerable babies.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b="1" dirty="0" smtClean="0">
                <a:solidFill>
                  <a:schemeClr val="accent2">
                    <a:lumMod val="75000"/>
                  </a:schemeClr>
                </a:solidFill>
              </a:rPr>
              <a:t>What can we learn from the data about mothers in the criminal justice system?</a:t>
            </a:r>
            <a:endParaRPr lang="en-US" b="1" dirty="0">
              <a:solidFill>
                <a:schemeClr val="accent2">
                  <a:lumMod val="75000"/>
                </a:schemeClr>
              </a:solidFill>
            </a:endParaRPr>
          </a:p>
        </p:txBody>
      </p:sp>
      <p:sp>
        <p:nvSpPr>
          <p:cNvPr id="3" name="Content Placeholder 2"/>
          <p:cNvSpPr>
            <a:spLocks noGrp="1"/>
          </p:cNvSpPr>
          <p:nvPr>
            <p:ph sz="quarter" idx="1"/>
          </p:nvPr>
        </p:nvSpPr>
        <p:spPr>
          <a:xfrm>
            <a:off x="457200" y="1600200"/>
            <a:ext cx="7620000" cy="4873752"/>
          </a:xfrm>
        </p:spPr>
        <p:txBody>
          <a:bodyPr>
            <a:normAutofit/>
          </a:bodyPr>
          <a:lstStyle/>
          <a:p>
            <a:r>
              <a:rPr lang="en-US" dirty="0" smtClean="0"/>
              <a:t>Worldwide, the number of women and girls behind bars has doubled since the year 2000</a:t>
            </a:r>
          </a:p>
          <a:p>
            <a:r>
              <a:rPr lang="en-US" dirty="0" smtClean="0"/>
              <a:t>There are currently more than 700,000 women imprisoned worldwide &amp; more than a quarter of those are in the United States</a:t>
            </a:r>
          </a:p>
          <a:p>
            <a:r>
              <a:rPr lang="en-US" dirty="0" smtClean="0"/>
              <a:t>The number of women imprisoned in the US increased 646% between 1980 and 2010 </a:t>
            </a:r>
          </a:p>
          <a:p>
            <a:r>
              <a:rPr lang="en-US" dirty="0" smtClean="0"/>
              <a:t>25% of women who enter jails or prisons in the US are pregnant or have given birth within the past year </a:t>
            </a:r>
          </a:p>
          <a:p>
            <a:r>
              <a:rPr lang="en-US" dirty="0" smtClean="0"/>
              <a:t>The US is one of only a few countries that routinely separate incarcerated mothers from their babies    </a:t>
            </a:r>
            <a:r>
              <a:rPr lang="en-US" sz="1800" i="1" dirty="0" smtClean="0"/>
              <a:t>(US Dept of Justice &amp; Institute for Criminal Justice Policy Research)</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1143000"/>
          </a:xfrm>
        </p:spPr>
        <p:txBody>
          <a:bodyPr>
            <a:normAutofit fontScale="90000"/>
          </a:bodyPr>
          <a:lstStyle/>
          <a:p>
            <a:r>
              <a:rPr lang="en-US" b="1" dirty="0" smtClean="0">
                <a:solidFill>
                  <a:schemeClr val="accent2">
                    <a:lumMod val="75000"/>
                  </a:schemeClr>
                </a:solidFill>
              </a:rPr>
              <a:t>Race, class &amp; social disparities in the criminal system mirror many US health inequities </a:t>
            </a:r>
            <a:endParaRPr lang="en-US" b="1" dirty="0">
              <a:solidFill>
                <a:schemeClr val="accent2">
                  <a:lumMod val="75000"/>
                </a:schemeClr>
              </a:solidFill>
            </a:endParaRPr>
          </a:p>
        </p:txBody>
      </p:sp>
      <p:sp>
        <p:nvSpPr>
          <p:cNvPr id="3" name="Content Placeholder 2"/>
          <p:cNvSpPr>
            <a:spLocks noGrp="1"/>
          </p:cNvSpPr>
          <p:nvPr>
            <p:ph sz="quarter" idx="1"/>
          </p:nvPr>
        </p:nvSpPr>
        <p:spPr/>
        <p:txBody>
          <a:bodyPr>
            <a:normAutofit lnSpcReduction="10000"/>
          </a:bodyPr>
          <a:lstStyle/>
          <a:p>
            <a:r>
              <a:rPr lang="en-US" dirty="0" smtClean="0"/>
              <a:t>As a group, the lifetime risk of experiencing incarceration in the US is up to ten times greater for Black &amp; Hispanic women than for White women</a:t>
            </a:r>
          </a:p>
          <a:p>
            <a:r>
              <a:rPr lang="en-US" dirty="0" smtClean="0"/>
              <a:t>Women who have experienced domestic or sexual violence have a 75% greater risk of incarceration</a:t>
            </a:r>
          </a:p>
          <a:p>
            <a:r>
              <a:rPr lang="en-US" dirty="0" smtClean="0"/>
              <a:t>The risk of incarceration is increased for women who are:</a:t>
            </a:r>
          </a:p>
          <a:p>
            <a:pPr>
              <a:buNone/>
            </a:pPr>
            <a:r>
              <a:rPr lang="en-US" dirty="0" smtClean="0"/>
              <a:t>	 --low income,</a:t>
            </a:r>
          </a:p>
          <a:p>
            <a:pPr>
              <a:buNone/>
            </a:pPr>
            <a:r>
              <a:rPr lang="en-US" dirty="0" smtClean="0"/>
              <a:t>	 --have fewer years of formal education, </a:t>
            </a:r>
          </a:p>
          <a:p>
            <a:pPr>
              <a:buNone/>
            </a:pPr>
            <a:r>
              <a:rPr lang="en-US" dirty="0" smtClean="0"/>
              <a:t>	--live in the U.S. South,</a:t>
            </a:r>
          </a:p>
          <a:p>
            <a:pPr>
              <a:buNone/>
            </a:pPr>
            <a:r>
              <a:rPr lang="en-US" dirty="0" smtClean="0"/>
              <a:t>	--have experienced trauma, or</a:t>
            </a:r>
          </a:p>
          <a:p>
            <a:pPr>
              <a:buNone/>
            </a:pPr>
            <a:r>
              <a:rPr lang="en-US" dirty="0" smtClean="0"/>
              <a:t>	--have a parent who was incarcerated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086600" cy="1143000"/>
          </a:xfrm>
        </p:spPr>
        <p:txBody>
          <a:bodyPr>
            <a:normAutofit fontScale="90000"/>
          </a:bodyPr>
          <a:lstStyle/>
          <a:p>
            <a:r>
              <a:rPr lang="en-US" b="1" dirty="0" smtClean="0">
                <a:solidFill>
                  <a:schemeClr val="accent2">
                    <a:lumMod val="75000"/>
                  </a:schemeClr>
                </a:solidFill>
              </a:rPr>
              <a:t>Addressing lactation challenges faced by incarcerated mothers offers an opportunity to support health equity</a:t>
            </a:r>
            <a:endParaRPr lang="en-US" b="1" dirty="0">
              <a:solidFill>
                <a:schemeClr val="accent2">
                  <a:lumMod val="75000"/>
                </a:schemeClr>
              </a:solidFill>
            </a:endParaRPr>
          </a:p>
        </p:txBody>
      </p:sp>
      <p:sp>
        <p:nvSpPr>
          <p:cNvPr id="4" name="Content Placeholder 3"/>
          <p:cNvSpPr>
            <a:spLocks noGrp="1"/>
          </p:cNvSpPr>
          <p:nvPr>
            <p:ph sz="quarter" idx="1"/>
          </p:nvPr>
        </p:nvSpPr>
        <p:spPr>
          <a:xfrm>
            <a:off x="304800" y="1752600"/>
            <a:ext cx="4114800" cy="4572000"/>
          </a:xfrm>
        </p:spPr>
        <p:txBody>
          <a:bodyPr>
            <a:normAutofit/>
          </a:bodyPr>
          <a:lstStyle/>
          <a:p>
            <a:r>
              <a:rPr lang="en-US" dirty="0" smtClean="0"/>
              <a:t>Supporting incarcerated mothers offers another arena where breastfeeding can “…give the child a fairer start in life and compensate for the injustices of the world into which it was born,” as stated so eloquently by UNICEF Director James P Grant regarding poverty</a:t>
            </a:r>
            <a:endParaRPr lang="en-US" dirty="0"/>
          </a:p>
        </p:txBody>
      </p:sp>
      <p:pic>
        <p:nvPicPr>
          <p:cNvPr id="6" name="Content Placeholder 5" descr="charlene.jpg"/>
          <p:cNvPicPr>
            <a:picLocks noGrp="1" noChangeAspect="1"/>
          </p:cNvPicPr>
          <p:nvPr>
            <p:ph sz="quarter" idx="2"/>
          </p:nvPr>
        </p:nvPicPr>
        <p:blipFill>
          <a:blip r:embed="rId2" cstate="print"/>
          <a:stretch>
            <a:fillRect/>
          </a:stretch>
        </p:blipFill>
        <p:spPr>
          <a:xfrm>
            <a:off x="4602446" y="1893770"/>
            <a:ext cx="2993457" cy="398485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ysClr val="windowText" lastClr="000000"/>
      </a:dk1>
      <a:lt1>
        <a:sysClr val="window" lastClr="FFFFFF"/>
      </a:lt1>
      <a:dk2>
        <a:srgbClr val="575F6D"/>
      </a:dk2>
      <a:lt2>
        <a:srgbClr val="FFF39D"/>
      </a:lt2>
      <a:accent1>
        <a:srgbClr val="FE8637"/>
      </a:accent1>
      <a:accent2>
        <a:srgbClr val="3667C4"/>
      </a:accent2>
      <a:accent3>
        <a:srgbClr val="B32C16"/>
      </a:accent3>
      <a:accent4>
        <a:srgbClr val="F5CD2D"/>
      </a:accent4>
      <a:accent5>
        <a:srgbClr val="AEBAD5"/>
      </a:accent5>
      <a:accent6>
        <a:srgbClr val="777C84"/>
      </a:accent6>
      <a:hlink>
        <a:srgbClr val="D2611C"/>
      </a:hlink>
      <a:folHlink>
        <a:srgbClr val="3B435B"/>
      </a:folHlink>
    </a:clrScheme>
    <a:fontScheme name="Custom 1">
      <a:majorFont>
        <a:latin typeface="Arial Rounded MT Bold"/>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3798</TotalTime>
  <Words>2226</Words>
  <Application>Microsoft Office PowerPoint</Application>
  <PresentationFormat>On-screen Show (4:3)</PresentationFormat>
  <Paragraphs>154</Paragraphs>
  <Slides>29</Slides>
  <Notes>3</Notes>
  <HiddenSlides>0</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Breastfeeding support for women facing incarceration</vt:lpstr>
      <vt:lpstr>About our projects and about our organization, Family Support Hawai‘i:</vt:lpstr>
      <vt:lpstr> My background…</vt:lpstr>
      <vt:lpstr>Our journey together today</vt:lpstr>
      <vt:lpstr>Session objectives</vt:lpstr>
      <vt:lpstr> We strive to extend Baby Friendly practices to support lactation in unlikely places</vt:lpstr>
      <vt:lpstr>What can we learn from the data about mothers in the criminal justice system?</vt:lpstr>
      <vt:lpstr>Race, class &amp; social disparities in the criminal system mirror many US health inequities </vt:lpstr>
      <vt:lpstr>Addressing lactation challenges faced by incarcerated mothers offers an opportunity to support health equity</vt:lpstr>
      <vt:lpstr>how does lactation support in jails &amp; prisons impact the broader community?</vt:lpstr>
      <vt:lpstr>breastfeeding during incarceration offers long-term protections to babies and families</vt:lpstr>
      <vt:lpstr>Women face numerous challenges to breastfeeding when jailed or imprisoned</vt:lpstr>
      <vt:lpstr>As advocacy organizations collect parents’ stories, challenges and solutions emerge</vt:lpstr>
      <vt:lpstr>Clinical complications due to separation from infant at birth or at time of arrest</vt:lpstr>
      <vt:lpstr>Additional factors that may complicate care when a nursing mother is jailed</vt:lpstr>
      <vt:lpstr>Baby Erika:   One family’s journey to preserve   breastfeeding while in the US Justice System</vt:lpstr>
      <vt:lpstr>PowerPoint Presentation</vt:lpstr>
      <vt:lpstr>As health care professionals, we can advocate for optimal breastfeeding outcomes for vulnerable babies &amp; moms</vt:lpstr>
      <vt:lpstr>We have found colleagues in the criminal justice system receptive to clinical expertise</vt:lpstr>
      <vt:lpstr>PowerPoint Presentation</vt:lpstr>
      <vt:lpstr>When a mom faces incarceration, lactation care plans may address:</vt:lpstr>
      <vt:lpstr>Considerations for individualized lactation management in jails/prisons</vt:lpstr>
      <vt:lpstr>Ethical considerations in supporting lactation for moms facing incarceration</vt:lpstr>
      <vt:lpstr>Our role as experts in the field of lactation </vt:lpstr>
      <vt:lpstr>Consensus is building in support of protecting lactation during incarceration</vt:lpstr>
      <vt:lpstr>Change is possible for prisoners and their babies through advocacy at the local, state, and national levels</vt:lpstr>
      <vt:lpstr>As the complex stories of parents in our burgeoning prison system unfold, we will need to continually evolve our work to support families </vt:lpstr>
      <vt:lpstr>breastfeeding can be a source of strength, connection and pride for families navigating the criminal justice system</vt:lpstr>
      <vt:lpstr>   References:</vt:lpstr>
    </vt:vector>
  </TitlesOfParts>
  <Company>Family Support Hawaii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kristaolson</dc:creator>
  <cp:lastModifiedBy>Krista Olson</cp:lastModifiedBy>
  <cp:revision>99</cp:revision>
  <dcterms:created xsi:type="dcterms:W3CDTF">2016-05-16T23:08:32Z</dcterms:created>
  <dcterms:modified xsi:type="dcterms:W3CDTF">2018-09-08T10:32:51Z</dcterms:modified>
</cp:coreProperties>
</file>