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2" r:id="rId4"/>
    <p:sldId id="304" r:id="rId5"/>
    <p:sldId id="306" r:id="rId6"/>
    <p:sldId id="305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5" r:id="rId15"/>
    <p:sldId id="316" r:id="rId16"/>
    <p:sldId id="314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2124"/>
    <a:srgbClr val="19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081" autoAdjust="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BEAF3-9C9B-42B1-A011-A1E8C0B79686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617F1-7D79-48C0-9924-E7B7994AD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0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9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42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96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06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58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8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0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4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89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85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27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98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6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55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5" t="25867" r="27422" b="25733"/>
          <a:stretch/>
        </p:blipFill>
        <p:spPr>
          <a:xfrm>
            <a:off x="44069" y="5099211"/>
            <a:ext cx="1554480" cy="1659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3" y="5863590"/>
            <a:ext cx="2592324" cy="74066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350669" y="5995131"/>
            <a:ext cx="642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#NWAWLC19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" y="0"/>
            <a:ext cx="12191999" cy="0"/>
          </a:xfrm>
          <a:prstGeom prst="line">
            <a:avLst/>
          </a:prstGeom>
          <a:ln w="101600">
            <a:solidFill>
              <a:srgbClr val="192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110169"/>
            <a:ext cx="12192000" cy="0"/>
          </a:xfrm>
          <a:prstGeom prst="line">
            <a:avLst/>
          </a:prstGeom>
          <a:ln w="25400">
            <a:solidFill>
              <a:srgbClr val="E92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6858000"/>
            <a:ext cx="12191999" cy="0"/>
          </a:xfrm>
          <a:prstGeom prst="line">
            <a:avLst/>
          </a:prstGeom>
          <a:ln w="101600">
            <a:solidFill>
              <a:srgbClr val="192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6768028"/>
            <a:ext cx="12192000" cy="0"/>
          </a:xfrm>
          <a:prstGeom prst="line">
            <a:avLst/>
          </a:prstGeom>
          <a:ln w="25400">
            <a:solidFill>
              <a:srgbClr val="E92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14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1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2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2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3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9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8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7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3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0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9B519-7760-41B7-8417-771305D0877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35D0-32AD-4D22-B930-7B230088F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8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" y="1436354"/>
            <a:ext cx="12192000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1" dirty="0" smtClean="0">
                <a:solidFill>
                  <a:srgbClr val="E921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WIC Agenda for the New Congress</a:t>
            </a:r>
            <a:endParaRPr lang="en-US" sz="4800" b="1" dirty="0">
              <a:solidFill>
                <a:srgbClr val="E921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4388385" y="1685581"/>
            <a:ext cx="3415229" cy="3150824"/>
          </a:xfrm>
          <a:prstGeom prst="star5">
            <a:avLst/>
          </a:prstGeom>
          <a:solidFill>
            <a:srgbClr val="19295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9295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6151" y="3260993"/>
            <a:ext cx="11499695" cy="22197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Brian Dittmeier,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Senior Public Policy Counsel, NWA</a:t>
            </a:r>
          </a:p>
          <a:p>
            <a:pPr algn="ctr"/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Theresa Landau,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Director,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Morrisania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WIC Program</a:t>
            </a:r>
          </a:p>
          <a:p>
            <a:pPr algn="ctr"/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Samar McGregor,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Senior Nutritionist, PHFE WIC</a:t>
            </a:r>
            <a:endParaRPr lang="en-US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2019 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2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36387" y="44399"/>
            <a:ext cx="7848016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Set-Asides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70642" y="1217180"/>
            <a:ext cx="7568775" cy="453029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NWA requests $14 million in unencumbered infrastructure funding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NWA requests $25 million in set-aside funding for research and program evaluation purposes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NWA is also requesting $15 million in community health set-aside funding; details will be covered later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1544" t="12549" r="32720" b="4837"/>
          <a:stretch/>
        </p:blipFill>
        <p:spPr>
          <a:xfrm>
            <a:off x="503950" y="343236"/>
            <a:ext cx="3316940" cy="43133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7731" y="2616878"/>
            <a:ext cx="989377" cy="1816577"/>
          </a:xfrm>
          <a:prstGeom prst="rect">
            <a:avLst/>
          </a:prstGeom>
          <a:noFill/>
          <a:ln w="76200">
            <a:solidFill>
              <a:srgbClr val="E92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5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99963" y="210654"/>
            <a:ext cx="7874909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Farmers Market Nutrition Program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655" y="1887236"/>
            <a:ext cx="6855946" cy="453029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Farmers Market Nutrition Program is funded separately from WIC’s overall funding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NWA requests $18.5 million to support the WIC FMNP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544" t="12941" r="32868" b="4837"/>
          <a:stretch/>
        </p:blipFill>
        <p:spPr>
          <a:xfrm>
            <a:off x="7930730" y="1457326"/>
            <a:ext cx="3300318" cy="4289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37418" y="2165538"/>
            <a:ext cx="997617" cy="1805827"/>
          </a:xfrm>
          <a:prstGeom prst="rect">
            <a:avLst/>
          </a:prstGeom>
          <a:noFill/>
          <a:ln w="76200">
            <a:solidFill>
              <a:srgbClr val="E92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1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08728" y="247600"/>
            <a:ext cx="10359490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 Nutrition Reauthorization: Where Are We?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655" y="1609330"/>
            <a:ext cx="11456563" cy="453029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 Nutrition Reauthorization is WIC’s </a:t>
            </a:r>
            <a:r>
              <a:rPr lang="en-US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authorizing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law. This process is the prime opportunity to change WIC’s statute and make improvements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last authorization was in the Healthy, Hunger-Free Kids Act of 2010.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reauthorization process in 2015-16 resulted in a bipartisan Senate bill with several positive WIC provisions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Enthusiasm to tackle CNR in the 116</a:t>
            </a:r>
            <a:r>
              <a:rPr lang="en-US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Congress</a:t>
            </a:r>
          </a:p>
          <a:p>
            <a:pPr lvl="3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NWA will develop a separate CNR agenda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8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99963" y="210654"/>
            <a:ext cx="7874909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Act Priorities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4078" y="1216083"/>
            <a:ext cx="6855946" cy="453029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Wise Investment in our Children Act (WIC Act) includes three priorities: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Extending child eligibility to age 6 (“WIC to 6”)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Extending infant certifications to two years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Extending postpartum eligibility to two years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544" t="12941" r="32868" b="4837"/>
          <a:stretch/>
        </p:blipFill>
        <p:spPr>
          <a:xfrm>
            <a:off x="7930730" y="1457326"/>
            <a:ext cx="3300318" cy="4289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93112" y="1627656"/>
            <a:ext cx="1060370" cy="3822885"/>
          </a:xfrm>
          <a:prstGeom prst="rect">
            <a:avLst/>
          </a:prstGeom>
          <a:noFill/>
          <a:ln w="76200">
            <a:solidFill>
              <a:srgbClr val="E92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43984" y="284545"/>
            <a:ext cx="7848016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Administrative Flexibility on EBT Costs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06501" y="1683345"/>
            <a:ext cx="7568775" cy="453029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CNR presents an opportunity to create administrative flexibility by expanding the definition of food costs to include EBT processing and transaction fees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increased flexibility will help alleviate pressures on state WIC budgets, especially in smaller states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544" t="12941" r="32647" b="5099"/>
          <a:stretch/>
        </p:blipFill>
        <p:spPr>
          <a:xfrm>
            <a:off x="445701" y="284545"/>
            <a:ext cx="3404917" cy="43837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3470" y="3182198"/>
            <a:ext cx="989377" cy="1219473"/>
          </a:xfrm>
          <a:prstGeom prst="rect">
            <a:avLst/>
          </a:prstGeom>
          <a:noFill/>
          <a:ln w="76200">
            <a:solidFill>
              <a:srgbClr val="E92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2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40476" y="236733"/>
            <a:ext cx="7848016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Community Health</a:t>
            </a:r>
          </a:p>
          <a:p>
            <a:pPr algn="r"/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Funding Line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8010" y="1325633"/>
            <a:ext cx="7568775" cy="453029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Congress is exploring authorizing a new set-aside to support WIC projects that enhance community health linkages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partnerships can fund WIC efforts to strengthen referral networks, conduct outreach, and improve community practices on breastfeeding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/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new funding would build on NWA’s three-year CDC project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1544" t="12549" r="32720" b="4837"/>
          <a:stretch/>
        </p:blipFill>
        <p:spPr>
          <a:xfrm>
            <a:off x="8264484" y="1434087"/>
            <a:ext cx="3316940" cy="43133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61242" y="3388658"/>
            <a:ext cx="989377" cy="2128167"/>
          </a:xfrm>
          <a:prstGeom prst="rect">
            <a:avLst/>
          </a:prstGeom>
          <a:noFill/>
          <a:ln w="76200">
            <a:solidFill>
              <a:srgbClr val="E92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99963" y="210654"/>
            <a:ext cx="7874909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Policy Priorities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18996" y="1583635"/>
            <a:ext cx="4345828" cy="453029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Immigration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USDA rules on SNAP and school meals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Dietary Guidelines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Breastfeeding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Paid Family Leave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544" t="12941" r="32868" b="4837"/>
          <a:stretch/>
        </p:blipFill>
        <p:spPr>
          <a:xfrm>
            <a:off x="548237" y="500447"/>
            <a:ext cx="2507479" cy="3258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5226" y="1883552"/>
            <a:ext cx="773499" cy="1684402"/>
          </a:xfrm>
          <a:prstGeom prst="rect">
            <a:avLst/>
          </a:prstGeom>
          <a:noFill/>
          <a:ln w="76200">
            <a:solidFill>
              <a:srgbClr val="E92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1618" t="12679" r="32867" b="4968"/>
          <a:stretch/>
        </p:blipFill>
        <p:spPr>
          <a:xfrm>
            <a:off x="7762199" y="1383435"/>
            <a:ext cx="3168426" cy="413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3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7499" y="2817887"/>
            <a:ext cx="10807390" cy="22197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 </a:t>
            </a:r>
            <a:endParaRPr lang="en-US" sz="4800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201893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Session Outline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3406" y="1506613"/>
            <a:ext cx="11636298" cy="41287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NWA’s Legislative Agenda is crafted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Gisha" panose="020B0502040204020203" pitchFamily="34" charset="-79"/>
              </a:rPr>
              <a:t>Appropriations Priorities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Gisha" panose="020B0502040204020203" pitchFamily="34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Gisha" panose="020B0502040204020203" pitchFamily="34" charset="-79"/>
              </a:rPr>
              <a:t>Reauthorization Priorities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Gisha" panose="020B0502040204020203" pitchFamily="34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Gisha" panose="020B0502040204020203" pitchFamily="34" charset="-79"/>
              </a:rPr>
              <a:t>Additional Priorities</a:t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Gisha" panose="020B0502040204020203" pitchFamily="34" charset="-79"/>
              </a:rPr>
            </a:b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Gisha" panose="020B0502040204020203" pitchFamily="34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Gisha" panose="020B0502040204020203" pitchFamily="34" charset="-79"/>
              </a:rPr>
              <a:t>Later sessions will prepare you for your Hill visits!</a:t>
            </a:r>
            <a:r>
              <a:rPr lang="en-US" sz="2800" dirty="0" smtClean="0"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2800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28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213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67153" y="256836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NWA’s Legislative Committee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3725" y="1731962"/>
            <a:ext cx="11333232" cy="412766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NWA’s Legislative Committee is charged with making recommendations for an annual policy agenda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 members:</a:t>
            </a:r>
          </a:p>
          <a:p>
            <a:pPr lvl="2">
              <a:lnSpc>
                <a:spcPct val="120000"/>
              </a:lnSpc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Janet Moran (WY), Chair</a:t>
            </a:r>
          </a:p>
          <a:p>
            <a:pPr lvl="2">
              <a:lnSpc>
                <a:spcPct val="120000"/>
              </a:lnSpc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Celia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Nabor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(AZ)</a:t>
            </a:r>
          </a:p>
          <a:p>
            <a:pPr lvl="2">
              <a:lnSpc>
                <a:spcPct val="120000"/>
              </a:lnSpc>
            </a:pP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Tiare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Sanna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(OR)</a:t>
            </a:r>
          </a:p>
          <a:p>
            <a:pPr lvl="2">
              <a:lnSpc>
                <a:spcPct val="120000"/>
              </a:lnSpc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Melinda Newport (Chickasaw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2">
              <a:lnSpc>
                <a:spcPct val="120000"/>
              </a:lnSpc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Perveen Ali (CA)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8970" y="3282724"/>
            <a:ext cx="5963478" cy="197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Christine O’Brien (IA)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Carolyn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Operacz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(TX)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Samar McGregor (CA)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Theresa Landau (NY)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080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0645" y="395382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Opportunities to Advance WIC Priorities in the 116</a:t>
            </a:r>
            <a:r>
              <a:rPr lang="en-US" b="1" baseline="30000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Congress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3725" y="1731962"/>
            <a:ext cx="11333232" cy="412766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Appropriations: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annual process to approve federal funding for WIC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Reauthorization: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long-term process to approve statutory changes to programs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Adjacent Priorities: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separate efforts to improve public health, nutrition, or other priorities outside of the WIC-specific context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3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43347" y="284545"/>
            <a:ext cx="7583610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Appropriations Process: Where Are We?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3725" y="1565707"/>
            <a:ext cx="11333232" cy="41276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 2019 funding was approved on February 15, 2019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Members are actively soliciting feedback to form their priorities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Committees will likely begin work in the late spring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letters circulating soon:</a:t>
            </a:r>
          </a:p>
          <a:p>
            <a:pPr lvl="3">
              <a:lnSpc>
                <a:spcPct val="120000"/>
              </a:lnSpc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Rep. Gwen Moore (D-WI) &amp; Rep. Roger Marshall (R-KS)</a:t>
            </a:r>
          </a:p>
          <a:p>
            <a:pPr lvl="3">
              <a:lnSpc>
                <a:spcPct val="120000"/>
              </a:lnSpc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Sen. Kirsten Gillibrand (D-NY)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49191" y="148019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 2020 Appropriations Priorities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804" t="21280" r="12424" b="13266"/>
          <a:stretch/>
        </p:blipFill>
        <p:spPr>
          <a:xfrm>
            <a:off x="1828800" y="1320800"/>
            <a:ext cx="7139709" cy="528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4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78941" y="284545"/>
            <a:ext cx="7848016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Overall Funding Number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3043" y="1457326"/>
            <a:ext cx="6855946" cy="453029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NWA requests $6.15 billion in funding for WIC, plus the contingency fund</a:t>
            </a:r>
          </a:p>
          <a:p>
            <a:pPr marL="0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 2019 funding level was slightly lower - $6.075 billion</a:t>
            </a:r>
          </a:p>
          <a:p>
            <a:pPr marL="0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/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Appropriators also included a $500 million rescission in FY 2019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544" t="12941" r="32647" b="5099"/>
          <a:stretch/>
        </p:blipFill>
        <p:spPr>
          <a:xfrm>
            <a:off x="8002949" y="1309628"/>
            <a:ext cx="3404917" cy="43837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65459" y="3863788"/>
            <a:ext cx="923365" cy="591671"/>
          </a:xfrm>
          <a:prstGeom prst="rect">
            <a:avLst/>
          </a:prstGeom>
          <a:noFill/>
          <a:ln w="76200">
            <a:solidFill>
              <a:srgbClr val="E92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7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40823" y="132145"/>
            <a:ext cx="7848016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Contingency Fund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70642" y="1217180"/>
            <a:ext cx="7568775" cy="453029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NWA requests a total investment in the contingency fund of $750 million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current contingency fund is only $150 million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robust contingency fund will ensure continued WIC operations during another shutdown or an increase in caseload, including during a recession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544" t="12941" r="32647" b="5099"/>
          <a:stretch/>
        </p:blipFill>
        <p:spPr>
          <a:xfrm>
            <a:off x="445701" y="284545"/>
            <a:ext cx="3404917" cy="43837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3568" y="2025751"/>
            <a:ext cx="989377" cy="2296867"/>
          </a:xfrm>
          <a:prstGeom prst="rect">
            <a:avLst/>
          </a:prstGeom>
          <a:noFill/>
          <a:ln w="76200">
            <a:solidFill>
              <a:srgbClr val="E92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5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1544" t="12549" r="32720" b="4837"/>
          <a:stretch/>
        </p:blipFill>
        <p:spPr>
          <a:xfrm>
            <a:off x="8095130" y="1457326"/>
            <a:ext cx="3316940" cy="431338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593975" y="284545"/>
            <a:ext cx="6332981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Breastfeeding Peer Counselor Program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0972" y="1663118"/>
            <a:ext cx="6855946" cy="453029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NWA requests an increase in set-aside funding for Breastfeeding Peer Counselors, to the fully authorized amount of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$90 million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peer counselor set-aside has been flat-funded at $60 million for nearly a decade</a:t>
            </a:r>
          </a:p>
        </p:txBody>
      </p:sp>
      <p:sp>
        <p:nvSpPr>
          <p:cNvPr id="5" name="Rectangle 4"/>
          <p:cNvSpPr/>
          <p:nvPr/>
        </p:nvSpPr>
        <p:spPr>
          <a:xfrm>
            <a:off x="8298782" y="2334271"/>
            <a:ext cx="923365" cy="3187988"/>
          </a:xfrm>
          <a:prstGeom prst="rect">
            <a:avLst/>
          </a:prstGeom>
          <a:noFill/>
          <a:ln w="76200">
            <a:solidFill>
              <a:srgbClr val="E92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8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534</Words>
  <Application>Microsoft Office PowerPoint</Application>
  <PresentationFormat>Widescreen</PresentationFormat>
  <Paragraphs>99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Gisha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Padre</dc:creator>
  <cp:lastModifiedBy>Brian Dittmeier</cp:lastModifiedBy>
  <cp:revision>85</cp:revision>
  <dcterms:created xsi:type="dcterms:W3CDTF">2019-02-26T16:10:39Z</dcterms:created>
  <dcterms:modified xsi:type="dcterms:W3CDTF">2019-03-03T04:13:00Z</dcterms:modified>
</cp:coreProperties>
</file>