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5"/>
  </p:sldMasterIdLst>
  <p:notesMasterIdLst>
    <p:notesMasterId r:id="rId11"/>
  </p:notesMasterIdLst>
  <p:handoutMasterIdLst>
    <p:handoutMasterId r:id="rId12"/>
  </p:handoutMasterIdLst>
  <p:sldIdLst>
    <p:sldId id="513" r:id="rId6"/>
    <p:sldId id="384" r:id="rId7"/>
    <p:sldId id="459" r:id="rId8"/>
    <p:sldId id="514" r:id="rId9"/>
    <p:sldId id="458" r:id="rId10"/>
  </p:sldIdLst>
  <p:sldSz cx="9144000" cy="6858000" type="screen4x3"/>
  <p:notesSz cx="9236075" cy="7010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eich" initials="DR" lastIdx="1" clrIdx="0">
    <p:extLst/>
  </p:cmAuthor>
  <p:cmAuthor id="2" name="Roderick Taylor" initials="RT" lastIdx="2" clrIdx="1">
    <p:extLst>
      <p:ext uri="{19B8F6BF-5375-455C-9EA6-DF929625EA0E}">
        <p15:presenceInfo xmlns:p15="http://schemas.microsoft.com/office/powerpoint/2012/main" userId="S-1-5-21-1292428093-1383384898-1417001333-91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67"/>
    <a:srgbClr val="F2F2F2"/>
    <a:srgbClr val="C00000"/>
    <a:srgbClr val="0C61A4"/>
    <a:srgbClr val="666666"/>
    <a:srgbClr val="559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528" y="13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3" y="0"/>
            <a:ext cx="4002299" cy="3505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17F5EB-8D16-4AF4-91D7-62AB1F594337}" type="datetime1">
              <a:rPr lang="en-US"/>
              <a:pPr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3" y="6658664"/>
            <a:ext cx="4002299" cy="3505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DE092D-73D6-4D8F-9A20-97765E1CB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113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3" y="0"/>
            <a:ext cx="4002299" cy="3505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FFFBF9-A307-47A0-A2E4-CA0235037B81}" type="datetime1">
              <a:rPr lang="en-US"/>
              <a:pPr/>
              <a:t>3/2/2019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1"/>
            <a:ext cx="7388860" cy="3154680"/>
          </a:xfrm>
          <a:prstGeom prst="rect">
            <a:avLst/>
          </a:prstGeom>
        </p:spPr>
        <p:txBody>
          <a:bodyPr vert="horz" lIns="93177" tIns="46589" rIns="93177" bIns="46589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3" y="6658664"/>
            <a:ext cx="4002299" cy="3505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AC6C3-941E-44A4-8A1A-AE32C757C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9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AC6C3-941E-44A4-8A1A-AE32C757C6F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24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AC6C3-941E-44A4-8A1A-AE32C757C6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95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AC6C3-941E-44A4-8A1A-AE32C757C6F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4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15875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D391454F-07E3-4287-AD19-7E12999A9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910E1D-ABB8-4096-805A-042D05941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2D0FE0-55AC-48F1-A473-7520118C8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latin typeface="Franklin Gothic Medium" panose="020B06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4DCC83-79F8-4415-A7AA-61DBC831C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1E5826-D010-4E9F-AB0B-BCD67680C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424B6A-6E4B-4D7C-AAAF-966C55997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Franklin Gothic Medium" panose="020B06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CEBBAF-A1F5-4C63-908C-D50EB8EAF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20394B-D24E-4448-8418-9F852E140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A3696B-30FA-4491-B3F3-9B91F8ECA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BB7B8C-EE5D-480C-9C0C-F80004B6B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53144" cy="414867"/>
          </a:xfrm>
          <a:prstGeom prst="rect">
            <a:avLst/>
          </a:prstGeom>
          <a:gradFill flip="none" rotWithShape="1">
            <a:gsLst>
              <a:gs pos="72000">
                <a:srgbClr val="0C61A4"/>
              </a:gs>
              <a:gs pos="100000">
                <a:srgbClr val="08487C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608171" y="50797"/>
            <a:ext cx="5600011" cy="38735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skerville Old Face"/>
                <a:ea typeface="+mn-ea"/>
                <a:cs typeface="Baskerville Old Face"/>
              </a:rPr>
              <a:t>Center on Budget and Policy Priorities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yriad Pro Semibold"/>
              <a:ea typeface="+mn-ea"/>
              <a:cs typeface="Myriad Pro Semibold"/>
            </a:endParaRPr>
          </a:p>
        </p:txBody>
      </p:sp>
      <p:pic>
        <p:nvPicPr>
          <p:cNvPr id="10" name="Picture 9" descr="logo.w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28947" y="46904"/>
            <a:ext cx="302336" cy="302336"/>
          </a:xfrm>
          <a:prstGeom prst="rect">
            <a:avLst/>
          </a:prstGeom>
        </p:spPr>
      </p:pic>
      <p:sp>
        <p:nvSpPr>
          <p:cNvPr id="5" name="TextBox 5"/>
          <p:cNvSpPr txBox="1">
            <a:spLocks noChangeArrowheads="1"/>
          </p:cNvSpPr>
          <p:nvPr userDrawn="1"/>
        </p:nvSpPr>
        <p:spPr bwMode="auto">
          <a:xfrm>
            <a:off x="7391400" y="6169025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>
              <a:schemeClr val="bg1"/>
            </a:glow>
            <a:outerShdw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>
            <a:contourClr>
              <a:schemeClr val="bg1"/>
            </a:contourClr>
          </a:sp3d>
        </p:spPr>
        <p:txBody>
          <a:bodyPr>
            <a:spAutoFit/>
          </a:bodyPr>
          <a:lstStyle/>
          <a:p>
            <a:pPr algn="r"/>
            <a:r>
              <a:rPr lang="en-US" sz="1400">
                <a:solidFill>
                  <a:srgbClr val="0C61A4"/>
                </a:solidFill>
                <a:latin typeface="Franklin Gothic Medium"/>
                <a:cs typeface="Franklin Gothic Medium"/>
              </a:rPr>
              <a:t>cbpp.org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92075"/>
            <a:ext cx="5334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fld id="{D391454F-07E3-4287-AD19-7E12999A9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CBBE-7CFA-4074-8C13-11CC329B64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Presentation to </a:t>
            </a:r>
            <a:br>
              <a:rPr lang="en-US" sz="4000" dirty="0"/>
            </a:br>
            <a:r>
              <a:rPr lang="en-US" sz="4000" dirty="0"/>
              <a:t>National WIC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0EC64-792A-48AD-A154-742C276FA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15508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Bob Greenstein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Center on Budget and Policy Priorities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March 3, 2019</a:t>
            </a:r>
          </a:p>
        </p:txBody>
      </p:sp>
    </p:spTree>
    <p:extLst>
      <p:ext uri="{BB962C8B-B14F-4D97-AF65-F5344CB8AC3E}">
        <p14:creationId xmlns:p14="http://schemas.microsoft.com/office/powerpoint/2010/main" val="138995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8086" y="533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sz="3200"/>
              <a:t>Non-Defense Discretionary Spending, FY 2017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/>
          </a:blip>
          <a:srcRect t="11218" b="7051"/>
          <a:stretch/>
        </p:blipFill>
        <p:spPr>
          <a:xfrm>
            <a:off x="1243330" y="1450398"/>
            <a:ext cx="6657339" cy="472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0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93970-C6FE-4180-B9E9-CF2A1572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753"/>
            <a:ext cx="8229600" cy="1143000"/>
          </a:xfrm>
        </p:spPr>
        <p:txBody>
          <a:bodyPr/>
          <a:lstStyle/>
          <a:p>
            <a:r>
              <a:rPr lang="en-US" sz="2800" dirty="0"/>
              <a:t>Non-Defense Discretionary Funding Falls After 2019 Under Statutory Caps Set Under Sequestration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6B6137-7CEF-46F7-9DE2-E86BFD6D70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7466" b="5600"/>
          <a:stretch/>
        </p:blipFill>
        <p:spPr>
          <a:xfrm>
            <a:off x="2678865" y="1590753"/>
            <a:ext cx="3950535" cy="4668406"/>
          </a:xfrm>
        </p:spPr>
      </p:pic>
    </p:spTree>
    <p:extLst>
      <p:ext uri="{BB962C8B-B14F-4D97-AF65-F5344CB8AC3E}">
        <p14:creationId xmlns:p14="http://schemas.microsoft.com/office/powerpoint/2010/main" val="24321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93970-C6FE-4180-B9E9-CF2A1572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1996"/>
            <a:ext cx="8229600" cy="1143000"/>
          </a:xfrm>
        </p:spPr>
        <p:txBody>
          <a:bodyPr/>
          <a:lstStyle/>
          <a:p>
            <a:r>
              <a:rPr lang="en-US" sz="2800" dirty="0"/>
              <a:t>Non-Defense Discretionary Funding Will Fall After 2019 if No New Budget Agreement is Reached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0AB4A6-BB0C-48AE-9B8A-EFCD9F6A7FF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43" b="4431"/>
          <a:stretch/>
        </p:blipFill>
        <p:spPr>
          <a:xfrm>
            <a:off x="2667000" y="1559103"/>
            <a:ext cx="3810000" cy="490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17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1EB8E-33FA-4607-A690-46ED0C20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885" y="457200"/>
            <a:ext cx="8229600" cy="1143000"/>
          </a:xfrm>
        </p:spPr>
        <p:txBody>
          <a:bodyPr/>
          <a:lstStyle/>
          <a:p>
            <a:r>
              <a:rPr lang="en-US" sz="3200" dirty="0"/>
              <a:t>Non-Defense Discretionary Spending Falling to Historic Lows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80F441-141C-47C6-A97D-D1D29EBEBC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3704" b="7500"/>
          <a:stretch/>
        </p:blipFill>
        <p:spPr>
          <a:xfrm>
            <a:off x="1489642" y="1747441"/>
            <a:ext cx="6282758" cy="4330285"/>
          </a:xfrm>
        </p:spPr>
      </p:pic>
    </p:spTree>
    <p:extLst>
      <p:ext uri="{BB962C8B-B14F-4D97-AF65-F5344CB8AC3E}">
        <p14:creationId xmlns:p14="http://schemas.microsoft.com/office/powerpoint/2010/main" val="414094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ed Fiscal Document" ma:contentTypeID="0x0101009B657CFBED67B44E8F9ECE1A0C477919001982D06DB61123448B8B76BF744902E0" ma:contentTypeVersion="23" ma:contentTypeDescription="" ma:contentTypeScope="" ma:versionID="72195c0792ab18893055a4b20d47d1cf">
  <xsd:schema xmlns:xsd="http://www.w3.org/2001/XMLSchema" xmlns:xs="http://www.w3.org/2001/XMLSchema" xmlns:p="http://schemas.microsoft.com/office/2006/metadata/properties" xmlns:ns2="e5bbb34a-3611-4b98-9d89-bf58e71a8b32" xmlns:ns3="cb32bb7e-e0f8-47a5-9201-a2d805121534" xmlns:ns4="c4ef4791-4ec9-4d52-8304-939b0e7ee797" targetNamespace="http://schemas.microsoft.com/office/2006/metadata/properties" ma:root="true" ma:fieldsID="34231d1992b7f335dc5eab035fe0599c" ns2:_="" ns3:_="" ns4:_="">
    <xsd:import namespace="e5bbb34a-3611-4b98-9d89-bf58e71a8b32"/>
    <xsd:import namespace="cb32bb7e-e0f8-47a5-9201-a2d805121534"/>
    <xsd:import namespace="c4ef4791-4ec9-4d52-8304-939b0e7ee797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  <xsd:element ref="ns2:Paper_x0020_Process_x0020_Memo" minOccurs="0"/>
                <xsd:element ref="ns2:Paper_x0020_Process_x0020_Additional_x0020_Program_x0020_Team_x0020_Reviewers" minOccurs="0"/>
                <xsd:element ref="ns2:Paper_x0020_Process_x0020_Program_x0020_Team_x0020_Review_x0020_Recipient" minOccurs="0"/>
                <xsd:element ref="ns2:Send_x0020_Paper_x0020_Process_x0020_Notification" minOccurs="0"/>
                <xsd:element ref="ns2:i755351e307d4946a398e624ba9d53ba" minOccurs="0"/>
                <xsd:element ref="ns2:d5e6f8df16a54cd08e13b2f06569c9e5" minOccurs="0"/>
                <xsd:element ref="ns2:efe61dcfdc20461f9eef56803727c2da" minOccurs="0"/>
                <xsd:element ref="ns2:d06d8d640fee472b9058e03e288c0984" minOccurs="0"/>
                <xsd:element ref="ns2:dde8a66ad65744eca5600c9b13f7cc2d" minOccurs="0"/>
                <xsd:element ref="ns2:TaxKeywordTaxHTField" minOccurs="0"/>
                <xsd:element ref="ns3:TaxCatchAll" minOccurs="0"/>
                <xsd:element ref="ns3:TaxCatchAllLabel" minOccurs="0"/>
                <xsd:element ref="ns2:ab614d5973244d56bbc24b3d5ce0c957" minOccurs="0"/>
                <xsd:element ref="ns2:pfb95992ca3e4a8e98ec844ebb61c72b" minOccurs="0"/>
                <xsd:element ref="ns2:lff6114162804a01bdf9b72cbaa81233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bb34a-3611-4b98-9d89-bf58e71a8b32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0" nillable="true" ma:displayName="Document Description" ma:internalName="Document_x0020_Description" ma:readOnly="false">
      <xsd:simpleType>
        <xsd:restriction base="dms:Note">
          <xsd:maxLength value="255"/>
        </xsd:restriction>
      </xsd:simpleType>
    </xsd:element>
    <xsd:element name="Paper_x0020_Process_x0020_Memo" ma:index="11" nillable="true" ma:displayName="Paper Process Memo" ma:description="Paper Process Only: Optionally enter a brief message to the recipient with any additional info pertinent to your paper" ma:internalName="Paper_x0020_Process_x0020_Memo" ma:readOnly="false">
      <xsd:simpleType>
        <xsd:restriction base="dms:Note">
          <xsd:maxLength value="255"/>
        </xsd:restriction>
      </xsd:simpleType>
    </xsd:element>
    <xsd:element name="Paper_x0020_Process_x0020_Additional_x0020_Program_x0020_Team_x0020_Reviewers" ma:index="12" nillable="true" ma:displayName="Paper Process Additional Program Team Reviewers" ma:description="Optionally enter 1/more names of people on your Program Team who need to review this paper in addition to Communications" ma:list="UserInfo" ma:SharePointGroup="0" ma:internalName="Paper_x0020_Process_x0020_Additional_x0020_Program_x0020_Team_x0020_Reviewers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aper_x0020_Process_x0020_Program_x0020_Team_x0020_Review_x0020_Recipient" ma:index="13" nillable="true" ma:displayName="Paper Process Program Team Review Recipient" ma:description="Comms Use Only: Enter the Step 3 Recipient's name here." ma:list="UserInfo" ma:SharePointGroup="0" ma:internalName="Paper_x0020_Process_x0020_Program_x0020_Team_x0020_Review_x0020_Recipient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nd_x0020_Paper_x0020_Process_x0020_Notification" ma:index="15" nillable="true" ma:displayName="Send Paper Process Notification" ma:default="0" ma:description="Check this box to send the notification email for this step of the CBPP Paper Process." ma:internalName="Send_x0020_Paper_x0020_Process_x0020_Notification" ma:readOnly="false">
      <xsd:simpleType>
        <xsd:restriction base="dms:Boolean"/>
      </xsd:simpleType>
    </xsd:element>
    <xsd:element name="i755351e307d4946a398e624ba9d53ba" ma:index="16" nillable="true" ma:taxonomy="true" ma:internalName="i755351e307d4946a398e624ba9d53ba" ma:taxonomyFieldName="Secondary_x0020_Topic" ma:displayName="Secondary Topic" ma:readOnly="false" ma:fieldId="{2755351e-307d-4946-a398-e624ba9d53ba}" ma:taxonomyMulti="true" ma:sspId="212b4091-ca68-41b3-bdf0-84808130bdfe" ma:termSetId="269fd94e-91d1-4dce-a7af-159d479476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5e6f8df16a54cd08e13b2f06569c9e5" ma:index="18" nillable="true" ma:taxonomy="true" ma:internalName="d5e6f8df16a54cd08e13b2f06569c9e5" ma:taxonomyFieldName="Fed_x0020_Fiscal_x0020_Document_x0020_Type" ma:displayName="Doc Type" ma:readOnly="false" ma:fieldId="{d5e6f8df-16a5-4cd0-8e13-b2f06569c9e5}" ma:sspId="212b4091-ca68-41b3-bdf0-84808130bdfe" ma:termSetId="1626e917-fc60-4d11-bbd0-68caf894b6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fe61dcfdc20461f9eef56803727c2da" ma:index="20" nillable="true" ma:taxonomy="true" ma:internalName="efe61dcfdc20461f9eef56803727c2da" ma:taxonomyFieldName="Fiscal_x0020_Year" ma:displayName="Fiscal Year" ma:readOnly="false" ma:fieldId="{efe61dcf-dc20-461f-9eef-56803727c2da}" ma:sspId="212b4091-ca68-41b3-bdf0-84808130bdfe" ma:termSetId="fc7ea1d2-d02b-4243-be1b-bda22049cb6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6d8d640fee472b9058e03e288c0984" ma:index="22" nillable="true" ma:taxonomy="true" ma:internalName="d06d8d640fee472b9058e03e288c0984" ma:taxonomyFieldName="Year" ma:displayName="Year" ma:readOnly="false" ma:fieldId="{d06d8d64-0fee-472b-9058-e03e288c0984}" ma:sspId="212b4091-ca68-41b3-bdf0-84808130bdfe" ma:termSetId="3465d17d-64d8-46c6-8150-8560cd4a459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de8a66ad65744eca5600c9b13f7cc2d" ma:index="23" nillable="true" ma:taxonomy="true" ma:internalName="dde8a66ad65744eca5600c9b13f7cc2d" ma:taxonomyFieldName="Fed_x0020_Fiscal_x0020_Topic" ma:displayName="Topic" ma:indexed="true" ma:readOnly="false" ma:fieldId="{dde8a66a-d657-44ec-a560-0c9b13f7cc2d}" ma:sspId="212b4091-ca68-41b3-bdf0-84808130bdfe" ma:termSetId="269fd94e-91d1-4dce-a7af-159d4794768c" ma:anchorId="dfccb6be-7e74-486b-adeb-dc9dab085e63" ma:open="false" ma:isKeyword="false">
      <xsd:complexType>
        <xsd:sequence>
          <xsd:element ref="pc:Terms" minOccurs="0" maxOccurs="1"/>
        </xsd:sequence>
      </xsd:complexType>
    </xsd:element>
    <xsd:element name="TaxKeywordTaxHTField" ma:index="24" nillable="true" ma:taxonomy="true" ma:internalName="TaxKeywordTaxHTField" ma:taxonomyFieldName="TaxKeyword" ma:displayName="Enterprise Keywords" ma:readOnly="false" ma:fieldId="{23f27201-bee3-471e-b2e7-b64fd8b7ca38}" ma:taxonomyMulti="true" ma:sspId="212b4091-ca68-41b3-bdf0-84808130bdf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ab614d5973244d56bbc24b3d5ce0c957" ma:index="29" nillable="true" ma:taxonomy="true" ma:internalName="ab614d5973244d56bbc24b3d5ce0c957" ma:taxonomyFieldName="SubTopic" ma:displayName="SubTopic" ma:readOnly="false" ma:fieldId="{ab614d59-7324-4d56-bbc2-4b3d5ce0c957}" ma:sspId="212b4091-ca68-41b3-bdf0-84808130bdfe" ma:termSetId="269fd94e-91d1-4dce-a7af-159d4794768c" ma:anchorId="dfccb6be-7e74-486b-adeb-dc9dab085e63" ma:open="false" ma:isKeyword="false">
      <xsd:complexType>
        <xsd:sequence>
          <xsd:element ref="pc:Terms" minOccurs="0" maxOccurs="1"/>
        </xsd:sequence>
      </xsd:complexType>
    </xsd:element>
    <xsd:element name="pfb95992ca3e4a8e98ec844ebb61c72b" ma:index="31" nillable="true" ma:taxonomy="true" ma:internalName="pfb95992ca3e4a8e98ec844ebb61c72b" ma:taxonomyFieldName="Document_x0020_Status" ma:displayName="Document Status" ma:readOnly="false" ma:fieldId="{9fb95992-ca3e-4a8e-98ec-844ebb61c72b}" ma:sspId="212b4091-ca68-41b3-bdf0-84808130bdfe" ma:termSetId="57499007-61a3-4fe7-a9f7-ff5733e71a2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ff6114162804a01bdf9b72cbaa81233" ma:index="32" nillable="true" ma:taxonomy="true" ma:internalName="lff6114162804a01bdf9b72cbaa81233" ma:taxonomyFieldName="Secondary_x0020_Fed_x0020_Fiscal_x0020_Topic" ma:displayName="Sub Topic Detail" ma:readOnly="false" ma:fieldId="{5ff61141-6280-4a01-bdf9-b72cbaa81233}" ma:sspId="212b4091-ca68-41b3-bdf0-84808130bdfe" ma:termSetId="269fd94e-91d1-4dce-a7af-159d4794768c" ma:anchorId="dfccb6be-7e74-486b-adeb-dc9dab085e63" ma:open="false" ma:isKeyword="false">
      <xsd:complexType>
        <xsd:sequence>
          <xsd:element ref="pc:Terms" minOccurs="0" maxOccurs="1"/>
        </xsd:sequence>
      </xsd:complexType>
    </xsd:element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2bb7e-e0f8-47a5-9201-a2d805121534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4269c608-e927-44cc-9c47-e11a5a3187fc}" ma:internalName="TaxCatchAll" ma:readOnly="false" ma:showField="CatchAllData" ma:web="e5bbb34a-3611-4b98-9d89-bf58e71a8b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6" nillable="true" ma:displayName="Taxonomy Catch All Column1" ma:hidden="true" ma:list="{4269c608-e927-44cc-9c47-e11a5a3187fc}" ma:internalName="TaxCatchAllLabel" ma:readOnly="true" ma:showField="CatchAllDataLabel" ma:web="e5bbb34a-3611-4b98-9d89-bf58e71a8b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f4791-4ec9-4d52-8304-939b0e7ee7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32bb7e-e0f8-47a5-9201-a2d805121534">
      <Value>159</Value>
      <Value>158</Value>
      <Value>121</Value>
    </TaxCatchAll>
    <Paper_x0020_Process_x0020_Memo xmlns="e5bbb34a-3611-4b98-9d89-bf58e71a8b32" xsi:nil="true"/>
    <pfb95992ca3e4a8e98ec844ebb61c72b xmlns="e5bbb34a-3611-4b98-9d89-bf58e71a8b32">
      <Terms xmlns="http://schemas.microsoft.com/office/infopath/2007/PartnerControls"/>
    </pfb95992ca3e4a8e98ec844ebb61c72b>
    <Paper_x0020_Process_x0020_Additional_x0020_Program_x0020_Team_x0020_Reviewers xmlns="e5bbb34a-3611-4b98-9d89-bf58e71a8b32">
      <UserInfo>
        <DisplayName/>
        <AccountId xsi:nil="true"/>
        <AccountType/>
      </UserInfo>
    </Paper_x0020_Process_x0020_Additional_x0020_Program_x0020_Team_x0020_Reviewers>
    <Paper_x0020_Process_x0020_Program_x0020_Team_x0020_Review_x0020_Recipient xmlns="e5bbb34a-3611-4b98-9d89-bf58e71a8b32">
      <UserInfo>
        <DisplayName/>
        <AccountId xsi:nil="true"/>
        <AccountType/>
      </UserInfo>
    </Paper_x0020_Process_x0020_Program_x0020_Team_x0020_Review_x0020_Recipient>
    <Send_x0020_Paper_x0020_Process_x0020_Notification xmlns="e5bbb34a-3611-4b98-9d89-bf58e71a8b32">false</Send_x0020_Paper_x0020_Process_x0020_Notification>
    <efe61dcfdc20461f9eef56803727c2da xmlns="e5bbb34a-3611-4b98-9d89-bf58e71a8b32">
      <Terms xmlns="http://schemas.microsoft.com/office/infopath/2007/PartnerControls"/>
    </efe61dcfdc20461f9eef56803727c2da>
    <TaxKeywordTaxHTField xmlns="e5bbb34a-3611-4b98-9d89-bf58e71a8b32">
      <Terms xmlns="http://schemas.microsoft.com/office/infopath/2007/PartnerControls"/>
    </TaxKeywordTaxHTField>
    <ab614d5973244d56bbc24b3d5ce0c957 xmlns="e5bbb34a-3611-4b98-9d89-bf58e71a8b3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Budget 101</TermName>
          <TermId xmlns="http://schemas.microsoft.com/office/infopath/2007/PartnerControls">ae7b2f10-477d-46a8-846b-8197846f6984</TermId>
        </TermInfo>
      </Terms>
    </ab614d5973244d56bbc24b3d5ce0c957>
    <dde8a66ad65744eca5600c9b13f7cc2d xmlns="e5bbb34a-3611-4b98-9d89-bf58e71a8b3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Budget basics</TermName>
          <TermId xmlns="http://schemas.microsoft.com/office/infopath/2007/PartnerControls">512a434e-d1a9-4268-b55b-b8df8654e5b1</TermId>
        </TermInfo>
      </Terms>
    </dde8a66ad65744eca5600c9b13f7cc2d>
    <d5e6f8df16a54cd08e13b2f06569c9e5 xmlns="e5bbb34a-3611-4b98-9d89-bf58e71a8b3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692a18ba-10db-4e23-9277-7cccd8fe0fab</TermId>
        </TermInfo>
      </Terms>
    </d5e6f8df16a54cd08e13b2f06569c9e5>
    <Document_x0020_Description xmlns="e5bbb34a-3611-4b98-9d89-bf58e71a8b32" xsi:nil="true"/>
    <lff6114162804a01bdf9b72cbaa81233 xmlns="e5bbb34a-3611-4b98-9d89-bf58e71a8b32">
      <Terms xmlns="http://schemas.microsoft.com/office/infopath/2007/PartnerControls"/>
    </lff6114162804a01bdf9b72cbaa81233>
    <d06d8d640fee472b9058e03e288c0984 xmlns="e5bbb34a-3611-4b98-9d89-bf58e71a8b32">
      <Terms xmlns="http://schemas.microsoft.com/office/infopath/2007/PartnerControls"/>
    </d06d8d640fee472b9058e03e288c0984>
    <i755351e307d4946a398e624ba9d53ba xmlns="e5bbb34a-3611-4b98-9d89-bf58e71a8b32">
      <Terms xmlns="http://schemas.microsoft.com/office/infopath/2007/PartnerControls"/>
    </i755351e307d4946a398e624ba9d53ba>
  </documentManagement>
</p:properti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8532E179-FD78-4949-A5CA-136AD6289151}">
  <ds:schemaRefs>
    <ds:schemaRef ds:uri="c4ef4791-4ec9-4d52-8304-939b0e7ee797"/>
    <ds:schemaRef ds:uri="cb32bb7e-e0f8-47a5-9201-a2d805121534"/>
    <ds:schemaRef ds:uri="e5bbb34a-3611-4b98-9d89-bf58e71a8b3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ED63C8C-0E2D-4182-B256-7FD71A6A94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F69493-9209-4BA6-85F1-0794D0F0098F}">
  <ds:schemaRefs>
    <ds:schemaRef ds:uri="http://schemas.microsoft.com/office/2006/metadata/properties"/>
    <ds:schemaRef ds:uri="cb32bb7e-e0f8-47a5-9201-a2d805121534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c4ef4791-4ec9-4d52-8304-939b0e7ee797"/>
    <ds:schemaRef ds:uri="http://purl.org/dc/elements/1.1/"/>
    <ds:schemaRef ds:uri="http://schemas.openxmlformats.org/package/2006/metadata/core-properties"/>
    <ds:schemaRef ds:uri="e5bbb34a-3611-4b98-9d89-bf58e71a8b32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26DA1CF-06AF-4A91-A40F-09DC21B79F33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56</Words>
  <Application>Microsoft Office PowerPoint</Application>
  <PresentationFormat>On-screen Show (4:3)</PresentationFormat>
  <Paragraphs>11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Baskerville Old Face</vt:lpstr>
      <vt:lpstr>Calibri</vt:lpstr>
      <vt:lpstr>Franklin Gothic Book</vt:lpstr>
      <vt:lpstr>Franklin Gothic Medium</vt:lpstr>
      <vt:lpstr>Myriad Pro Semibold</vt:lpstr>
      <vt:lpstr>Office Theme</vt:lpstr>
      <vt:lpstr>Presentation to  National WIC Association</vt:lpstr>
      <vt:lpstr>PowerPoint Presentation</vt:lpstr>
      <vt:lpstr>Non-Defense Discretionary Funding Falls After 2019 Under Statutory Caps Set Under Sequestration</vt:lpstr>
      <vt:lpstr>Non-Defense Discretionary Funding Will Fall After 2019 if No New Budget Agreement is Reached</vt:lpstr>
      <vt:lpstr>Non-Defense Discretionary Spending Falling to Historic Lows</vt:lpstr>
    </vt:vector>
  </TitlesOfParts>
  <Company>Center on Budget Policy and Priorities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bryannddasilva@gmail.com</dc:creator>
  <cp:lastModifiedBy>Brian Dittmeier</cp:lastModifiedBy>
  <cp:revision>16</cp:revision>
  <cp:lastPrinted>2019-03-01T17:10:42Z</cp:lastPrinted>
  <dcterms:created xsi:type="dcterms:W3CDTF">2011-03-03T20:40:26Z</dcterms:created>
  <dcterms:modified xsi:type="dcterms:W3CDTF">2019-03-03T00:16:42Z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0x0101009B657CFBED67B44E8F9ECE1A0C477919001982D06DB61123448B8B76BF744902E0</vt:lpwstr>
  </property>
  <property fmtid="{D5CDD505-2E9C-101B-9397-08002B2CF9AE}" pid="3" name="TaxKeyword">
    <vt:lpwstr/>
  </property>
  <property fmtid="{D5CDD505-2E9C-101B-9397-08002B2CF9AE}" pid="4" name="Year">
    <vt:lpwstr/>
  </property>
  <property fmtid="{D5CDD505-2E9C-101B-9397-08002B2CF9AE}" pid="5" name="edb3b3419fd24598b3350eb029b5243b">
    <vt:lpwstr/>
  </property>
  <property fmtid="{D5CDD505-2E9C-101B-9397-08002B2CF9AE}" pid="6" name="Fiscal Year">
    <vt:lpwstr/>
  </property>
  <property fmtid="{D5CDD505-2E9C-101B-9397-08002B2CF9AE}" pid="7" name="Fed Fiscal Document Type">
    <vt:lpwstr>121;#Presentation|692a18ba-10db-4e23-9277-7cccd8fe0fab</vt:lpwstr>
  </property>
  <property fmtid="{D5CDD505-2E9C-101B-9397-08002B2CF9AE}" pid="8" name="je69967f97cf4f37ab19cba000b8913d">
    <vt:lpwstr/>
  </property>
  <property fmtid="{D5CDD505-2E9C-101B-9397-08002B2CF9AE}" pid="9" name="d1ba9bfb2fe348148d23f7c3d752701f">
    <vt:lpwstr/>
  </property>
  <property fmtid="{D5CDD505-2E9C-101B-9397-08002B2CF9AE}" pid="10" name="SubTopic">
    <vt:lpwstr>159;#Budget 101|ae7b2f10-477d-46a8-846b-8197846f6984</vt:lpwstr>
  </property>
  <property fmtid="{D5CDD505-2E9C-101B-9397-08002B2CF9AE}" pid="11" name="State/Audience">
    <vt:lpwstr/>
  </property>
  <property fmtid="{D5CDD505-2E9C-101B-9397-08002B2CF9AE}" pid="12" name="Fed Fiscal Topic">
    <vt:lpwstr>158;#Budget basics|512a434e-d1a9-4268-b55b-b8df8654e5b1</vt:lpwstr>
  </property>
  <property fmtid="{D5CDD505-2E9C-101B-9397-08002B2CF9AE}" pid="13" name="Document Status">
    <vt:lpwstr/>
  </property>
  <property fmtid="{D5CDD505-2E9C-101B-9397-08002B2CF9AE}" pid="14" name="Funder">
    <vt:lpwstr/>
  </property>
  <property fmtid="{D5CDD505-2E9C-101B-9397-08002B2CF9AE}" pid="15" name="Secondary Topic">
    <vt:lpwstr/>
  </property>
  <property fmtid="{D5CDD505-2E9C-101B-9397-08002B2CF9AE}" pid="16" name="Document Type">
    <vt:lpwstr/>
  </property>
  <property fmtid="{D5CDD505-2E9C-101B-9397-08002B2CF9AE}" pid="17" name="Secondary Fed Fiscal Topic">
    <vt:lpwstr/>
  </property>
  <property fmtid="{D5CDD505-2E9C-101B-9397-08002B2CF9AE}" pid="18" name="ab614d5973244d56bbc24b3d5ce0c957">
    <vt:lpwstr>Budget 101|ae7b2f10-477d-46a8-846b-8197846f6984</vt:lpwstr>
  </property>
  <property fmtid="{D5CDD505-2E9C-101B-9397-08002B2CF9AE}" pid="19" name="dde8a66ad65744eca5600c9b13f7cc2d">
    <vt:lpwstr>Budget basics|512a434e-d1a9-4268-b55b-b8df8654e5b1</vt:lpwstr>
  </property>
  <property fmtid="{D5CDD505-2E9C-101B-9397-08002B2CF9AE}" pid="20" name="d5e6f8df16a54cd08e13b2f06569c9e5">
    <vt:lpwstr>Presentation|692a18ba-10db-4e23-9277-7cccd8fe0fab</vt:lpwstr>
  </property>
  <property fmtid="{D5CDD505-2E9C-101B-9397-08002B2CF9AE}" pid="21" name="Send Paper Process Notification1">
    <vt:bool>false</vt:bool>
  </property>
  <property fmtid="{D5CDD505-2E9C-101B-9397-08002B2CF9AE}" pid="22" name="AuthorIds_UIVersion_14336">
    <vt:lpwstr>301</vt:lpwstr>
  </property>
  <property fmtid="{D5CDD505-2E9C-101B-9397-08002B2CF9AE}" pid="23" name="AuthorIds_UIVersion_14848">
    <vt:lpwstr>301</vt:lpwstr>
  </property>
  <property fmtid="{D5CDD505-2E9C-101B-9397-08002B2CF9AE}" pid="24" name="AuthorIds_UIVersion_15360">
    <vt:lpwstr>301</vt:lpwstr>
  </property>
  <property fmtid="{D5CDD505-2E9C-101B-9397-08002B2CF9AE}" pid="25" name="AuthorIds_UIVersion_15872">
    <vt:lpwstr>301</vt:lpwstr>
  </property>
  <property fmtid="{D5CDD505-2E9C-101B-9397-08002B2CF9AE}" pid="26" name="AuthorIds_UIVersion_16384">
    <vt:lpwstr>301</vt:lpwstr>
  </property>
</Properties>
</file>