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257" r:id="rId3"/>
    <p:sldId id="343" r:id="rId4"/>
    <p:sldId id="340" r:id="rId5"/>
    <p:sldId id="262" r:id="rId6"/>
    <p:sldId id="258" r:id="rId7"/>
    <p:sldId id="261" r:id="rId8"/>
    <p:sldId id="344" r:id="rId9"/>
    <p:sldId id="341" r:id="rId10"/>
    <p:sldId id="345" r:id="rId11"/>
    <p:sldId id="346" r:id="rId12"/>
    <p:sldId id="347" r:id="rId13"/>
    <p:sldId id="349" r:id="rId14"/>
    <p:sldId id="348" r:id="rId15"/>
    <p:sldId id="350" r:id="rId16"/>
    <p:sldId id="354" r:id="rId17"/>
    <p:sldId id="355" r:id="rId18"/>
    <p:sldId id="323" r:id="rId19"/>
    <p:sldId id="356" r:id="rId20"/>
    <p:sldId id="357" r:id="rId21"/>
    <p:sldId id="358" r:id="rId22"/>
    <p:sldId id="361" r:id="rId23"/>
    <p:sldId id="351" r:id="rId24"/>
    <p:sldId id="366" r:id="rId25"/>
    <p:sldId id="360" r:id="rId26"/>
    <p:sldId id="359" r:id="rId27"/>
    <p:sldId id="365" r:id="rId28"/>
    <p:sldId id="364" r:id="rId29"/>
    <p:sldId id="334" r:id="rId30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E48"/>
    <a:srgbClr val="638D17"/>
    <a:srgbClr val="C5390D"/>
    <a:srgbClr val="A10334"/>
    <a:srgbClr val="A9C73D"/>
    <a:srgbClr val="35C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71037" autoAdjust="0"/>
  </p:normalViewPr>
  <p:slideViewPr>
    <p:cSldViewPr showGuides="1">
      <p:cViewPr>
        <p:scale>
          <a:sx n="100" d="100"/>
          <a:sy n="100" d="100"/>
        </p:scale>
        <p:origin x="-1932" y="-1002"/>
      </p:cViewPr>
      <p:guideLst>
        <p:guide orient="horz" pos="2004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MFHSinc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hyperlink" Target="https://www.facebook.com/MFHS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1033402?trk=vsrp_companies_res_name&amp;trkInfo=VSRPsearchId:2785947671462991571913,VSRPtargetId:1033402,VSRPcmpt:primary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hyperlink" Target="https://www.pinterest.com/mfhsinc/" TargetMode="External"/><Relationship Id="rId4" Type="http://schemas.openxmlformats.org/officeDocument/2006/relationships/hyperlink" Target="https://twitter.com/mfhs1" TargetMode="External"/><Relationship Id="rId9" Type="http://schemas.openxmlformats.org/officeDocument/2006/relationships/image" Target="../media/image34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facebook.com/MFHS.org" TargetMode="External"/><Relationship Id="rId7" Type="http://schemas.openxmlformats.org/officeDocument/2006/relationships/hyperlink" Target="https://www.linkedin.com/company/1033402?trk=vsrp_companies_res_name&amp;trkInfo=VSRPsearchId:2785947671462991571913,VSRPtargetId:1033402,VSRPcmpt:primary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hyperlink" Target="https://www.pinterest.com/mfhsinc/" TargetMode="External"/><Relationship Id="rId5" Type="http://schemas.openxmlformats.org/officeDocument/2006/relationships/hyperlink" Target="https://twitter.com/mfhs1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hyperlink" Target="https://www.youtube.com/user/MFHSinc" TargetMode="Externa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facebook.com/MFHS.org" TargetMode="External"/><Relationship Id="rId7" Type="http://schemas.openxmlformats.org/officeDocument/2006/relationships/hyperlink" Target="https://www.linkedin.com/company/1033402?trk=vsrp_companies_res_name&amp;trkInfo=VSRPsearchId:2785947671462991571913,VSRPtargetId:1033402,VSRPcmpt:primary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hyperlink" Target="https://www.pinterest.com/mfhsinc/" TargetMode="External"/><Relationship Id="rId5" Type="http://schemas.openxmlformats.org/officeDocument/2006/relationships/hyperlink" Target="https://twitter.com/mfhs1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hyperlink" Target="https://www.youtube.com/user/MFHSinc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391400" y="4000500"/>
            <a:ext cx="1752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3" y="497899"/>
            <a:ext cx="2204535" cy="1914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32016"/>
            <a:ext cx="7353300" cy="9715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3566"/>
            <a:ext cx="6400800" cy="8572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6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48402" y="979946"/>
            <a:ext cx="2576489" cy="2398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8402" y="2743200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04647" y="979946"/>
            <a:ext cx="2576489" cy="2398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4648" y="2744572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69109" y="979946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Master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5760" y="1636776"/>
            <a:ext cx="2596896" cy="17373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2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90746" y="4000500"/>
            <a:ext cx="1752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317" y="94649"/>
            <a:ext cx="3017520" cy="246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3190153" y="2630878"/>
            <a:ext cx="3048000" cy="2349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0097" y="3782344"/>
            <a:ext cx="3052451" cy="1209746"/>
          </a:xfrm>
          <a:solidFill>
            <a:schemeClr val="tx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90154" y="94650"/>
            <a:ext cx="2765137" cy="1094533"/>
          </a:xfrm>
          <a:solidFill>
            <a:schemeClr val="tx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12896" y="94649"/>
            <a:ext cx="3017520" cy="246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97657" y="2630204"/>
            <a:ext cx="1478781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1634043" y="2630204"/>
            <a:ext cx="1497782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3200400" y="1236726"/>
            <a:ext cx="2743200" cy="1335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/>
          </p:nvPr>
        </p:nvSpPr>
        <p:spPr>
          <a:xfrm>
            <a:off x="6300931" y="2639344"/>
            <a:ext cx="1335024" cy="2351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682778" y="2629358"/>
            <a:ext cx="1382568" cy="2361887"/>
          </a:xfrm>
          <a:solidFill>
            <a:schemeClr val="tx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43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681971" y="1200211"/>
            <a:ext cx="5780063" cy="3898188"/>
            <a:chOff x="1346008" y="1200211"/>
            <a:chExt cx="5780063" cy="389818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" t="13499" r="52105" b="11014"/>
            <a:stretch/>
          </p:blipFill>
          <p:spPr>
            <a:xfrm>
              <a:off x="1346008" y="1200211"/>
              <a:ext cx="3801980" cy="38821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12945" r="5164" b="9696"/>
            <a:stretch/>
          </p:blipFill>
          <p:spPr>
            <a:xfrm rot="13525705">
              <a:off x="3231851" y="1204178"/>
              <a:ext cx="3810000" cy="397844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 userDrawn="1">
            <p:ph sz="quarter" idx="10"/>
          </p:nvPr>
        </p:nvSpPr>
        <p:spPr>
          <a:xfrm>
            <a:off x="1979687" y="2190751"/>
            <a:ext cx="1435623" cy="169275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5609512" y="2190751"/>
            <a:ext cx="1435623" cy="169275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2"/>
          </p:nvPr>
        </p:nvSpPr>
        <p:spPr>
          <a:xfrm>
            <a:off x="3852675" y="2190751"/>
            <a:ext cx="1435623" cy="169275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3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81496" y="2140671"/>
            <a:ext cx="7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1</a:t>
            </a:r>
            <a:endParaRPr lang="en-US" sz="4400" dirty="0"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08128" y="2166768"/>
            <a:ext cx="7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2</a:t>
            </a:r>
            <a:endParaRPr lang="en-US" sz="4400" dirty="0"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375107" y="3638550"/>
            <a:ext cx="7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3</a:t>
            </a:r>
          </a:p>
        </p:txBody>
      </p:sp>
      <p:sp>
        <p:nvSpPr>
          <p:cNvPr id="22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62000" y="1967851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1657350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733906" y="1967851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28" name="Text Placeholder 1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733906" y="1657350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800600" y="4397132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800600" y="4092494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47392" r="53643" b="866"/>
          <a:stretch/>
        </p:blipFill>
        <p:spPr>
          <a:xfrm>
            <a:off x="3311937" y="2782484"/>
            <a:ext cx="1107663" cy="1250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7" t="44751"/>
          <a:stretch/>
        </p:blipFill>
        <p:spPr>
          <a:xfrm>
            <a:off x="4760200" y="2800350"/>
            <a:ext cx="842800" cy="1250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r="7373" b="70484"/>
          <a:stretch/>
        </p:blipFill>
        <p:spPr>
          <a:xfrm>
            <a:off x="3429000" y="1670362"/>
            <a:ext cx="2056441" cy="7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3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944380" y="1550816"/>
            <a:ext cx="3161087" cy="3037179"/>
            <a:chOff x="2707983" y="1266353"/>
            <a:chExt cx="3740297" cy="35936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8465" b="58274"/>
            <a:stretch/>
          </p:blipFill>
          <p:spPr>
            <a:xfrm rot="2829256">
              <a:off x="4074772" y="1255621"/>
              <a:ext cx="1174660" cy="11961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52" r="1" b="59489"/>
            <a:stretch/>
          </p:blipFill>
          <p:spPr>
            <a:xfrm rot="2829256">
              <a:off x="5264565" y="2507022"/>
              <a:ext cx="1206137" cy="11612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29" r="61169"/>
            <a:stretch/>
          </p:blipFill>
          <p:spPr>
            <a:xfrm rot="2829256">
              <a:off x="2771929" y="2415980"/>
              <a:ext cx="1098188" cy="12260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54349" r="-1"/>
            <a:stretch/>
          </p:blipFill>
          <p:spPr>
            <a:xfrm rot="2829256">
              <a:off x="3885230" y="3574247"/>
              <a:ext cx="1262912" cy="13086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3406913" y="1588243"/>
              <a:ext cx="864106" cy="91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+mn-lt"/>
                </a:rPr>
                <a:t>1</a:t>
              </a:r>
              <a:endParaRPr lang="en-US" sz="44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307943" y="1651012"/>
              <a:ext cx="864106" cy="91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+mn-lt"/>
                </a:rPr>
                <a:t>2</a:t>
              </a:r>
              <a:endParaRPr lang="en-US" sz="44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76485" y="3489274"/>
              <a:ext cx="864106" cy="91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+mn-lt"/>
                </a:rPr>
                <a:t>4</a:t>
              </a:r>
              <a:endParaRPr lang="en-US" sz="44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5379687" y="3546881"/>
              <a:ext cx="864106" cy="91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+mn-lt"/>
                </a:rPr>
                <a:t>3</a:t>
              </a:r>
            </a:p>
          </p:txBody>
        </p:sp>
      </p:grp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15580" y="1650039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15580" y="1339538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5567497" y="1676991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5567497" y="1366490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1115580" y="4379772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1115580" y="4069271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561559" y="4378227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5561559" y="4067726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7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r="19225" b="73042"/>
          <a:stretch/>
        </p:blipFill>
        <p:spPr>
          <a:xfrm>
            <a:off x="3983665" y="1432239"/>
            <a:ext cx="1426535" cy="6823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6" t="30318" r="-6123" b="48170"/>
          <a:stretch/>
        </p:blipFill>
        <p:spPr>
          <a:xfrm>
            <a:off x="5539564" y="2179674"/>
            <a:ext cx="556436" cy="5444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6" t="73167"/>
          <a:stretch/>
        </p:blipFill>
        <p:spPr>
          <a:xfrm>
            <a:off x="4803652" y="3264195"/>
            <a:ext cx="1139948" cy="6791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8" r="60476"/>
          <a:stretch/>
        </p:blipFill>
        <p:spPr>
          <a:xfrm>
            <a:off x="3454844" y="3338623"/>
            <a:ext cx="983662" cy="6047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48" t="26956" r="78699" b="44057"/>
          <a:stretch/>
        </p:blipFill>
        <p:spPr>
          <a:xfrm>
            <a:off x="3124199" y="2094614"/>
            <a:ext cx="822475" cy="733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81400" y="1497509"/>
            <a:ext cx="7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1</a:t>
            </a:r>
            <a:endParaRPr lang="en-US" sz="4400" dirty="0"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41907" y="1497509"/>
            <a:ext cx="7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2</a:t>
            </a:r>
            <a:endParaRPr lang="en-US" sz="4400" dirty="0"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52800" y="2716709"/>
            <a:ext cx="7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5</a:t>
            </a:r>
            <a:endParaRPr lang="en-US" sz="4400" dirty="0"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638800" y="2640509"/>
            <a:ext cx="7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3</a:t>
            </a:r>
          </a:p>
        </p:txBody>
      </p:sp>
      <p:sp>
        <p:nvSpPr>
          <p:cNvPr id="22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09506" y="1653932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9506" y="1343431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943600" y="1586851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28" name="Text Placeholder 1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943600" y="1276350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</a:p>
        </p:txBody>
      </p:sp>
      <p:sp>
        <p:nvSpPr>
          <p:cNvPr id="31" name="Text Placeholder 1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33306" y="2952750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2" name="Text Placeholder 1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33306" y="2647950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113865" y="2962071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4" name="Text Placeholder 1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114906" y="2647950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419600" y="3470444"/>
            <a:ext cx="7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4</a:t>
            </a:r>
            <a:endParaRPr lang="en-US" sz="4400" dirty="0">
              <a:latin typeface="+mn-lt"/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3447906" y="4406251"/>
            <a:ext cx="2419494" cy="61301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3447906" y="4095750"/>
            <a:ext cx="2419494" cy="30650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42737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1096652" y="1189183"/>
            <a:ext cx="7104591" cy="3416320"/>
            <a:chOff x="473556" y="1362003"/>
            <a:chExt cx="7104591" cy="3416320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1173187" y="1362003"/>
              <a:ext cx="2743200" cy="3416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300000"/>
                </a:lnSpc>
                <a:buFont typeface="Arial" pitchFamily="34" charset="0"/>
                <a:buNone/>
              </a:pPr>
              <a:r>
                <a:rPr lang="en-US" sz="1800" b="0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WIC Nutrition</a:t>
              </a:r>
              <a:endParaRPr lang="en-US" sz="18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indent="0">
                <a:lnSpc>
                  <a:spcPct val="300000"/>
                </a:lnSpc>
                <a:buFont typeface="Arial" pitchFamily="34" charset="0"/>
                <a:buNone/>
              </a:pPr>
              <a:r>
                <a:rPr lang="en-US" sz="1800" b="0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Reproductive Health</a:t>
              </a:r>
              <a:endParaRPr lang="en-US" sz="18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indent="0">
                <a:lnSpc>
                  <a:spcPct val="300000"/>
                </a:lnSpc>
                <a:buFont typeface="Arial" pitchFamily="34" charset="0"/>
                <a:buNone/>
              </a:pPr>
              <a:r>
                <a:rPr lang="en-US" sz="1800" b="0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Nurse-Family Partnership</a:t>
              </a:r>
              <a:endParaRPr lang="en-US" sz="18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indent="0">
                <a:lnSpc>
                  <a:spcPct val="300000"/>
                </a:lnSpc>
                <a:buFont typeface="Arial" pitchFamily="34" charset="0"/>
                <a:buNone/>
              </a:pPr>
              <a:r>
                <a:rPr lang="en-US" sz="1800" b="0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Cancer Screening</a:t>
              </a:r>
              <a:endParaRPr lang="en-US" sz="18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81" y="2386255"/>
              <a:ext cx="757238" cy="7615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6" y="2376463"/>
              <a:ext cx="757238" cy="7615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81" y="1557291"/>
              <a:ext cx="757238" cy="7615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6" y="4011925"/>
              <a:ext cx="757238" cy="76156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6" y="3176624"/>
              <a:ext cx="757238" cy="7615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81" y="3176624"/>
              <a:ext cx="757238" cy="7615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6" y="1534824"/>
              <a:ext cx="757238" cy="76156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4850871" y="1362003"/>
              <a:ext cx="272727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300000"/>
                </a:lnSpc>
                <a:buFont typeface="Arial" pitchFamily="34" charset="0"/>
                <a:buNone/>
              </a:pPr>
              <a:r>
                <a:rPr lang="en-US" sz="1800" b="0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Pregnancy Care</a:t>
              </a:r>
              <a:endParaRPr lang="en-US" sz="18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indent="0">
                <a:lnSpc>
                  <a:spcPct val="300000"/>
                </a:lnSpc>
                <a:buFont typeface="Arial" pitchFamily="34" charset="0"/>
                <a:buNone/>
              </a:pPr>
              <a:r>
                <a:rPr lang="en-US" sz="1800" b="0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Breastfeeding Education</a:t>
              </a:r>
              <a:endParaRPr lang="en-US" sz="18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indent="0">
                <a:lnSpc>
                  <a:spcPct val="300000"/>
                </a:lnSpc>
                <a:buFont typeface="Arial" pitchFamily="34" charset="0"/>
                <a:buNone/>
              </a:pPr>
              <a:r>
                <a:rPr lang="en-US" sz="1800" b="0" i="0" u="none" strike="noStrike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SafeTeens</a:t>
              </a:r>
              <a:endParaRPr lang="en-US" sz="18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473558" y="209863"/>
            <a:ext cx="81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73558" y="209863"/>
            <a:ext cx="81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73557" y="366082"/>
            <a:ext cx="818854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Our Programs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61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1" y="898841"/>
            <a:ext cx="6591663" cy="38043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4296" y="135654"/>
            <a:ext cx="829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Our Service Area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3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7200" y="1352551"/>
            <a:ext cx="822960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6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We</a:t>
            </a:r>
            <a:r>
              <a:rPr lang="en-US" sz="4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are an innovative health and human service organization dedicated to meeting the needs of the community through information, education and quality </a:t>
            </a:r>
            <a:r>
              <a:rPr lang="en-US" sz="66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care.</a:t>
            </a:r>
            <a:endParaRPr lang="en-US" sz="6600" b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36608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Our Mission</a:t>
            </a:r>
            <a:endParaRPr lang="en-US" sz="4000" b="1" dirty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15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7200" y="1352551"/>
            <a:ext cx="822960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6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We</a:t>
            </a:r>
            <a:r>
              <a:rPr lang="en-US" sz="4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are an innovative health and human service organization dedicated to meeting the needs of the community through information, education and quality </a:t>
            </a:r>
            <a:r>
              <a:rPr lang="en-US" sz="66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care.</a:t>
            </a:r>
            <a:endParaRPr lang="en-US" sz="6600" b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36608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Our Mission</a:t>
            </a:r>
            <a:endParaRPr lang="en-US" sz="4000" b="1" dirty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7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" y="0"/>
            <a:ext cx="913561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33350"/>
            <a:ext cx="7353300" cy="971550"/>
          </a:xfrm>
        </p:spPr>
        <p:txBody>
          <a:bodyPr anchor="ctr">
            <a:noAutofit/>
          </a:bodyPr>
          <a:lstStyle>
            <a:lvl1pPr algn="ctr">
              <a:defRPr sz="3200"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SafeTeens.org + SafeTeens Answers!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04900"/>
            <a:ext cx="6400800" cy="85725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Nick Sufrinko, Outreach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6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re Valu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0" y="135255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r>
              <a:rPr lang="en-US" dirty="0" smtClean="0"/>
              <a:t>ommitment to quality in our work and to the people we serve</a:t>
            </a:r>
          </a:p>
          <a:p>
            <a:r>
              <a:rPr lang="en-US" sz="5400" b="0" dirty="0" smtClean="0"/>
              <a:t>A</a:t>
            </a:r>
            <a:r>
              <a:rPr lang="en-US" dirty="0" smtClean="0"/>
              <a:t>ccountability for our actions and our demeanor</a:t>
            </a:r>
          </a:p>
          <a:p>
            <a:r>
              <a:rPr lang="en-US" sz="5400" dirty="0" smtClean="0"/>
              <a:t>R</a:t>
            </a:r>
            <a:r>
              <a:rPr lang="en-US" dirty="0" smtClean="0"/>
              <a:t>espect for individuals within our agency and throughout the community</a:t>
            </a:r>
          </a:p>
          <a:p>
            <a:r>
              <a:rPr lang="en-US" sz="5400" dirty="0" smtClean="0"/>
              <a:t>E</a:t>
            </a:r>
            <a:r>
              <a:rPr lang="en-US" dirty="0" smtClean="0"/>
              <a:t>xcellence in performance and service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366082"/>
            <a:ext cx="826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Our Core Values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632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re Valu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7200" y="135255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ommitment to quality in our work and to the people we serve</a:t>
            </a:r>
          </a:p>
          <a:p>
            <a:r>
              <a:rPr lang="en-US" sz="54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ccountability for our actions and our demeanor</a:t>
            </a:r>
          </a:p>
          <a:p>
            <a:r>
              <a:rPr lang="en-US" sz="5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espect for individuals within our agency and throughout the community</a:t>
            </a:r>
          </a:p>
          <a:p>
            <a:r>
              <a:rPr lang="en-US" sz="5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xcellence in performance and service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366082"/>
            <a:ext cx="826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Our Core Values</a:t>
            </a:r>
            <a:endParaRPr lang="en-US" sz="4000" b="1" dirty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1062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re Valu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7200" y="135255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ommitment to quality in our work and to the people we serve</a:t>
            </a:r>
          </a:p>
          <a:p>
            <a:r>
              <a:rPr lang="en-US" sz="54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ccountability for our actions and our demeanor</a:t>
            </a:r>
          </a:p>
          <a:p>
            <a:r>
              <a:rPr lang="en-US" sz="5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espect for individuals within our agency and throughout the community</a:t>
            </a:r>
          </a:p>
          <a:p>
            <a:r>
              <a:rPr lang="en-US" sz="5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xcellence in performance and service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366082"/>
            <a:ext cx="826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Our Core Values</a:t>
            </a:r>
            <a:endParaRPr lang="en-US" sz="4000" b="1" dirty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229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162050"/>
            <a:ext cx="6096000" cy="28194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Enter a quote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2580" y="438151"/>
            <a:ext cx="144142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“</a:t>
            </a:r>
            <a:endParaRPr lang="en-US" sz="200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626380" y="2449652"/>
            <a:ext cx="144142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”</a:t>
            </a:r>
            <a:endParaRPr lang="en-US" sz="200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8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162050"/>
            <a:ext cx="6096000" cy="28194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Enter a quote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2580" y="438151"/>
            <a:ext cx="144142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“</a:t>
            </a:r>
            <a:endParaRPr lang="en-US" sz="200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26380" y="2449652"/>
            <a:ext cx="144142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”</a:t>
            </a:r>
            <a:endParaRPr lang="en-US" sz="200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162050"/>
            <a:ext cx="6096000" cy="28194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Enter a quote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2580" y="438151"/>
            <a:ext cx="144142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“</a:t>
            </a:r>
            <a:endParaRPr lang="en-US" sz="200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26380" y="2449652"/>
            <a:ext cx="144142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”</a:t>
            </a:r>
            <a:endParaRPr lang="en-US" sz="200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4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istic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200150"/>
            <a:ext cx="4724400" cy="1295400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100,000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495550"/>
            <a:ext cx="7543800" cy="1600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b="0" i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ex </a:t>
            </a:r>
            <a:r>
              <a:rPr lang="en-US" dirty="0" err="1" smtClean="0"/>
              <a:t>pretium</a:t>
            </a:r>
            <a:r>
              <a:rPr lang="en-US" dirty="0" smtClean="0"/>
              <a:t> 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87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istic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819150"/>
            <a:ext cx="4724400" cy="1295400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100,000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14550"/>
            <a:ext cx="7543800" cy="1600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b="0" i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ex </a:t>
            </a:r>
            <a:r>
              <a:rPr lang="en-US" dirty="0" err="1" smtClean="0"/>
              <a:t>pretium</a:t>
            </a:r>
            <a:r>
              <a:rPr lang="en-US" dirty="0" smtClean="0"/>
              <a:t> 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13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istic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819150"/>
            <a:ext cx="4724400" cy="1295400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100,000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14550"/>
            <a:ext cx="7543800" cy="1600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b="0" i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ex </a:t>
            </a:r>
            <a:r>
              <a:rPr lang="en-US" dirty="0" err="1" smtClean="0"/>
              <a:t>pretium</a:t>
            </a:r>
            <a:r>
              <a:rPr lang="en-US" dirty="0" smtClean="0"/>
              <a:t> 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62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57350"/>
            <a:ext cx="2286000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845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114550"/>
            <a:ext cx="2286000" cy="6858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porta</a:t>
            </a:r>
            <a:r>
              <a:rPr lang="en-US" sz="1400" dirty="0" smtClean="0"/>
              <a:t> ex </a:t>
            </a:r>
            <a:r>
              <a:rPr lang="en-US" sz="1400" dirty="0" err="1" smtClean="0"/>
              <a:t>ut</a:t>
            </a:r>
            <a:r>
              <a:rPr lang="en-US" sz="1400" dirty="0" smtClean="0"/>
              <a:t> dui </a:t>
            </a:r>
            <a:r>
              <a:rPr lang="en-US" sz="1400" dirty="0" err="1" smtClean="0"/>
              <a:t>aliquet</a:t>
            </a:r>
            <a:r>
              <a:rPr lang="en-US" sz="1400" dirty="0" smtClean="0"/>
              <a:t>, </a:t>
            </a:r>
            <a:r>
              <a:rPr lang="en-US" sz="1400" dirty="0" err="1" smtClean="0"/>
              <a:t>eget</a:t>
            </a:r>
            <a:r>
              <a:rPr lang="en-US" sz="1400" dirty="0" smtClean="0"/>
              <a:t> </a:t>
            </a:r>
            <a:r>
              <a:rPr lang="en-US" sz="1400" dirty="0" err="1" smtClean="0"/>
              <a:t>ultrices</a:t>
            </a:r>
            <a:r>
              <a:rPr lang="en-US" sz="1400" dirty="0" smtClean="0"/>
              <a:t> dolor </a:t>
            </a:r>
            <a:r>
              <a:rPr lang="en-US" sz="1400" dirty="0" err="1" smtClean="0"/>
              <a:t>efficitur</a:t>
            </a:r>
            <a:r>
              <a:rPr lang="en-US" sz="1400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37224" y="1657350"/>
            <a:ext cx="2286000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845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37224" y="2114550"/>
            <a:ext cx="2286000" cy="6858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porta</a:t>
            </a:r>
            <a:r>
              <a:rPr lang="en-US" sz="1400" dirty="0" smtClean="0"/>
              <a:t> ex </a:t>
            </a:r>
            <a:r>
              <a:rPr lang="en-US" sz="1400" dirty="0" err="1" smtClean="0"/>
              <a:t>ut</a:t>
            </a:r>
            <a:r>
              <a:rPr lang="en-US" sz="1400" dirty="0" smtClean="0"/>
              <a:t> dui </a:t>
            </a:r>
            <a:r>
              <a:rPr lang="en-US" sz="1400" dirty="0" err="1" smtClean="0"/>
              <a:t>aliquet</a:t>
            </a:r>
            <a:r>
              <a:rPr lang="en-US" sz="1400" dirty="0" smtClean="0"/>
              <a:t>, </a:t>
            </a:r>
            <a:r>
              <a:rPr lang="en-US" sz="1400" dirty="0" err="1" smtClean="0"/>
              <a:t>eget</a:t>
            </a:r>
            <a:r>
              <a:rPr lang="en-US" sz="1400" dirty="0" smtClean="0"/>
              <a:t> </a:t>
            </a:r>
            <a:r>
              <a:rPr lang="en-US" sz="1400" dirty="0" err="1" smtClean="0"/>
              <a:t>ultrices</a:t>
            </a:r>
            <a:r>
              <a:rPr lang="en-US" sz="1400" dirty="0" smtClean="0"/>
              <a:t> dolor </a:t>
            </a:r>
            <a:r>
              <a:rPr lang="en-US" sz="1400" dirty="0" err="1" smtClean="0"/>
              <a:t>efficitur</a:t>
            </a:r>
            <a:r>
              <a:rPr lang="en-US" sz="1400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657350"/>
            <a:ext cx="2286000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845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114550"/>
            <a:ext cx="2286000" cy="6858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porta</a:t>
            </a:r>
            <a:r>
              <a:rPr lang="en-US" sz="1400" dirty="0" smtClean="0"/>
              <a:t> ex </a:t>
            </a:r>
            <a:r>
              <a:rPr lang="en-US" sz="1400" dirty="0" err="1" smtClean="0"/>
              <a:t>ut</a:t>
            </a:r>
            <a:r>
              <a:rPr lang="en-US" sz="1400" dirty="0" smtClean="0"/>
              <a:t> dui </a:t>
            </a:r>
            <a:r>
              <a:rPr lang="en-US" sz="1400" dirty="0" err="1" smtClean="0"/>
              <a:t>aliquet</a:t>
            </a:r>
            <a:r>
              <a:rPr lang="en-US" sz="1400" dirty="0" smtClean="0"/>
              <a:t>, </a:t>
            </a:r>
            <a:r>
              <a:rPr lang="en-US" sz="1400" dirty="0" err="1" smtClean="0"/>
              <a:t>eget</a:t>
            </a:r>
            <a:r>
              <a:rPr lang="en-US" sz="1400" dirty="0" smtClean="0"/>
              <a:t> </a:t>
            </a:r>
            <a:r>
              <a:rPr lang="en-US" sz="1400" dirty="0" err="1" smtClean="0"/>
              <a:t>ultrices</a:t>
            </a:r>
            <a:r>
              <a:rPr lang="en-US" sz="1400" dirty="0" smtClean="0"/>
              <a:t> dolor </a:t>
            </a:r>
            <a:r>
              <a:rPr lang="en-US" sz="1400" dirty="0" err="1" smtClean="0"/>
              <a:t>efficitur</a:t>
            </a:r>
            <a:r>
              <a:rPr lang="en-US" sz="1400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3105150"/>
            <a:ext cx="2286000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845</a:t>
            </a:r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3562350"/>
            <a:ext cx="2286000" cy="6858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porta</a:t>
            </a:r>
            <a:r>
              <a:rPr lang="en-US" sz="1400" dirty="0" smtClean="0"/>
              <a:t> ex </a:t>
            </a:r>
            <a:r>
              <a:rPr lang="en-US" sz="1400" dirty="0" err="1" smtClean="0"/>
              <a:t>ut</a:t>
            </a:r>
            <a:r>
              <a:rPr lang="en-US" sz="1400" dirty="0" smtClean="0"/>
              <a:t> dui </a:t>
            </a:r>
            <a:r>
              <a:rPr lang="en-US" sz="1400" dirty="0" err="1" smtClean="0"/>
              <a:t>aliquet</a:t>
            </a:r>
            <a:r>
              <a:rPr lang="en-US" sz="1400" dirty="0" smtClean="0"/>
              <a:t>, </a:t>
            </a:r>
            <a:r>
              <a:rPr lang="en-US" sz="1400" dirty="0" err="1" smtClean="0"/>
              <a:t>eget</a:t>
            </a:r>
            <a:r>
              <a:rPr lang="en-US" sz="1400" dirty="0" smtClean="0"/>
              <a:t> </a:t>
            </a:r>
            <a:r>
              <a:rPr lang="en-US" sz="1400" dirty="0" err="1" smtClean="0"/>
              <a:t>ultrices</a:t>
            </a:r>
            <a:r>
              <a:rPr lang="en-US" sz="1400" dirty="0" smtClean="0"/>
              <a:t> dolor </a:t>
            </a:r>
            <a:r>
              <a:rPr lang="en-US" sz="1400" dirty="0" err="1" smtClean="0"/>
              <a:t>efficitur</a:t>
            </a:r>
            <a:r>
              <a:rPr lang="en-US" sz="1400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337224" y="3105150"/>
            <a:ext cx="2286000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845</a:t>
            </a:r>
            <a:endParaRPr lang="en-US" dirty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337224" y="3562350"/>
            <a:ext cx="2286000" cy="6858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porta</a:t>
            </a:r>
            <a:r>
              <a:rPr lang="en-US" sz="1400" dirty="0" smtClean="0"/>
              <a:t> ex </a:t>
            </a:r>
            <a:r>
              <a:rPr lang="en-US" sz="1400" dirty="0" err="1" smtClean="0"/>
              <a:t>ut</a:t>
            </a:r>
            <a:r>
              <a:rPr lang="en-US" sz="1400" dirty="0" smtClean="0"/>
              <a:t> dui </a:t>
            </a:r>
            <a:r>
              <a:rPr lang="en-US" sz="1400" dirty="0" err="1" smtClean="0"/>
              <a:t>aliquet</a:t>
            </a:r>
            <a:r>
              <a:rPr lang="en-US" sz="1400" dirty="0" smtClean="0"/>
              <a:t>, </a:t>
            </a:r>
            <a:r>
              <a:rPr lang="en-US" sz="1400" dirty="0" err="1" smtClean="0"/>
              <a:t>eget</a:t>
            </a:r>
            <a:r>
              <a:rPr lang="en-US" sz="1400" dirty="0" smtClean="0"/>
              <a:t> </a:t>
            </a:r>
            <a:r>
              <a:rPr lang="en-US" sz="1400" dirty="0" err="1" smtClean="0"/>
              <a:t>ultrices</a:t>
            </a:r>
            <a:r>
              <a:rPr lang="en-US" sz="1400" dirty="0" smtClean="0"/>
              <a:t> dolor </a:t>
            </a:r>
            <a:r>
              <a:rPr lang="en-US" sz="1400" dirty="0" err="1" smtClean="0"/>
              <a:t>efficitur</a:t>
            </a:r>
            <a:r>
              <a:rPr lang="en-US" sz="1400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105150"/>
            <a:ext cx="2286000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845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3562350"/>
            <a:ext cx="2286000" cy="6858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porta</a:t>
            </a:r>
            <a:r>
              <a:rPr lang="en-US" sz="1400" dirty="0" smtClean="0"/>
              <a:t> ex </a:t>
            </a:r>
            <a:r>
              <a:rPr lang="en-US" sz="1400" dirty="0" err="1" smtClean="0"/>
              <a:t>ut</a:t>
            </a:r>
            <a:r>
              <a:rPr lang="en-US" sz="1400" dirty="0" smtClean="0"/>
              <a:t> dui </a:t>
            </a:r>
            <a:r>
              <a:rPr lang="en-US" sz="1400" dirty="0" err="1" smtClean="0"/>
              <a:t>aliquet</a:t>
            </a:r>
            <a:r>
              <a:rPr lang="en-US" sz="1400" dirty="0" smtClean="0"/>
              <a:t>, </a:t>
            </a:r>
            <a:r>
              <a:rPr lang="en-US" sz="1400" dirty="0" err="1" smtClean="0"/>
              <a:t>eget</a:t>
            </a:r>
            <a:r>
              <a:rPr lang="en-US" sz="1400" dirty="0" smtClean="0"/>
              <a:t> </a:t>
            </a:r>
            <a:r>
              <a:rPr lang="en-US" sz="1400" dirty="0" err="1" smtClean="0"/>
              <a:t>ultrices</a:t>
            </a:r>
            <a:r>
              <a:rPr lang="en-US" sz="1400" dirty="0" smtClean="0"/>
              <a:t> dolor </a:t>
            </a:r>
            <a:r>
              <a:rPr lang="en-US" sz="1400" dirty="0" err="1" smtClean="0"/>
              <a:t>efficitur</a:t>
            </a:r>
            <a:r>
              <a:rPr lang="en-US" sz="1400" dirty="0" smtClean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0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1"/>
            <a:ext cx="8229600" cy="3242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6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30796" y="3067050"/>
            <a:ext cx="1868127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7" y="2680561"/>
            <a:ext cx="640080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08" y="2680561"/>
            <a:ext cx="640080" cy="6400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2965" y="3340847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2965" y="3673595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2459" y="2270474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2459" y="1362003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93868" y="3067050"/>
            <a:ext cx="460856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50290" y="3067050"/>
            <a:ext cx="1868127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94" y="2680561"/>
            <a:ext cx="640080" cy="640080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17642" y="3340847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917642" y="3673595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1876" y="3067050"/>
            <a:ext cx="1868127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96" y="2680561"/>
            <a:ext cx="640080" cy="640080"/>
          </a:xfrm>
          <a:prstGeom prst="rect">
            <a:avLst/>
          </a:prstGeom>
        </p:spPr>
      </p:pic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351447" y="2270474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351447" y="1362003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489276" y="3067050"/>
            <a:ext cx="460856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6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30796" y="3067050"/>
            <a:ext cx="1868127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7" y="2680561"/>
            <a:ext cx="640080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08" y="2680561"/>
            <a:ext cx="640080" cy="6400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2965" y="3340847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2965" y="3673595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2459" y="2270474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2459" y="1362003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93868" y="3067050"/>
            <a:ext cx="460856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50290" y="3067050"/>
            <a:ext cx="1868127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94" y="2680561"/>
            <a:ext cx="640080" cy="640080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17642" y="3340847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917642" y="3673595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061874" y="3067050"/>
            <a:ext cx="460856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04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30796" y="3067050"/>
            <a:ext cx="1868127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7" y="2680561"/>
            <a:ext cx="640080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08" y="2680561"/>
            <a:ext cx="640080" cy="6400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2965" y="3340847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2965" y="3673595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2459" y="2270474"/>
            <a:ext cx="1656292" cy="3254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z="1400" dirty="0" smtClean="0"/>
              <a:t>Date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2459" y="1362003"/>
            <a:ext cx="165629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baseline="0">
                <a:latin typeface="+mn-lt"/>
              </a:defRPr>
            </a:lvl1pPr>
          </a:lstStyle>
          <a:p>
            <a:pPr lvl="0"/>
            <a:r>
              <a:rPr lang="en-US" sz="1400" dirty="0" smtClean="0"/>
              <a:t>Info about date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93868" y="3067050"/>
            <a:ext cx="460856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50288" y="3067050"/>
            <a:ext cx="460856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47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4662"/>
            <a:ext cx="7353300" cy="971550"/>
          </a:xfrm>
        </p:spPr>
        <p:txBody>
          <a:bodyPr anchor="ctr"/>
          <a:lstStyle>
            <a:lvl1pPr algn="ct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36212"/>
            <a:ext cx="6400800" cy="85725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62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4662"/>
            <a:ext cx="7353300" cy="971550"/>
          </a:xfrm>
        </p:spPr>
        <p:txBody>
          <a:bodyPr anchor="ctr"/>
          <a:lstStyle>
            <a:lvl1pPr algn="ct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36212"/>
            <a:ext cx="6400800" cy="85725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8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948806" y="3032607"/>
            <a:ext cx="322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mfhs.org</a:t>
            </a:r>
            <a:endParaRPr lang="en-US" sz="36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23" y="3718936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18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13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07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01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838200" y="1123950"/>
            <a:ext cx="74676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7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z="7200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31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948806" y="3032607"/>
            <a:ext cx="322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mfhs.org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23" y="3718936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18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13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07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01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95350" y="1141413"/>
            <a:ext cx="7353300" cy="120015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 sz="7200" b="1">
                <a:latin typeface="+mj-lt"/>
              </a:defRPr>
            </a:lvl2pPr>
            <a:lvl3pPr marL="914400" indent="0">
              <a:buNone/>
              <a:defRPr sz="7200" b="1">
                <a:latin typeface="+mj-lt"/>
              </a:defRPr>
            </a:lvl3pPr>
            <a:lvl4pPr marL="1371600" indent="0">
              <a:buNone/>
              <a:defRPr sz="7200" b="1">
                <a:latin typeface="+mj-lt"/>
              </a:defRPr>
            </a:lvl4pPr>
            <a:lvl5pPr marL="1828800" indent="0">
              <a:buNone/>
              <a:defRPr sz="7200" b="1">
                <a:latin typeface="+mj-lt"/>
              </a:defRPr>
            </a:lvl5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2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948806" y="3032607"/>
            <a:ext cx="322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mfhs.org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23" y="3718936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18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13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07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01" y="371893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95350" y="1141413"/>
            <a:ext cx="7353300" cy="120015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 sz="7200" b="1">
                <a:latin typeface="+mj-lt"/>
              </a:defRPr>
            </a:lvl2pPr>
            <a:lvl3pPr marL="914400" indent="0">
              <a:buNone/>
              <a:defRPr sz="7200" b="1">
                <a:latin typeface="+mj-lt"/>
              </a:defRPr>
            </a:lvl3pPr>
            <a:lvl4pPr marL="1371600" indent="0">
              <a:buNone/>
              <a:defRPr sz="7200" b="1">
                <a:latin typeface="+mj-lt"/>
              </a:defRPr>
            </a:lvl4pPr>
            <a:lvl5pPr marL="1828800" indent="0">
              <a:buNone/>
              <a:defRPr sz="7200" b="1">
                <a:latin typeface="+mj-lt"/>
              </a:defRPr>
            </a:lvl5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76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4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9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32004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3419862" y="1246789"/>
            <a:ext cx="5472665" cy="3456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06764" y="152257"/>
            <a:ext cx="5485763" cy="8641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3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068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3943350"/>
            <a:ext cx="7854950" cy="922338"/>
          </a:xfrm>
          <a:solidFill>
            <a:schemeClr val="accent6">
              <a:lumMod val="75000"/>
              <a:alpha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24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60037" y="439666"/>
            <a:ext cx="3629241" cy="33782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7117" y="439666"/>
            <a:ext cx="3629241" cy="33782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117" y="3147194"/>
            <a:ext cx="3629241" cy="922338"/>
          </a:xfrm>
          <a:solidFill>
            <a:schemeClr val="accent6">
              <a:lumMod val="75000"/>
              <a:alpha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60037" y="3147194"/>
            <a:ext cx="3629241" cy="922338"/>
          </a:xfrm>
          <a:solidFill>
            <a:schemeClr val="accent6">
              <a:lumMod val="75000"/>
              <a:alpha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6691" y="979946"/>
            <a:ext cx="2576489" cy="2398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6691" y="2743200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04647" y="979946"/>
            <a:ext cx="2576489" cy="2398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4648" y="2744572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42605" y="979946"/>
            <a:ext cx="2576489" cy="2398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242605" y="2744572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57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6691" y="979946"/>
            <a:ext cx="2576489" cy="2398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6691" y="2743200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04647" y="979946"/>
            <a:ext cx="2576489" cy="2398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4648" y="2744572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42605" y="979946"/>
            <a:ext cx="2592315" cy="658813"/>
          </a:xfrm>
          <a:solidFill>
            <a:schemeClr val="accent6">
              <a:lumMod val="75000"/>
              <a:alpha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Master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48400" y="1636776"/>
            <a:ext cx="2596896" cy="17373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80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51"/>
            <a:ext cx="8229600" cy="324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99" y="4198935"/>
            <a:ext cx="1021803" cy="8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50" r:id="rId3"/>
    <p:sldLayoutId id="2147483652" r:id="rId4"/>
    <p:sldLayoutId id="2147483657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59" r:id="rId11"/>
    <p:sldLayoutId id="2147483658" r:id="rId12"/>
    <p:sldLayoutId id="2147483697" r:id="rId13"/>
    <p:sldLayoutId id="2147483684" r:id="rId14"/>
    <p:sldLayoutId id="2147483699" r:id="rId15"/>
    <p:sldLayoutId id="2147483660" r:id="rId16"/>
    <p:sldLayoutId id="2147483662" r:id="rId17"/>
    <p:sldLayoutId id="2147483676" r:id="rId18"/>
    <p:sldLayoutId id="2147483700" r:id="rId19"/>
    <p:sldLayoutId id="2147483663" r:id="rId20"/>
    <p:sldLayoutId id="2147483675" r:id="rId21"/>
    <p:sldLayoutId id="2147483690" r:id="rId22"/>
    <p:sldLayoutId id="2147483665" r:id="rId23"/>
    <p:sldLayoutId id="2147483666" r:id="rId24"/>
    <p:sldLayoutId id="2147483691" r:id="rId25"/>
    <p:sldLayoutId id="2147483672" r:id="rId26"/>
    <p:sldLayoutId id="2147483670" r:id="rId27"/>
    <p:sldLayoutId id="2147483692" r:id="rId28"/>
    <p:sldLayoutId id="2147483667" r:id="rId29"/>
    <p:sldLayoutId id="2147483681" r:id="rId30"/>
    <p:sldLayoutId id="2147483682" r:id="rId31"/>
    <p:sldLayoutId id="2147483683" r:id="rId32"/>
    <p:sldLayoutId id="2147483673" r:id="rId33"/>
    <p:sldLayoutId id="2147483695" r:id="rId34"/>
    <p:sldLayoutId id="2147483698" r:id="rId35"/>
    <p:sldLayoutId id="2147483679" r:id="rId36"/>
    <p:sldLayoutId id="2147483696" r:id="rId37"/>
    <p:sldLayoutId id="2147483694" r:id="rId3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40038" y="3790950"/>
            <a:ext cx="1676400" cy="12763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77438" y="188595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Making the Digital Connection: Using Integrated Marketing to Connect Families to WIC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3743325" cy="1809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7438" y="3076933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2017 National WIC Association Conference</a:t>
            </a:r>
            <a:endParaRPr lang="en-US" sz="2000" dirty="0"/>
          </a:p>
        </p:txBody>
      </p:sp>
      <p:pic>
        <p:nvPicPr>
          <p:cNvPr id="2050" name="Picture 2" descr="Image result for national wic associ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80805"/>
            <a:ext cx="1324988" cy="13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336" y="-33641"/>
            <a:ext cx="9220200" cy="5143500"/>
          </a:xfrm>
          <a:prstGeom prst="rect">
            <a:avLst/>
          </a:prstGeom>
          <a:solidFill>
            <a:schemeClr val="tx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19%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Of all Americans indicate that their smartphone is their only means of accessing the internet regularly.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795450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*Smith, Aaron, U.S. Smartphone Use in 2015,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 smtClean="0">
                <a:solidFill>
                  <a:schemeClr val="bg1"/>
                </a:solidFill>
              </a:rPr>
              <a:t>Pew Research Center</a:t>
            </a:r>
            <a:r>
              <a:rPr lang="en-US" sz="1200" dirty="0" smtClean="0">
                <a:solidFill>
                  <a:schemeClr val="bg1"/>
                </a:solidFill>
              </a:rPr>
              <a:t>, 2015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336" y="-33641"/>
            <a:ext cx="9220200" cy="5143500"/>
          </a:xfrm>
          <a:prstGeom prst="rect">
            <a:avLst/>
          </a:prstGeom>
          <a:solidFill>
            <a:schemeClr val="tx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56%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Of households making less than $30,000 per year use social media.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795450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*Perrin, Andrew, U.S. Social Media Usage: 2005 - 2015,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 smtClean="0">
                <a:solidFill>
                  <a:schemeClr val="bg1"/>
                </a:solidFill>
              </a:rPr>
              <a:t>Pew Research Center</a:t>
            </a:r>
            <a:r>
              <a:rPr lang="en-US" sz="1200" dirty="0" smtClean="0">
                <a:solidFill>
                  <a:schemeClr val="bg1"/>
                </a:solidFill>
              </a:rPr>
              <a:t>, 2015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1336" y="-33641"/>
            <a:ext cx="9220200" cy="5143500"/>
          </a:xfrm>
          <a:prstGeom prst="rect">
            <a:avLst/>
          </a:prstGeom>
          <a:solidFill>
            <a:schemeClr val="tx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1664662"/>
            <a:ext cx="7353300" cy="971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Identifying the Issues: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371600" y="2636212"/>
            <a:ext cx="640080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MFHS strategy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MFHS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all traffic to a central information hub.</a:t>
            </a:r>
          </a:p>
          <a:p>
            <a:r>
              <a:rPr lang="en-US" dirty="0" smtClean="0"/>
              <a:t>Regularly test and adjust messaging.</a:t>
            </a:r>
          </a:p>
          <a:p>
            <a:r>
              <a:rPr lang="en-US" dirty="0" smtClean="0"/>
              <a:t>Integrate online and traditional marketing.</a:t>
            </a:r>
          </a:p>
          <a:p>
            <a:r>
              <a:rPr lang="en-US" dirty="0" smtClean="0"/>
              <a:t>Maintain a consistent schedule of fresh content.</a:t>
            </a:r>
          </a:p>
          <a:p>
            <a:r>
              <a:rPr lang="en-US" dirty="0" smtClean="0"/>
              <a:t>Review data and adjust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5750"/>
            <a:ext cx="3810713" cy="3200400"/>
          </a:xfrm>
          <a:prstGeom prst="rect">
            <a:avLst/>
          </a:prstGeom>
        </p:spPr>
      </p:pic>
      <p:pic>
        <p:nvPicPr>
          <p:cNvPr id="1026" name="Picture 2" descr="Image result for google adword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1347"/>
            <a:ext cx="2282825" cy="10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cial media log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4350"/>
            <a:ext cx="1447800" cy="10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cebook advertising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6" y="2539600"/>
            <a:ext cx="1636942" cy="14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ndora internet radio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77" y="3836855"/>
            <a:ext cx="2245957" cy="11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oogle map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4" y="2647950"/>
            <a:ext cx="1877928" cy="10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1336" y="-33641"/>
            <a:ext cx="9220200" cy="5143500"/>
          </a:xfrm>
          <a:prstGeom prst="rect">
            <a:avLst/>
          </a:prstGeom>
          <a:solidFill>
            <a:schemeClr val="tx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1664662"/>
            <a:ext cx="7353300" cy="971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Online Marketing Tools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371600" y="2636212"/>
            <a:ext cx="640080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brief 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7600" y="3914775"/>
            <a:ext cx="167640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4561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7600" y="3914775"/>
            <a:ext cx="167640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" y="0"/>
            <a:ext cx="90711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1950"/>
            <a:ext cx="4901133" cy="382288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28949"/>
            <a:ext cx="3276600" cy="1832309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06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40995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Keywords, “WIC Income Guidelines” ad group,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MFHS WIC</a:t>
            </a:r>
            <a:r>
              <a:rPr lang="en-US" sz="1600" b="1" dirty="0" smtClean="0"/>
              <a:t> </a:t>
            </a:r>
            <a:r>
              <a:rPr lang="en-US" sz="1600" b="1" dirty="0"/>
              <a:t>Google AdWords </a:t>
            </a:r>
            <a:r>
              <a:rPr lang="en-US" sz="1600" b="1" dirty="0" smtClean="0"/>
              <a:t>Campaign</a:t>
            </a:r>
            <a:endParaRPr lang="en-US" sz="1600" dirty="0"/>
          </a:p>
          <a:p>
            <a:r>
              <a:rPr lang="en-US" sz="1600" b="1" dirty="0" smtClean="0"/>
              <a:t> </a:t>
            </a:r>
            <a:endParaRPr lang="en-US" sz="1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/>
          <a:stretch/>
        </p:blipFill>
        <p:spPr>
          <a:xfrm>
            <a:off x="58593" y="196866"/>
            <a:ext cx="9009207" cy="2788308"/>
          </a:xfrm>
        </p:spPr>
      </p:pic>
    </p:spTree>
    <p:extLst>
      <p:ext uri="{BB962C8B-B14F-4D97-AF65-F5344CB8AC3E}">
        <p14:creationId xmlns:p14="http://schemas.microsoft.com/office/powerpoint/2010/main" val="19651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50"/>
            <a:ext cx="7353300" cy="1066800"/>
          </a:xfrm>
        </p:spPr>
        <p:txBody>
          <a:bodyPr/>
          <a:lstStyle/>
          <a:p>
            <a:r>
              <a:rPr lang="en-US" sz="2000" dirty="0"/>
              <a:t>Making the Digital Connection: Using Integrated Marketing to Connect Families to WIC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47750"/>
            <a:ext cx="6400800" cy="914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Jean Holmgren, </a:t>
            </a:r>
            <a:r>
              <a:rPr lang="en-US" sz="1600" dirty="0" smtClean="0"/>
              <a:t>Maternal &amp; Family Health Services</a:t>
            </a:r>
            <a:br>
              <a:rPr lang="en-US" sz="1600" dirty="0" smtClean="0"/>
            </a:br>
            <a:r>
              <a:rPr lang="en-US" sz="1600" dirty="0" smtClean="0"/>
              <a:t>2017 </a:t>
            </a:r>
            <a:r>
              <a:rPr lang="en-US" sz="1600" dirty="0" smtClean="0"/>
              <a:t>National </a:t>
            </a:r>
            <a:r>
              <a:rPr lang="en-US" sz="1600" dirty="0" smtClean="0"/>
              <a:t>WIC Association Conference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90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900239"/>
            <a:ext cx="3291840" cy="10227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4" y="1119186"/>
            <a:ext cx="3055301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123950"/>
            <a:ext cx="2926080" cy="800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56235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Sample Ads,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MFHS WIC</a:t>
            </a:r>
            <a:r>
              <a:rPr lang="en-US" sz="1600" b="1" dirty="0" smtClean="0"/>
              <a:t> </a:t>
            </a:r>
            <a:r>
              <a:rPr lang="en-US" sz="1600" b="1" dirty="0"/>
              <a:t>Google AdWords </a:t>
            </a:r>
            <a:r>
              <a:rPr lang="en-US" sz="1600" b="1" dirty="0" smtClean="0"/>
              <a:t>Campaign</a:t>
            </a:r>
            <a:endParaRPr lang="en-US" sz="1600" dirty="0"/>
          </a:p>
          <a:p>
            <a:r>
              <a:rPr lang="en-US" sz="1600" b="1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16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"/>
            <a:ext cx="4195952" cy="494057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/>
          <a:stretch/>
        </p:blipFill>
        <p:spPr>
          <a:xfrm>
            <a:off x="4572000" y="361950"/>
            <a:ext cx="1920240" cy="326995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/>
          <a:stretch/>
        </p:blipFill>
        <p:spPr>
          <a:xfrm>
            <a:off x="6781800" y="895350"/>
            <a:ext cx="1920240" cy="326363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24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2895151" cy="32416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2326"/>
          <a:stretch/>
        </p:blipFill>
        <p:spPr>
          <a:xfrm>
            <a:off x="3200400" y="57150"/>
            <a:ext cx="2743200" cy="3098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20926" r="4522"/>
          <a:stretch/>
        </p:blipFill>
        <p:spPr>
          <a:xfrm>
            <a:off x="3200400" y="2800346"/>
            <a:ext cx="2743200" cy="2233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" r="2191" b="2091"/>
          <a:stretch/>
        </p:blipFill>
        <p:spPr>
          <a:xfrm>
            <a:off x="6315423" y="811664"/>
            <a:ext cx="2686746" cy="31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7600" y="3914775"/>
            <a:ext cx="167640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" y="590550"/>
            <a:ext cx="9081091" cy="43148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22622"/>
            <a:ext cx="91440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Google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7600" y="3914775"/>
            <a:ext cx="1676400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-9525"/>
            <a:ext cx="87904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1336" y="-33641"/>
            <a:ext cx="9220200" cy="5143500"/>
          </a:xfrm>
          <a:prstGeom prst="rect">
            <a:avLst/>
          </a:prstGeom>
          <a:solidFill>
            <a:schemeClr val="tx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1664662"/>
            <a:ext cx="7353300" cy="971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Key Takeaways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371600" y="2636212"/>
            <a:ext cx="640080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3.kym-cdn.com/photos/images/facebook/000/234/765/b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150"/>
            <a:ext cx="5715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WIC participants are already online. It’s up to us to join the conversation.</a:t>
            </a:r>
          </a:p>
          <a:p>
            <a:r>
              <a:rPr lang="en-US" dirty="0" smtClean="0"/>
              <a:t>Search engines are great – but they don’t always get it right.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Online advertising is budget friendly, highly targeted and customizable for local and state agencies.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 a plan – what do you know, what can you learn?</a:t>
            </a:r>
          </a:p>
          <a:p>
            <a:r>
              <a:rPr lang="en-US" dirty="0" smtClean="0"/>
              <a:t>Know your limits – implement one or two new tools at a time.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It’s ok to fail!</a:t>
            </a:r>
          </a:p>
          <a:p>
            <a:r>
              <a:rPr lang="en-US" dirty="0" smtClean="0"/>
              <a:t>Don’t be afraid to engage. Social media is key to great customer service.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971550"/>
            <a:ext cx="8860924" cy="1446213"/>
          </a:xfrm>
        </p:spPr>
        <p:txBody>
          <a:bodyPr/>
          <a:lstStyle/>
          <a:p>
            <a:r>
              <a:rPr lang="en-US" sz="6600" dirty="0" smtClean="0"/>
              <a:t>jeanh@mfhs.org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5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1336" y="-33641"/>
            <a:ext cx="9220200" cy="5143500"/>
          </a:xfrm>
          <a:prstGeom prst="rect">
            <a:avLst/>
          </a:prstGeom>
          <a:solidFill>
            <a:schemeClr val="tx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Background: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About Maternal &amp; Family Health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6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110,000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Women,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children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and families served by </a:t>
            </a:r>
            <a:b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Maternal &amp; Family Health Services each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year.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8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1336" y="-33641"/>
            <a:ext cx="9220200" cy="5143500"/>
          </a:xfrm>
          <a:prstGeom prst="rect">
            <a:avLst/>
          </a:prstGeom>
          <a:solidFill>
            <a:schemeClr val="tx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14400" y="1664662"/>
            <a:ext cx="7353300" cy="971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Identifying the Issues: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371600" y="2636212"/>
            <a:ext cx="640080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Why online marketing?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336" y="-33641"/>
            <a:ext cx="9220200" cy="5143500"/>
          </a:xfrm>
          <a:prstGeom prst="rect">
            <a:avLst/>
          </a:prstGeom>
          <a:solidFill>
            <a:schemeClr val="tx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74%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Of households making less than $30,000 per year report regular internet usage.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795450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*Perrin, Andrew &amp; Duggan, Maeve, Americans’ Internet Access,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 smtClean="0">
                <a:solidFill>
                  <a:schemeClr val="bg1"/>
                </a:solidFill>
              </a:rPr>
              <a:t>Pew Research Center</a:t>
            </a:r>
            <a:r>
              <a:rPr lang="en-US" sz="1200" dirty="0" smtClean="0">
                <a:solidFill>
                  <a:schemeClr val="bg1"/>
                </a:solidFill>
              </a:rPr>
              <a:t>, 2015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41&quot;&gt;&lt;property id=&quot;20148&quot; value=&quot;5&quot;/&gt;&lt;property id=&quot;20300&quot; value=&quot;Slide 1 - &amp;quot;SafeTeens Answers!: Harnessing Teens' Information-Seeking Practices to Deliver Accurate Health Education&amp;quot;&quot;/&gt;&lt;property id=&quot;20307&quot; value=&quot;257&quot;/&gt;&lt;/object&gt;&lt;object type=&quot;3&quot; unique_id=&quot;10042&quot;&gt;&lt;property id=&quot;20148&quot; value=&quot;5&quot;/&gt;&lt;property id=&quot;20300&quot; value=&quot;Slide 5&quot;/&gt;&lt;property id=&quot;20307&quot; value=&quot;258&quot;/&gt;&lt;/object&gt;&lt;object type=&quot;3&quot; unique_id=&quot;10124&quot;&gt;&lt;property id=&quot;20148&quot; value=&quot;5&quot;/&gt;&lt;property id=&quot;20300&quot; value=&quot;Slide 3&quot;/&gt;&lt;property id=&quot;20307&quot; value=&quot;262&quot;/&gt;&lt;/object&gt;&lt;object type=&quot;3&quot; unique_id=&quot;10125&quot;&gt;&lt;property id=&quot;20148&quot; value=&quot;5&quot;/&gt;&lt;property id=&quot;20300&quot; value=&quot;Slide 4&quot;/&gt;&lt;property id=&quot;20307&quot; value=&quot;261&quot;/&gt;&lt;/object&gt;&lt;object type=&quot;3&quot; unique_id=&quot;10126&quot;&gt;&lt;property id=&quot;20148&quot; value=&quot;5&quot;/&gt;&lt;property id=&quot;20300&quot; value=&quot;Slide 6&quot;/&gt;&lt;property id=&quot;20307&quot; value=&quot;263&quot;/&gt;&lt;/object&gt;&lt;object type=&quot;3&quot; unique_id=&quot;10127&quot;&gt;&lt;property id=&quot;20148&quot; value=&quot;5&quot;/&gt;&lt;property id=&quot;20300&quot; value=&quot;Slide 7&quot;/&gt;&lt;property id=&quot;20307&quot; value=&quot;264&quot;/&gt;&lt;/object&gt;&lt;object type=&quot;3&quot; unique_id=&quot;10128&quot;&gt;&lt;property id=&quot;20148&quot; value=&quot;5&quot;/&gt;&lt;property id=&quot;20300&quot; value=&quot;Slide 16&quot;/&gt;&lt;property id=&quot;20307&quot; value=&quot;265&quot;/&gt;&lt;/object&gt;&lt;object type=&quot;3&quot; unique_id=&quot;10129&quot;&gt;&lt;property id=&quot;20148&quot; value=&quot;5&quot;/&gt;&lt;property id=&quot;20300&quot; value=&quot;Slide 17&quot;/&gt;&lt;property id=&quot;20307&quot; value=&quot;266&quot;/&gt;&lt;/object&gt;&lt;object type=&quot;3&quot; unique_id=&quot;10130&quot;&gt;&lt;property id=&quot;20148&quot; value=&quot;5&quot;/&gt;&lt;property id=&quot;20300&quot; value=&quot;Slide 18&quot;/&gt;&lt;property id=&quot;20307&quot; value=&quot;267&quot;/&gt;&lt;/object&gt;&lt;object type=&quot;3&quot; unique_id=&quot;10219&quot;&gt;&lt;property id=&quot;20148&quot; value=&quot;5&quot;/&gt;&lt;property id=&quot;20300&quot; value=&quot;Slide 2 - &amp;quot;Part 1:&amp;quot;&quot;/&gt;&lt;property id=&quot;20307&quot; value=&quot;268&quot;/&gt;&lt;/object&gt;&lt;object type=&quot;3&quot; unique_id=&quot;10220&quot;&gt;&lt;property id=&quot;20148&quot; value=&quot;5&quot;/&gt;&lt;property id=&quot;20300&quot; value=&quot;Slide 8 - &amp;quot;Part 1I:&amp;quot;&quot;/&gt;&lt;property id=&quot;20307&quot; value=&quot;269&quot;/&gt;&lt;/object&gt;&lt;object type=&quot;3&quot; unique_id=&quot;10221&quot;&gt;&lt;property id=&quot;20148&quot; value=&quot;5&quot;/&gt;&lt;property id=&quot;20300&quot; value=&quot;Slide 12&quot;/&gt;&lt;property id=&quot;20307&quot; value=&quot;271&quot;/&gt;&lt;/object&gt;&lt;object type=&quot;3&quot; unique_id=&quot;10222&quot;&gt;&lt;property id=&quot;20148&quot; value=&quot;5&quot;/&gt;&lt;property id=&quot;20300&quot; value=&quot;Slide 13&quot;/&gt;&lt;property id=&quot;20307&quot; value=&quot;270&quot;/&gt;&lt;/object&gt;&lt;object type=&quot;3&quot; unique_id=&quot;10223&quot;&gt;&lt;property id=&quot;20148&quot; value=&quot;5&quot;/&gt;&lt;property id=&quot;20300&quot; value=&quot;Slide 20&quot;/&gt;&lt;property id=&quot;20307&quot; value=&quot;272&quot;/&gt;&lt;/object&gt;&lt;object type=&quot;3&quot; unique_id=&quot;10224&quot;&gt;&lt;property id=&quot;20148&quot; value=&quot;5&quot;/&gt;&lt;property id=&quot;20300&quot; value=&quot;Slide 22&quot;/&gt;&lt;property id=&quot;20307&quot; value=&quot;273&quot;/&gt;&lt;/object&gt;&lt;object type=&quot;3&quot; unique_id=&quot;10225&quot;&gt;&lt;property id=&quot;20148&quot; value=&quot;5&quot;/&gt;&lt;property id=&quot;20300&quot; value=&quot;Slide 9&quot;/&gt;&lt;property id=&quot;20307&quot; value=&quot;275&quot;/&gt;&lt;/object&gt;&lt;object type=&quot;3&quot; unique_id=&quot;10226&quot;&gt;&lt;property id=&quot;20148&quot; value=&quot;5&quot;/&gt;&lt;property id=&quot;20300&quot; value=&quot;Slide 10&quot;/&gt;&lt;property id=&quot;20307&quot; value=&quot;274&quot;/&gt;&lt;/object&gt;&lt;object type=&quot;3&quot; unique_id=&quot;10436&quot;&gt;&lt;property id=&quot;20148&quot; value=&quot;5&quot;/&gt;&lt;property id=&quot;20300&quot; value=&quot;Slide 11&quot;/&gt;&lt;property id=&quot;20307&quot; value=&quot;277&quot;/&gt;&lt;/object&gt;&lt;object type=&quot;3&quot; unique_id=&quot;10437&quot;&gt;&lt;property id=&quot;20148&quot; value=&quot;5&quot;/&gt;&lt;property id=&quot;20300&quot; value=&quot;Slide 14 - &amp;quot;Part III:&amp;quot;&quot;/&gt;&lt;property id=&quot;20307&quot; value=&quot;278&quot;/&gt;&lt;/object&gt;&lt;object type=&quot;3&quot; unique_id=&quot;10438&quot;&gt;&lt;property id=&quot;20148&quot; value=&quot;5&quot;/&gt;&lt;property id=&quot;20300&quot; value=&quot;Slide 15&quot;/&gt;&lt;property id=&quot;20307&quot; value=&quot;279&quot;/&gt;&lt;/object&gt;&lt;object type=&quot;3&quot; unique_id=&quot;10439&quot;&gt;&lt;property id=&quot;20148&quot; value=&quot;5&quot;/&gt;&lt;property id=&quot;20300&quot; value=&quot;Slide 19&quot;/&gt;&lt;property id=&quot;20307&quot; value=&quot;280&quot;/&gt;&lt;/object&gt;&lt;object type=&quot;3&quot; unique_id=&quot;10440&quot;&gt;&lt;property id=&quot;20148&quot; value=&quot;5&quot;/&gt;&lt;property id=&quot;20300&quot; value=&quot;Slide 21&quot;/&gt;&lt;property id=&quot;20307&quot; value=&quot;276&quot;/&gt;&lt;/object&gt;&lt;object type=&quot;3&quot; unique_id=&quot;10441&quot;&gt;&lt;property id=&quot;20148&quot; value=&quot;5&quot;/&gt;&lt;property id=&quot;20300&quot; value=&quot;Slide 23 - &amp;quot;Part IV:&amp;quot;&quot;/&gt;&lt;property id=&quot;20307&quot; value=&quot;281&quot;/&gt;&lt;/object&gt;&lt;object type=&quot;3&quot; unique_id=&quot;10442&quot;&gt;&lt;property id=&quot;20148&quot; value=&quot;5&quot;/&gt;&lt;property id=&quot;20300&quot; value=&quot;Slide 24&quot;/&gt;&lt;property id=&quot;20307&quot; value=&quot;282&quot;/&gt;&lt;/object&gt;&lt;object type=&quot;3&quot; unique_id=&quot;10443&quot;&gt;&lt;property id=&quot;20148&quot; value=&quot;5&quot;/&gt;&lt;property id=&quot;20300&quot; value=&quot;Slide 25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_widescreen">
  <a:themeElements>
    <a:clrScheme name="MFHS">
      <a:dk1>
        <a:srgbClr val="6B3B4E"/>
      </a:dk1>
      <a:lt1>
        <a:srgbClr val="FFFFFF"/>
      </a:lt1>
      <a:dk2>
        <a:srgbClr val="6B3B4E"/>
      </a:dk2>
      <a:lt2>
        <a:srgbClr val="E4D6DC"/>
      </a:lt2>
      <a:accent1>
        <a:srgbClr val="9A4F6C"/>
      </a:accent1>
      <a:accent2>
        <a:srgbClr val="FFFFFF"/>
      </a:accent2>
      <a:accent3>
        <a:srgbClr val="D0D0D0"/>
      </a:accent3>
      <a:accent4>
        <a:srgbClr val="C7A6B1"/>
      </a:accent4>
      <a:accent5>
        <a:srgbClr val="6B3B4E"/>
      </a:accent5>
      <a:accent6>
        <a:srgbClr val="9A4F6C"/>
      </a:accent6>
      <a:hlink>
        <a:srgbClr val="351D27"/>
      </a:hlink>
      <a:folHlink>
        <a:srgbClr val="FFFFFF"/>
      </a:folHlink>
    </a:clrScheme>
    <a:fontScheme name="Custom 1">
      <a:majorFont>
        <a:latin typeface="Gill Sans M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4811</TotalTime>
  <Words>320</Words>
  <Application>Microsoft Office PowerPoint</Application>
  <PresentationFormat>On-screen Show (16:9)</PresentationFormat>
  <Paragraphs>45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template_widescreen</vt:lpstr>
      <vt:lpstr>PowerPoint Presentation</vt:lpstr>
      <vt:lpstr>Making the Digital Connection: Using Integrated Marketing to Connect Families to WIC</vt:lpstr>
      <vt:lpstr>Some Background: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MFHS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  <vt:lpstr>Key Takeaways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Sufrinko, Nicholas</dc:creator>
  <cp:lastModifiedBy>Holmgren, Jean</cp:lastModifiedBy>
  <cp:revision>105</cp:revision>
  <dcterms:created xsi:type="dcterms:W3CDTF">2016-07-12T18:19:14Z</dcterms:created>
  <dcterms:modified xsi:type="dcterms:W3CDTF">2017-03-10T18:49:51Z</dcterms:modified>
</cp:coreProperties>
</file>