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62" r:id="rId4"/>
    <p:sldId id="275" r:id="rId5"/>
    <p:sldId id="276" r:id="rId6"/>
    <p:sldId id="283" r:id="rId7"/>
    <p:sldId id="284" r:id="rId8"/>
    <p:sldId id="277" r:id="rId9"/>
    <p:sldId id="278" r:id="rId10"/>
    <p:sldId id="280" r:id="rId11"/>
    <p:sldId id="279" r:id="rId12"/>
    <p:sldId id="281" r:id="rId13"/>
    <p:sldId id="282" r:id="rId14"/>
    <p:sldId id="264" r:id="rId15"/>
    <p:sldId id="265" r:id="rId16"/>
    <p:sldId id="266" r:id="rId17"/>
    <p:sldId id="268" r:id="rId18"/>
    <p:sldId id="269" r:id="rId19"/>
    <p:sldId id="270" r:id="rId20"/>
    <p:sldId id="271" r:id="rId21"/>
    <p:sldId id="272" r:id="rId22"/>
    <p:sldId id="273" r:id="rId23"/>
    <p:sldId id="274" r:id="rId24"/>
    <p:sldId id="25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952"/>
    <a:srgbClr val="E921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2901" autoAdjust="0"/>
  </p:normalViewPr>
  <p:slideViewPr>
    <p:cSldViewPr snapToGrid="0">
      <p:cViewPr varScale="1">
        <p:scale>
          <a:sx n="68" d="100"/>
          <a:sy n="68" d="100"/>
        </p:scale>
        <p:origin x="732" y="66"/>
      </p:cViewPr>
      <p:guideLst/>
    </p:cSldViewPr>
  </p:slideViewPr>
  <p:notesTextViewPr>
    <p:cViewPr>
      <p:scale>
        <a:sx n="1" d="1"/>
        <a:sy n="1" d="1"/>
      </p:scale>
      <p:origin x="0" y="0"/>
    </p:cViewPr>
  </p:notesTextViewPr>
  <p:sorterViewPr>
    <p:cViewPr>
      <p:scale>
        <a:sx n="100" d="100"/>
        <a:sy n="100" d="100"/>
      </p:scale>
      <p:origin x="0" y="-108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0583E-A842-4468-95B5-F68E08B0C90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A1AE1D9C-2632-47B0-9B3B-C86FC8CFB964}">
      <dgm:prSet phldrT="[Text]" custT="1"/>
      <dgm:spPr>
        <a:solidFill>
          <a:srgbClr val="0A579C"/>
        </a:solidFill>
      </dgm:spPr>
      <dgm:t>
        <a:bodyPr/>
        <a:lstStyle/>
        <a:p>
          <a:r>
            <a:rPr lang="en-US" sz="4000" dirty="0"/>
            <a:t>Federal Nutrition Programs*</a:t>
          </a:r>
        </a:p>
      </dgm:t>
    </dgm:pt>
    <dgm:pt modelId="{79B668B9-8944-4E07-A341-71929526E9C1}" type="parTrans" cxnId="{A373F6BE-5304-42A9-9AEE-B99E90A2C70F}">
      <dgm:prSet/>
      <dgm:spPr/>
      <dgm:t>
        <a:bodyPr/>
        <a:lstStyle/>
        <a:p>
          <a:endParaRPr lang="en-US"/>
        </a:p>
      </dgm:t>
    </dgm:pt>
    <dgm:pt modelId="{DFC6FB9A-F1E6-468B-A87E-44542FF22393}" type="sibTrans" cxnId="{A373F6BE-5304-42A9-9AEE-B99E90A2C70F}">
      <dgm:prSet/>
      <dgm:spPr/>
      <dgm:t>
        <a:bodyPr/>
        <a:lstStyle/>
        <a:p>
          <a:endParaRPr lang="en-US"/>
        </a:p>
      </dgm:t>
    </dgm:pt>
    <dgm:pt modelId="{203228E9-C106-43BE-9573-6EE5B7CA3AAD}">
      <dgm:prSet phldrT="[Text]"/>
      <dgm:spPr>
        <a:solidFill>
          <a:srgbClr val="17A34A"/>
        </a:solidFill>
      </dgm:spPr>
      <dgm:t>
        <a:bodyPr/>
        <a:lstStyle/>
        <a:p>
          <a:r>
            <a:rPr lang="en-US" dirty="0"/>
            <a:t>Reduce poverty</a:t>
          </a:r>
        </a:p>
      </dgm:t>
    </dgm:pt>
    <dgm:pt modelId="{F389CC87-1EA0-4601-860F-96E5DE02249D}" type="parTrans" cxnId="{6976AC8B-B291-490D-8E8B-D7647FB05321}">
      <dgm:prSet/>
      <dgm:spPr/>
      <dgm:t>
        <a:bodyPr/>
        <a:lstStyle/>
        <a:p>
          <a:endParaRPr lang="en-US"/>
        </a:p>
      </dgm:t>
    </dgm:pt>
    <dgm:pt modelId="{4F13EDA6-D205-4B20-A259-D4B62D37EB41}" type="sibTrans" cxnId="{6976AC8B-B291-490D-8E8B-D7647FB05321}">
      <dgm:prSet/>
      <dgm:spPr/>
      <dgm:t>
        <a:bodyPr/>
        <a:lstStyle/>
        <a:p>
          <a:endParaRPr lang="en-US"/>
        </a:p>
      </dgm:t>
    </dgm:pt>
    <dgm:pt modelId="{6BCC477A-283C-4950-9B97-FE20014CCA91}">
      <dgm:prSet/>
      <dgm:spPr>
        <a:solidFill>
          <a:srgbClr val="17A34A"/>
        </a:solidFill>
      </dgm:spPr>
      <dgm:t>
        <a:bodyPr/>
        <a:lstStyle/>
        <a:p>
          <a:r>
            <a:rPr lang="en-US" dirty="0"/>
            <a:t>Reduce food insecurity</a:t>
          </a:r>
        </a:p>
      </dgm:t>
    </dgm:pt>
    <dgm:pt modelId="{5C354518-0BD2-48F3-A0E6-CCD4B3B43CC5}" type="parTrans" cxnId="{54577983-E6AF-43C6-8F42-281383885870}">
      <dgm:prSet/>
      <dgm:spPr/>
      <dgm:t>
        <a:bodyPr/>
        <a:lstStyle/>
        <a:p>
          <a:endParaRPr lang="en-US"/>
        </a:p>
      </dgm:t>
    </dgm:pt>
    <dgm:pt modelId="{DBB8539C-7CA8-461B-A205-2E9B7D1ADB05}" type="sibTrans" cxnId="{54577983-E6AF-43C6-8F42-281383885870}">
      <dgm:prSet/>
      <dgm:spPr/>
      <dgm:t>
        <a:bodyPr/>
        <a:lstStyle/>
        <a:p>
          <a:endParaRPr lang="en-US"/>
        </a:p>
      </dgm:t>
    </dgm:pt>
    <dgm:pt modelId="{905D263C-E26E-40F3-A823-5BEFE85C9501}">
      <dgm:prSet/>
      <dgm:spPr>
        <a:solidFill>
          <a:srgbClr val="17A34A"/>
        </a:solidFill>
      </dgm:spPr>
      <dgm:t>
        <a:bodyPr/>
        <a:lstStyle/>
        <a:p>
          <a:r>
            <a:rPr lang="en-US" dirty="0"/>
            <a:t>Improve dietary quality &amp;  protect against obesity </a:t>
          </a:r>
        </a:p>
      </dgm:t>
    </dgm:pt>
    <dgm:pt modelId="{56D3B8DB-5786-4358-ADF3-7C1BF1887EF6}" type="parTrans" cxnId="{1D558BBE-6CFB-41E8-ADB6-DD07094176D9}">
      <dgm:prSet/>
      <dgm:spPr/>
      <dgm:t>
        <a:bodyPr/>
        <a:lstStyle/>
        <a:p>
          <a:endParaRPr lang="en-US"/>
        </a:p>
      </dgm:t>
    </dgm:pt>
    <dgm:pt modelId="{03191ABD-75F0-42BD-8086-DEB170C68DEE}" type="sibTrans" cxnId="{1D558BBE-6CFB-41E8-ADB6-DD07094176D9}">
      <dgm:prSet/>
      <dgm:spPr/>
      <dgm:t>
        <a:bodyPr/>
        <a:lstStyle/>
        <a:p>
          <a:endParaRPr lang="en-US"/>
        </a:p>
      </dgm:t>
    </dgm:pt>
    <dgm:pt modelId="{883824F3-F0A6-4FFD-87AF-2A34A55D72D2}">
      <dgm:prSet/>
      <dgm:spPr>
        <a:solidFill>
          <a:srgbClr val="17A34A"/>
        </a:solidFill>
      </dgm:spPr>
      <dgm:t>
        <a:bodyPr/>
        <a:lstStyle/>
        <a:p>
          <a:r>
            <a:rPr lang="en-US" dirty="0"/>
            <a:t>Improve health &amp; well-being</a:t>
          </a:r>
        </a:p>
      </dgm:t>
    </dgm:pt>
    <dgm:pt modelId="{8EF9DC9E-CA1A-4E37-9995-E869960092DF}" type="parTrans" cxnId="{F85174BD-4387-43B6-863D-8D4F426041F5}">
      <dgm:prSet/>
      <dgm:spPr/>
      <dgm:t>
        <a:bodyPr/>
        <a:lstStyle/>
        <a:p>
          <a:endParaRPr lang="en-US"/>
        </a:p>
      </dgm:t>
    </dgm:pt>
    <dgm:pt modelId="{D5BA2F63-0433-4BCD-83C7-A2E159BCA791}" type="sibTrans" cxnId="{F85174BD-4387-43B6-863D-8D4F426041F5}">
      <dgm:prSet/>
      <dgm:spPr/>
      <dgm:t>
        <a:bodyPr/>
        <a:lstStyle/>
        <a:p>
          <a:endParaRPr lang="en-US"/>
        </a:p>
      </dgm:t>
    </dgm:pt>
    <dgm:pt modelId="{68D39D1E-1BFA-4B6E-9584-989A12A8F145}" type="pres">
      <dgm:prSet presAssocID="{71C0583E-A842-4468-95B5-F68E08B0C901}" presName="composite" presStyleCnt="0">
        <dgm:presLayoutVars>
          <dgm:chMax val="1"/>
          <dgm:dir/>
          <dgm:resizeHandles val="exact"/>
        </dgm:presLayoutVars>
      </dgm:prSet>
      <dgm:spPr/>
      <dgm:t>
        <a:bodyPr/>
        <a:lstStyle/>
        <a:p>
          <a:endParaRPr lang="en-US"/>
        </a:p>
      </dgm:t>
    </dgm:pt>
    <dgm:pt modelId="{30BB855A-58BA-445D-B1A3-9E979736BE83}" type="pres">
      <dgm:prSet presAssocID="{A1AE1D9C-2632-47B0-9B3B-C86FC8CFB964}" presName="roof" presStyleLbl="dkBgShp" presStyleIdx="0" presStyleCnt="2" custLinFactNeighborX="1042" custLinFactNeighborY="-28571"/>
      <dgm:spPr/>
      <dgm:t>
        <a:bodyPr/>
        <a:lstStyle/>
        <a:p>
          <a:endParaRPr lang="en-US"/>
        </a:p>
      </dgm:t>
    </dgm:pt>
    <dgm:pt modelId="{A27C86A0-5C3B-46F3-A7C4-A27CFE40D137}" type="pres">
      <dgm:prSet presAssocID="{A1AE1D9C-2632-47B0-9B3B-C86FC8CFB964}" presName="pillars" presStyleCnt="0"/>
      <dgm:spPr/>
    </dgm:pt>
    <dgm:pt modelId="{22D2C599-3270-45E9-816C-D7BB9F2A8C09}" type="pres">
      <dgm:prSet presAssocID="{A1AE1D9C-2632-47B0-9B3B-C86FC8CFB964}" presName="pillar1" presStyleLbl="node1" presStyleIdx="0" presStyleCnt="4">
        <dgm:presLayoutVars>
          <dgm:bulletEnabled val="1"/>
        </dgm:presLayoutVars>
      </dgm:prSet>
      <dgm:spPr/>
      <dgm:t>
        <a:bodyPr/>
        <a:lstStyle/>
        <a:p>
          <a:endParaRPr lang="en-US"/>
        </a:p>
      </dgm:t>
    </dgm:pt>
    <dgm:pt modelId="{52C34EAB-21EA-41E3-B597-A2F3FB96CC6D}" type="pres">
      <dgm:prSet presAssocID="{6BCC477A-283C-4950-9B97-FE20014CCA91}" presName="pillarX" presStyleLbl="node1" presStyleIdx="1" presStyleCnt="4">
        <dgm:presLayoutVars>
          <dgm:bulletEnabled val="1"/>
        </dgm:presLayoutVars>
      </dgm:prSet>
      <dgm:spPr/>
      <dgm:t>
        <a:bodyPr/>
        <a:lstStyle/>
        <a:p>
          <a:endParaRPr lang="en-US"/>
        </a:p>
      </dgm:t>
    </dgm:pt>
    <dgm:pt modelId="{E7B94C51-8AA0-4BDB-A867-34C152627AA5}" type="pres">
      <dgm:prSet presAssocID="{905D263C-E26E-40F3-A823-5BEFE85C9501}" presName="pillarX" presStyleLbl="node1" presStyleIdx="2" presStyleCnt="4" custScaleX="106927">
        <dgm:presLayoutVars>
          <dgm:bulletEnabled val="1"/>
        </dgm:presLayoutVars>
      </dgm:prSet>
      <dgm:spPr/>
      <dgm:t>
        <a:bodyPr/>
        <a:lstStyle/>
        <a:p>
          <a:endParaRPr lang="en-US"/>
        </a:p>
      </dgm:t>
    </dgm:pt>
    <dgm:pt modelId="{C99A000C-C31A-480B-A94C-A8786480E453}" type="pres">
      <dgm:prSet presAssocID="{883824F3-F0A6-4FFD-87AF-2A34A55D72D2}" presName="pillarX" presStyleLbl="node1" presStyleIdx="3" presStyleCnt="4">
        <dgm:presLayoutVars>
          <dgm:bulletEnabled val="1"/>
        </dgm:presLayoutVars>
      </dgm:prSet>
      <dgm:spPr/>
      <dgm:t>
        <a:bodyPr/>
        <a:lstStyle/>
        <a:p>
          <a:endParaRPr lang="en-US"/>
        </a:p>
      </dgm:t>
    </dgm:pt>
    <dgm:pt modelId="{49E3BA06-8D8F-4CBA-B4D8-CA29F3322141}" type="pres">
      <dgm:prSet presAssocID="{A1AE1D9C-2632-47B0-9B3B-C86FC8CFB964}" presName="base" presStyleLbl="dkBgShp" presStyleIdx="1" presStyleCnt="2"/>
      <dgm:spPr>
        <a:solidFill>
          <a:srgbClr val="0A579C"/>
        </a:solidFill>
      </dgm:spPr>
    </dgm:pt>
  </dgm:ptLst>
  <dgm:cxnLst>
    <dgm:cxn modelId="{A373F6BE-5304-42A9-9AEE-B99E90A2C70F}" srcId="{71C0583E-A842-4468-95B5-F68E08B0C901}" destId="{A1AE1D9C-2632-47B0-9B3B-C86FC8CFB964}" srcOrd="0" destOrd="0" parTransId="{79B668B9-8944-4E07-A341-71929526E9C1}" sibTransId="{DFC6FB9A-F1E6-468B-A87E-44542FF22393}"/>
    <dgm:cxn modelId="{F85174BD-4387-43B6-863D-8D4F426041F5}" srcId="{A1AE1D9C-2632-47B0-9B3B-C86FC8CFB964}" destId="{883824F3-F0A6-4FFD-87AF-2A34A55D72D2}" srcOrd="3" destOrd="0" parTransId="{8EF9DC9E-CA1A-4E37-9995-E869960092DF}" sibTransId="{D5BA2F63-0433-4BCD-83C7-A2E159BCA791}"/>
    <dgm:cxn modelId="{D459673D-4658-8547-94CB-89B27197CDAA}" type="presOf" srcId="{71C0583E-A842-4468-95B5-F68E08B0C901}" destId="{68D39D1E-1BFA-4B6E-9584-989A12A8F145}" srcOrd="0" destOrd="0" presId="urn:microsoft.com/office/officeart/2005/8/layout/hList3"/>
    <dgm:cxn modelId="{1D558BBE-6CFB-41E8-ADB6-DD07094176D9}" srcId="{A1AE1D9C-2632-47B0-9B3B-C86FC8CFB964}" destId="{905D263C-E26E-40F3-A823-5BEFE85C9501}" srcOrd="2" destOrd="0" parTransId="{56D3B8DB-5786-4358-ADF3-7C1BF1887EF6}" sibTransId="{03191ABD-75F0-42BD-8086-DEB170C68DEE}"/>
    <dgm:cxn modelId="{DD571012-687B-8741-A6FD-507879BF4A88}" type="presOf" srcId="{883824F3-F0A6-4FFD-87AF-2A34A55D72D2}" destId="{C99A000C-C31A-480B-A94C-A8786480E453}" srcOrd="0" destOrd="0" presId="urn:microsoft.com/office/officeart/2005/8/layout/hList3"/>
    <dgm:cxn modelId="{6976AC8B-B291-490D-8E8B-D7647FB05321}" srcId="{A1AE1D9C-2632-47B0-9B3B-C86FC8CFB964}" destId="{203228E9-C106-43BE-9573-6EE5B7CA3AAD}" srcOrd="0" destOrd="0" parTransId="{F389CC87-1EA0-4601-860F-96E5DE02249D}" sibTransId="{4F13EDA6-D205-4B20-A259-D4B62D37EB41}"/>
    <dgm:cxn modelId="{F71866DE-A176-EA44-90C1-CCA6D6BE27F1}" type="presOf" srcId="{A1AE1D9C-2632-47B0-9B3B-C86FC8CFB964}" destId="{30BB855A-58BA-445D-B1A3-9E979736BE83}" srcOrd="0" destOrd="0" presId="urn:microsoft.com/office/officeart/2005/8/layout/hList3"/>
    <dgm:cxn modelId="{4023B175-029C-0C44-AF04-E67BBE2F2E73}" type="presOf" srcId="{6BCC477A-283C-4950-9B97-FE20014CCA91}" destId="{52C34EAB-21EA-41E3-B597-A2F3FB96CC6D}" srcOrd="0" destOrd="0" presId="urn:microsoft.com/office/officeart/2005/8/layout/hList3"/>
    <dgm:cxn modelId="{B005A248-5997-0A45-9F1C-F37CFDA648C7}" type="presOf" srcId="{203228E9-C106-43BE-9573-6EE5B7CA3AAD}" destId="{22D2C599-3270-45E9-816C-D7BB9F2A8C09}" srcOrd="0" destOrd="0" presId="urn:microsoft.com/office/officeart/2005/8/layout/hList3"/>
    <dgm:cxn modelId="{871C8F02-EB84-224C-961E-AF4C0557AF93}" type="presOf" srcId="{905D263C-E26E-40F3-A823-5BEFE85C9501}" destId="{E7B94C51-8AA0-4BDB-A867-34C152627AA5}" srcOrd="0" destOrd="0" presId="urn:microsoft.com/office/officeart/2005/8/layout/hList3"/>
    <dgm:cxn modelId="{54577983-E6AF-43C6-8F42-281383885870}" srcId="{A1AE1D9C-2632-47B0-9B3B-C86FC8CFB964}" destId="{6BCC477A-283C-4950-9B97-FE20014CCA91}" srcOrd="1" destOrd="0" parTransId="{5C354518-0BD2-48F3-A0E6-CCD4B3B43CC5}" sibTransId="{DBB8539C-7CA8-461B-A205-2E9B7D1ADB05}"/>
    <dgm:cxn modelId="{9D548BA8-DDF8-D844-B78A-FABE1920DAED}" type="presParOf" srcId="{68D39D1E-1BFA-4B6E-9584-989A12A8F145}" destId="{30BB855A-58BA-445D-B1A3-9E979736BE83}" srcOrd="0" destOrd="0" presId="urn:microsoft.com/office/officeart/2005/8/layout/hList3"/>
    <dgm:cxn modelId="{5C5D6E85-651C-BE48-AEF2-C6ADF01185D3}" type="presParOf" srcId="{68D39D1E-1BFA-4B6E-9584-989A12A8F145}" destId="{A27C86A0-5C3B-46F3-A7C4-A27CFE40D137}" srcOrd="1" destOrd="0" presId="urn:microsoft.com/office/officeart/2005/8/layout/hList3"/>
    <dgm:cxn modelId="{08D8C621-34ED-D14A-8CE7-0E7A0EF15384}" type="presParOf" srcId="{A27C86A0-5C3B-46F3-A7C4-A27CFE40D137}" destId="{22D2C599-3270-45E9-816C-D7BB9F2A8C09}" srcOrd="0" destOrd="0" presId="urn:microsoft.com/office/officeart/2005/8/layout/hList3"/>
    <dgm:cxn modelId="{106BB0F8-5DA5-EE4B-B1E0-D114DB4996E6}" type="presParOf" srcId="{A27C86A0-5C3B-46F3-A7C4-A27CFE40D137}" destId="{52C34EAB-21EA-41E3-B597-A2F3FB96CC6D}" srcOrd="1" destOrd="0" presId="urn:microsoft.com/office/officeart/2005/8/layout/hList3"/>
    <dgm:cxn modelId="{C1808CEF-DE75-2649-B125-A1CBA3ADD37B}" type="presParOf" srcId="{A27C86A0-5C3B-46F3-A7C4-A27CFE40D137}" destId="{E7B94C51-8AA0-4BDB-A867-34C152627AA5}" srcOrd="2" destOrd="0" presId="urn:microsoft.com/office/officeart/2005/8/layout/hList3"/>
    <dgm:cxn modelId="{4F0E39D4-F94F-8E41-9EE6-ADF64B7FDDF6}" type="presParOf" srcId="{A27C86A0-5C3B-46F3-A7C4-A27CFE40D137}" destId="{C99A000C-C31A-480B-A94C-A8786480E453}" srcOrd="3" destOrd="0" presId="urn:microsoft.com/office/officeart/2005/8/layout/hList3"/>
    <dgm:cxn modelId="{866B6740-8587-A145-941C-696A149C706A}" type="presParOf" srcId="{68D39D1E-1BFA-4B6E-9584-989A12A8F145}" destId="{49E3BA06-8D8F-4CBA-B4D8-CA29F332214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B855A-58BA-445D-B1A3-9E979736BE83}">
      <dsp:nvSpPr>
        <dsp:cNvPr id="0" name=""/>
        <dsp:cNvSpPr/>
      </dsp:nvSpPr>
      <dsp:spPr>
        <a:xfrm>
          <a:off x="0" y="0"/>
          <a:ext cx="8382000" cy="1155361"/>
        </a:xfrm>
        <a:prstGeom prst="rect">
          <a:avLst/>
        </a:prstGeom>
        <a:solidFill>
          <a:srgbClr val="0A579C"/>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a:t>Federal Nutrition Programs*</a:t>
          </a:r>
        </a:p>
      </dsp:txBody>
      <dsp:txXfrm>
        <a:off x="0" y="0"/>
        <a:ext cx="8382000" cy="1155361"/>
      </dsp:txXfrm>
    </dsp:sp>
    <dsp:sp modelId="{22D2C599-3270-45E9-816C-D7BB9F2A8C09}">
      <dsp:nvSpPr>
        <dsp:cNvPr id="0" name=""/>
        <dsp:cNvSpPr/>
      </dsp:nvSpPr>
      <dsp:spPr>
        <a:xfrm>
          <a:off x="2368" y="1155361"/>
          <a:ext cx="2058665" cy="2426259"/>
        </a:xfrm>
        <a:prstGeom prst="rect">
          <a:avLst/>
        </a:prstGeom>
        <a:solidFill>
          <a:srgbClr val="17A3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Reduce poverty</a:t>
          </a:r>
        </a:p>
      </dsp:txBody>
      <dsp:txXfrm>
        <a:off x="2368" y="1155361"/>
        <a:ext cx="2058665" cy="2426259"/>
      </dsp:txXfrm>
    </dsp:sp>
    <dsp:sp modelId="{52C34EAB-21EA-41E3-B597-A2F3FB96CC6D}">
      <dsp:nvSpPr>
        <dsp:cNvPr id="0" name=""/>
        <dsp:cNvSpPr/>
      </dsp:nvSpPr>
      <dsp:spPr>
        <a:xfrm>
          <a:off x="2061033" y="1155361"/>
          <a:ext cx="2058665" cy="2426259"/>
        </a:xfrm>
        <a:prstGeom prst="rect">
          <a:avLst/>
        </a:prstGeom>
        <a:solidFill>
          <a:srgbClr val="17A3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Reduce food insecurity</a:t>
          </a:r>
        </a:p>
      </dsp:txBody>
      <dsp:txXfrm>
        <a:off x="2061033" y="1155361"/>
        <a:ext cx="2058665" cy="2426259"/>
      </dsp:txXfrm>
    </dsp:sp>
    <dsp:sp modelId="{E7B94C51-8AA0-4BDB-A867-34C152627AA5}">
      <dsp:nvSpPr>
        <dsp:cNvPr id="0" name=""/>
        <dsp:cNvSpPr/>
      </dsp:nvSpPr>
      <dsp:spPr>
        <a:xfrm>
          <a:off x="4119698" y="1155361"/>
          <a:ext cx="2201268" cy="2426259"/>
        </a:xfrm>
        <a:prstGeom prst="rect">
          <a:avLst/>
        </a:prstGeom>
        <a:solidFill>
          <a:srgbClr val="17A3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Improve dietary quality &amp;  protect against obesity </a:t>
          </a:r>
        </a:p>
      </dsp:txBody>
      <dsp:txXfrm>
        <a:off x="4119698" y="1155361"/>
        <a:ext cx="2201268" cy="2426259"/>
      </dsp:txXfrm>
    </dsp:sp>
    <dsp:sp modelId="{C99A000C-C31A-480B-A94C-A8786480E453}">
      <dsp:nvSpPr>
        <dsp:cNvPr id="0" name=""/>
        <dsp:cNvSpPr/>
      </dsp:nvSpPr>
      <dsp:spPr>
        <a:xfrm>
          <a:off x="6320966" y="1155361"/>
          <a:ext cx="2058665" cy="2426259"/>
        </a:xfrm>
        <a:prstGeom prst="rect">
          <a:avLst/>
        </a:prstGeom>
        <a:solidFill>
          <a:srgbClr val="17A3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Improve health &amp; well-being</a:t>
          </a:r>
        </a:p>
      </dsp:txBody>
      <dsp:txXfrm>
        <a:off x="6320966" y="1155361"/>
        <a:ext cx="2058665" cy="2426259"/>
      </dsp:txXfrm>
    </dsp:sp>
    <dsp:sp modelId="{49E3BA06-8D8F-4CBA-B4D8-CA29F3322141}">
      <dsp:nvSpPr>
        <dsp:cNvPr id="0" name=""/>
        <dsp:cNvSpPr/>
      </dsp:nvSpPr>
      <dsp:spPr>
        <a:xfrm>
          <a:off x="0" y="3581621"/>
          <a:ext cx="8382000" cy="269584"/>
        </a:xfrm>
        <a:prstGeom prst="rect">
          <a:avLst/>
        </a:prstGeom>
        <a:solidFill>
          <a:srgbClr val="0A579C"/>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BEAF3-9C9B-42B1-A011-A1E8C0B79686}" type="datetimeFigureOut">
              <a:rPr lang="en-US" smtClean="0"/>
              <a:t>3/2/2019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617F1-7D79-48C0-9924-E7B7994AD211}" type="slidenum">
              <a:rPr lang="en-US" smtClean="0"/>
              <a:t>‹#›</a:t>
            </a:fld>
            <a:endParaRPr lang="en-US"/>
          </a:p>
        </p:txBody>
      </p:sp>
    </p:spTree>
    <p:extLst>
      <p:ext uri="{BB962C8B-B14F-4D97-AF65-F5344CB8AC3E}">
        <p14:creationId xmlns:p14="http://schemas.microsoft.com/office/powerpoint/2010/main" val="371810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3</a:t>
            </a:fld>
            <a:endParaRPr lang="en-US"/>
          </a:p>
        </p:txBody>
      </p:sp>
    </p:spTree>
    <p:extLst>
      <p:ext uri="{BB962C8B-B14F-4D97-AF65-F5344CB8AC3E}">
        <p14:creationId xmlns:p14="http://schemas.microsoft.com/office/powerpoint/2010/main" val="145070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12</a:t>
            </a:fld>
            <a:endParaRPr lang="en-US"/>
          </a:p>
        </p:txBody>
      </p:sp>
    </p:spTree>
    <p:extLst>
      <p:ext uri="{BB962C8B-B14F-4D97-AF65-F5344CB8AC3E}">
        <p14:creationId xmlns:p14="http://schemas.microsoft.com/office/powerpoint/2010/main" val="4060255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13</a:t>
            </a:fld>
            <a:endParaRPr lang="en-US"/>
          </a:p>
        </p:txBody>
      </p:sp>
    </p:spTree>
    <p:extLst>
      <p:ext uri="{BB962C8B-B14F-4D97-AF65-F5344CB8AC3E}">
        <p14:creationId xmlns:p14="http://schemas.microsoft.com/office/powerpoint/2010/main" val="813493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236878B-7B25-4BFE-8979-85D2C45C829B}" type="slidenum">
              <a:rPr lang="en-US" smtClean="0">
                <a:solidFill>
                  <a:prstClr val="black"/>
                </a:solidFill>
              </a:rPr>
              <a:pPr/>
              <a:t>14</a:t>
            </a:fld>
            <a:endParaRPr lang="en-US" dirty="0">
              <a:solidFill>
                <a:prstClr val="black"/>
              </a:solidFill>
            </a:endParaRPr>
          </a:p>
        </p:txBody>
      </p:sp>
      <p:sp>
        <p:nvSpPr>
          <p:cNvPr id="5" name="Notes Placeholder 4"/>
          <p:cNvSpPr>
            <a:spLocks noGrp="1"/>
          </p:cNvSpPr>
          <p:nvPr>
            <p:ph type="body" sz="quarter" idx="11"/>
          </p:nvPr>
        </p:nvSpPr>
        <p:spPr/>
        <p:txBody>
          <a:bodyPr/>
          <a:lstStyle/>
          <a:p>
            <a:r>
              <a:rPr lang="en-US" dirty="0"/>
              <a:t>At the start of the presentation I reviewed two of our key</a:t>
            </a:r>
            <a:r>
              <a:rPr lang="en-US" baseline="0" dirty="0"/>
              <a:t> messages on </a:t>
            </a:r>
            <a:r>
              <a:rPr lang="en-US" dirty="0"/>
              <a:t>food insecurity and health. </a:t>
            </a:r>
          </a:p>
          <a:p>
            <a:endParaRPr lang="en-US" dirty="0"/>
          </a:p>
          <a:p>
            <a:r>
              <a:rPr lang="en-US" dirty="0"/>
              <a:t>I want to conclude with our third and final key message to bring things back around to FRAC’s core work around expanding participation in the federal nutrition programs: </a:t>
            </a:r>
          </a:p>
          <a:p>
            <a:endParaRPr lang="en-US" dirty="0"/>
          </a:p>
          <a:p>
            <a:r>
              <a:rPr lang="en-US" dirty="0"/>
              <a:t>We see the federal nutrition programs as key health interventions and supports for those experiencing food insecurity or at-risk for food insecurity.</a:t>
            </a:r>
          </a:p>
          <a:p>
            <a:endParaRPr lang="en-US" dirty="0"/>
          </a:p>
          <a:p>
            <a:endParaRPr lang="en-US" dirty="0"/>
          </a:p>
          <a:p>
            <a:endParaRPr lang="en-US" dirty="0"/>
          </a:p>
        </p:txBody>
      </p:sp>
    </p:spTree>
    <p:extLst>
      <p:ext uri="{BB962C8B-B14F-4D97-AF65-F5344CB8AC3E}">
        <p14:creationId xmlns:p14="http://schemas.microsoft.com/office/powerpoint/2010/main" val="1365111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0">
              <a:defRPr/>
            </a:pPr>
            <a:r>
              <a:rPr lang="en-US" dirty="0"/>
              <a:t>Food insecurity and its negative health impacts can readily be addressed across the life span through these programs. </a:t>
            </a:r>
          </a:p>
          <a:p>
            <a:pPr defTabSz="914260">
              <a:defRPr/>
            </a:pPr>
            <a:endParaRPr lang="en-US" dirty="0"/>
          </a:p>
          <a:p>
            <a:pPr defTabSz="914260">
              <a:defRPr/>
            </a:pPr>
            <a:r>
              <a:rPr lang="en-US" dirty="0"/>
              <a:t>And there is clear evidence at how effective the programs are at reducing poverty, reducing food insecurity, and improving health. </a:t>
            </a:r>
          </a:p>
          <a:p>
            <a:endParaRPr lang="en-US" dirty="0"/>
          </a:p>
        </p:txBody>
      </p:sp>
      <p:sp>
        <p:nvSpPr>
          <p:cNvPr id="4" name="Slide Number Placeholder 3"/>
          <p:cNvSpPr>
            <a:spLocks noGrp="1"/>
          </p:cNvSpPr>
          <p:nvPr>
            <p:ph type="sldNum" sz="quarter" idx="10"/>
          </p:nvPr>
        </p:nvSpPr>
        <p:spPr/>
        <p:txBody>
          <a:bodyPr/>
          <a:lstStyle/>
          <a:p>
            <a:fld id="{2236878B-7B25-4BFE-8979-85D2C45C829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808322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4</a:t>
            </a:fld>
            <a:endParaRPr lang="en-US"/>
          </a:p>
        </p:txBody>
      </p:sp>
    </p:spTree>
    <p:extLst>
      <p:ext uri="{BB962C8B-B14F-4D97-AF65-F5344CB8AC3E}">
        <p14:creationId xmlns:p14="http://schemas.microsoft.com/office/powerpoint/2010/main" val="177553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5</a:t>
            </a:fld>
            <a:endParaRPr lang="en-US"/>
          </a:p>
        </p:txBody>
      </p:sp>
    </p:spTree>
    <p:extLst>
      <p:ext uri="{BB962C8B-B14F-4D97-AF65-F5344CB8AC3E}">
        <p14:creationId xmlns:p14="http://schemas.microsoft.com/office/powerpoint/2010/main" val="2212968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6</a:t>
            </a:fld>
            <a:endParaRPr lang="en-US"/>
          </a:p>
        </p:txBody>
      </p:sp>
    </p:spTree>
    <p:extLst>
      <p:ext uri="{BB962C8B-B14F-4D97-AF65-F5344CB8AC3E}">
        <p14:creationId xmlns:p14="http://schemas.microsoft.com/office/powerpoint/2010/main" val="772953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7</a:t>
            </a:fld>
            <a:endParaRPr lang="en-US"/>
          </a:p>
        </p:txBody>
      </p:sp>
    </p:spTree>
    <p:extLst>
      <p:ext uri="{BB962C8B-B14F-4D97-AF65-F5344CB8AC3E}">
        <p14:creationId xmlns:p14="http://schemas.microsoft.com/office/powerpoint/2010/main" val="126724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8</a:t>
            </a:fld>
            <a:endParaRPr lang="en-US"/>
          </a:p>
        </p:txBody>
      </p:sp>
    </p:spTree>
    <p:extLst>
      <p:ext uri="{BB962C8B-B14F-4D97-AF65-F5344CB8AC3E}">
        <p14:creationId xmlns:p14="http://schemas.microsoft.com/office/powerpoint/2010/main" val="2364853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9</a:t>
            </a:fld>
            <a:endParaRPr lang="en-US"/>
          </a:p>
        </p:txBody>
      </p:sp>
    </p:spTree>
    <p:extLst>
      <p:ext uri="{BB962C8B-B14F-4D97-AF65-F5344CB8AC3E}">
        <p14:creationId xmlns:p14="http://schemas.microsoft.com/office/powerpoint/2010/main" val="2308672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10</a:t>
            </a:fld>
            <a:endParaRPr lang="en-US"/>
          </a:p>
        </p:txBody>
      </p:sp>
    </p:spTree>
    <p:extLst>
      <p:ext uri="{BB962C8B-B14F-4D97-AF65-F5344CB8AC3E}">
        <p14:creationId xmlns:p14="http://schemas.microsoft.com/office/powerpoint/2010/main" val="979160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617F1-7D79-48C0-9924-E7B7994AD211}" type="slidenum">
              <a:rPr lang="en-US" smtClean="0"/>
              <a:t>11</a:t>
            </a:fld>
            <a:endParaRPr lang="en-US"/>
          </a:p>
        </p:txBody>
      </p:sp>
    </p:spTree>
    <p:extLst>
      <p:ext uri="{BB962C8B-B14F-4D97-AF65-F5344CB8AC3E}">
        <p14:creationId xmlns:p14="http://schemas.microsoft.com/office/powerpoint/2010/main" val="1615046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7245" t="25867" r="27422" b="25733"/>
          <a:stretch/>
        </p:blipFill>
        <p:spPr>
          <a:xfrm>
            <a:off x="44069" y="5099211"/>
            <a:ext cx="1554480" cy="165963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10703" y="5863590"/>
            <a:ext cx="2592324" cy="740664"/>
          </a:xfrm>
          <a:prstGeom prst="rect">
            <a:avLst/>
          </a:prstGeom>
        </p:spPr>
      </p:pic>
      <p:sp>
        <p:nvSpPr>
          <p:cNvPr id="9" name="TextBox 8"/>
          <p:cNvSpPr txBox="1"/>
          <p:nvPr userDrawn="1"/>
        </p:nvSpPr>
        <p:spPr>
          <a:xfrm>
            <a:off x="2350669" y="5995131"/>
            <a:ext cx="6428232" cy="369332"/>
          </a:xfrm>
          <a:prstGeom prst="rect">
            <a:avLst/>
          </a:prstGeom>
          <a:noFill/>
        </p:spPr>
        <p:txBody>
          <a:bodyPr wrap="square" rtlCol="0">
            <a:spAutoFit/>
          </a:bodyPr>
          <a:lstStyle/>
          <a:p>
            <a:pPr algn="ctr"/>
            <a:r>
              <a:rPr lang="en-US" dirty="0" smtClean="0">
                <a:latin typeface="Verdana" panose="020B0604030504040204" pitchFamily="34" charset="0"/>
                <a:ea typeface="Verdana" panose="020B0604030504040204" pitchFamily="34" charset="0"/>
              </a:rPr>
              <a:t>#NWAWLC19</a:t>
            </a:r>
            <a:endParaRPr lang="en-US" dirty="0">
              <a:latin typeface="Verdana" panose="020B0604030504040204" pitchFamily="34" charset="0"/>
              <a:ea typeface="Verdana" panose="020B0604030504040204" pitchFamily="34" charset="0"/>
            </a:endParaRPr>
          </a:p>
        </p:txBody>
      </p:sp>
      <p:cxnSp>
        <p:nvCxnSpPr>
          <p:cNvPr id="13" name="Straight Connector 12"/>
          <p:cNvCxnSpPr/>
          <p:nvPr userDrawn="1"/>
        </p:nvCxnSpPr>
        <p:spPr>
          <a:xfrm>
            <a:off x="1" y="0"/>
            <a:ext cx="12191999" cy="0"/>
          </a:xfrm>
          <a:prstGeom prst="line">
            <a:avLst/>
          </a:prstGeom>
          <a:ln w="101600">
            <a:solidFill>
              <a:srgbClr val="19295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0" y="110169"/>
            <a:ext cx="12192000" cy="0"/>
          </a:xfrm>
          <a:prstGeom prst="line">
            <a:avLst/>
          </a:prstGeom>
          <a:ln w="25400">
            <a:solidFill>
              <a:srgbClr val="E9212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 y="6858000"/>
            <a:ext cx="12191999" cy="0"/>
          </a:xfrm>
          <a:prstGeom prst="line">
            <a:avLst/>
          </a:prstGeom>
          <a:ln w="101600">
            <a:solidFill>
              <a:srgbClr val="19295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0" y="6768028"/>
            <a:ext cx="12192000" cy="0"/>
          </a:xfrm>
          <a:prstGeom prst="line">
            <a:avLst/>
          </a:prstGeom>
          <a:ln w="25400">
            <a:solidFill>
              <a:srgbClr val="E921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14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9B519-7760-41B7-8417-771305D0877A}"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305341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9B519-7760-41B7-8417-771305D0877A}"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187072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9B519-7760-41B7-8417-771305D0877A}"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327242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99B519-7760-41B7-8417-771305D0877A}"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235133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99B519-7760-41B7-8417-771305D0877A}"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348199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99B519-7760-41B7-8417-771305D0877A}" type="datetimeFigureOut">
              <a:rPr lang="en-US" smtClean="0"/>
              <a:t>3/2/2019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220238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99B519-7760-41B7-8417-771305D0877A}" type="datetimeFigureOut">
              <a:rPr lang="en-US" smtClean="0"/>
              <a:t>3/2/2019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184457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9B519-7760-41B7-8417-771305D0877A}" type="datetimeFigureOut">
              <a:rPr lang="en-US" smtClean="0"/>
              <a:t>3/2/2019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173156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99B519-7760-41B7-8417-771305D0877A}"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214863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99B519-7760-41B7-8417-771305D0877A}"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235D0-32AD-4D22-B930-7B230088F0A0}" type="slidenum">
              <a:rPr lang="en-US" smtClean="0"/>
              <a:t>‹#›</a:t>
            </a:fld>
            <a:endParaRPr lang="en-US"/>
          </a:p>
        </p:txBody>
      </p:sp>
    </p:spTree>
    <p:extLst>
      <p:ext uri="{BB962C8B-B14F-4D97-AF65-F5344CB8AC3E}">
        <p14:creationId xmlns:p14="http://schemas.microsoft.com/office/powerpoint/2010/main" val="73490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9B519-7760-41B7-8417-771305D0877A}" type="datetimeFigureOut">
              <a:rPr lang="en-US" smtClean="0"/>
              <a:t>3/2/2019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235D0-32AD-4D22-B930-7B230088F0A0}" type="slidenum">
              <a:rPr lang="en-US" smtClean="0"/>
              <a:t>‹#›</a:t>
            </a:fld>
            <a:endParaRPr lang="en-US"/>
          </a:p>
        </p:txBody>
      </p:sp>
    </p:spTree>
    <p:extLst>
      <p:ext uri="{BB962C8B-B14F-4D97-AF65-F5344CB8AC3E}">
        <p14:creationId xmlns:p14="http://schemas.microsoft.com/office/powerpoint/2010/main" val="257468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bostonplans.org/getattachment/e856c564-bf0f-47d4-9a44-75b430903f82" TargetMode="External"/><Relationship Id="rId2" Type="http://schemas.openxmlformats.org/officeDocument/2006/relationships/hyperlink" Target="http://www.ncsl.org/documents/statefed/NCSL_PublicChargeComments120718.pd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frac.org/timelimitcomment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frac.org/wp-content/uploads/snap-initiatives-to-make-snap-benefits-more-adequat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arrief@firstfocus.org" TargetMode="External"/><Relationship Id="rId2" Type="http://schemas.openxmlformats.org/officeDocument/2006/relationships/hyperlink" Target="mailto:evollinger@fra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 y="1099190"/>
            <a:ext cx="12192000" cy="11727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4800" b="1" dirty="0" smtClean="0">
                <a:solidFill>
                  <a:srgbClr val="E92124"/>
                </a:solidFill>
                <a:latin typeface="Verdana" panose="020B0604030504040204" pitchFamily="34" charset="0"/>
                <a:ea typeface="Verdana" panose="020B0604030504040204" pitchFamily="34" charset="0"/>
                <a:cs typeface="Verdana" panose="020B0604030504040204" pitchFamily="34" charset="0"/>
              </a:rPr>
              <a:t>An Update on National Immigration Policy &amp; Public Charge</a:t>
            </a:r>
            <a:endParaRPr lang="en-US" sz="4800" b="1" dirty="0">
              <a:solidFill>
                <a:srgbClr val="E92124"/>
              </a:solidFill>
              <a:latin typeface="Verdana" panose="020B0604030504040204" pitchFamily="34" charset="0"/>
              <a:ea typeface="Verdana" panose="020B0604030504040204" pitchFamily="34" charset="0"/>
              <a:cs typeface="Verdana" panose="020B0604030504040204" pitchFamily="34" charset="0"/>
            </a:endParaRPr>
          </a:p>
        </p:txBody>
      </p:sp>
      <p:sp>
        <p:nvSpPr>
          <p:cNvPr id="7" name="5-Point Star 6"/>
          <p:cNvSpPr/>
          <p:nvPr/>
        </p:nvSpPr>
        <p:spPr>
          <a:xfrm>
            <a:off x="4388385" y="1685581"/>
            <a:ext cx="3415229" cy="3150824"/>
          </a:xfrm>
          <a:prstGeom prst="star5">
            <a:avLst/>
          </a:prstGeom>
          <a:solidFill>
            <a:srgbClr val="19295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2952"/>
              </a:solidFill>
            </a:endParaRPr>
          </a:p>
        </p:txBody>
      </p:sp>
      <p:sp>
        <p:nvSpPr>
          <p:cNvPr id="4" name="Title 1"/>
          <p:cNvSpPr txBox="1">
            <a:spLocks/>
          </p:cNvSpPr>
          <p:nvPr/>
        </p:nvSpPr>
        <p:spPr>
          <a:xfrm>
            <a:off x="457664" y="3260993"/>
            <a:ext cx="11276670" cy="2808665"/>
          </a:xfrm>
          <a:prstGeom prst="rect">
            <a:avLst/>
          </a:prstGeom>
        </p:spPr>
        <p:txBody>
          <a:bodyPr>
            <a:normAutofit lnSpcReduction="10000"/>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600" b="1" dirty="0" smtClean="0">
                <a:latin typeface="Verdana" panose="020B0604030504040204" pitchFamily="34" charset="0"/>
                <a:ea typeface="Verdana" panose="020B0604030504040204" pitchFamily="34" charset="0"/>
                <a:cs typeface="Verdana" panose="020B0604030504040204" pitchFamily="34" charset="0"/>
              </a:rPr>
              <a:t>Brian Dittmeier,</a:t>
            </a:r>
            <a:r>
              <a:rPr lang="en-US" sz="2600" dirty="0" smtClean="0">
                <a:latin typeface="Verdana" panose="020B0604030504040204" pitchFamily="34" charset="0"/>
                <a:ea typeface="Verdana" panose="020B0604030504040204" pitchFamily="34" charset="0"/>
                <a:cs typeface="Verdana" panose="020B0604030504040204" pitchFamily="34" charset="0"/>
              </a:rPr>
              <a:t> Senior Public Policy Counsel</a:t>
            </a:r>
          </a:p>
          <a:p>
            <a:pPr algn="ctr"/>
            <a:r>
              <a:rPr lang="en-US" sz="2600" dirty="0" smtClean="0">
                <a:latin typeface="Verdana" panose="020B0604030504040204" pitchFamily="34" charset="0"/>
                <a:ea typeface="Verdana" panose="020B0604030504040204" pitchFamily="34" charset="0"/>
                <a:cs typeface="Verdana" panose="020B0604030504040204" pitchFamily="34" charset="0"/>
              </a:rPr>
              <a:t>National WIC Association</a:t>
            </a:r>
          </a:p>
          <a:p>
            <a:pPr algn="ctr"/>
            <a:r>
              <a:rPr lang="en-US" sz="2600" b="1" dirty="0" smtClean="0">
                <a:latin typeface="Verdana" panose="020B0604030504040204" pitchFamily="34" charset="0"/>
                <a:ea typeface="Verdana" panose="020B0604030504040204" pitchFamily="34" charset="0"/>
                <a:cs typeface="Verdana" panose="020B0604030504040204" pitchFamily="34" charset="0"/>
              </a:rPr>
              <a:t>Carrie Fitzgerald,</a:t>
            </a:r>
            <a:r>
              <a:rPr lang="en-US" sz="2600" dirty="0" smtClean="0">
                <a:latin typeface="Verdana" panose="020B0604030504040204" pitchFamily="34" charset="0"/>
                <a:ea typeface="Verdana" panose="020B0604030504040204" pitchFamily="34" charset="0"/>
                <a:cs typeface="Verdana" panose="020B0604030504040204" pitchFamily="34" charset="0"/>
              </a:rPr>
              <a:t> Vice President of Children’s Health Programs First Focus</a:t>
            </a:r>
          </a:p>
          <a:p>
            <a:pPr algn="ctr"/>
            <a:r>
              <a:rPr lang="en-US" sz="2600" b="1" dirty="0" smtClean="0">
                <a:latin typeface="Verdana" panose="020B0604030504040204" pitchFamily="34" charset="0"/>
                <a:ea typeface="Verdana" panose="020B0604030504040204" pitchFamily="34" charset="0"/>
                <a:cs typeface="Verdana" panose="020B0604030504040204" pitchFamily="34" charset="0"/>
              </a:rPr>
              <a:t>Ellen Vollinger,</a:t>
            </a:r>
            <a:r>
              <a:rPr lang="en-US" sz="2600" dirty="0" smtClean="0">
                <a:latin typeface="Verdana" panose="020B0604030504040204" pitchFamily="34" charset="0"/>
                <a:ea typeface="Verdana" panose="020B0604030504040204" pitchFamily="34" charset="0"/>
                <a:cs typeface="Verdana" panose="020B0604030504040204" pitchFamily="34" charset="0"/>
              </a:rPr>
              <a:t> Legal Director</a:t>
            </a:r>
          </a:p>
          <a:p>
            <a:pPr algn="ctr"/>
            <a:r>
              <a:rPr lang="en-US" sz="2600" dirty="0" smtClean="0">
                <a:latin typeface="Verdana" panose="020B0604030504040204" pitchFamily="34" charset="0"/>
                <a:ea typeface="Verdana" panose="020B0604030504040204" pitchFamily="34" charset="0"/>
                <a:cs typeface="Verdana" panose="020B0604030504040204" pitchFamily="34" charset="0"/>
              </a:rPr>
              <a:t>Food Research &amp; Action Center</a:t>
            </a:r>
            <a:endParaRPr lang="en-US" sz="2600" b="1"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US" sz="280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2800" dirty="0" smtClean="0">
                <a:latin typeface="Verdana" panose="020B0604030504040204" pitchFamily="34" charset="0"/>
                <a:ea typeface="Verdana" panose="020B0604030504040204" pitchFamily="34" charset="0"/>
                <a:cs typeface="Verdana" panose="020B0604030504040204" pitchFamily="34" charset="0"/>
              </a:rPr>
              <a:t>March 4, 2019 </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4262708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71961" y="109145"/>
            <a:ext cx="10950498"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Next Steps for the Proposed Rule</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641559" y="1281926"/>
            <a:ext cx="11134129" cy="5375352"/>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DHS will issue a “final rule.” It is unclear when, but could happen later this spring</a:t>
            </a:r>
          </a:p>
          <a:p>
            <a:r>
              <a:rPr lang="en-US" dirty="0" smtClean="0">
                <a:latin typeface="Verdana" panose="020B0604030504040204" pitchFamily="34" charset="0"/>
                <a:ea typeface="Verdana" panose="020B0604030504040204" pitchFamily="34" charset="0"/>
                <a:cs typeface="Verdana" panose="020B0604030504040204" pitchFamily="34" charset="0"/>
              </a:rPr>
              <a:t>The final rule should have a 60-day grace period, in which benefits use would not count in a future public charge review</a:t>
            </a:r>
          </a:p>
          <a:p>
            <a:r>
              <a:rPr lang="en-US" dirty="0" smtClean="0">
                <a:latin typeface="Verdana" panose="020B0604030504040204" pitchFamily="34" charset="0"/>
                <a:ea typeface="Verdana" panose="020B0604030504040204" pitchFamily="34" charset="0"/>
                <a:cs typeface="Verdana" panose="020B0604030504040204" pitchFamily="34" charset="0"/>
              </a:rPr>
              <a:t>This period will require WIC clinics to respond quickly to questions about eligibility and the consequences of WIC participation</a:t>
            </a:r>
          </a:p>
          <a:p>
            <a:r>
              <a:rPr lang="en-US" dirty="0" smtClean="0">
                <a:latin typeface="Verdana" panose="020B0604030504040204" pitchFamily="34" charset="0"/>
                <a:ea typeface="Verdana" panose="020B0604030504040204" pitchFamily="34" charset="0"/>
                <a:cs typeface="Verdana" panose="020B0604030504040204" pitchFamily="34" charset="0"/>
              </a:rPr>
              <a:t>NWA will provide guidance to clinics if and when there is a </a:t>
            </a:r>
            <a:br>
              <a:rPr lang="en-US" dirty="0" smtClean="0">
                <a:latin typeface="Verdana" panose="020B0604030504040204" pitchFamily="34" charset="0"/>
                <a:ea typeface="Verdana" panose="020B0604030504040204" pitchFamily="34" charset="0"/>
                <a:cs typeface="Verdana" panose="020B0604030504040204" pitchFamily="34" charset="0"/>
              </a:rPr>
            </a:br>
            <a:r>
              <a:rPr lang="en-US" dirty="0" smtClean="0">
                <a:latin typeface="Verdana" panose="020B0604030504040204" pitchFamily="34" charset="0"/>
                <a:ea typeface="Verdana" panose="020B0604030504040204" pitchFamily="34" charset="0"/>
                <a:cs typeface="Verdana" panose="020B0604030504040204" pitchFamily="34" charset="0"/>
              </a:rPr>
              <a:t>        policy change</a:t>
            </a:r>
          </a:p>
        </p:txBody>
      </p:sp>
    </p:spTree>
    <p:extLst>
      <p:ext uri="{BB962C8B-B14F-4D97-AF65-F5344CB8AC3E}">
        <p14:creationId xmlns:p14="http://schemas.microsoft.com/office/powerpoint/2010/main" val="394783531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51862" y="109145"/>
            <a:ext cx="8965581"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What about the FAM?</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596954" y="1058902"/>
            <a:ext cx="11134129" cy="5375352"/>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The Foreign Affairs Manual is the guidance for consular officers on how to evaluate visa applications</a:t>
            </a:r>
          </a:p>
          <a:p>
            <a:r>
              <a:rPr lang="en-US" dirty="0" smtClean="0">
                <a:latin typeface="Verdana" panose="020B0604030504040204" pitchFamily="34" charset="0"/>
                <a:ea typeface="Verdana" panose="020B0604030504040204" pitchFamily="34" charset="0"/>
                <a:cs typeface="Verdana" panose="020B0604030504040204" pitchFamily="34" charset="0"/>
              </a:rPr>
              <a:t>January 2018 FAM changes were broader than the proposed public charge rule</a:t>
            </a:r>
          </a:p>
          <a:p>
            <a:r>
              <a:rPr lang="en-US" dirty="0" smtClean="0">
                <a:latin typeface="Verdana" panose="020B0604030504040204" pitchFamily="34" charset="0"/>
                <a:ea typeface="Verdana" panose="020B0604030504040204" pitchFamily="34" charset="0"/>
                <a:cs typeface="Verdana" panose="020B0604030504040204" pitchFamily="34" charset="0"/>
              </a:rPr>
              <a:t>Permit consideration – through a totality test – of any public assistance obtained by the immigrant, the immigrant’s family, the sponsor, or the sponsor’s family</a:t>
            </a:r>
          </a:p>
          <a:p>
            <a:r>
              <a:rPr lang="en-US" dirty="0" smtClean="0">
                <a:latin typeface="Verdana" panose="020B0604030504040204" pitchFamily="34" charset="0"/>
                <a:ea typeface="Verdana" panose="020B0604030504040204" pitchFamily="34" charset="0"/>
                <a:cs typeface="Verdana" panose="020B0604030504040204" pitchFamily="34" charset="0"/>
              </a:rPr>
              <a:t>FAM changes have led to increased denials of visas for individuals with disabilities, but still limited application</a:t>
            </a:r>
          </a:p>
          <a:p>
            <a:pPr lvl="3"/>
            <a:r>
              <a:rPr lang="en-US" sz="2800" dirty="0" smtClean="0">
                <a:latin typeface="Verdana" panose="020B0604030504040204" pitchFamily="34" charset="0"/>
                <a:ea typeface="Verdana" panose="020B0604030504040204" pitchFamily="34" charset="0"/>
                <a:cs typeface="Verdana" panose="020B0604030504040204" pitchFamily="34" charset="0"/>
              </a:rPr>
              <a:t>Considers past use, so current participants should not refuse benefits.</a:t>
            </a:r>
          </a:p>
        </p:txBody>
      </p:sp>
    </p:spTree>
    <p:extLst>
      <p:ext uri="{BB962C8B-B14F-4D97-AF65-F5344CB8AC3E}">
        <p14:creationId xmlns:p14="http://schemas.microsoft.com/office/powerpoint/2010/main" val="81106644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97152" y="109145"/>
            <a:ext cx="10326028"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What are the main takeaways?</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641559" y="1281926"/>
            <a:ext cx="11134129" cy="5375352"/>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The public charge rule is not final until DHS issues a final rule. The admissions policy will not change until that time, will not be retroactive, and will include a 60-day grace period for participants.</a:t>
            </a:r>
          </a:p>
          <a:p>
            <a:r>
              <a:rPr lang="en-US" dirty="0" smtClean="0">
                <a:latin typeface="Verdana" panose="020B0604030504040204" pitchFamily="34" charset="0"/>
                <a:ea typeface="Verdana" panose="020B0604030504040204" pitchFamily="34" charset="0"/>
                <a:cs typeface="Verdana" panose="020B0604030504040204" pitchFamily="34" charset="0"/>
              </a:rPr>
              <a:t>The FAM changes pose risks to individuals who are going to sponsor a family member or leave the country.</a:t>
            </a:r>
          </a:p>
          <a:p>
            <a:r>
              <a:rPr lang="en-US" dirty="0" smtClean="0">
                <a:latin typeface="Verdana" panose="020B0604030504040204" pitchFamily="34" charset="0"/>
                <a:ea typeface="Verdana" panose="020B0604030504040204" pitchFamily="34" charset="0"/>
                <a:cs typeface="Verdana" panose="020B0604030504040204" pitchFamily="34" charset="0"/>
              </a:rPr>
              <a:t>Participants should have nuanced conversations with attorneys to balance their status-related fears with their health and nutrition needs.</a:t>
            </a:r>
          </a:p>
        </p:txBody>
      </p:sp>
    </p:spTree>
    <p:extLst>
      <p:ext uri="{BB962C8B-B14F-4D97-AF65-F5344CB8AC3E}">
        <p14:creationId xmlns:p14="http://schemas.microsoft.com/office/powerpoint/2010/main" val="172814956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3025" y="109145"/>
            <a:ext cx="10326028"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Other Immigration Concerns</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641559" y="1281926"/>
            <a:ext cx="11134129" cy="5375352"/>
          </a:xfrm>
        </p:spPr>
        <p:txBody>
          <a:bodyPr>
            <a:normAutofit/>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State legislatures are contemplating restricting immigrant access to WIC and other prenatal services received through Medicaid.</a:t>
            </a:r>
          </a:p>
          <a:p>
            <a:r>
              <a:rPr lang="en-US" sz="2400" dirty="0" smtClean="0">
                <a:latin typeface="Verdana" panose="020B0604030504040204" pitchFamily="34" charset="0"/>
                <a:ea typeface="Verdana" panose="020B0604030504040204" pitchFamily="34" charset="0"/>
                <a:cs typeface="Verdana" panose="020B0604030504040204" pitchFamily="34" charset="0"/>
              </a:rPr>
              <a:t>Rep. Adriano </a:t>
            </a:r>
            <a:r>
              <a:rPr lang="en-US" sz="2400" dirty="0" err="1" smtClean="0">
                <a:latin typeface="Verdana" panose="020B0604030504040204" pitchFamily="34" charset="0"/>
                <a:ea typeface="Verdana" panose="020B0604030504040204" pitchFamily="34" charset="0"/>
                <a:cs typeface="Verdana" panose="020B0604030504040204" pitchFamily="34" charset="0"/>
              </a:rPr>
              <a:t>Espaillat</a:t>
            </a:r>
            <a:r>
              <a:rPr lang="en-US" sz="2400" dirty="0" smtClean="0">
                <a:latin typeface="Verdana" panose="020B0604030504040204" pitchFamily="34" charset="0"/>
                <a:ea typeface="Verdana" panose="020B0604030504040204" pitchFamily="34" charset="0"/>
                <a:cs typeface="Verdana" panose="020B0604030504040204" pitchFamily="34" charset="0"/>
              </a:rPr>
              <a:t> (D-NY) introduced the Protecting Sensitive Locations Act, to codify the sensitive location doctrine and expand it to include all WIC clinics.</a:t>
            </a:r>
          </a:p>
          <a:p>
            <a:r>
              <a:rPr lang="en-US" sz="2400" dirty="0" smtClean="0">
                <a:latin typeface="Verdana" panose="020B0604030504040204" pitchFamily="34" charset="0"/>
                <a:ea typeface="Verdana" panose="020B0604030504040204" pitchFamily="34" charset="0"/>
                <a:cs typeface="Verdana" panose="020B0604030504040204" pitchFamily="34" charset="0"/>
              </a:rPr>
              <a:t>The Supreme Court will soon be hearing a case on whether to permit a citizenship question on the 2020 Census, which could impact the WIC funding formula.</a:t>
            </a:r>
          </a:p>
          <a:p>
            <a:r>
              <a:rPr lang="en-US" sz="2400" dirty="0" smtClean="0">
                <a:latin typeface="Verdana" panose="020B0604030504040204" pitchFamily="34" charset="0"/>
                <a:ea typeface="Verdana" panose="020B0604030504040204" pitchFamily="34" charset="0"/>
                <a:cs typeface="Verdana" panose="020B0604030504040204" pitchFamily="34" charset="0"/>
              </a:rPr>
              <a:t>The Administration is still weighing whether to permit detention of migrant children and the conditions of facilities that house detained</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	children</a:t>
            </a:r>
            <a:r>
              <a:rPr lang="en-US" sz="2800" dirty="0" smtClean="0">
                <a:latin typeface="Verdana" panose="020B0604030504040204" pitchFamily="34" charset="0"/>
                <a:ea typeface="Verdana" panose="020B0604030504040204" pitchFamily="34" charset="0"/>
                <a:cs typeface="Verdana" panose="020B0604030504040204" pitchFamily="34" charset="0"/>
              </a:rPr>
              <a:t>.</a:t>
            </a:r>
            <a:r>
              <a:rPr lang="en-US" dirty="0" smtClean="0">
                <a:latin typeface="Verdana" panose="020B0604030504040204" pitchFamily="34" charset="0"/>
                <a:ea typeface="Verdana" panose="020B0604030504040204" pitchFamily="34" charset="0"/>
                <a:cs typeface="Verdana" panose="020B0604030504040204" pitchFamily="34" charset="0"/>
              </a:rPr>
              <a:t> </a:t>
            </a:r>
          </a:p>
          <a:p>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16854857"/>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066800"/>
            <a:ext cx="7924800" cy="762000"/>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
        <p:nvSpPr>
          <p:cNvPr id="9" name="Text Placeholder 3"/>
          <p:cNvSpPr txBox="1">
            <a:spLocks/>
          </p:cNvSpPr>
          <p:nvPr/>
        </p:nvSpPr>
        <p:spPr>
          <a:xfrm>
            <a:off x="1752600" y="189468"/>
            <a:ext cx="86106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solidFill>
                  <a:srgbClr val="0A579C"/>
                </a:solidFill>
              </a:rPr>
              <a:t>The federal nutrition programs are key health interventions &amp; supports for those experiencing food insecurity or at-risk for food insecurity.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1591" y="6191629"/>
            <a:ext cx="1328818" cy="53030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7294" y="2351946"/>
            <a:ext cx="5486399" cy="3657599"/>
          </a:xfrm>
          <a:prstGeom prst="rect">
            <a:avLst/>
          </a:prstGeom>
        </p:spPr>
      </p:pic>
    </p:spTree>
    <p:extLst>
      <p:ext uri="{BB962C8B-B14F-4D97-AF65-F5344CB8AC3E}">
        <p14:creationId xmlns:p14="http://schemas.microsoft.com/office/powerpoint/2010/main" val="3033194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1828800" y="762000"/>
          <a:ext cx="8382000" cy="3851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239370" y="4805658"/>
            <a:ext cx="7819030" cy="954107"/>
          </a:xfrm>
          <a:prstGeom prst="rect">
            <a:avLst/>
          </a:prstGeom>
          <a:noFill/>
        </p:spPr>
        <p:txBody>
          <a:bodyPr wrap="square" rtlCol="0">
            <a:spAutoFit/>
          </a:bodyPr>
          <a:lstStyle/>
          <a:p>
            <a:pPr defTabSz="457200"/>
            <a:r>
              <a:rPr lang="en-US" sz="1400" dirty="0">
                <a:solidFill>
                  <a:prstClr val="black"/>
                </a:solidFill>
                <a:latin typeface="Calibri"/>
              </a:rPr>
              <a:t>*Federal nutrition programs = Supplemental Nutrition Assistance Program (SNAP); Special Supplemental Nutrition Program for Women, Infants, and Children (WIC); National School Lunch Program; School Breakfast Program; Child and Adult Care Food Program (CACFP); Summer &amp; Afterschool Nutrition Programs</a:t>
            </a:r>
          </a:p>
        </p:txBody>
      </p:sp>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31591" y="6191629"/>
            <a:ext cx="1328818" cy="530308"/>
          </a:xfrm>
          <a:prstGeom prst="rect">
            <a:avLst/>
          </a:prstGeom>
        </p:spPr>
      </p:pic>
    </p:spTree>
    <p:extLst>
      <p:ext uri="{BB962C8B-B14F-4D97-AF65-F5344CB8AC3E}">
        <p14:creationId xmlns:p14="http://schemas.microsoft.com/office/powerpoint/2010/main" val="1385257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1282174"/>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Public Charge Rule and SNAP</a:t>
            </a:r>
          </a:p>
        </p:txBody>
      </p:sp>
      <p:sp>
        <p:nvSpPr>
          <p:cNvPr id="7" name="TextBox 6"/>
          <p:cNvSpPr txBox="1"/>
          <p:nvPr/>
        </p:nvSpPr>
        <p:spPr>
          <a:xfrm>
            <a:off x="1981200" y="2353734"/>
            <a:ext cx="8229600" cy="6586419"/>
          </a:xfrm>
          <a:prstGeom prst="rect">
            <a:avLst/>
          </a:prstGeom>
          <a:noFill/>
        </p:spPr>
        <p:txBody>
          <a:bodyPr wrap="square" rtlCol="0">
            <a:spAutoFit/>
          </a:bodyPr>
          <a:lstStyle/>
          <a:p>
            <a:r>
              <a:rPr lang="en-US" sz="2800" b="1" dirty="0"/>
              <a:t>For almost two decades, U.S. immigration officials explicitly reassured people that SNAP participation would not affect their ability to become lawful permanent residents.  </a:t>
            </a:r>
          </a:p>
          <a:p>
            <a:endParaRPr lang="en-US" sz="2800" b="1" dirty="0"/>
          </a:p>
          <a:p>
            <a:r>
              <a:rPr lang="en-US" sz="2800" b="1" dirty="0"/>
              <a:t>Receipt of non-cash benefits has never been the determining factor in deciding whether an individual is likely to become a public charge. </a:t>
            </a:r>
          </a:p>
          <a:p>
            <a:endParaRPr lang="en-US" b="1" dirty="0"/>
          </a:p>
          <a:p>
            <a:endParaRPr lang="en-US" b="1" dirty="0"/>
          </a:p>
          <a:p>
            <a:endParaRPr lang="en-US" b="1" dirty="0"/>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2"/>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959578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1282174"/>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FRAC and Many Others Oppose </a:t>
            </a:r>
            <a:br>
              <a:rPr lang="en-US" sz="3600" b="1" dirty="0">
                <a:solidFill>
                  <a:srgbClr val="0A579C"/>
                </a:solidFill>
                <a:latin typeface="Proxima Nova Semibold"/>
                <a:cs typeface="Proxima Nova Semibold"/>
              </a:rPr>
            </a:br>
            <a:r>
              <a:rPr lang="en-US" sz="3600" b="1" dirty="0">
                <a:solidFill>
                  <a:srgbClr val="0A579C"/>
                </a:solidFill>
                <a:latin typeface="Proxima Nova Semibold"/>
                <a:cs typeface="Proxima Nova Semibold"/>
              </a:rPr>
              <a:t>Public Charge Proposed Rule</a:t>
            </a:r>
          </a:p>
        </p:txBody>
      </p:sp>
      <p:sp>
        <p:nvSpPr>
          <p:cNvPr id="7" name="TextBox 6"/>
          <p:cNvSpPr txBox="1"/>
          <p:nvPr/>
        </p:nvSpPr>
        <p:spPr>
          <a:xfrm>
            <a:off x="1981200" y="2353734"/>
            <a:ext cx="8229600" cy="5909311"/>
          </a:xfrm>
          <a:prstGeom prst="rect">
            <a:avLst/>
          </a:prstGeom>
          <a:noFill/>
        </p:spPr>
        <p:txBody>
          <a:bodyPr wrap="square" rtlCol="0">
            <a:spAutoFit/>
          </a:bodyPr>
          <a:lstStyle/>
          <a:p>
            <a:r>
              <a:rPr lang="en-US" b="1" dirty="0"/>
              <a:t>The Department of Homeland Security’s proposed Rule “Inadmissibility on Public Charge Grounds”</a:t>
            </a:r>
          </a:p>
          <a:p>
            <a:endParaRPr lang="en-US" b="1" dirty="0"/>
          </a:p>
          <a:p>
            <a:r>
              <a:rPr lang="en-US" b="1" dirty="0"/>
              <a:t>--contradicts decades of public policy regarding which public benefits may be accessed without public charge consequences</a:t>
            </a:r>
          </a:p>
          <a:p>
            <a:r>
              <a:rPr lang="en-US" b="1" dirty="0"/>
              <a:t>-- risks undue harm to the well-being of people seeking to make a better life, </a:t>
            </a:r>
          </a:p>
          <a:p>
            <a:r>
              <a:rPr lang="en-US" b="1" dirty="0"/>
              <a:t>--shifts burdens to states, localities, charities and families, </a:t>
            </a:r>
          </a:p>
          <a:p>
            <a:r>
              <a:rPr lang="en-US" b="1" dirty="0"/>
              <a:t>--has negative consequences for local economies and individual economic success,</a:t>
            </a:r>
          </a:p>
          <a:p>
            <a:r>
              <a:rPr lang="en-US" b="1" dirty="0"/>
              <a:t>--runs counter to this nation’s long-standing values and traditions of diversity and decency.</a:t>
            </a:r>
          </a:p>
          <a:p>
            <a:endParaRPr lang="en-US" b="1" dirty="0"/>
          </a:p>
          <a:p>
            <a:r>
              <a:rPr lang="en-US" b="1" dirty="0"/>
              <a:t>240,000 comments were submitted during the pubic comment period that closed on December 10, 2018.</a:t>
            </a:r>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2"/>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634925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1282174"/>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Administration Concedes Negative Health Impacts</a:t>
            </a:r>
          </a:p>
        </p:txBody>
      </p:sp>
      <p:sp>
        <p:nvSpPr>
          <p:cNvPr id="7" name="TextBox 6"/>
          <p:cNvSpPr txBox="1"/>
          <p:nvPr/>
        </p:nvSpPr>
        <p:spPr>
          <a:xfrm>
            <a:off x="1981200" y="2353734"/>
            <a:ext cx="8229600" cy="5909311"/>
          </a:xfrm>
          <a:prstGeom prst="rect">
            <a:avLst/>
          </a:prstGeom>
          <a:noFill/>
        </p:spPr>
        <p:txBody>
          <a:bodyPr wrap="square" rtlCol="0">
            <a:spAutoFit/>
          </a:bodyPr>
          <a:lstStyle/>
          <a:p>
            <a:r>
              <a:rPr lang="en-US" b="1" dirty="0"/>
              <a:t>“Disenrollment or forgoing enrollment in a public benefits program by aliens otherwise eligible for these programs could lead to:</a:t>
            </a:r>
          </a:p>
          <a:p>
            <a:pPr lvl="0"/>
            <a:r>
              <a:rPr lang="en-US" b="1" dirty="0"/>
              <a:t>worse health outcomes, including increased prevalence of obesity and malnutrition, especially for pregnant or breastfeeding women, infants, or children, and reduced prescription adherence; </a:t>
            </a:r>
          </a:p>
          <a:p>
            <a:pPr lvl="0"/>
            <a:r>
              <a:rPr lang="en-US" b="1" dirty="0"/>
              <a:t>increased use of emergency rooms and emergent care as a method of primary health care due to delayed treatment; </a:t>
            </a:r>
          </a:p>
          <a:p>
            <a:pPr lvl="0"/>
            <a:r>
              <a:rPr lang="en-US" b="1" dirty="0"/>
              <a:t>increased prevalence of communicable diseases, including among members of the U.S. citizen population who are not vaccinated; </a:t>
            </a:r>
          </a:p>
          <a:p>
            <a:pPr lvl="0"/>
            <a:r>
              <a:rPr lang="en-US" b="1" dirty="0"/>
              <a:t>increases in uncompensated care in which a treatment or service is not paid for by an insurer or patient;</a:t>
            </a:r>
          </a:p>
          <a:p>
            <a:pPr lvl="0"/>
            <a:r>
              <a:rPr lang="en-US" b="1" dirty="0"/>
              <a:t>increased rates of poverty and housing instability; and </a:t>
            </a:r>
          </a:p>
          <a:p>
            <a:pPr lvl="0"/>
            <a:r>
              <a:rPr lang="en-US" b="1" dirty="0"/>
              <a:t>reduced productivity and educational attainment.”</a:t>
            </a:r>
          </a:p>
          <a:p>
            <a:r>
              <a:rPr lang="en-US" sz="1000" b="1" dirty="0"/>
              <a:t>(See page 51, 270 of proposal)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2"/>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2083096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1282174"/>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Complexity Likely to Lead Eligible People to Forego SNAP</a:t>
            </a:r>
          </a:p>
        </p:txBody>
      </p:sp>
      <p:sp>
        <p:nvSpPr>
          <p:cNvPr id="7" name="TextBox 6"/>
          <p:cNvSpPr txBox="1"/>
          <p:nvPr/>
        </p:nvSpPr>
        <p:spPr>
          <a:xfrm>
            <a:off x="1981200" y="2353733"/>
            <a:ext cx="8229600" cy="3970318"/>
          </a:xfrm>
          <a:prstGeom prst="rect">
            <a:avLst/>
          </a:prstGeom>
          <a:noFill/>
        </p:spPr>
        <p:txBody>
          <a:bodyPr wrap="square" rtlCol="0">
            <a:spAutoFit/>
          </a:bodyPr>
          <a:lstStyle/>
          <a:p>
            <a:r>
              <a:rPr lang="en-US" b="1" dirty="0"/>
              <a:t>SNAP eligibility varies for people who are not citizens:  those not documented are </a:t>
            </a:r>
            <a:r>
              <a:rPr lang="en-US" b="1" u="sng" dirty="0"/>
              <a:t>not</a:t>
            </a:r>
            <a:r>
              <a:rPr lang="en-US" b="1" dirty="0"/>
              <a:t> eligible, but rules differ for other noncitizens depending on immigration status</a:t>
            </a:r>
          </a:p>
          <a:p>
            <a:endParaRPr lang="en-US" b="1" dirty="0"/>
          </a:p>
          <a:p>
            <a:r>
              <a:rPr lang="en-US" b="1" dirty="0"/>
              <a:t>Proposed public charge rule is likely to add to confusion for immigrants, SNAP agency personnel, social service providers, charitable networks, and advocates trying to determine if particular individuals or households could receive SNAP without immigration status being put at risk. </a:t>
            </a:r>
          </a:p>
          <a:p>
            <a:endParaRPr lang="en-US" b="1" dirty="0"/>
          </a:p>
          <a:p>
            <a:r>
              <a:rPr lang="en-US" b="1" dirty="0"/>
              <a:t>Out of caution, needy people eligible for SNAP may forgo benefits.  </a:t>
            </a:r>
          </a:p>
          <a:p>
            <a:endParaRPr lang="en-US" b="1" dirty="0"/>
          </a:p>
          <a:p>
            <a:r>
              <a:rPr lang="en-US" b="1" dirty="0"/>
              <a:t>Based on anecdotal reports, many eligible immigrant HHs </a:t>
            </a:r>
            <a:r>
              <a:rPr lang="en-US" b="1" u="sng" dirty="0"/>
              <a:t>already</a:t>
            </a:r>
            <a:r>
              <a:rPr lang="en-US" b="1" dirty="0"/>
              <a:t> are forgoing benefits because of the chilling effect of the public charge proposal and other negative immigration policies.</a:t>
            </a:r>
            <a:endParaRPr lang="en-US" dirty="0"/>
          </a:p>
          <a:p>
            <a:endParaRPr lang="en-US"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2"/>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4256139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3406" y="201893"/>
            <a:ext cx="1141379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192952"/>
                </a:solidFill>
                <a:latin typeface="Verdana" panose="020B0604030504040204" pitchFamily="34" charset="0"/>
                <a:ea typeface="Verdana" panose="020B0604030504040204" pitchFamily="34" charset="0"/>
                <a:cs typeface="Verdana" panose="020B0604030504040204" pitchFamily="34" charset="0"/>
              </a:rPr>
              <a:t>Session Outline</a:t>
            </a:r>
          </a:p>
        </p:txBody>
      </p:sp>
      <p:sp>
        <p:nvSpPr>
          <p:cNvPr id="5" name="Title 1"/>
          <p:cNvSpPr txBox="1">
            <a:spLocks/>
          </p:cNvSpPr>
          <p:nvPr/>
        </p:nvSpPr>
        <p:spPr>
          <a:xfrm>
            <a:off x="473406" y="1613647"/>
            <a:ext cx="11636298" cy="4128785"/>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panose="020B0604020202020204" pitchFamily="34" charset="0"/>
              <a:buChar char="•"/>
            </a:pPr>
            <a:r>
              <a:rPr lang="en-US" sz="2800" dirty="0" smtClean="0">
                <a:latin typeface="Verdana" panose="020B0604030504040204" pitchFamily="34" charset="0"/>
                <a:ea typeface="Verdana" panose="020B0604030504040204" pitchFamily="34" charset="0"/>
                <a:cs typeface="Verdana" panose="020B0604030504040204" pitchFamily="34" charset="0"/>
              </a:rPr>
              <a:t>Overview of Public Charge and Current Status</a:t>
            </a:r>
          </a:p>
          <a:p>
            <a:pPr marL="457200" indent="-457200">
              <a:buFont typeface="Arial" panose="020B0604020202020204" pitchFamily="34" charset="0"/>
              <a:buChar char="•"/>
            </a:pPr>
            <a:endParaRPr lang="en-US" sz="28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Font typeface="Arial" panose="020B0604020202020204" pitchFamily="34" charset="0"/>
              <a:buChar char="•"/>
            </a:pPr>
            <a:r>
              <a:rPr lang="en-US" sz="2800" dirty="0" smtClean="0">
                <a:latin typeface="Verdana" panose="020B0604030504040204" pitchFamily="34" charset="0"/>
                <a:ea typeface="Verdana" panose="020B0604030504040204" pitchFamily="34" charset="0"/>
                <a:cs typeface="Gisha" panose="020B0502040204020203" pitchFamily="34" charset="-79"/>
              </a:rPr>
              <a:t>Other Immigration Issues Affecting the WIC Community</a:t>
            </a:r>
          </a:p>
          <a:p>
            <a:pPr marL="457200" indent="-457200">
              <a:buFont typeface="Arial" panose="020B0604020202020204" pitchFamily="34" charset="0"/>
              <a:buChar char="•"/>
            </a:pPr>
            <a:endParaRPr lang="en-US" sz="2800" dirty="0" smtClean="0">
              <a:latin typeface="Verdana" panose="020B0604030504040204" pitchFamily="34" charset="0"/>
              <a:ea typeface="Verdana" panose="020B0604030504040204" pitchFamily="34" charset="0"/>
              <a:cs typeface="Gisha" panose="020B0502040204020203" pitchFamily="34" charset="-79"/>
            </a:endParaRPr>
          </a:p>
          <a:p>
            <a:pPr marL="457200" indent="-457200">
              <a:buFont typeface="Arial" panose="020B0604020202020204" pitchFamily="34" charset="0"/>
              <a:buChar char="•"/>
            </a:pPr>
            <a:r>
              <a:rPr lang="en-US" sz="2800" dirty="0" smtClean="0">
                <a:latin typeface="Verdana" panose="020B0604030504040204" pitchFamily="34" charset="0"/>
                <a:ea typeface="Verdana" panose="020B0604030504040204" pitchFamily="34" charset="0"/>
                <a:cs typeface="Gisha" panose="020B0502040204020203" pitchFamily="34" charset="-79"/>
              </a:rPr>
              <a:t>Public Charge Response and Outlook</a:t>
            </a:r>
          </a:p>
          <a:p>
            <a:pPr marL="457200" indent="-457200">
              <a:buFont typeface="Arial" panose="020B0604020202020204" pitchFamily="34" charset="0"/>
              <a:buChar char="•"/>
            </a:pPr>
            <a:endParaRPr lang="en-US" sz="2800" dirty="0" smtClean="0">
              <a:latin typeface="Verdana" panose="020B0604030504040204" pitchFamily="34" charset="0"/>
              <a:ea typeface="Verdana" panose="020B0604030504040204" pitchFamily="34" charset="0"/>
              <a:cs typeface="Gisha" panose="020B0502040204020203" pitchFamily="34" charset="-79"/>
            </a:endParaRPr>
          </a:p>
          <a:p>
            <a:pPr marL="457200" indent="-457200">
              <a:buFont typeface="Arial" panose="020B0604020202020204" pitchFamily="34" charset="0"/>
              <a:buChar char="•"/>
            </a:pPr>
            <a:r>
              <a:rPr lang="en-US" sz="2800" dirty="0" smtClean="0">
                <a:latin typeface="Verdana" panose="020B0604030504040204" pitchFamily="34" charset="0"/>
                <a:ea typeface="Verdana" panose="020B0604030504040204" pitchFamily="34" charset="0"/>
                <a:cs typeface="Gisha" panose="020B0502040204020203" pitchFamily="34" charset="-79"/>
              </a:rPr>
              <a:t>Additional Threats to Public Benefits Programs</a:t>
            </a:r>
            <a:r>
              <a:rPr lang="en-US" sz="2800" dirty="0" smtClean="0">
                <a:latin typeface="Gisha" panose="020B0502040204020203" pitchFamily="34" charset="-79"/>
                <a:cs typeface="Gisha" panose="020B0502040204020203" pitchFamily="34" charset="-79"/>
              </a:rPr>
              <a:t/>
            </a:r>
            <a:br>
              <a:rPr lang="en-US" sz="2800" dirty="0" smtClean="0">
                <a:latin typeface="Gisha" panose="020B0502040204020203" pitchFamily="34" charset="-79"/>
                <a:cs typeface="Gisha" panose="020B0502040204020203" pitchFamily="34" charset="-79"/>
              </a:rPr>
            </a:br>
            <a:endParaRPr lang="en-US" sz="28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34213313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98600" y="1282175"/>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Negative Impacts on States and Cities</a:t>
            </a:r>
          </a:p>
        </p:txBody>
      </p:sp>
      <p:sp>
        <p:nvSpPr>
          <p:cNvPr id="7" name="TextBox 6"/>
          <p:cNvSpPr txBox="1"/>
          <p:nvPr/>
        </p:nvSpPr>
        <p:spPr>
          <a:xfrm>
            <a:off x="1981200" y="2353733"/>
            <a:ext cx="8229600" cy="2492990"/>
          </a:xfrm>
          <a:prstGeom prst="rect">
            <a:avLst/>
          </a:prstGeom>
          <a:noFill/>
        </p:spPr>
        <p:txBody>
          <a:bodyPr wrap="square" rtlCol="0">
            <a:spAutoFit/>
          </a:bodyPr>
          <a:lstStyle/>
          <a:p>
            <a:r>
              <a:rPr lang="en-US" b="1" dirty="0"/>
              <a:t>NCSL:  “If this rule goes forward, everything from children’s health and nutrition, access to health care and housing options will be compromised, with very real and substantive fiscal and economic impacts on states. DHS has not conducted any research to determine the extent of the impact on state economies, nor has it consulted with state legislatures, responsible for state appropriations, to discern this information.”  </a:t>
            </a:r>
            <a:r>
              <a:rPr lang="en-US" sz="1200" b="1" u="sng" dirty="0">
                <a:hlinkClick r:id="rId2"/>
              </a:rPr>
              <a:t>http://www.ncsl.org/documents/statefed/NCSL_PublicChargeComments120718.pdf</a:t>
            </a:r>
            <a:r>
              <a:rPr lang="en-US" sz="1200" b="1" dirty="0"/>
              <a:t> </a:t>
            </a:r>
          </a:p>
          <a:p>
            <a:endParaRPr lang="en-US" sz="1600" b="1" dirty="0"/>
          </a:p>
          <a:p>
            <a:r>
              <a:rPr lang="en-US" sz="1600" b="1" dirty="0"/>
              <a:t>Boston:   Annual loss of $2.6M to $10M purchasing power in Boston from the loss of SNAP due to public charge </a:t>
            </a:r>
            <a:r>
              <a:rPr lang="en-US" sz="1200" b="1" u="sng" dirty="0">
                <a:hlinkClick r:id="rId3"/>
              </a:rPr>
              <a:t>http://www.bostonplans.org/getattachment/e856c564-bf0f-47d4-9a44-75b430903f82</a:t>
            </a:r>
            <a:r>
              <a:rPr lang="en-US" sz="1200" b="1" dirty="0"/>
              <a:t> </a:t>
            </a:r>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4"/>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606092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98600" y="1282175"/>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Additional Policies Impacting SNAP</a:t>
            </a:r>
          </a:p>
        </p:txBody>
      </p:sp>
      <p:sp>
        <p:nvSpPr>
          <p:cNvPr id="7" name="TextBox 6"/>
          <p:cNvSpPr txBox="1"/>
          <p:nvPr/>
        </p:nvSpPr>
        <p:spPr>
          <a:xfrm>
            <a:off x="1981200" y="2353733"/>
            <a:ext cx="8229600" cy="3046988"/>
          </a:xfrm>
          <a:prstGeom prst="rect">
            <a:avLst/>
          </a:prstGeom>
          <a:noFill/>
        </p:spPr>
        <p:txBody>
          <a:bodyPr wrap="square" rtlCol="0">
            <a:spAutoFit/>
          </a:bodyPr>
          <a:lstStyle/>
          <a:p>
            <a:r>
              <a:rPr lang="en-US" sz="1600" b="1" dirty="0"/>
              <a:t>USDA has published proposed rule that would eliminate SNAP for 755K adults without dependents (comments close 4/2/19).  </a:t>
            </a:r>
          </a:p>
          <a:p>
            <a:endParaRPr lang="en-US" sz="1600" b="1" dirty="0"/>
          </a:p>
          <a:p>
            <a:r>
              <a:rPr lang="en-US" sz="1600" b="1" dirty="0"/>
              <a:t>FRAC’s platform facilitates commenting: </a:t>
            </a:r>
            <a:r>
              <a:rPr lang="en-US" sz="1600" b="1" dirty="0">
                <a:hlinkClick r:id="rId2"/>
              </a:rPr>
              <a:t>http://www.frac.org/timelimitcomments</a:t>
            </a:r>
            <a:r>
              <a:rPr lang="en-US" sz="1600" b="1" dirty="0"/>
              <a:t> </a:t>
            </a:r>
          </a:p>
          <a:p>
            <a:endParaRPr lang="en-US" sz="1600" b="1" dirty="0"/>
          </a:p>
          <a:p>
            <a:r>
              <a:rPr lang="en-US" sz="1600" b="1" dirty="0"/>
              <a:t>Another rule USDA moving soon would remove states’ option to 1) eliminate SNAP asset tests and 2) allow states to screen HHs with incomes between 130% and 200% of FPL to see if their expenses for basics like child care and housing leave them net low income to qualify for SNAP benefits (Categorical Eligibility).</a:t>
            </a:r>
          </a:p>
          <a:p>
            <a:endParaRPr lang="en-US" sz="1600" b="1" dirty="0"/>
          </a:p>
          <a:p>
            <a:r>
              <a:rPr lang="en-US" sz="1600" b="1" dirty="0"/>
              <a:t>Change in Cat El also would mean loss of free school meals for 250K children in Cat El HHs that lose SNAP</a:t>
            </a:r>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3"/>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339803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98600" y="1282175"/>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Spillover Impacts on WIC</a:t>
            </a:r>
          </a:p>
        </p:txBody>
      </p:sp>
      <p:sp>
        <p:nvSpPr>
          <p:cNvPr id="7" name="TextBox 6"/>
          <p:cNvSpPr txBox="1"/>
          <p:nvPr/>
        </p:nvSpPr>
        <p:spPr>
          <a:xfrm>
            <a:off x="1981200" y="2353733"/>
            <a:ext cx="8229600" cy="2308324"/>
          </a:xfrm>
          <a:prstGeom prst="rect">
            <a:avLst/>
          </a:prstGeom>
          <a:noFill/>
        </p:spPr>
        <p:txBody>
          <a:bodyPr wrap="square" rtlCol="0">
            <a:spAutoFit/>
          </a:bodyPr>
          <a:lstStyle/>
          <a:p>
            <a:r>
              <a:rPr lang="en-US" sz="2400" b="1" dirty="0"/>
              <a:t>Public charge change is likely to be confusing and chill participation even in programs not specified in the policy.</a:t>
            </a:r>
          </a:p>
          <a:p>
            <a:endParaRPr lang="en-US" sz="2400" b="1" dirty="0"/>
          </a:p>
          <a:p>
            <a:r>
              <a:rPr lang="en-US" sz="2400" b="1" dirty="0"/>
              <a:t>Barriers to SNAP participation undermine the greater efficiency and lower administrative costs associated with WIC enrollment via adjunctive eligibility.</a:t>
            </a:r>
            <a:endParaRPr lang="en-US" sz="1600" b="1"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2"/>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1990202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98600" y="1282175"/>
            <a:ext cx="9144000" cy="5169426"/>
          </a:xfrm>
          <a:prstGeom prst="rect">
            <a:avLst/>
          </a:prstGeom>
          <a:solidFill>
            <a:srgbClr val="E8E7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a:spLocks noChangeAspect="1"/>
          </p:cNvSpPr>
          <p:nvPr/>
        </p:nvSpPr>
        <p:spPr>
          <a:xfrm>
            <a:off x="1524000" y="1282176"/>
            <a:ext cx="9144000" cy="292625"/>
          </a:xfrm>
          <a:prstGeom prst="rect">
            <a:avLst/>
          </a:prstGeom>
          <a:solidFill>
            <a:srgbClr val="D5D0B3"/>
          </a:solidFill>
          <a:ln w="0" cap="flat" cmpd="sng" algn="ctr">
            <a:noFill/>
            <a:prstDash val="solid"/>
            <a:round/>
            <a:headEnd type="none" w="med" len="med"/>
            <a:tailEnd type="none" w="med" len="med"/>
          </a:ln>
          <a:effectLst>
            <a:outerShdw blurRad="203200" dist="38100" dir="27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a:spLocks noChangeAspect="1"/>
          </p:cNvSpPr>
          <p:nvPr/>
        </p:nvSpPr>
        <p:spPr>
          <a:xfrm>
            <a:off x="1524000" y="2"/>
            <a:ext cx="9144000" cy="1282173"/>
          </a:xfrm>
          <a:prstGeom prst="rect">
            <a:avLst/>
          </a:prstGeom>
          <a:solidFill>
            <a:schemeClr val="bg1"/>
          </a:solidFill>
          <a:ln w="0" cap="flat" cmpd="sng" algn="ctr">
            <a:noFill/>
            <a:prstDash val="solid"/>
            <a:round/>
            <a:headEnd type="none" w="med" len="med"/>
            <a:tailEnd type="none" w="med" len="med"/>
          </a:ln>
          <a:effectLst>
            <a:outerShdw blurRad="203200" dist="63500" dir="540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39174"/>
            <a:ext cx="8229600" cy="1143000"/>
          </a:xfrm>
        </p:spPr>
        <p:txBody>
          <a:bodyPr>
            <a:normAutofit/>
          </a:bodyPr>
          <a:lstStyle/>
          <a:p>
            <a:r>
              <a:rPr lang="en-US" sz="3600" b="1" dirty="0">
                <a:solidFill>
                  <a:srgbClr val="0A579C"/>
                </a:solidFill>
                <a:latin typeface="Proxima Nova Semibold"/>
                <a:cs typeface="Proxima Nova Semibold"/>
              </a:rPr>
              <a:t>Improving SNAP Benefit Adequacy</a:t>
            </a:r>
          </a:p>
        </p:txBody>
      </p:sp>
      <p:sp>
        <p:nvSpPr>
          <p:cNvPr id="7" name="TextBox 6"/>
          <p:cNvSpPr txBox="1"/>
          <p:nvPr/>
        </p:nvSpPr>
        <p:spPr>
          <a:xfrm>
            <a:off x="1981200" y="2353733"/>
            <a:ext cx="8229600" cy="3785652"/>
          </a:xfrm>
          <a:prstGeom prst="rect">
            <a:avLst/>
          </a:prstGeom>
          <a:noFill/>
        </p:spPr>
        <p:txBody>
          <a:bodyPr wrap="square" rtlCol="0">
            <a:spAutoFit/>
          </a:bodyPr>
          <a:lstStyle/>
          <a:p>
            <a:r>
              <a:rPr lang="en-US" sz="2400" b="1" dirty="0"/>
              <a:t>H.R. 1368 would improve SNAP benefits by basing them on Low Cost Food Plan, removing cap on shelter deduction, raising minimum monthly benefit, and authorizing Standard Medical Deduction.</a:t>
            </a:r>
          </a:p>
          <a:p>
            <a:endParaRPr lang="en-US" sz="2400" b="1" dirty="0"/>
          </a:p>
          <a:p>
            <a:r>
              <a:rPr lang="en-US" sz="2400" b="1" dirty="0"/>
              <a:t>New FRAC brief focuses on research documenting SNAP benefit inadequacy and positive impacts of improving it. </a:t>
            </a:r>
            <a:r>
              <a:rPr lang="en-US" sz="2400" b="1" dirty="0">
                <a:hlinkClick r:id="rId2"/>
              </a:rPr>
              <a:t>http://frac.org/wp-content/uploads/snap-initiatives-to-make-snap-benefits-more-adequate.pdf</a:t>
            </a:r>
            <a:r>
              <a:rPr lang="en-US" sz="2400" b="1" dirty="0"/>
              <a:t> </a:t>
            </a:r>
          </a:p>
          <a:p>
            <a:r>
              <a:rPr lang="en-US" sz="2400" b="1" dirty="0"/>
              <a:t>.</a:t>
            </a:r>
            <a:endParaRPr lang="en-US" sz="1600" b="1" dirty="0"/>
          </a:p>
        </p:txBody>
      </p:sp>
      <p:sp>
        <p:nvSpPr>
          <p:cNvPr id="9" name="Rectangle 8"/>
          <p:cNvSpPr>
            <a:spLocks noChangeAspect="1"/>
          </p:cNvSpPr>
          <p:nvPr/>
        </p:nvSpPr>
        <p:spPr>
          <a:xfrm>
            <a:off x="1524000" y="6199363"/>
            <a:ext cx="9144000" cy="658637"/>
          </a:xfrm>
          <a:prstGeom prst="rect">
            <a:avLst/>
          </a:prstGeom>
          <a:solidFill>
            <a:srgbClr val="FFFFFF"/>
          </a:solidFill>
          <a:ln w="0" cap="flat" cmpd="sng" algn="ctr">
            <a:noFill/>
            <a:prstDash val="solid"/>
            <a:round/>
            <a:headEnd type="none" w="med" len="med"/>
            <a:tailEnd type="none" w="med" len="med"/>
          </a:ln>
          <a:effectLst>
            <a:outerShdw blurRad="203200" dist="63500" dir="18420000">
              <a:srgbClr val="000000">
                <a:alpha val="2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pt-1-01.png"/>
          <p:cNvPicPr>
            <a:picLocks noChangeAspect="1"/>
          </p:cNvPicPr>
          <p:nvPr/>
        </p:nvPicPr>
        <p:blipFill>
          <a:blip r:embed="rId3"/>
          <a:stretch>
            <a:fillRect/>
          </a:stretch>
        </p:blipFill>
        <p:spPr>
          <a:xfrm>
            <a:off x="5325720" y="6284027"/>
            <a:ext cx="1329084" cy="531634"/>
          </a:xfrm>
          <a:prstGeom prst="rect">
            <a:avLst/>
          </a:prstGeom>
        </p:spPr>
      </p:pic>
    </p:spTree>
    <p:extLst>
      <p:ext uri="{BB962C8B-B14F-4D97-AF65-F5344CB8AC3E}">
        <p14:creationId xmlns:p14="http://schemas.microsoft.com/office/powerpoint/2010/main" val="187602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5197" y="1011389"/>
            <a:ext cx="10807390" cy="2219736"/>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Panel Discussion</a:t>
            </a:r>
            <a:endParaRPr lang="en-US" sz="4800"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tle 1"/>
          <p:cNvSpPr txBox="1">
            <a:spLocks/>
          </p:cNvSpPr>
          <p:nvPr/>
        </p:nvSpPr>
        <p:spPr>
          <a:xfrm>
            <a:off x="576778" y="2545004"/>
            <a:ext cx="5846325" cy="2219736"/>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Ellen Vollinger</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rPr>
              <a:t>Legal Director</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rPr>
              <a:t>Food Research &amp; Action Center</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hlinkClick r:id="rId2"/>
              </a:rPr>
              <a:t>evollinger@frac.org</a:t>
            </a:r>
            <a:endParaRPr lang="en-US" sz="2800"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le 1"/>
          <p:cNvSpPr txBox="1">
            <a:spLocks/>
          </p:cNvSpPr>
          <p:nvPr/>
        </p:nvSpPr>
        <p:spPr>
          <a:xfrm>
            <a:off x="6158892" y="2545004"/>
            <a:ext cx="5846325" cy="2219736"/>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Carrie Fitzgerald</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rPr>
              <a:t>Vice President</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rPr>
              <a:t>Children’s Health Programs</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rPr>
              <a:t>First Focus</a:t>
            </a:r>
          </a:p>
          <a:p>
            <a:pPr algn="ctr"/>
            <a:r>
              <a:rPr lang="en-US" sz="2800" dirty="0" smtClean="0">
                <a:solidFill>
                  <a:srgbClr val="192952"/>
                </a:solidFill>
                <a:latin typeface="Verdana" panose="020B0604030504040204" pitchFamily="34" charset="0"/>
                <a:ea typeface="Verdana" panose="020B0604030504040204" pitchFamily="34" charset="0"/>
                <a:cs typeface="Verdana" panose="020B0604030504040204" pitchFamily="34" charset="0"/>
                <a:hlinkClick r:id="rId3"/>
              </a:rPr>
              <a:t>carrief@firstfocus.org</a:t>
            </a:r>
            <a:endParaRPr lang="en-US" sz="2800"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453526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97192" y="109145"/>
            <a:ext cx="1141379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Primer on Public Charge</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485441" y="1281926"/>
            <a:ext cx="7434997" cy="5375352"/>
          </a:xfrm>
        </p:spPr>
        <p:txBody>
          <a:bodyPr>
            <a:normAutofit/>
          </a:bodyPr>
          <a:lstStyle/>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Public charge is a review process during the </a:t>
            </a:r>
            <a:r>
              <a:rPr lang="en-US" sz="2700" i="1" dirty="0" smtClean="0">
                <a:latin typeface="Verdana" panose="020B0604030504040204" pitchFamily="34" charset="0"/>
                <a:ea typeface="Verdana" panose="020B0604030504040204" pitchFamily="34" charset="0"/>
                <a:cs typeface="Verdana" panose="020B0604030504040204" pitchFamily="34" charset="0"/>
              </a:rPr>
              <a:t>admissibility </a:t>
            </a:r>
            <a:r>
              <a:rPr lang="en-US" sz="2700" dirty="0" smtClean="0">
                <a:latin typeface="Verdana" panose="020B0604030504040204" pitchFamily="34" charset="0"/>
                <a:ea typeface="Verdana" panose="020B0604030504040204" pitchFamily="34" charset="0"/>
                <a:cs typeface="Verdana" panose="020B0604030504040204" pitchFamily="34" charset="0"/>
              </a:rPr>
              <a:t>determination</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Multi-factored, future-looking totality test to assess whether an immigrant is likely to rely on public resources</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Historically, limited to specific circumstances:</a:t>
            </a:r>
          </a:p>
          <a:p>
            <a:pPr lvl="3">
              <a:lnSpc>
                <a:spcPct val="120000"/>
              </a:lnSpc>
            </a:pPr>
            <a:r>
              <a:rPr lang="en-US" b="1" dirty="0" smtClean="0">
                <a:latin typeface="Verdana" panose="020B0604030504040204" pitchFamily="34" charset="0"/>
                <a:ea typeface="Verdana" panose="020B0604030504040204" pitchFamily="34" charset="0"/>
                <a:cs typeface="Verdana" panose="020B0604030504040204" pitchFamily="34" charset="0"/>
              </a:rPr>
              <a:t>Cash assistance for income maintenance</a:t>
            </a:r>
          </a:p>
          <a:p>
            <a:pPr lvl="3">
              <a:lnSpc>
                <a:spcPct val="120000"/>
              </a:lnSpc>
            </a:pPr>
            <a:r>
              <a:rPr lang="en-US" b="1" dirty="0" smtClean="0">
                <a:latin typeface="Verdana" panose="020B0604030504040204" pitchFamily="34" charset="0"/>
                <a:ea typeface="Verdana" panose="020B0604030504040204" pitchFamily="34" charset="0"/>
                <a:cs typeface="Verdana" panose="020B0604030504040204" pitchFamily="34" charset="0"/>
              </a:rPr>
              <a:t>Long-term institutional care</a:t>
            </a:r>
            <a:r>
              <a:rPr lang="en-US" dirty="0" smtClean="0">
                <a:latin typeface="Verdana" panose="020B0604030504040204" pitchFamily="34" charset="0"/>
                <a:ea typeface="Verdana" panose="020B0604030504040204" pitchFamily="34" charset="0"/>
                <a:cs typeface="Verdana" panose="020B0604030504040204" pitchFamily="34" charset="0"/>
              </a:rPr>
              <a:t/>
            </a:r>
            <a:br>
              <a:rPr lang="en-US" dirty="0" smtClean="0">
                <a:latin typeface="Verdana" panose="020B0604030504040204" pitchFamily="34" charset="0"/>
                <a:ea typeface="Verdana" panose="020B0604030504040204" pitchFamily="34" charset="0"/>
                <a:cs typeface="Verdana" panose="020B0604030504040204" pitchFamily="34" charset="0"/>
              </a:rPr>
            </a:br>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0438" y="2113044"/>
            <a:ext cx="4087057" cy="2726586"/>
          </a:xfrm>
          <a:prstGeom prst="rect">
            <a:avLst/>
          </a:prstGeom>
        </p:spPr>
      </p:pic>
    </p:spTree>
    <p:extLst>
      <p:ext uri="{BB962C8B-B14F-4D97-AF65-F5344CB8AC3E}">
        <p14:creationId xmlns:p14="http://schemas.microsoft.com/office/powerpoint/2010/main" val="315080054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612995" y="109145"/>
            <a:ext cx="1329225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Where does it come from?</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485441" y="1281926"/>
            <a:ext cx="11706559" cy="5375352"/>
          </a:xfrm>
        </p:spPr>
        <p:txBody>
          <a:bodyPr>
            <a:normAutofit/>
          </a:bodyPr>
          <a:lstStyle/>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Long history of public charge doctrine being used to exclude immigrants for intellectual disabilities or poverty, going as far back as the 1880s</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Statutory public charge test developed in 1996, alongside the changes to public benefits programs</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In 1996 debates, deliberate attempts to exempt child nutrition programs like WIC from public charge determinations </a:t>
            </a:r>
            <a:r>
              <a:rPr lang="en-US" dirty="0" smtClean="0">
                <a:latin typeface="Verdana" panose="020B0604030504040204" pitchFamily="34" charset="0"/>
                <a:ea typeface="Verdana" panose="020B0604030504040204" pitchFamily="34" charset="0"/>
                <a:cs typeface="Verdana" panose="020B0604030504040204" pitchFamily="34" charset="0"/>
              </a:rPr>
              <a:t/>
            </a:r>
            <a:br>
              <a:rPr lang="en-US" dirty="0" smtClean="0">
                <a:latin typeface="Verdana" panose="020B0604030504040204" pitchFamily="34" charset="0"/>
                <a:ea typeface="Verdana" panose="020B0604030504040204" pitchFamily="34" charset="0"/>
                <a:cs typeface="Verdana" panose="020B0604030504040204" pitchFamily="34" charset="0"/>
              </a:rPr>
            </a:br>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4147242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51825" y="119832"/>
            <a:ext cx="1329225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What actions have been taken?</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485441" y="1281926"/>
            <a:ext cx="11706559" cy="5375352"/>
          </a:xfrm>
        </p:spPr>
        <p:txBody>
          <a:bodyPr>
            <a:normAutofit/>
          </a:bodyPr>
          <a:lstStyle/>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January 2017: Leaked executive order draft signaled interest from the White House in expanding public charge</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January 2018: Changes to the Foreign Affairs Manual (FAM)</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September 2018: DHS releases proposed public charge rule</a:t>
            </a:r>
          </a:p>
          <a:p>
            <a:pPr>
              <a:lnSpc>
                <a:spcPct val="120000"/>
              </a:lnSpc>
            </a:pPr>
            <a:r>
              <a:rPr lang="en-US" sz="2700" dirty="0" smtClean="0">
                <a:latin typeface="Verdana" panose="020B0604030504040204" pitchFamily="34" charset="0"/>
                <a:ea typeface="Verdana" panose="020B0604030504040204" pitchFamily="34" charset="0"/>
                <a:cs typeface="Verdana" panose="020B0604030504040204" pitchFamily="34" charset="0"/>
              </a:rPr>
              <a:t>December 2018: Advocates – including the WIC community – rally </a:t>
            </a:r>
            <a:r>
              <a:rPr lang="en-US" sz="4800" b="1" dirty="0" smtClean="0">
                <a:latin typeface="Verdana" panose="020B0604030504040204" pitchFamily="34" charset="0"/>
                <a:ea typeface="Verdana" panose="020B0604030504040204" pitchFamily="34" charset="0"/>
                <a:cs typeface="Verdana" panose="020B0604030504040204" pitchFamily="34" charset="0"/>
              </a:rPr>
              <a:t>over 266,000 comments </a:t>
            </a:r>
            <a:r>
              <a:rPr lang="en-US" sz="2700" dirty="0" smtClean="0">
                <a:latin typeface="Verdana" panose="020B0604030504040204" pitchFamily="34" charset="0"/>
                <a:ea typeface="Verdana" panose="020B0604030504040204" pitchFamily="34" charset="0"/>
                <a:cs typeface="Verdana" panose="020B0604030504040204" pitchFamily="34" charset="0"/>
              </a:rPr>
              <a:t>on the</a:t>
            </a:r>
            <a:br>
              <a:rPr lang="en-US" sz="2700" dirty="0" smtClean="0">
                <a:latin typeface="Verdana" panose="020B0604030504040204" pitchFamily="34" charset="0"/>
                <a:ea typeface="Verdana" panose="020B0604030504040204" pitchFamily="34" charset="0"/>
                <a:cs typeface="Verdana" panose="020B0604030504040204" pitchFamily="34" charset="0"/>
              </a:rPr>
            </a:br>
            <a:r>
              <a:rPr lang="en-US" sz="2700" dirty="0" smtClean="0">
                <a:latin typeface="Verdana" panose="020B0604030504040204" pitchFamily="34" charset="0"/>
                <a:ea typeface="Verdana" panose="020B0604030504040204" pitchFamily="34" charset="0"/>
                <a:cs typeface="Verdana" panose="020B0604030504040204" pitchFamily="34" charset="0"/>
              </a:rPr>
              <a:t>        proposed rule</a:t>
            </a:r>
            <a:endParaRPr lang="en-US" dirty="0" smtClean="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4657813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26705" y="109145"/>
            <a:ext cx="1329225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Thousands of comments on WIC</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72900" y="1281926"/>
            <a:ext cx="11706559" cy="4457692"/>
          </a:xfrm>
        </p:spPr>
        <p:txBody>
          <a:bodyPr>
            <a:normAutofit fontScale="92500" lnSpcReduction="20000"/>
          </a:bodyPr>
          <a:lstStyle/>
          <a:p>
            <a:pPr marL="0" indent="0">
              <a:buNone/>
            </a:pPr>
            <a:r>
              <a:rPr lang="en-US" sz="2600" dirty="0" smtClean="0">
                <a:latin typeface="Verdana" panose="020B0604030504040204" pitchFamily="34" charset="0"/>
                <a:ea typeface="Verdana" panose="020B0604030504040204" pitchFamily="34" charset="0"/>
                <a:cs typeface="Verdana" panose="020B0604030504040204" pitchFamily="34" charset="0"/>
              </a:rPr>
              <a:t>“The retreat from programs will lead to poor health for many people as a access to health care and healthy foods is now compromised.” – WIC staff, New Jersey</a:t>
            </a:r>
          </a:p>
          <a:p>
            <a:pPr marL="0" indent="0">
              <a:buNone/>
            </a:pPr>
            <a:endParaRPr lang="en-US" sz="26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600" dirty="0" smtClean="0">
                <a:latin typeface="Verdana" panose="020B0604030504040204" pitchFamily="34" charset="0"/>
                <a:ea typeface="Verdana" panose="020B0604030504040204" pitchFamily="34" charset="0"/>
                <a:cs typeface="Verdana" panose="020B0604030504040204" pitchFamily="34" charset="0"/>
              </a:rPr>
              <a:t>“</a:t>
            </a:r>
            <a:r>
              <a:rPr lang="en-US" sz="2600" dirty="0">
                <a:latin typeface="Verdana" panose="020B0604030504040204" pitchFamily="34" charset="0"/>
                <a:ea typeface="Verdana" panose="020B0604030504040204" pitchFamily="34" charset="0"/>
                <a:cs typeface="Verdana" panose="020B0604030504040204" pitchFamily="34" charset="0"/>
              </a:rPr>
              <a:t>Our goal always is to ensure the health and well being of our families. Please consider that these families are already in a state of poverty, with the knowledge and fear that they are not welcome in this country because they are not citizens of this country. What happened to: Give me your tired, your poor, your huddled masses yearning to breathe free . . </a:t>
            </a:r>
            <a:r>
              <a:rPr lang="en-US" sz="2600" dirty="0" smtClean="0">
                <a:latin typeface="Verdana" panose="020B0604030504040204" pitchFamily="34" charset="0"/>
                <a:ea typeface="Verdana" panose="020B0604030504040204" pitchFamily="34" charset="0"/>
                <a:cs typeface="Verdana" panose="020B0604030504040204" pitchFamily="34" charset="0"/>
              </a:rPr>
              <a:t>.”</a:t>
            </a:r>
            <a:br>
              <a:rPr lang="en-US" sz="2600" dirty="0" smtClean="0">
                <a:latin typeface="Verdana" panose="020B0604030504040204" pitchFamily="34" charset="0"/>
                <a:ea typeface="Verdana" panose="020B0604030504040204" pitchFamily="34" charset="0"/>
                <a:cs typeface="Verdana" panose="020B0604030504040204" pitchFamily="34" charset="0"/>
              </a:rPr>
            </a:br>
            <a:r>
              <a:rPr lang="en-US" sz="2600" dirty="0" smtClean="0">
                <a:latin typeface="Verdana" panose="020B0604030504040204" pitchFamily="34" charset="0"/>
                <a:ea typeface="Verdana" panose="020B0604030504040204" pitchFamily="34" charset="0"/>
                <a:cs typeface="Verdana" panose="020B0604030504040204" pitchFamily="34" charset="0"/>
              </a:rPr>
              <a:t>– </a:t>
            </a:r>
            <a:r>
              <a:rPr lang="en-US" sz="2600" dirty="0">
                <a:latin typeface="Verdana" panose="020B0604030504040204" pitchFamily="34" charset="0"/>
                <a:ea typeface="Verdana" panose="020B0604030504040204" pitchFamily="34" charset="0"/>
                <a:cs typeface="Verdana" panose="020B0604030504040204" pitchFamily="34" charset="0"/>
              </a:rPr>
              <a:t>WIC staff, </a:t>
            </a:r>
            <a:r>
              <a:rPr lang="en-US" sz="2600" dirty="0" smtClean="0">
                <a:latin typeface="Verdana" panose="020B0604030504040204" pitchFamily="34" charset="0"/>
                <a:ea typeface="Verdana" panose="020B0604030504040204" pitchFamily="34" charset="0"/>
                <a:cs typeface="Verdana" panose="020B0604030504040204" pitchFamily="34" charset="0"/>
              </a:rPr>
              <a:t>Oklahoma</a:t>
            </a:r>
          </a:p>
          <a:p>
            <a:pPr marL="0" indent="0">
              <a:buNone/>
            </a:pPr>
            <a:endParaRPr lang="en-US" sz="2600" dirty="0" smtClean="0">
              <a:latin typeface="Verdana" panose="020B0604030504040204" pitchFamily="34" charset="0"/>
              <a:ea typeface="Verdana" panose="020B0604030504040204" pitchFamily="34" charset="0"/>
              <a:cs typeface="Verdana" panose="020B0604030504040204" pitchFamily="34" charset="0"/>
            </a:endParaRPr>
          </a:p>
          <a:p>
            <a:pPr marL="1371600" lvl="3" indent="0">
              <a:buNone/>
            </a:pPr>
            <a:r>
              <a:rPr lang="en-US" sz="2600" dirty="0" smtClean="0">
                <a:latin typeface="Verdana" panose="020B0604030504040204" pitchFamily="34" charset="0"/>
                <a:ea typeface="Verdana" panose="020B0604030504040204" pitchFamily="34" charset="0"/>
                <a:cs typeface="Verdana" panose="020B0604030504040204" pitchFamily="34" charset="0"/>
              </a:rPr>
              <a:t>“</a:t>
            </a:r>
            <a:r>
              <a:rPr lang="en-US" sz="2600" dirty="0">
                <a:latin typeface="Verdana" panose="020B0604030504040204" pitchFamily="34" charset="0"/>
                <a:ea typeface="Verdana" panose="020B0604030504040204" pitchFamily="34" charset="0"/>
                <a:cs typeface="Verdana" panose="020B0604030504040204" pitchFamily="34" charset="0"/>
              </a:rPr>
              <a:t>The WIC office is literally a lifeline for our community. If women are denied access to WIC, babies WILL go hungry . . . Children deserve a healthy future, don’t you agree?” – WIC staff, Michigan</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9561870"/>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42705" y="171871"/>
            <a:ext cx="13292254" cy="117278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Specific examples strengthen </a:t>
            </a:r>
          </a:p>
          <a:p>
            <a:r>
              <a:rPr lang="en-US" b="1" dirty="0">
                <a:solidFill>
                  <a:srgbClr val="192952"/>
                </a:solidFill>
                <a:latin typeface="Verdana" panose="020B0604030504040204" pitchFamily="34" charset="0"/>
                <a:ea typeface="Verdana" panose="020B0604030504040204" pitchFamily="34" charset="0"/>
                <a:cs typeface="Verdana" panose="020B0604030504040204" pitchFamily="34" charset="0"/>
              </a:rPr>
              <a:t>	</a:t>
            </a:r>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						the case!</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485441" y="1579071"/>
            <a:ext cx="11706559" cy="5375352"/>
          </a:xfrm>
        </p:spPr>
        <p:txBody>
          <a:bodyPr>
            <a:normAutofit/>
          </a:bodyPr>
          <a:lstStyle/>
          <a:p>
            <a:pPr marL="0" indent="0">
              <a:buNone/>
            </a:pPr>
            <a:r>
              <a:rPr lang="en-US" sz="2400" dirty="0">
                <a:latin typeface="Verdana" panose="020B0604030504040204" pitchFamily="34" charset="0"/>
                <a:ea typeface="Verdana" panose="020B0604030504040204" pitchFamily="34" charset="0"/>
                <a:cs typeface="Verdana" panose="020B0604030504040204" pitchFamily="34" charset="0"/>
              </a:rPr>
              <a:t>“The treatment for this was the use of a very specialized formula that cost $500 per month. Without the WIC program, this family never would have been able to provide the nutrition this baby needed to grow into a healthy child.” – </a:t>
            </a:r>
            <a:r>
              <a:rPr lang="en-US" sz="2400" dirty="0" smtClean="0">
                <a:latin typeface="Verdana" panose="020B0604030504040204" pitchFamily="34" charset="0"/>
                <a:ea typeface="Verdana" panose="020B0604030504040204" pitchFamily="34" charset="0"/>
                <a:cs typeface="Verdana" panose="020B0604030504040204" pitchFamily="34" charset="0"/>
              </a:rPr>
              <a:t>WIC </a:t>
            </a:r>
            <a:r>
              <a:rPr lang="en-US" sz="2400" dirty="0">
                <a:latin typeface="Verdana" panose="020B0604030504040204" pitchFamily="34" charset="0"/>
                <a:ea typeface="Verdana" panose="020B0604030504040204" pitchFamily="34" charset="0"/>
                <a:cs typeface="Verdana" panose="020B0604030504040204" pitchFamily="34" charset="0"/>
              </a:rPr>
              <a:t>staff, Colorado</a:t>
            </a:r>
          </a:p>
          <a:p>
            <a:pPr marL="457200" lvl="1" indent="0">
              <a:buNone/>
            </a:pPr>
            <a:r>
              <a:rPr lang="en-US" dirty="0" smtClean="0">
                <a:latin typeface="Verdana" panose="020B0604030504040204" pitchFamily="34" charset="0"/>
                <a:ea typeface="Verdana" panose="020B0604030504040204" pitchFamily="34" charset="0"/>
                <a:cs typeface="Verdana" panose="020B0604030504040204" pitchFamily="34" charset="0"/>
              </a:rPr>
              <a:t/>
            </a:r>
            <a:br>
              <a:rPr lang="en-US" dirty="0" smtClean="0">
                <a:latin typeface="Verdana" panose="020B0604030504040204" pitchFamily="34" charset="0"/>
                <a:ea typeface="Verdana" panose="020B0604030504040204" pitchFamily="34" charset="0"/>
                <a:cs typeface="Verdana" panose="020B0604030504040204" pitchFamily="34" charset="0"/>
              </a:rPr>
            </a:br>
            <a:r>
              <a:rPr lang="en-US" dirty="0" smtClean="0">
                <a:latin typeface="Verdana" panose="020B0604030504040204" pitchFamily="34" charset="0"/>
                <a:ea typeface="Verdana" panose="020B0604030504040204" pitchFamily="34" charset="0"/>
                <a:cs typeface="Verdana" panose="020B0604030504040204" pitchFamily="34" charset="0"/>
              </a:rPr>
              <a:t>“I had one family recently of a mom and two kids who are US citizens, but decided not to continue receiving WIC because the children’s father is not yet a citizen . . . These are three US citizens living in fear of losing their father/husband to deportation for utilizing a program that they qualify for and have a need for.” – WIC staff, Connecticut</a:t>
            </a: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6576700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43200" y="109145"/>
            <a:ext cx="13292254"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What’s in the proposed rule?</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641559" y="1281926"/>
            <a:ext cx="11134129" cy="5375352"/>
          </a:xfrm>
        </p:spPr>
        <p:txBody>
          <a:bodyPr>
            <a:normAutofit/>
          </a:bodyPr>
          <a:lstStyle/>
          <a:p>
            <a:r>
              <a:rPr lang="en-US" b="1" dirty="0">
                <a:latin typeface="Verdana" panose="020B0604030504040204" pitchFamily="34" charset="0"/>
                <a:ea typeface="Verdana" panose="020B0604030504040204" pitchFamily="34" charset="0"/>
                <a:cs typeface="Verdana" panose="020B0604030504040204" pitchFamily="34" charset="0"/>
              </a:rPr>
              <a:t>Establishes an income test</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smtClean="0">
                <a:latin typeface="Verdana" panose="020B0604030504040204" pitchFamily="34" charset="0"/>
                <a:ea typeface="Verdana" panose="020B0604030504040204" pitchFamily="34" charset="0"/>
                <a:cs typeface="Verdana" panose="020B0604030504040204" pitchFamily="34" charset="0"/>
              </a:rPr>
              <a:t>penalizing poorer immigrants and rewarding wealthier ones (with the only heavily weighed positive factor) </a:t>
            </a:r>
            <a:endParaRPr lang="en-US" b="1" dirty="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Redefines the public charge test </a:t>
            </a:r>
            <a:r>
              <a:rPr lang="en-US" dirty="0" smtClean="0">
                <a:latin typeface="Verdana" panose="020B0604030504040204" pitchFamily="34" charset="0"/>
                <a:ea typeface="Verdana" panose="020B0604030504040204" pitchFamily="34" charset="0"/>
                <a:cs typeface="Verdana" panose="020B0604030504040204" pitchFamily="34" charset="0"/>
              </a:rPr>
              <a:t>from a </a:t>
            </a:r>
            <a:r>
              <a:rPr lang="en-US" i="1" dirty="0" smtClean="0">
                <a:latin typeface="Verdana" panose="020B0604030504040204" pitchFamily="34" charset="0"/>
                <a:ea typeface="Verdana" panose="020B0604030504040204" pitchFamily="34" charset="0"/>
                <a:cs typeface="Verdana" panose="020B0604030504040204" pitchFamily="34" charset="0"/>
              </a:rPr>
              <a:t>subsistence </a:t>
            </a:r>
            <a:r>
              <a:rPr lang="en-US" dirty="0" smtClean="0">
                <a:latin typeface="Verdana" panose="020B0604030504040204" pitchFamily="34" charset="0"/>
                <a:ea typeface="Verdana" panose="020B0604030504040204" pitchFamily="34" charset="0"/>
                <a:cs typeface="Verdana" panose="020B0604030504040204" pitchFamily="34" charset="0"/>
              </a:rPr>
              <a:t>test to a </a:t>
            </a:r>
            <a:r>
              <a:rPr lang="en-US" i="1" dirty="0" smtClean="0">
                <a:latin typeface="Verdana" panose="020B0604030504040204" pitchFamily="34" charset="0"/>
                <a:ea typeface="Verdana" panose="020B0604030504040204" pitchFamily="34" charset="0"/>
                <a:cs typeface="Verdana" panose="020B0604030504040204" pitchFamily="34" charset="0"/>
              </a:rPr>
              <a:t>benefits use </a:t>
            </a:r>
            <a:r>
              <a:rPr lang="en-US" dirty="0" smtClean="0">
                <a:latin typeface="Verdana" panose="020B0604030504040204" pitchFamily="34" charset="0"/>
                <a:ea typeface="Verdana" panose="020B0604030504040204" pitchFamily="34" charset="0"/>
                <a:cs typeface="Verdana" panose="020B0604030504040204" pitchFamily="34" charset="0"/>
              </a:rPr>
              <a:t>test</a:t>
            </a:r>
          </a:p>
          <a:p>
            <a:r>
              <a:rPr lang="en-US" b="1" dirty="0" smtClean="0">
                <a:latin typeface="Verdana" panose="020B0604030504040204" pitchFamily="34" charset="0"/>
                <a:ea typeface="Verdana" panose="020B0604030504040204" pitchFamily="34" charset="0"/>
                <a:cs typeface="Verdana" panose="020B0604030504040204" pitchFamily="34" charset="0"/>
              </a:rPr>
              <a:t>Reviews benefits use from additional programs:</a:t>
            </a:r>
          </a:p>
          <a:p>
            <a:pPr lvl="2"/>
            <a:r>
              <a:rPr lang="en-US" sz="2400" dirty="0" smtClean="0">
                <a:latin typeface="Verdana" panose="020B0604030504040204" pitchFamily="34" charset="0"/>
                <a:ea typeface="Verdana" panose="020B0604030504040204" pitchFamily="34" charset="0"/>
                <a:cs typeface="Verdana" panose="020B0604030504040204" pitchFamily="34" charset="0"/>
              </a:rPr>
              <a:t>Medicaid</a:t>
            </a:r>
          </a:p>
          <a:p>
            <a:pPr lvl="2"/>
            <a:r>
              <a:rPr lang="en-US" sz="2400" dirty="0" smtClean="0">
                <a:latin typeface="Verdana" panose="020B0604030504040204" pitchFamily="34" charset="0"/>
                <a:ea typeface="Verdana" panose="020B0604030504040204" pitchFamily="34" charset="0"/>
                <a:cs typeface="Verdana" panose="020B0604030504040204" pitchFamily="34" charset="0"/>
              </a:rPr>
              <a:t>SNAP</a:t>
            </a:r>
          </a:p>
          <a:p>
            <a:pPr lvl="2"/>
            <a:r>
              <a:rPr lang="en-US" sz="2400" dirty="0" smtClean="0">
                <a:latin typeface="Verdana" panose="020B0604030504040204" pitchFamily="34" charset="0"/>
                <a:ea typeface="Verdana" panose="020B0604030504040204" pitchFamily="34" charset="0"/>
                <a:cs typeface="Verdana" panose="020B0604030504040204" pitchFamily="34" charset="0"/>
              </a:rPr>
              <a:t>Housing subsidies</a:t>
            </a:r>
          </a:p>
          <a:p>
            <a:pPr lvl="2"/>
            <a:r>
              <a:rPr lang="en-US" sz="2400" dirty="0" smtClean="0">
                <a:latin typeface="Verdana" panose="020B0604030504040204" pitchFamily="34" charset="0"/>
                <a:ea typeface="Verdana" panose="020B0604030504040204" pitchFamily="34" charset="0"/>
                <a:cs typeface="Verdana" panose="020B0604030504040204" pitchFamily="34" charset="0"/>
              </a:rPr>
              <a:t>Medicare Part D</a:t>
            </a:r>
          </a:p>
          <a:p>
            <a:pPr lvl="2"/>
            <a:r>
              <a:rPr lang="en-US" sz="2400" dirty="0" smtClean="0">
                <a:latin typeface="Verdana" panose="020B0604030504040204" pitchFamily="34" charset="0"/>
                <a:ea typeface="Verdana" panose="020B0604030504040204" pitchFamily="34" charset="0"/>
                <a:cs typeface="Verdana" panose="020B0604030504040204" pitchFamily="34" charset="0"/>
              </a:rPr>
              <a:t>Possibly CHIP</a:t>
            </a:r>
          </a:p>
        </p:txBody>
      </p:sp>
    </p:spTree>
    <p:extLst>
      <p:ext uri="{BB962C8B-B14F-4D97-AF65-F5344CB8AC3E}">
        <p14:creationId xmlns:p14="http://schemas.microsoft.com/office/powerpoint/2010/main" val="6392839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66946" y="109145"/>
            <a:ext cx="10950498" cy="117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192952"/>
                </a:solidFill>
                <a:latin typeface="Verdana" panose="020B0604030504040204" pitchFamily="34" charset="0"/>
                <a:ea typeface="Verdana" panose="020B0604030504040204" pitchFamily="34" charset="0"/>
                <a:cs typeface="Verdana" panose="020B0604030504040204" pitchFamily="34" charset="0"/>
              </a:rPr>
              <a:t>What is the impact on WIC?</a:t>
            </a:r>
            <a:endParaRPr lang="en-US" b="1" dirty="0">
              <a:solidFill>
                <a:srgbClr val="19295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641559" y="1281926"/>
            <a:ext cx="11134129" cy="5375352"/>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WIC is not explicitly listed in the proposed rule, but it is still affected!</a:t>
            </a:r>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Concerns that the “totality of the circumstances” test will include consideration of WIC assistance</a:t>
            </a:r>
          </a:p>
          <a:p>
            <a:r>
              <a:rPr lang="en-US" dirty="0" smtClean="0">
                <a:latin typeface="Verdana" panose="020B0604030504040204" pitchFamily="34" charset="0"/>
                <a:ea typeface="Verdana" panose="020B0604030504040204" pitchFamily="34" charset="0"/>
                <a:cs typeface="Verdana" panose="020B0604030504040204" pitchFamily="34" charset="0"/>
              </a:rPr>
              <a:t>WIC is adjunctively eligible with SNAP and Medicaid, which could affect referrals and certification of new immigrant participants</a:t>
            </a:r>
          </a:p>
          <a:p>
            <a:r>
              <a:rPr lang="en-US" dirty="0" smtClean="0">
                <a:latin typeface="Verdana" panose="020B0604030504040204" pitchFamily="34" charset="0"/>
                <a:ea typeface="Verdana" panose="020B0604030504040204" pitchFamily="34" charset="0"/>
                <a:cs typeface="Verdana" panose="020B0604030504040204" pitchFamily="34" charset="0"/>
              </a:rPr>
              <a:t>1996 experience: mass confusion about new eligibility rules led to decreased caseloads in high-immigrant areas</a:t>
            </a:r>
          </a:p>
        </p:txBody>
      </p:sp>
    </p:spTree>
    <p:extLst>
      <p:ext uri="{BB962C8B-B14F-4D97-AF65-F5344CB8AC3E}">
        <p14:creationId xmlns:p14="http://schemas.microsoft.com/office/powerpoint/2010/main" val="274326477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1874</Words>
  <Application>Microsoft Office PowerPoint</Application>
  <PresentationFormat>Widescreen</PresentationFormat>
  <Paragraphs>187</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Gisha</vt:lpstr>
      <vt:lpstr>Proxima Nova Semibold</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Public Charge Rule and SNAP</vt:lpstr>
      <vt:lpstr>FRAC and Many Others Oppose  Public Charge Proposed Rule</vt:lpstr>
      <vt:lpstr>Administration Concedes Negative Health Impacts</vt:lpstr>
      <vt:lpstr>Complexity Likely to Lead Eligible People to Forego SNAP</vt:lpstr>
      <vt:lpstr>Negative Impacts on States and Cities</vt:lpstr>
      <vt:lpstr>Additional Policies Impacting SNAP</vt:lpstr>
      <vt:lpstr>Spillover Impacts on WIC</vt:lpstr>
      <vt:lpstr>Improving SNAP Benefit Adequacy</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Padre</dc:creator>
  <cp:lastModifiedBy>Brian Dittmeier</cp:lastModifiedBy>
  <cp:revision>87</cp:revision>
  <dcterms:created xsi:type="dcterms:W3CDTF">2019-02-26T16:10:39Z</dcterms:created>
  <dcterms:modified xsi:type="dcterms:W3CDTF">2019-03-03T00:22:40Z</dcterms:modified>
</cp:coreProperties>
</file>