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257" r:id="rId3"/>
    <p:sldId id="259" r:id="rId4"/>
    <p:sldId id="260" r:id="rId5"/>
    <p:sldId id="258" r:id="rId6"/>
    <p:sldId id="292" r:id="rId7"/>
    <p:sldId id="262" r:id="rId8"/>
    <p:sldId id="290" r:id="rId9"/>
    <p:sldId id="304" r:id="rId10"/>
    <p:sldId id="271" r:id="rId11"/>
    <p:sldId id="264" r:id="rId12"/>
    <p:sldId id="266" r:id="rId13"/>
    <p:sldId id="272" r:id="rId14"/>
    <p:sldId id="288" r:id="rId15"/>
    <p:sldId id="267" r:id="rId16"/>
    <p:sldId id="28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79035" autoAdjust="0"/>
  </p:normalViewPr>
  <p:slideViewPr>
    <p:cSldViewPr>
      <p:cViewPr varScale="1">
        <p:scale>
          <a:sx n="69" d="100"/>
          <a:sy n="69" d="100"/>
        </p:scale>
        <p:origin x="-16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C3C50-EE95-42DB-90D0-52DA3A4E8FC3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6A9C58F-6566-4C71-9E96-53491AED8C91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600" dirty="0" smtClean="0">
            <a:solidFill>
              <a:srgbClr val="008E69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>
              <a:solidFill>
                <a:srgbClr val="008E69"/>
              </a:solidFill>
            </a:rPr>
            <a:t>Partnering to Improve Access to Healthy Foods in Underserved Areas of NJ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1300" dirty="0"/>
        </a:p>
      </dgm:t>
    </dgm:pt>
    <dgm:pt modelId="{DDAA9914-310F-43E8-9A9C-CCA91EF65516}" type="parTrans" cxnId="{5E1F485E-D379-4B76-96CD-E31A3DA1ABD9}">
      <dgm:prSet/>
      <dgm:spPr/>
      <dgm:t>
        <a:bodyPr/>
        <a:lstStyle/>
        <a:p>
          <a:endParaRPr lang="en-US"/>
        </a:p>
      </dgm:t>
    </dgm:pt>
    <dgm:pt modelId="{A4A1F972-9987-402A-A95E-71080075625C}" type="sibTrans" cxnId="{5E1F485E-D379-4B76-96CD-E31A3DA1ABD9}">
      <dgm:prSet/>
      <dgm:spPr/>
      <dgm:t>
        <a:bodyPr/>
        <a:lstStyle/>
        <a:p>
          <a:endParaRPr lang="en-US"/>
        </a:p>
      </dgm:t>
    </dgm:pt>
    <dgm:pt modelId="{7C75527A-154A-47D7-9F6E-59E416F85982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8E69"/>
              </a:solidFill>
            </a:rPr>
            <a:t>The Food Trust</a:t>
          </a:r>
          <a:endParaRPr lang="en-US" sz="1800" dirty="0">
            <a:solidFill>
              <a:srgbClr val="008E69"/>
            </a:solidFill>
          </a:endParaRPr>
        </a:p>
      </dgm:t>
    </dgm:pt>
    <dgm:pt modelId="{7E03FC9B-0117-457B-87BF-BD16D92569B4}" type="parTrans" cxnId="{FD95786B-C9E9-408D-9C73-22AFC8BBB7EA}">
      <dgm:prSet/>
      <dgm:spPr/>
      <dgm:t>
        <a:bodyPr/>
        <a:lstStyle/>
        <a:p>
          <a:endParaRPr lang="en-US"/>
        </a:p>
      </dgm:t>
    </dgm:pt>
    <dgm:pt modelId="{F9798A58-2518-44B0-B264-6A7ECD397E8C}" type="sibTrans" cxnId="{FD95786B-C9E9-408D-9C73-22AFC8BBB7EA}">
      <dgm:prSet/>
      <dgm:spPr/>
      <dgm:t>
        <a:bodyPr/>
        <a:lstStyle/>
        <a:p>
          <a:endParaRPr lang="en-US"/>
        </a:p>
      </dgm:t>
    </dgm:pt>
    <dgm:pt modelId="{CD3659E9-7D39-4300-A69D-0A28AA259472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8E69"/>
              </a:solidFill>
            </a:rPr>
            <a:t>NJDOH: Community Health and Wellness</a:t>
          </a:r>
          <a:endParaRPr lang="en-US" sz="1800" dirty="0">
            <a:solidFill>
              <a:srgbClr val="008E69"/>
            </a:solidFill>
          </a:endParaRPr>
        </a:p>
      </dgm:t>
    </dgm:pt>
    <dgm:pt modelId="{E126393E-5B37-4E2F-AB5B-E9C5A83E987E}" type="parTrans" cxnId="{1EABF56E-FB58-4BC8-B9C2-9B9BC7426E85}">
      <dgm:prSet/>
      <dgm:spPr/>
      <dgm:t>
        <a:bodyPr/>
        <a:lstStyle/>
        <a:p>
          <a:endParaRPr lang="en-US"/>
        </a:p>
      </dgm:t>
    </dgm:pt>
    <dgm:pt modelId="{9BA1A689-0417-47D6-A799-707C606F92D0}" type="sibTrans" cxnId="{1EABF56E-FB58-4BC8-B9C2-9B9BC7426E85}">
      <dgm:prSet/>
      <dgm:spPr/>
      <dgm:t>
        <a:bodyPr/>
        <a:lstStyle/>
        <a:p>
          <a:endParaRPr lang="en-US"/>
        </a:p>
      </dgm:t>
    </dgm:pt>
    <dgm:pt modelId="{4980808F-567C-4776-881D-06B46EFB275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>
              <a:solidFill>
                <a:srgbClr val="008E69"/>
              </a:solidFill>
            </a:rPr>
            <a:t>NJDOH: </a:t>
          </a:r>
        </a:p>
        <a:p>
          <a:pPr>
            <a:lnSpc>
              <a:spcPct val="100000"/>
            </a:lnSpc>
          </a:pPr>
          <a:r>
            <a:rPr lang="en-US" sz="1800" dirty="0" smtClean="0">
              <a:solidFill>
                <a:srgbClr val="008E69"/>
              </a:solidFill>
            </a:rPr>
            <a:t>WIC Services</a:t>
          </a:r>
        </a:p>
        <a:p>
          <a:pPr>
            <a:lnSpc>
              <a:spcPct val="90000"/>
            </a:lnSpc>
          </a:pPr>
          <a:endParaRPr lang="en-US" sz="1600" dirty="0"/>
        </a:p>
      </dgm:t>
    </dgm:pt>
    <dgm:pt modelId="{96737C0C-2097-40D0-A6D2-600DB3179799}" type="parTrans" cxnId="{5199786C-9BE7-4B29-BD16-AE4D2F3B1894}">
      <dgm:prSet/>
      <dgm:spPr/>
      <dgm:t>
        <a:bodyPr/>
        <a:lstStyle/>
        <a:p>
          <a:endParaRPr lang="en-US"/>
        </a:p>
      </dgm:t>
    </dgm:pt>
    <dgm:pt modelId="{6ED259D6-DA6B-4E39-AB8E-AF1155622DC4}" type="sibTrans" cxnId="{5199786C-9BE7-4B29-BD16-AE4D2F3B1894}">
      <dgm:prSet/>
      <dgm:spPr/>
      <dgm:t>
        <a:bodyPr/>
        <a:lstStyle/>
        <a:p>
          <a:endParaRPr lang="en-US"/>
        </a:p>
      </dgm:t>
    </dgm:pt>
    <dgm:pt modelId="{89AB6E89-B7CC-4C51-8601-AA011F722D2B}" type="pres">
      <dgm:prSet presAssocID="{0CDC3C50-EE95-42DB-90D0-52DA3A4E8F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64CF6-472D-4A55-A3DB-5489ECEF44B7}" type="pres">
      <dgm:prSet presAssocID="{06A9C58F-6566-4C71-9E96-53491AED8C91}" presName="centerShape" presStyleLbl="node0" presStyleIdx="0" presStyleCnt="1" custLinFactNeighborX="-646" custLinFactNeighborY="-427"/>
      <dgm:spPr/>
      <dgm:t>
        <a:bodyPr/>
        <a:lstStyle/>
        <a:p>
          <a:endParaRPr lang="en-US"/>
        </a:p>
      </dgm:t>
    </dgm:pt>
    <dgm:pt modelId="{DF00E1CF-5A1D-4001-B35F-42F3078249D3}" type="pres">
      <dgm:prSet presAssocID="{7E03FC9B-0117-457B-87BF-BD16D92569B4}" presName="parTrans" presStyleLbl="bgSibTrans2D1" presStyleIdx="0" presStyleCnt="3" custScaleX="94901" custLinFactNeighborX="6389" custLinFactNeighborY="9112"/>
      <dgm:spPr/>
      <dgm:t>
        <a:bodyPr/>
        <a:lstStyle/>
        <a:p>
          <a:endParaRPr lang="en-US"/>
        </a:p>
      </dgm:t>
    </dgm:pt>
    <dgm:pt modelId="{5E8FE713-52CC-422E-AFEB-32B0D24899CB}" type="pres">
      <dgm:prSet presAssocID="{7C75527A-154A-47D7-9F6E-59E416F85982}" presName="node" presStyleLbl="node1" presStyleIdx="0" presStyleCnt="3" custRadScaleRad="100320" custRadScaleInc="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2D70F-825E-4C4B-A960-91A9EF547D09}" type="pres">
      <dgm:prSet presAssocID="{E126393E-5B37-4E2F-AB5B-E9C5A83E987E}" presName="parTrans" presStyleLbl="bgSibTrans2D1" presStyleIdx="1" presStyleCnt="3" custScaleX="94211" custScaleY="108653" custLinFactNeighborX="614" custLinFactNeighborY="22656"/>
      <dgm:spPr/>
      <dgm:t>
        <a:bodyPr/>
        <a:lstStyle/>
        <a:p>
          <a:endParaRPr lang="en-US"/>
        </a:p>
      </dgm:t>
    </dgm:pt>
    <dgm:pt modelId="{9EB87683-FD5A-4CBE-9864-EB568532E786}" type="pres">
      <dgm:prSet presAssocID="{CD3659E9-7D39-4300-A69D-0A28AA259472}" presName="node" presStyleLbl="node1" presStyleIdx="1" presStyleCnt="3" custRadScaleRad="102845" custRadScaleInc="-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F4F5F-D6C6-4FC3-874B-64E59F5633AE}" type="pres">
      <dgm:prSet presAssocID="{96737C0C-2097-40D0-A6D2-600DB3179799}" presName="parTrans" presStyleLbl="bgSibTrans2D1" presStyleIdx="2" presStyleCnt="3" custLinFactNeighborX="-4182" custLinFactNeighborY="9111"/>
      <dgm:spPr/>
      <dgm:t>
        <a:bodyPr/>
        <a:lstStyle/>
        <a:p>
          <a:endParaRPr lang="en-US"/>
        </a:p>
      </dgm:t>
    </dgm:pt>
    <dgm:pt modelId="{35C77958-22E9-4379-811A-CC2B01727857}" type="pres">
      <dgm:prSet presAssocID="{4980808F-567C-4776-881D-06B46EFB27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BB5B1D-E1E7-467A-8196-673105103D4D}" type="presOf" srcId="{7E03FC9B-0117-457B-87BF-BD16D92569B4}" destId="{DF00E1CF-5A1D-4001-B35F-42F3078249D3}" srcOrd="0" destOrd="0" presId="urn:microsoft.com/office/officeart/2005/8/layout/radial4"/>
    <dgm:cxn modelId="{AEF73F78-B8AF-400E-BAED-2B1D5FDC1BBC}" type="presOf" srcId="{0CDC3C50-EE95-42DB-90D0-52DA3A4E8FC3}" destId="{89AB6E89-B7CC-4C51-8601-AA011F722D2B}" srcOrd="0" destOrd="0" presId="urn:microsoft.com/office/officeart/2005/8/layout/radial4"/>
    <dgm:cxn modelId="{7F32D2C4-0D10-4F78-9176-A826C9B00B5F}" type="presOf" srcId="{E126393E-5B37-4E2F-AB5B-E9C5A83E987E}" destId="{3902D70F-825E-4C4B-A960-91A9EF547D09}" srcOrd="0" destOrd="0" presId="urn:microsoft.com/office/officeart/2005/8/layout/radial4"/>
    <dgm:cxn modelId="{81BB5E9D-10CA-41CC-BA9C-68565F5A06ED}" type="presOf" srcId="{4980808F-567C-4776-881D-06B46EFB2755}" destId="{35C77958-22E9-4379-811A-CC2B01727857}" srcOrd="0" destOrd="0" presId="urn:microsoft.com/office/officeart/2005/8/layout/radial4"/>
    <dgm:cxn modelId="{5E1F485E-D379-4B76-96CD-E31A3DA1ABD9}" srcId="{0CDC3C50-EE95-42DB-90D0-52DA3A4E8FC3}" destId="{06A9C58F-6566-4C71-9E96-53491AED8C91}" srcOrd="0" destOrd="0" parTransId="{DDAA9914-310F-43E8-9A9C-CCA91EF65516}" sibTransId="{A4A1F972-9987-402A-A95E-71080075625C}"/>
    <dgm:cxn modelId="{4C799AD1-79B5-429D-A0F4-28784918A977}" type="presOf" srcId="{CD3659E9-7D39-4300-A69D-0A28AA259472}" destId="{9EB87683-FD5A-4CBE-9864-EB568532E786}" srcOrd="0" destOrd="0" presId="urn:microsoft.com/office/officeart/2005/8/layout/radial4"/>
    <dgm:cxn modelId="{A6E2EBAA-A710-4FB8-A6FC-7CB377D77118}" type="presOf" srcId="{06A9C58F-6566-4C71-9E96-53491AED8C91}" destId="{61464CF6-472D-4A55-A3DB-5489ECEF44B7}" srcOrd="0" destOrd="0" presId="urn:microsoft.com/office/officeart/2005/8/layout/radial4"/>
    <dgm:cxn modelId="{1EABF56E-FB58-4BC8-B9C2-9B9BC7426E85}" srcId="{06A9C58F-6566-4C71-9E96-53491AED8C91}" destId="{CD3659E9-7D39-4300-A69D-0A28AA259472}" srcOrd="1" destOrd="0" parTransId="{E126393E-5B37-4E2F-AB5B-E9C5A83E987E}" sibTransId="{9BA1A689-0417-47D6-A799-707C606F92D0}"/>
    <dgm:cxn modelId="{5199786C-9BE7-4B29-BD16-AE4D2F3B1894}" srcId="{06A9C58F-6566-4C71-9E96-53491AED8C91}" destId="{4980808F-567C-4776-881D-06B46EFB2755}" srcOrd="2" destOrd="0" parTransId="{96737C0C-2097-40D0-A6D2-600DB3179799}" sibTransId="{6ED259D6-DA6B-4E39-AB8E-AF1155622DC4}"/>
    <dgm:cxn modelId="{B95B7620-A1B9-479A-8895-5CB4B089DC63}" type="presOf" srcId="{7C75527A-154A-47D7-9F6E-59E416F85982}" destId="{5E8FE713-52CC-422E-AFEB-32B0D24899CB}" srcOrd="0" destOrd="0" presId="urn:microsoft.com/office/officeart/2005/8/layout/radial4"/>
    <dgm:cxn modelId="{F1ED44EA-5666-446F-A3F0-E5A87E05A4C4}" type="presOf" srcId="{96737C0C-2097-40D0-A6D2-600DB3179799}" destId="{EFBF4F5F-D6C6-4FC3-874B-64E59F5633AE}" srcOrd="0" destOrd="0" presId="urn:microsoft.com/office/officeart/2005/8/layout/radial4"/>
    <dgm:cxn modelId="{FD95786B-C9E9-408D-9C73-22AFC8BBB7EA}" srcId="{06A9C58F-6566-4C71-9E96-53491AED8C91}" destId="{7C75527A-154A-47D7-9F6E-59E416F85982}" srcOrd="0" destOrd="0" parTransId="{7E03FC9B-0117-457B-87BF-BD16D92569B4}" sibTransId="{F9798A58-2518-44B0-B264-6A7ECD397E8C}"/>
    <dgm:cxn modelId="{959E8D53-3B05-42FA-8C28-09FA9F34E6EF}" type="presParOf" srcId="{89AB6E89-B7CC-4C51-8601-AA011F722D2B}" destId="{61464CF6-472D-4A55-A3DB-5489ECEF44B7}" srcOrd="0" destOrd="0" presId="urn:microsoft.com/office/officeart/2005/8/layout/radial4"/>
    <dgm:cxn modelId="{95473C7E-8C08-48CD-92C9-873401023A95}" type="presParOf" srcId="{89AB6E89-B7CC-4C51-8601-AA011F722D2B}" destId="{DF00E1CF-5A1D-4001-B35F-42F3078249D3}" srcOrd="1" destOrd="0" presId="urn:microsoft.com/office/officeart/2005/8/layout/radial4"/>
    <dgm:cxn modelId="{EF236CF4-FA25-4573-BF30-8DB05D0F5F5E}" type="presParOf" srcId="{89AB6E89-B7CC-4C51-8601-AA011F722D2B}" destId="{5E8FE713-52CC-422E-AFEB-32B0D24899CB}" srcOrd="2" destOrd="0" presId="urn:microsoft.com/office/officeart/2005/8/layout/radial4"/>
    <dgm:cxn modelId="{5986724D-E66D-406B-A411-9643E03F9088}" type="presParOf" srcId="{89AB6E89-B7CC-4C51-8601-AA011F722D2B}" destId="{3902D70F-825E-4C4B-A960-91A9EF547D09}" srcOrd="3" destOrd="0" presId="urn:microsoft.com/office/officeart/2005/8/layout/radial4"/>
    <dgm:cxn modelId="{17769E0B-5410-4135-8C5D-845A36D8CE9B}" type="presParOf" srcId="{89AB6E89-B7CC-4C51-8601-AA011F722D2B}" destId="{9EB87683-FD5A-4CBE-9864-EB568532E786}" srcOrd="4" destOrd="0" presId="urn:microsoft.com/office/officeart/2005/8/layout/radial4"/>
    <dgm:cxn modelId="{BC556F11-D1D9-4296-8C4A-4984EA9E071E}" type="presParOf" srcId="{89AB6E89-B7CC-4C51-8601-AA011F722D2B}" destId="{EFBF4F5F-D6C6-4FC3-874B-64E59F5633AE}" srcOrd="5" destOrd="0" presId="urn:microsoft.com/office/officeart/2005/8/layout/radial4"/>
    <dgm:cxn modelId="{D581D7E2-90EC-4E45-8228-57C539EF1FF3}" type="presParOf" srcId="{89AB6E89-B7CC-4C51-8601-AA011F722D2B}" destId="{35C77958-22E9-4379-811A-CC2B0172785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64CF6-472D-4A55-A3DB-5489ECEF44B7}">
      <dsp:nvSpPr>
        <dsp:cNvPr id="0" name=""/>
        <dsp:cNvSpPr/>
      </dsp:nvSpPr>
      <dsp:spPr>
        <a:xfrm>
          <a:off x="3048013" y="2438421"/>
          <a:ext cx="2063588" cy="2063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rgbClr val="008E69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008E69"/>
              </a:solidFill>
            </a:rPr>
            <a:t>Partnering to Improve Access to Healthy Foods in Underserved Areas of NJ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350218" y="2740626"/>
        <a:ext cx="1459178" cy="1459178"/>
      </dsp:txXfrm>
    </dsp:sp>
    <dsp:sp modelId="{DF00E1CF-5A1D-4001-B35F-42F3078249D3}">
      <dsp:nvSpPr>
        <dsp:cNvPr id="0" name=""/>
        <dsp:cNvSpPr/>
      </dsp:nvSpPr>
      <dsp:spPr>
        <a:xfrm rot="12913620">
          <a:off x="1891209" y="2134576"/>
          <a:ext cx="1473738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FE713-52CC-422E-AFEB-32B0D24899CB}">
      <dsp:nvSpPr>
        <dsp:cNvPr id="0" name=""/>
        <dsp:cNvSpPr/>
      </dsp:nvSpPr>
      <dsp:spPr>
        <a:xfrm>
          <a:off x="914387" y="1143008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8E69"/>
              </a:solidFill>
            </a:rPr>
            <a:t>The Food Trust</a:t>
          </a:r>
          <a:endParaRPr lang="en-US" sz="1800" kern="1200" dirty="0">
            <a:solidFill>
              <a:srgbClr val="008E69"/>
            </a:solidFill>
          </a:endParaRPr>
        </a:p>
      </dsp:txBody>
      <dsp:txXfrm>
        <a:off x="960322" y="1188943"/>
        <a:ext cx="1868538" cy="1476457"/>
      </dsp:txXfrm>
    </dsp:sp>
    <dsp:sp modelId="{3902D70F-825E-4C4B-A960-91A9EF547D09}">
      <dsp:nvSpPr>
        <dsp:cNvPr id="0" name=""/>
        <dsp:cNvSpPr/>
      </dsp:nvSpPr>
      <dsp:spPr>
        <a:xfrm rot="16231494">
          <a:off x="3370416" y="1379559"/>
          <a:ext cx="1472876" cy="63901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7683-FD5A-4CBE-9864-EB568532E786}">
      <dsp:nvSpPr>
        <dsp:cNvPr id="0" name=""/>
        <dsp:cNvSpPr/>
      </dsp:nvSpPr>
      <dsp:spPr>
        <a:xfrm>
          <a:off x="3124211" y="0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8E69"/>
              </a:solidFill>
            </a:rPr>
            <a:t>NJDOH: Community Health and Wellness</a:t>
          </a:r>
          <a:endParaRPr lang="en-US" sz="1800" kern="1200" dirty="0">
            <a:solidFill>
              <a:srgbClr val="008E69"/>
            </a:solidFill>
          </a:endParaRPr>
        </a:p>
      </dsp:txBody>
      <dsp:txXfrm>
        <a:off x="3170146" y="45935"/>
        <a:ext cx="1868538" cy="1476457"/>
      </dsp:txXfrm>
    </dsp:sp>
    <dsp:sp modelId="{EFBF4F5F-D6C6-4FC3-874B-64E59F5633AE}">
      <dsp:nvSpPr>
        <dsp:cNvPr id="0" name=""/>
        <dsp:cNvSpPr/>
      </dsp:nvSpPr>
      <dsp:spPr>
        <a:xfrm rot="19549241">
          <a:off x="4805413" y="2148611"/>
          <a:ext cx="1599166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77958-22E9-4379-811A-CC2B01727857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8E69"/>
              </a:solidFill>
            </a:rPr>
            <a:t>NJDOH: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8E69"/>
              </a:solidFill>
            </a:rPr>
            <a:t>WIC Services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399086" y="1201666"/>
        <a:ext cx="1868538" cy="147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6AAB74-467C-4EEA-A67C-9DCE2D97C1B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2098E9-0003-4F13-B3E0-ACCAA4B7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3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615F-322D-4E1E-BDEB-964762AB11C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9035C-6A9A-4E1B-95EA-4F248A0AC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innovative partnership to increase access to healthier retail options for families located in under-served areas</a:t>
            </a:r>
          </a:p>
          <a:p>
            <a:r>
              <a:rPr lang="en-US" dirty="0" smtClean="0"/>
              <a:t>-NJDOH Community Health and Wellness Unit</a:t>
            </a:r>
          </a:p>
          <a:p>
            <a:r>
              <a:rPr lang="en-US" dirty="0" smtClean="0"/>
              <a:t>-NJDOH Women, Infants and Children Supplemental Food Program (WIC)</a:t>
            </a:r>
          </a:p>
          <a:p>
            <a:r>
              <a:rPr lang="en-US" dirty="0" smtClean="0"/>
              <a:t>-The Food Trust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0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2800" dirty="0" smtClean="0">
                <a:solidFill>
                  <a:srgbClr val="008E69"/>
                </a:solidFill>
              </a:rPr>
              <a:t>nutrition and physical activity </a:t>
            </a:r>
          </a:p>
          <a:p>
            <a:pPr lvl="2"/>
            <a:r>
              <a:rPr lang="en-US" sz="2800" dirty="0" smtClean="0">
                <a:solidFill>
                  <a:srgbClr val="008E69"/>
                </a:solidFill>
              </a:rPr>
              <a:t>Diabetes</a:t>
            </a:r>
          </a:p>
          <a:p>
            <a:pPr lvl="2"/>
            <a:r>
              <a:rPr lang="en-US" sz="2800" dirty="0" smtClean="0">
                <a:solidFill>
                  <a:srgbClr val="008E69"/>
                </a:solidFill>
              </a:rPr>
              <a:t>heart disease and stroke prevention, and</a:t>
            </a:r>
          </a:p>
          <a:p>
            <a:pPr lvl="2"/>
            <a:r>
              <a:rPr lang="en-US" sz="2800" dirty="0" smtClean="0">
                <a:solidFill>
                  <a:srgbClr val="008E69"/>
                </a:solidFill>
              </a:rPr>
              <a:t>promote school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receive Cash Value Vouchers  (CVVs) (commonly referred to as fruit and vegetable checks by participants).   </a:t>
            </a:r>
          </a:p>
          <a:p>
            <a:endParaRPr lang="en-US" dirty="0" smtClean="0"/>
          </a:p>
          <a:p>
            <a:r>
              <a:rPr lang="en-US" dirty="0" smtClean="0"/>
              <a:t>WIC checks and CVVs are redeemed at NJ WIC-authorized food establishments.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2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8E69"/>
                </a:solidFill>
              </a:rPr>
              <a:t>They work with neighborhoods, grocers, and policymakers using a comprehensive approach to improved food access that combines nutrition education with improving food environments</a:t>
            </a:r>
          </a:p>
          <a:p>
            <a:endParaRPr lang="en-US" sz="1200" dirty="0" smtClean="0">
              <a:solidFill>
                <a:srgbClr val="008E69"/>
              </a:solidFill>
            </a:endParaRPr>
          </a:p>
          <a:p>
            <a:r>
              <a:rPr lang="en-US" sz="1200" dirty="0" smtClean="0">
                <a:solidFill>
                  <a:srgbClr val="008E69"/>
                </a:solidFill>
              </a:rPr>
              <a:t>The Food Trust’s Healthy Corner Store Initiative offers technical assistance to store owners interested in making healthy and profitable changes to their stores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5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long training</a:t>
            </a:r>
            <a:r>
              <a:rPr lang="en-US" baseline="0" dirty="0" smtClean="0"/>
              <a:t> and technical assistance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4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6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6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9035C-6A9A-4E1B-95EA-4F248A0AC3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5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3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C439-E642-45BB-B1F8-2F456C1C07C7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1875-7D3A-4E7E-98A5-0F57CC96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44512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Presenters: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053984" y="2590799"/>
            <a:ext cx="3118216" cy="2226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Johanna Garcia, BSW</a:t>
            </a:r>
            <a:r>
              <a:rPr lang="en-US" sz="2000" dirty="0"/>
              <a:t>, MPA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Vendor Manager</a:t>
            </a:r>
          </a:p>
          <a:p>
            <a:pPr marL="0" indent="0" algn="ctr">
              <a:buNone/>
            </a:pPr>
            <a:r>
              <a:rPr lang="en-US" sz="1800" dirty="0" smtClean="0"/>
              <a:t>NJDOH Women, Infants, &amp; Children (WIC) </a:t>
            </a:r>
            <a:r>
              <a:rPr lang="en-US" sz="1800" dirty="0" smtClean="0"/>
              <a:t>Program</a:t>
            </a:r>
            <a:endParaRPr lang="en-US" sz="1800" dirty="0"/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208511" y="2590799"/>
            <a:ext cx="2880360" cy="222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Karin Mille, RDN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 smtClean="0"/>
              <a:t>Nutrition Consultant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NJDOH Community Health &amp; Wellness (CHW) </a:t>
            </a:r>
            <a:r>
              <a:rPr lang="en-US" sz="1800" dirty="0" smtClean="0"/>
              <a:t>Program</a:t>
            </a:r>
            <a:endParaRPr lang="en-US" sz="1800" dirty="0" smtClean="0"/>
          </a:p>
        </p:txBody>
      </p:sp>
      <p:sp>
        <p:nvSpPr>
          <p:cNvPr id="18" name="Content Placeholder 13"/>
          <p:cNvSpPr txBox="1">
            <a:spLocks/>
          </p:cNvSpPr>
          <p:nvPr/>
        </p:nvSpPr>
        <p:spPr>
          <a:xfrm>
            <a:off x="6096000" y="2590799"/>
            <a:ext cx="2880360" cy="2323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Miriam </a:t>
            </a:r>
            <a:r>
              <a:rPr lang="en-US" sz="2000" dirty="0" err="1" smtClean="0"/>
              <a:t>Manon</a:t>
            </a:r>
            <a:r>
              <a:rPr lang="en-US" sz="2000" dirty="0" smtClean="0"/>
              <a:t>, MPA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i="1" dirty="0" smtClean="0"/>
              <a:t>Senior Associate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The Food Trust</a:t>
            </a:r>
          </a:p>
        </p:txBody>
      </p:sp>
      <p:sp>
        <p:nvSpPr>
          <p:cNvPr id="19" name="Content Placeholder 13"/>
          <p:cNvSpPr txBox="1">
            <a:spLocks/>
          </p:cNvSpPr>
          <p:nvPr/>
        </p:nvSpPr>
        <p:spPr>
          <a:xfrm>
            <a:off x="3088871" y="4114800"/>
            <a:ext cx="2880360" cy="2226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 dirty="0" smtClean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>
          <a:xfrm>
            <a:off x="1964225" y="4726697"/>
            <a:ext cx="5129651" cy="1083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smtClean="0"/>
              <a:t>NWA Conference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 smtClean="0"/>
              <a:t>April 4, 2017</a:t>
            </a:r>
          </a:p>
        </p:txBody>
      </p:sp>
      <p:pic>
        <p:nvPicPr>
          <p:cNvPr id="21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2" y="5946074"/>
            <a:ext cx="2337949" cy="7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22" y="5849388"/>
            <a:ext cx="1572708" cy="96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prstClr val="black"/>
                </a:solidFill>
              </a:rPr>
              <a:t>NJ Healthy Corner Store Initiative:  </a:t>
            </a:r>
            <a:r>
              <a:rPr lang="en-US" sz="4000" b="1" dirty="0">
                <a:solidFill>
                  <a:prstClr val="black"/>
                </a:solidFill>
              </a:rPr>
              <a:t/>
            </a:r>
            <a:br>
              <a:rPr lang="en-US" sz="4000" b="1" dirty="0">
                <a:solidFill>
                  <a:prstClr val="black"/>
                </a:solidFill>
              </a:rPr>
            </a:br>
            <a:r>
              <a:rPr lang="en-US" sz="3100" b="1" i="1" dirty="0" smtClean="0">
                <a:solidFill>
                  <a:prstClr val="black"/>
                </a:solidFill>
              </a:rPr>
              <a:t>Partnering to </a:t>
            </a:r>
            <a:r>
              <a:rPr lang="en-US" sz="3100" b="1" i="1" dirty="0">
                <a:solidFill>
                  <a:prstClr val="black"/>
                </a:solidFill>
              </a:rPr>
              <a:t>Improve Community Health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5331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Training &amp; Technical Assistance 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E69"/>
                </a:solidFill>
              </a:rPr>
              <a:t>Choosing healthy products for your store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Buying and handling fresh produce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Produce display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Incorporating produce throughout the store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Fresh produce and temperature guide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Value added product ideas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Fresh produce pricing and markup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Pricing and promotions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Advertising your business</a:t>
            </a:r>
          </a:p>
          <a:p>
            <a:r>
              <a:rPr lang="en-US" dirty="0" smtClean="0">
                <a:solidFill>
                  <a:srgbClr val="008E69"/>
                </a:solidFill>
              </a:rPr>
              <a:t>Maximizing your space</a:t>
            </a:r>
            <a:endParaRPr lang="en-US" dirty="0">
              <a:solidFill>
                <a:srgbClr val="008E69"/>
              </a:solidFill>
            </a:endParaRP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6133636"/>
            <a:ext cx="1182459" cy="7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6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Post-Training Survey Results: Small Stores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8E69"/>
                </a:solidFill>
              </a:rPr>
              <a:t>60% stocked fewer than 10 varieties of fresh produce</a:t>
            </a:r>
          </a:p>
          <a:p>
            <a:endParaRPr lang="en-US" sz="1700" dirty="0" smtClean="0">
              <a:solidFill>
                <a:srgbClr val="008E69"/>
              </a:solidFill>
            </a:endParaRPr>
          </a:p>
          <a:p>
            <a:r>
              <a:rPr lang="en-US" dirty="0" smtClean="0">
                <a:solidFill>
                  <a:srgbClr val="008E69"/>
                </a:solidFill>
              </a:rPr>
              <a:t>Owners expressed concerns about waste/ spoilage of fresh produce, marketing/space to display, and profitability</a:t>
            </a:r>
          </a:p>
          <a:p>
            <a:endParaRPr lang="en-US" sz="1600" dirty="0" smtClean="0">
              <a:solidFill>
                <a:srgbClr val="008E69"/>
              </a:solidFill>
            </a:endParaRPr>
          </a:p>
          <a:p>
            <a:r>
              <a:rPr lang="en-US" dirty="0" smtClean="0">
                <a:solidFill>
                  <a:srgbClr val="008E69"/>
                </a:solidFill>
              </a:rPr>
              <a:t>Owners requested additional training sessions that would cover topics including:</a:t>
            </a:r>
          </a:p>
          <a:p>
            <a:pPr lvl="2"/>
            <a:r>
              <a:rPr lang="en-US" dirty="0" smtClean="0">
                <a:solidFill>
                  <a:srgbClr val="008E69"/>
                </a:solidFill>
              </a:rPr>
              <a:t>Educating consumers</a:t>
            </a:r>
          </a:p>
          <a:p>
            <a:pPr lvl="2"/>
            <a:r>
              <a:rPr lang="en-US" dirty="0" smtClean="0">
                <a:solidFill>
                  <a:srgbClr val="008E69"/>
                </a:solidFill>
              </a:rPr>
              <a:t>Business management/planning</a:t>
            </a:r>
          </a:p>
          <a:p>
            <a:pPr lvl="2"/>
            <a:r>
              <a:rPr lang="en-US" dirty="0" smtClean="0">
                <a:solidFill>
                  <a:srgbClr val="008E69"/>
                </a:solidFill>
              </a:rPr>
              <a:t>Funding/financing options</a:t>
            </a:r>
            <a:endParaRPr lang="en-US" dirty="0">
              <a:solidFill>
                <a:srgbClr val="008E69"/>
              </a:solidFill>
            </a:endParaRP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6133636"/>
            <a:ext cx="1182459" cy="7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6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Healthy Corner Store Initiative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6133636"/>
            <a:ext cx="1182459" cy="7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1916017"/>
            <a:ext cx="3276600" cy="3299433"/>
          </a:xfrm>
          <a:prstGeom prst="round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0" y="20574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392113"/>
            <a:ext cx="1981200" cy="59848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Before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AFTER</a:t>
            </a:r>
            <a:endParaRPr lang="en-US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8" y="925512"/>
            <a:ext cx="2510546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5" r="3385"/>
          <a:stretch/>
        </p:blipFill>
        <p:spPr bwMode="auto">
          <a:xfrm>
            <a:off x="3011276" y="1306512"/>
            <a:ext cx="229885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-2" y="1610091"/>
            <a:ext cx="1362279" cy="132343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9900"/>
              </a:buClr>
              <a:buSzPct val="170000"/>
              <a:buFont typeface="Times New Roman" pitchFamily="18" charset="0"/>
              <a:buChar char="•"/>
              <a:defRPr sz="20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9900"/>
              </a:buClr>
              <a:buSzPct val="150000"/>
              <a:buFont typeface="Times New Roman" pitchFamily="18" charset="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Boxes of produce on the ground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1600200" cy="133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 rot="11662700">
            <a:off x="6669708" y="4648199"/>
            <a:ext cx="1050925" cy="4572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30076" b="-1"/>
          <a:stretch/>
        </p:blipFill>
        <p:spPr>
          <a:xfrm>
            <a:off x="5619750" y="998082"/>
            <a:ext cx="3283710" cy="2078026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65"/>
          <a:stretch/>
        </p:blipFill>
        <p:spPr>
          <a:xfrm>
            <a:off x="5649828" y="3581401"/>
            <a:ext cx="3284621" cy="2286000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660265" y="609600"/>
            <a:ext cx="120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Before</a:t>
            </a:r>
            <a:endParaRPr lang="en-US" sz="20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5695953" y="3200400"/>
            <a:ext cx="1200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+mn-lt"/>
                <a:cs typeface="Arial" charset="0"/>
              </a:rPr>
              <a:t>After</a:t>
            </a:r>
            <a:endParaRPr lang="en-US" sz="2000" b="1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760816" y="6019800"/>
            <a:ext cx="200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 dirty="0" err="1" smtClean="0">
                <a:solidFill>
                  <a:prstClr val="black"/>
                </a:solidFill>
                <a:latin typeface="+mn-lt"/>
              </a:rPr>
              <a:t>Wilcania</a:t>
            </a:r>
            <a:r>
              <a:rPr lang="en-US" i="1" dirty="0" smtClean="0">
                <a:solidFill>
                  <a:prstClr val="black"/>
                </a:solidFill>
                <a:latin typeface="+mn-lt"/>
              </a:rPr>
              <a:t> Market, Garfield, NJ </a:t>
            </a:r>
            <a:endParaRPr lang="en-US" i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895600" y="685800"/>
            <a:ext cx="1752600" cy="598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After</a:t>
            </a:r>
            <a:endParaRPr lang="en-US" sz="20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60463" y="5023182"/>
            <a:ext cx="200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i="1" dirty="0" err="1" smtClean="0">
                <a:solidFill>
                  <a:prstClr val="black"/>
                </a:solidFill>
                <a:latin typeface="+mn-lt"/>
              </a:rPr>
              <a:t>Freddies</a:t>
            </a:r>
            <a:r>
              <a:rPr lang="en-US" i="1" dirty="0" smtClean="0">
                <a:solidFill>
                  <a:prstClr val="black"/>
                </a:solidFill>
                <a:latin typeface="+mn-lt"/>
              </a:rPr>
              <a:t> Grocery, Camden, NJ </a:t>
            </a:r>
            <a:endParaRPr lang="en-US" i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0331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Statewide Reach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8E69"/>
                </a:solidFill>
              </a:rPr>
              <a:t>In Years 2-4 (2014-2017), 48 stores participated in the HCSI.  </a:t>
            </a:r>
          </a:p>
          <a:p>
            <a:endParaRPr lang="en-US" sz="2000" dirty="0" smtClean="0">
              <a:solidFill>
                <a:srgbClr val="008E69"/>
              </a:solidFill>
            </a:endParaRPr>
          </a:p>
          <a:p>
            <a:r>
              <a:rPr lang="en-US" sz="2000" dirty="0">
                <a:solidFill>
                  <a:srgbClr val="008E69"/>
                </a:solidFill>
              </a:rPr>
              <a:t>By reaching all 161 WIC </a:t>
            </a:r>
            <a:r>
              <a:rPr lang="en-US" sz="2000" dirty="0" smtClean="0">
                <a:solidFill>
                  <a:srgbClr val="008E69"/>
                </a:solidFill>
              </a:rPr>
              <a:t>small stores </a:t>
            </a:r>
            <a:r>
              <a:rPr lang="en-US" sz="2000" dirty="0">
                <a:solidFill>
                  <a:srgbClr val="008E69"/>
                </a:solidFill>
              </a:rPr>
              <a:t>in </a:t>
            </a:r>
            <a:r>
              <a:rPr lang="en-US" sz="2000" dirty="0" smtClean="0">
                <a:solidFill>
                  <a:srgbClr val="008E69"/>
                </a:solidFill>
              </a:rPr>
              <a:t>underserved </a:t>
            </a:r>
            <a:r>
              <a:rPr lang="en-US" sz="2000" dirty="0">
                <a:solidFill>
                  <a:srgbClr val="008E69"/>
                </a:solidFill>
              </a:rPr>
              <a:t>areas,  the potential reach could be 530,029 residents representing 33% of all residents in </a:t>
            </a:r>
            <a:r>
              <a:rPr lang="en-US" sz="2000" dirty="0" smtClean="0">
                <a:solidFill>
                  <a:srgbClr val="008E69"/>
                </a:solidFill>
              </a:rPr>
              <a:t>underserved areas</a:t>
            </a:r>
            <a:endParaRPr lang="en-US" sz="2000" dirty="0">
              <a:solidFill>
                <a:srgbClr val="008E69"/>
              </a:solidFill>
            </a:endParaRPr>
          </a:p>
        </p:txBody>
      </p:sp>
      <p:pic>
        <p:nvPicPr>
          <p:cNvPr id="5122" name="Picture 2" descr="C:\Users\jokeke\AppData\Local\Temp\notes256C9A\WIC Small Retail_Formatted_201512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r="17108" b="12994"/>
          <a:stretch/>
        </p:blipFill>
        <p:spPr bwMode="auto">
          <a:xfrm>
            <a:off x="4876800" y="914400"/>
            <a:ext cx="365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4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Health Impact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500" dirty="0" smtClean="0">
              <a:solidFill>
                <a:srgbClr val="008E69"/>
              </a:solidFill>
            </a:endParaRPr>
          </a:p>
          <a:p>
            <a:r>
              <a:rPr lang="en-US" sz="2500" dirty="0" smtClean="0">
                <a:solidFill>
                  <a:srgbClr val="008E69"/>
                </a:solidFill>
              </a:rPr>
              <a:t>Greater </a:t>
            </a:r>
            <a:r>
              <a:rPr lang="en-US" sz="2500" dirty="0">
                <a:solidFill>
                  <a:srgbClr val="008E69"/>
                </a:solidFill>
              </a:rPr>
              <a:t>availability of convenience stores has been associated with higher BMI and overweight among US </a:t>
            </a:r>
            <a:r>
              <a:rPr lang="en-US" sz="2500" dirty="0" smtClean="0">
                <a:solidFill>
                  <a:srgbClr val="008E69"/>
                </a:solidFill>
              </a:rPr>
              <a:t>adolescents</a:t>
            </a:r>
            <a:r>
              <a:rPr lang="en-US" sz="2500" baseline="30000" dirty="0" smtClean="0">
                <a:solidFill>
                  <a:srgbClr val="008E69"/>
                </a:solidFill>
              </a:rPr>
              <a:t>1</a:t>
            </a:r>
            <a:endParaRPr lang="en-US" sz="2500" dirty="0" smtClean="0">
              <a:solidFill>
                <a:srgbClr val="008E69"/>
              </a:solidFill>
            </a:endParaRPr>
          </a:p>
          <a:p>
            <a:endParaRPr lang="en-US" sz="1600" dirty="0" smtClean="0">
              <a:solidFill>
                <a:srgbClr val="008E69"/>
              </a:solidFill>
            </a:endParaRPr>
          </a:p>
          <a:p>
            <a:r>
              <a:rPr lang="en-US" sz="2500" dirty="0" smtClean="0">
                <a:solidFill>
                  <a:srgbClr val="008E69"/>
                </a:solidFill>
              </a:rPr>
              <a:t>Greater </a:t>
            </a:r>
            <a:r>
              <a:rPr lang="en-US" sz="2500" dirty="0">
                <a:solidFill>
                  <a:srgbClr val="008E69"/>
                </a:solidFill>
              </a:rPr>
              <a:t>fresh vegetable availability within walking distance of urban households was found to be a positive predictor of vegetable </a:t>
            </a:r>
            <a:r>
              <a:rPr lang="en-US" sz="2500" dirty="0" smtClean="0">
                <a:solidFill>
                  <a:srgbClr val="008E69"/>
                </a:solidFill>
              </a:rPr>
              <a:t>intake</a:t>
            </a:r>
            <a:r>
              <a:rPr lang="en-US" sz="2500" baseline="30000" dirty="0" smtClean="0">
                <a:solidFill>
                  <a:srgbClr val="008E69"/>
                </a:solidFill>
              </a:rPr>
              <a:t>2</a:t>
            </a:r>
            <a:endParaRPr lang="en-US" sz="2500" dirty="0" smtClean="0">
              <a:solidFill>
                <a:srgbClr val="008E69"/>
              </a:solidFill>
            </a:endParaRPr>
          </a:p>
          <a:p>
            <a:endParaRPr lang="en-US" sz="1600" dirty="0" smtClean="0">
              <a:solidFill>
                <a:srgbClr val="008E69"/>
              </a:solidFill>
            </a:endParaRPr>
          </a:p>
          <a:p>
            <a:r>
              <a:rPr lang="en-US" sz="2500" dirty="0" smtClean="0">
                <a:solidFill>
                  <a:srgbClr val="008E69"/>
                </a:solidFill>
              </a:rPr>
              <a:t>Increased distance to supermarkets has been associated with increased likelihood of obesity and decreased fruit and vegetable consumption</a:t>
            </a:r>
            <a:r>
              <a:rPr lang="en-US" sz="2500" baseline="30000" dirty="0" smtClean="0">
                <a:solidFill>
                  <a:srgbClr val="008E69"/>
                </a:solidFill>
              </a:rPr>
              <a:t>3</a:t>
            </a:r>
            <a:endParaRPr lang="en-US" sz="2500" dirty="0" smtClean="0">
              <a:solidFill>
                <a:srgbClr val="008E69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rgbClr val="008E69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8E69"/>
              </a:solidFill>
            </a:endParaRPr>
          </a:p>
          <a:p>
            <a:pPr marL="0" indent="0">
              <a:buNone/>
            </a:pPr>
            <a:endParaRPr lang="en-US" sz="1500" dirty="0" smtClean="0">
              <a:solidFill>
                <a:srgbClr val="008E69"/>
              </a:solidFill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rgbClr val="008E69"/>
                </a:solidFill>
              </a:rPr>
              <a:t>1</a:t>
            </a:r>
            <a:r>
              <a:rPr lang="en-US" sz="1500" dirty="0">
                <a:solidFill>
                  <a:srgbClr val="008E69"/>
                </a:solidFill>
              </a:rPr>
              <a:t>. Powell </a:t>
            </a:r>
            <a:r>
              <a:rPr lang="en-US" sz="1500" dirty="0" smtClean="0">
                <a:solidFill>
                  <a:srgbClr val="008E69"/>
                </a:solidFill>
              </a:rPr>
              <a:t>LM,</a:t>
            </a:r>
            <a:r>
              <a:rPr lang="en-US" sz="1500" dirty="0">
                <a:solidFill>
                  <a:srgbClr val="008E69"/>
                </a:solidFill>
              </a:rPr>
              <a:t> Auld MC, </a:t>
            </a:r>
            <a:r>
              <a:rPr lang="en-US" sz="1500" dirty="0" err="1">
                <a:solidFill>
                  <a:srgbClr val="008E69"/>
                </a:solidFill>
              </a:rPr>
              <a:t>Chaloupka</a:t>
            </a:r>
            <a:r>
              <a:rPr lang="en-US" sz="1500" dirty="0">
                <a:solidFill>
                  <a:srgbClr val="008E69"/>
                </a:solidFill>
              </a:rPr>
              <a:t> FJ, O'Malley PM, Johnston LD. </a:t>
            </a:r>
            <a:r>
              <a:rPr lang="en-US" sz="1500" dirty="0" smtClean="0">
                <a:solidFill>
                  <a:srgbClr val="008E69"/>
                </a:solidFill>
              </a:rPr>
              <a:t>  Am </a:t>
            </a:r>
            <a:r>
              <a:rPr lang="en-US" sz="1500" dirty="0">
                <a:solidFill>
                  <a:srgbClr val="008E69"/>
                </a:solidFill>
              </a:rPr>
              <a:t>J </a:t>
            </a:r>
            <a:r>
              <a:rPr lang="en-US" sz="1500" dirty="0" err="1">
                <a:solidFill>
                  <a:srgbClr val="008E69"/>
                </a:solidFill>
              </a:rPr>
              <a:t>Prev</a:t>
            </a:r>
            <a:r>
              <a:rPr lang="en-US" sz="1500" dirty="0">
                <a:solidFill>
                  <a:srgbClr val="008E69"/>
                </a:solidFill>
              </a:rPr>
              <a:t> Med</a:t>
            </a:r>
            <a:r>
              <a:rPr lang="en-US" sz="1500" dirty="0" smtClean="0">
                <a:solidFill>
                  <a:srgbClr val="008E69"/>
                </a:solidFill>
              </a:rPr>
              <a:t>. </a:t>
            </a:r>
            <a:r>
              <a:rPr lang="en-US" sz="1500" dirty="0">
                <a:solidFill>
                  <a:srgbClr val="008E69"/>
                </a:solidFill>
              </a:rPr>
              <a:t> </a:t>
            </a:r>
            <a:r>
              <a:rPr lang="en-US" sz="1500" dirty="0" smtClean="0">
                <a:solidFill>
                  <a:srgbClr val="008E69"/>
                </a:solidFill>
              </a:rPr>
              <a:t>2007.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rgbClr val="008E69"/>
                </a:solidFill>
              </a:rPr>
              <a:t>2</a:t>
            </a:r>
            <a:r>
              <a:rPr lang="en-US" sz="1500" dirty="0">
                <a:solidFill>
                  <a:srgbClr val="008E69"/>
                </a:solidFill>
              </a:rPr>
              <a:t>. </a:t>
            </a:r>
            <a:r>
              <a:rPr lang="en-US" sz="1500" dirty="0" err="1">
                <a:solidFill>
                  <a:srgbClr val="008E69"/>
                </a:solidFill>
              </a:rPr>
              <a:t>Bodor</a:t>
            </a:r>
            <a:r>
              <a:rPr lang="en-US" sz="1500" dirty="0">
                <a:solidFill>
                  <a:srgbClr val="008E69"/>
                </a:solidFill>
              </a:rPr>
              <a:t> </a:t>
            </a:r>
            <a:r>
              <a:rPr lang="en-US" sz="1500" dirty="0" smtClean="0">
                <a:solidFill>
                  <a:srgbClr val="008E69"/>
                </a:solidFill>
              </a:rPr>
              <a:t>JN,</a:t>
            </a:r>
            <a:r>
              <a:rPr lang="en-US" sz="1500" dirty="0">
                <a:solidFill>
                  <a:srgbClr val="008E69"/>
                </a:solidFill>
              </a:rPr>
              <a:t> Rose D, Farley TA, </a:t>
            </a:r>
            <a:r>
              <a:rPr lang="en-US" sz="1500" dirty="0" err="1">
                <a:solidFill>
                  <a:srgbClr val="008E69"/>
                </a:solidFill>
              </a:rPr>
              <a:t>Swalm</a:t>
            </a:r>
            <a:r>
              <a:rPr lang="en-US" sz="1500" dirty="0">
                <a:solidFill>
                  <a:srgbClr val="008E69"/>
                </a:solidFill>
              </a:rPr>
              <a:t> C, Scott SK</a:t>
            </a:r>
            <a:r>
              <a:rPr lang="en-US" sz="1500" dirty="0" smtClean="0">
                <a:solidFill>
                  <a:srgbClr val="008E69"/>
                </a:solidFill>
              </a:rPr>
              <a:t>.  </a:t>
            </a:r>
            <a:r>
              <a:rPr lang="en-US" sz="1500" dirty="0">
                <a:solidFill>
                  <a:srgbClr val="008E69"/>
                </a:solidFill>
              </a:rPr>
              <a:t>Public Health </a:t>
            </a:r>
            <a:r>
              <a:rPr lang="en-US" sz="1500" dirty="0" err="1">
                <a:solidFill>
                  <a:srgbClr val="008E69"/>
                </a:solidFill>
              </a:rPr>
              <a:t>Nutr</a:t>
            </a:r>
            <a:r>
              <a:rPr lang="en-US" sz="1500" dirty="0">
                <a:solidFill>
                  <a:srgbClr val="008E69"/>
                </a:solidFill>
              </a:rPr>
              <a:t>. </a:t>
            </a:r>
            <a:r>
              <a:rPr lang="en-US" sz="1500" dirty="0" smtClean="0">
                <a:solidFill>
                  <a:srgbClr val="008E69"/>
                </a:solidFill>
              </a:rPr>
              <a:t> 2008.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8E69"/>
                </a:solidFill>
              </a:rPr>
              <a:t>3. </a:t>
            </a:r>
            <a:r>
              <a:rPr lang="en-US" sz="1500" dirty="0" err="1">
                <a:solidFill>
                  <a:srgbClr val="008E69"/>
                </a:solidFill>
              </a:rPr>
              <a:t>Michimi</a:t>
            </a:r>
            <a:r>
              <a:rPr lang="en-US" sz="1500" dirty="0">
                <a:solidFill>
                  <a:srgbClr val="008E69"/>
                </a:solidFill>
              </a:rPr>
              <a:t> </a:t>
            </a:r>
            <a:r>
              <a:rPr lang="en-US" sz="1500" dirty="0" smtClean="0">
                <a:solidFill>
                  <a:srgbClr val="008E69"/>
                </a:solidFill>
              </a:rPr>
              <a:t>A1 </a:t>
            </a:r>
            <a:r>
              <a:rPr lang="en-US" sz="1500" dirty="0" err="1">
                <a:solidFill>
                  <a:srgbClr val="008E69"/>
                </a:solidFill>
              </a:rPr>
              <a:t>Wimberly</a:t>
            </a:r>
            <a:r>
              <a:rPr lang="en-US" sz="1500" dirty="0">
                <a:solidFill>
                  <a:srgbClr val="008E69"/>
                </a:solidFill>
              </a:rPr>
              <a:t> MC</a:t>
            </a:r>
            <a:r>
              <a:rPr lang="en-US" sz="1500" dirty="0" smtClean="0">
                <a:solidFill>
                  <a:srgbClr val="008E69"/>
                </a:solidFill>
              </a:rPr>
              <a:t>.  </a:t>
            </a:r>
            <a:r>
              <a:rPr lang="en-US" sz="1500" dirty="0" err="1">
                <a:solidFill>
                  <a:srgbClr val="008E69"/>
                </a:solidFill>
              </a:rPr>
              <a:t>Int</a:t>
            </a:r>
            <a:r>
              <a:rPr lang="en-US" sz="1500" dirty="0">
                <a:solidFill>
                  <a:srgbClr val="008E69"/>
                </a:solidFill>
              </a:rPr>
              <a:t> J Health </a:t>
            </a:r>
            <a:r>
              <a:rPr lang="en-US" sz="1500" dirty="0" err="1">
                <a:solidFill>
                  <a:srgbClr val="008E69"/>
                </a:solidFill>
              </a:rPr>
              <a:t>Geogr</a:t>
            </a:r>
            <a:r>
              <a:rPr lang="en-US" sz="1500" dirty="0">
                <a:solidFill>
                  <a:srgbClr val="008E69"/>
                </a:solidFill>
              </a:rPr>
              <a:t>. </a:t>
            </a:r>
            <a:r>
              <a:rPr lang="en-US" sz="1500" dirty="0" smtClean="0">
                <a:solidFill>
                  <a:srgbClr val="008E69"/>
                </a:solidFill>
              </a:rPr>
              <a:t> 2010.</a:t>
            </a: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3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Thank you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8E69"/>
                </a:solidFill>
              </a:rPr>
              <a:t>Questions?</a:t>
            </a:r>
            <a:endParaRPr lang="en-US" sz="2500" dirty="0" smtClean="0">
              <a:solidFill>
                <a:srgbClr val="008E69"/>
              </a:solidFill>
            </a:endParaRPr>
          </a:p>
          <a:p>
            <a:endParaRPr lang="en-US" dirty="0">
              <a:solidFill>
                <a:srgbClr val="008E69"/>
              </a:solidFill>
            </a:endParaRP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6133636"/>
            <a:ext cx="1182459" cy="7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7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Overview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211368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3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Community Health and Wellness (CHW)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720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8E69"/>
                </a:solidFill>
              </a:rPr>
              <a:t>The mission of the Community Health and Wellness Unit (</a:t>
            </a:r>
            <a:r>
              <a:rPr lang="en-US" dirty="0" smtClean="0">
                <a:solidFill>
                  <a:srgbClr val="008E69"/>
                </a:solidFill>
              </a:rPr>
              <a:t>CHW) </a:t>
            </a:r>
            <a:r>
              <a:rPr lang="en-US" dirty="0">
                <a:solidFill>
                  <a:srgbClr val="008E69"/>
                </a:solidFill>
              </a:rPr>
              <a:t>is </a:t>
            </a:r>
            <a:r>
              <a:rPr lang="en-US" dirty="0" smtClean="0">
                <a:solidFill>
                  <a:srgbClr val="008E69"/>
                </a:solidFill>
              </a:rPr>
              <a:t>to: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008E69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rgbClr val="008E69"/>
                </a:solidFill>
              </a:rPr>
              <a:t>prevent </a:t>
            </a:r>
            <a:r>
              <a:rPr lang="en-US" sz="2800" dirty="0">
                <a:solidFill>
                  <a:srgbClr val="008E69"/>
                </a:solidFill>
              </a:rPr>
              <a:t>premature death and disability from chronic </a:t>
            </a:r>
            <a:r>
              <a:rPr lang="en-US" sz="2800" dirty="0" smtClean="0">
                <a:solidFill>
                  <a:srgbClr val="008E69"/>
                </a:solidFill>
              </a:rPr>
              <a:t>diseases including:  </a:t>
            </a:r>
            <a:r>
              <a:rPr lang="en-US" sz="2800" dirty="0">
                <a:solidFill>
                  <a:srgbClr val="008E69"/>
                </a:solidFill>
              </a:rPr>
              <a:t>diabetes, heart disease, stroke, cancer and </a:t>
            </a:r>
            <a:r>
              <a:rPr lang="en-US" sz="2800" dirty="0" smtClean="0">
                <a:solidFill>
                  <a:srgbClr val="008E69"/>
                </a:solidFill>
              </a:rPr>
              <a:t>asthma </a:t>
            </a:r>
          </a:p>
          <a:p>
            <a:pPr lvl="2">
              <a:spcBef>
                <a:spcPts val="0"/>
              </a:spcBef>
            </a:pPr>
            <a:endParaRPr lang="en-US" sz="1400" dirty="0" smtClean="0">
              <a:solidFill>
                <a:srgbClr val="008E69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rgbClr val="008E69"/>
                </a:solidFill>
              </a:rPr>
              <a:t>enable </a:t>
            </a:r>
            <a:r>
              <a:rPr lang="en-US" sz="2800" dirty="0">
                <a:solidFill>
                  <a:srgbClr val="008E69"/>
                </a:solidFill>
              </a:rPr>
              <a:t>people to manage risk factors for chronic </a:t>
            </a:r>
            <a:r>
              <a:rPr lang="en-US" sz="2800" dirty="0" smtClean="0">
                <a:solidFill>
                  <a:srgbClr val="008E69"/>
                </a:solidFill>
              </a:rPr>
              <a:t>disease, and</a:t>
            </a:r>
          </a:p>
          <a:p>
            <a:pPr lvl="2">
              <a:spcBef>
                <a:spcPts val="0"/>
              </a:spcBef>
            </a:pPr>
            <a:endParaRPr lang="en-US" sz="1400" dirty="0" smtClean="0">
              <a:solidFill>
                <a:srgbClr val="008E69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2800" dirty="0" smtClean="0">
                <a:solidFill>
                  <a:srgbClr val="008E69"/>
                </a:solidFill>
              </a:rPr>
              <a:t>promote </a:t>
            </a:r>
            <a:r>
              <a:rPr lang="en-US" sz="2800" dirty="0">
                <a:solidFill>
                  <a:srgbClr val="008E69"/>
                </a:solidFill>
              </a:rPr>
              <a:t>healthy behaviors including tobacco-free, healthy eating and active </a:t>
            </a:r>
            <a:r>
              <a:rPr lang="en-US" sz="2800" dirty="0" smtClean="0">
                <a:solidFill>
                  <a:srgbClr val="008E69"/>
                </a:solidFill>
              </a:rPr>
              <a:t>living </a:t>
            </a:r>
            <a:endParaRPr lang="en-US" sz="2800" dirty="0">
              <a:solidFill>
                <a:srgbClr val="008E69"/>
              </a:solidFill>
            </a:endParaRP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1"/>
                </a:solidFill>
              </a:rPr>
              <a:t>CHW: “</a:t>
            </a:r>
            <a:r>
              <a:rPr lang="en-US" sz="3000" b="1" dirty="0">
                <a:solidFill>
                  <a:schemeClr val="accent1"/>
                </a:solidFill>
              </a:rPr>
              <a:t>State Public Health Actions to Prevent and Control Diabetes, Heart Disease, Obesity and Associated Risk Factors and Promote School Health”  </a:t>
            </a:r>
            <a:r>
              <a:rPr lang="en-US" sz="3000" b="1" dirty="0" smtClean="0">
                <a:solidFill>
                  <a:schemeClr val="accent1"/>
                </a:solidFill>
              </a:rPr>
              <a:t>(DP13-1305)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6492"/>
            <a:ext cx="8229600" cy="443150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E69"/>
                </a:solidFill>
              </a:rPr>
              <a:t>1305 is a federal grant used to </a:t>
            </a:r>
            <a:r>
              <a:rPr lang="en-US" dirty="0">
                <a:solidFill>
                  <a:srgbClr val="008E69"/>
                </a:solidFill>
              </a:rPr>
              <a:t>help </a:t>
            </a:r>
            <a:r>
              <a:rPr lang="en-US" dirty="0" smtClean="0">
                <a:solidFill>
                  <a:srgbClr val="008E69"/>
                </a:solidFill>
              </a:rPr>
              <a:t>states prevent and control chronic diseases</a:t>
            </a:r>
            <a:r>
              <a:rPr lang="en-US" dirty="0">
                <a:solidFill>
                  <a:srgbClr val="008E69"/>
                </a:solidFill>
              </a:rPr>
              <a:t>, such </a:t>
            </a:r>
            <a:r>
              <a:rPr lang="en-US" dirty="0" smtClean="0">
                <a:solidFill>
                  <a:srgbClr val="008E69"/>
                </a:solidFill>
              </a:rPr>
              <a:t>as  </a:t>
            </a:r>
            <a:r>
              <a:rPr lang="en-US" dirty="0">
                <a:solidFill>
                  <a:srgbClr val="008E69"/>
                </a:solidFill>
              </a:rPr>
              <a:t>obesity, diabetes, heart disease, and </a:t>
            </a:r>
            <a:r>
              <a:rPr lang="en-US" dirty="0" smtClean="0">
                <a:solidFill>
                  <a:srgbClr val="008E69"/>
                </a:solidFill>
              </a:rPr>
              <a:t>stroke</a:t>
            </a:r>
          </a:p>
          <a:p>
            <a:endParaRPr lang="en-US" sz="1600" dirty="0" smtClean="0">
              <a:solidFill>
                <a:srgbClr val="008E69"/>
              </a:solidFill>
            </a:endParaRPr>
          </a:p>
          <a:p>
            <a:r>
              <a:rPr lang="en-US" dirty="0" smtClean="0">
                <a:solidFill>
                  <a:srgbClr val="008E69"/>
                </a:solidFill>
              </a:rPr>
              <a:t>One major focus of 1305 is establishing healthy </a:t>
            </a:r>
            <a:r>
              <a:rPr lang="en-US" dirty="0">
                <a:solidFill>
                  <a:srgbClr val="008E69"/>
                </a:solidFill>
              </a:rPr>
              <a:t>environments in workplaces, schools, early childhood education facilities, and in the </a:t>
            </a:r>
            <a:r>
              <a:rPr lang="en-US" dirty="0" smtClean="0">
                <a:solidFill>
                  <a:srgbClr val="008E69"/>
                </a:solidFill>
              </a:rPr>
              <a:t>community</a:t>
            </a:r>
          </a:p>
          <a:p>
            <a:endParaRPr lang="en-US" dirty="0" smtClean="0">
              <a:solidFill>
                <a:srgbClr val="008E69"/>
              </a:solidFill>
            </a:endParaRP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9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7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Fortuitous Timing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916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E69"/>
                </a:solidFill>
              </a:rPr>
              <a:t>Simultaneous to the awarding of the </a:t>
            </a:r>
            <a:r>
              <a:rPr lang="en-US" dirty="0">
                <a:solidFill>
                  <a:srgbClr val="008E69"/>
                </a:solidFill>
              </a:rPr>
              <a:t>CDC </a:t>
            </a:r>
            <a:r>
              <a:rPr lang="en-US" dirty="0" smtClean="0">
                <a:solidFill>
                  <a:srgbClr val="008E69"/>
                </a:solidFill>
              </a:rPr>
              <a:t>grant to the NJDOH CHW Unit, a federal WIC policy change was also </a:t>
            </a:r>
            <a:r>
              <a:rPr lang="en-US" dirty="0" smtClean="0">
                <a:solidFill>
                  <a:srgbClr val="008E69"/>
                </a:solidFill>
              </a:rPr>
              <a:t>instituted</a:t>
            </a:r>
            <a:endParaRPr lang="en-US" dirty="0" smtClean="0">
              <a:solidFill>
                <a:srgbClr val="008E69"/>
              </a:solidFill>
            </a:endParaRPr>
          </a:p>
          <a:p>
            <a:pPr marL="0" indent="0">
              <a:buNone/>
            </a:pPr>
            <a:endParaRPr lang="en-US" sz="1700" dirty="0" smtClean="0">
              <a:solidFill>
                <a:srgbClr val="008E69"/>
              </a:solidFill>
            </a:endParaRPr>
          </a:p>
          <a:p>
            <a:r>
              <a:rPr lang="en-US" dirty="0" smtClean="0">
                <a:solidFill>
                  <a:srgbClr val="008E69"/>
                </a:solidFill>
              </a:rPr>
              <a:t>The collaboration </a:t>
            </a:r>
            <a:r>
              <a:rPr lang="en-US" dirty="0" smtClean="0">
                <a:solidFill>
                  <a:srgbClr val="008E69"/>
                </a:solidFill>
              </a:rPr>
              <a:t>was </a:t>
            </a:r>
            <a:r>
              <a:rPr lang="en-US" dirty="0" smtClean="0">
                <a:solidFill>
                  <a:srgbClr val="008E69"/>
                </a:solidFill>
              </a:rPr>
              <a:t>an opportunity to address policy and environmental changes</a:t>
            </a:r>
          </a:p>
          <a:p>
            <a:pPr marL="0" indent="0">
              <a:buNone/>
            </a:pPr>
            <a:endParaRPr lang="en-US" sz="1700" dirty="0" smtClean="0">
              <a:solidFill>
                <a:srgbClr val="008E69"/>
              </a:solidFill>
            </a:endParaRPr>
          </a:p>
          <a:p>
            <a:r>
              <a:rPr lang="en-US" dirty="0" smtClean="0">
                <a:solidFill>
                  <a:srgbClr val="008E69"/>
                </a:solidFill>
              </a:rPr>
              <a:t>The goal of the policy and environmental change </a:t>
            </a:r>
            <a:r>
              <a:rPr lang="en-US" dirty="0" smtClean="0">
                <a:solidFill>
                  <a:srgbClr val="008E69"/>
                </a:solidFill>
              </a:rPr>
              <a:t>is </a:t>
            </a:r>
            <a:r>
              <a:rPr lang="en-US" dirty="0" smtClean="0">
                <a:solidFill>
                  <a:srgbClr val="008E69"/>
                </a:solidFill>
              </a:rPr>
              <a:t>to “reinforce healthful behaviors and expand access to healthy choices”</a:t>
            </a:r>
            <a:endParaRPr lang="en-US" dirty="0">
              <a:solidFill>
                <a:srgbClr val="008E69"/>
              </a:solidFill>
            </a:endParaRPr>
          </a:p>
        </p:txBody>
      </p:sp>
      <p:pic>
        <p:nvPicPr>
          <p:cNvPr id="6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WIC: Cash Value Vouchers (CVVs)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8E69"/>
                </a:solidFill>
              </a:rPr>
              <a:t>One </a:t>
            </a:r>
            <a:r>
              <a:rPr lang="en-US" sz="3000" dirty="0">
                <a:solidFill>
                  <a:srgbClr val="008E69"/>
                </a:solidFill>
              </a:rPr>
              <a:t>objective of </a:t>
            </a:r>
            <a:r>
              <a:rPr lang="en-US" sz="3000" dirty="0" smtClean="0">
                <a:solidFill>
                  <a:srgbClr val="008E69"/>
                </a:solidFill>
              </a:rPr>
              <a:t>the grant </a:t>
            </a:r>
            <a:r>
              <a:rPr lang="en-US" sz="3000" dirty="0">
                <a:solidFill>
                  <a:srgbClr val="008E69"/>
                </a:solidFill>
              </a:rPr>
              <a:t>is </a:t>
            </a:r>
            <a:r>
              <a:rPr lang="en-US" sz="3000" dirty="0" smtClean="0">
                <a:solidFill>
                  <a:srgbClr val="008E69"/>
                </a:solidFill>
              </a:rPr>
              <a:t>to improve access to healthy foods in underserved areas</a:t>
            </a:r>
          </a:p>
          <a:p>
            <a:r>
              <a:rPr lang="en-US" sz="3000" dirty="0" smtClean="0">
                <a:solidFill>
                  <a:srgbClr val="008E69"/>
                </a:solidFill>
              </a:rPr>
              <a:t>This objective is being measured through CVV redemption</a:t>
            </a:r>
          </a:p>
          <a:p>
            <a:pPr marL="0" indent="0">
              <a:buNone/>
            </a:pPr>
            <a:endParaRPr lang="en-US" dirty="0">
              <a:solidFill>
                <a:srgbClr val="008E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8E6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207301" cy="259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WIC:  Policy Change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rgbClr val="008E69"/>
                </a:solidFill>
                <a:cs typeface="Arial" charset="0"/>
              </a:rPr>
              <a:t>In </a:t>
            </a:r>
            <a:r>
              <a:rPr lang="en-US" altLang="en-US" sz="2800" dirty="0">
                <a:solidFill>
                  <a:srgbClr val="008E69"/>
                </a:solidFill>
                <a:cs typeface="Arial" charset="0"/>
              </a:rPr>
              <a:t>June 2014, NJ WIC instituted a policy change requiring all WIC- authorized stores to stock more fresh </a:t>
            </a:r>
            <a:r>
              <a:rPr lang="en-US" altLang="en-US" sz="2800" dirty="0" smtClean="0">
                <a:solidFill>
                  <a:srgbClr val="008E69"/>
                </a:solidFill>
                <a:cs typeface="Arial" charset="0"/>
              </a:rPr>
              <a:t>fruits </a:t>
            </a:r>
            <a:r>
              <a:rPr lang="en-US" altLang="en-US" sz="2800" dirty="0">
                <a:solidFill>
                  <a:srgbClr val="008E69"/>
                </a:solidFill>
                <a:cs typeface="Arial" charset="0"/>
              </a:rPr>
              <a:t>and vegetables (2 fresh fruits, 2 fresh </a:t>
            </a:r>
            <a:r>
              <a:rPr lang="en-US" altLang="en-US" sz="2800" dirty="0" smtClean="0">
                <a:solidFill>
                  <a:srgbClr val="008E69"/>
                </a:solidFill>
                <a:cs typeface="Arial" charset="0"/>
              </a:rPr>
              <a:t>vegetables)</a:t>
            </a:r>
            <a:endParaRPr lang="en-US" altLang="en-US" sz="2800" dirty="0">
              <a:solidFill>
                <a:srgbClr val="008E69"/>
              </a:solidFill>
              <a:cs typeface="Arial" charset="0"/>
            </a:endParaRPr>
          </a:p>
          <a:p>
            <a:pPr marL="0" indent="0">
              <a:buNone/>
            </a:pPr>
            <a:endParaRPr lang="en-US" altLang="en-US" sz="2600" dirty="0">
              <a:solidFill>
                <a:srgbClr val="008E69"/>
              </a:solidFill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www.frigoscan.com/wp-content/uploads/2015/07/Rainbow-of-Fruits-and-Vegetab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7" y="3352800"/>
            <a:ext cx="4953000" cy="27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7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Training Sessions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8E69"/>
                </a:solidFill>
              </a:rPr>
              <a:t>In an effort to capitalize on existing, mandated WIC vendor training, NJWIC, CHW, and the Food Trust held 20 bilingual training session for all WIC-authorized vendors statewide</a:t>
            </a:r>
          </a:p>
          <a:p>
            <a:endParaRPr lang="en-US" sz="1600" dirty="0" smtClean="0">
              <a:solidFill>
                <a:srgbClr val="008E69"/>
              </a:solidFill>
            </a:endParaRPr>
          </a:p>
          <a:p>
            <a:r>
              <a:rPr lang="en-US" sz="3000" dirty="0" smtClean="0">
                <a:solidFill>
                  <a:srgbClr val="008E69"/>
                </a:solidFill>
              </a:rPr>
              <a:t>Attendees </a:t>
            </a:r>
            <a:r>
              <a:rPr lang="en-US" sz="3000" dirty="0">
                <a:solidFill>
                  <a:srgbClr val="008E69"/>
                </a:solidFill>
              </a:rPr>
              <a:t>took part in a </a:t>
            </a:r>
            <a:r>
              <a:rPr lang="en-US" sz="3000" dirty="0" smtClean="0">
                <a:solidFill>
                  <a:srgbClr val="008E69"/>
                </a:solidFill>
              </a:rPr>
              <a:t>post-training survey </a:t>
            </a:r>
            <a:r>
              <a:rPr lang="en-US" sz="3000" dirty="0">
                <a:solidFill>
                  <a:srgbClr val="008E69"/>
                </a:solidFill>
              </a:rPr>
              <a:t>to assess their reactions to the training and concerns regarding selling fresh fruits and vegetables in their </a:t>
            </a:r>
            <a:r>
              <a:rPr lang="en-US" sz="3000" dirty="0" smtClean="0">
                <a:solidFill>
                  <a:srgbClr val="008E69"/>
                </a:solidFill>
              </a:rPr>
              <a:t>stores</a:t>
            </a:r>
            <a:endParaRPr lang="en-US" sz="3000" dirty="0">
              <a:solidFill>
                <a:srgbClr val="008E69"/>
              </a:solidFill>
            </a:endParaRPr>
          </a:p>
        </p:txBody>
      </p:sp>
      <p:pic>
        <p:nvPicPr>
          <p:cNvPr id="5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6133636"/>
            <a:ext cx="1182459" cy="7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4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The Food Trust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51" y="5163789"/>
            <a:ext cx="8229600" cy="819943"/>
          </a:xfrm>
        </p:spPr>
        <p:txBody>
          <a:bodyPr>
            <a:normAutofit fontScale="55000" lnSpcReduction="20000"/>
          </a:bodyPr>
          <a:lstStyle/>
          <a:p>
            <a:endParaRPr lang="en-US" sz="2500" dirty="0" smtClean="0">
              <a:solidFill>
                <a:srgbClr val="008E69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E69"/>
                </a:solidFill>
              </a:rPr>
              <a:t>A </a:t>
            </a:r>
            <a:r>
              <a:rPr lang="en-US" i="1" dirty="0">
                <a:solidFill>
                  <a:srgbClr val="008E69"/>
                </a:solidFill>
              </a:rPr>
              <a:t>nationally recognized nonprofit dedicated to ensuring that everyone has access to affordable, nutritious </a:t>
            </a:r>
            <a:r>
              <a:rPr lang="en-US" i="1" dirty="0" smtClean="0">
                <a:solidFill>
                  <a:srgbClr val="008E69"/>
                </a:solidFill>
              </a:rPr>
              <a:t>food</a:t>
            </a:r>
          </a:p>
          <a:p>
            <a:endParaRPr lang="en-US" sz="2500" dirty="0" smtClean="0">
              <a:solidFill>
                <a:srgbClr val="008E69"/>
              </a:solidFill>
            </a:endParaRPr>
          </a:p>
        </p:txBody>
      </p:sp>
      <p:pic>
        <p:nvPicPr>
          <p:cNvPr id="1026" name="Picture 2" descr="https://phillyfoodtours.com/wp-content/uploads/2014/05/the-food-trust-log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" y="6133636"/>
            <a:ext cx="1182459" cy="7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tate.nj.us/dep/wms/njdoh_logo_n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6285306"/>
            <a:ext cx="1738745" cy="5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mora\Dropbox\HFFI Convening 2015-16\Photos\Reinvestment Fund\Reinvestment Fund- Fare &amp; Square - Philabundance - boy with app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39241"/>
            <a:ext cx="4310903" cy="37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97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804</Words>
  <Application>Microsoft Office PowerPoint</Application>
  <PresentationFormat>On-screen Show (4:3)</PresentationFormat>
  <Paragraphs>122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NJ Healthy Corner Store Initiative:   Partnering to Improve Community Health</vt:lpstr>
      <vt:lpstr>Overview</vt:lpstr>
      <vt:lpstr>Community Health and Wellness (CHW)</vt:lpstr>
      <vt:lpstr>CHW: “State Public Health Actions to Prevent and Control Diabetes, Heart Disease, Obesity and Associated Risk Factors and Promote School Health”  (DP13-1305)</vt:lpstr>
      <vt:lpstr>Fortuitous Timing</vt:lpstr>
      <vt:lpstr>WIC: Cash Value Vouchers (CVVs)</vt:lpstr>
      <vt:lpstr>WIC:  Policy Change</vt:lpstr>
      <vt:lpstr>Training Sessions</vt:lpstr>
      <vt:lpstr>The Food Trust</vt:lpstr>
      <vt:lpstr>Training &amp; Technical Assistance Topics</vt:lpstr>
      <vt:lpstr>Post-Training Survey Results: Small Stores</vt:lpstr>
      <vt:lpstr>Healthy Corner Store Initiative</vt:lpstr>
      <vt:lpstr>PowerPoint Presentation</vt:lpstr>
      <vt:lpstr>Statewide Reach</vt:lpstr>
      <vt:lpstr>Health Impact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CHW/WIC Collaboration</dc:title>
  <dc:creator>Janice</dc:creator>
  <cp:lastModifiedBy>Miriam Manon</cp:lastModifiedBy>
  <cp:revision>169</cp:revision>
  <cp:lastPrinted>2016-06-15T15:56:20Z</cp:lastPrinted>
  <dcterms:created xsi:type="dcterms:W3CDTF">2015-11-15T05:15:37Z</dcterms:created>
  <dcterms:modified xsi:type="dcterms:W3CDTF">2017-03-23T16:21:35Z</dcterms:modified>
</cp:coreProperties>
</file>