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comment4.xml" ContentType="application/vnd.openxmlformats-officedocument.presentationml.comment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omments/comment5.xml" ContentType="application/vnd.openxmlformats-officedocument.presentationml.comment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37"/>
  </p:notesMasterIdLst>
  <p:handoutMasterIdLst>
    <p:handoutMasterId r:id="rId38"/>
  </p:handoutMasterIdLst>
  <p:sldIdLst>
    <p:sldId id="396" r:id="rId6"/>
    <p:sldId id="520" r:id="rId7"/>
    <p:sldId id="521" r:id="rId8"/>
    <p:sldId id="494" r:id="rId9"/>
    <p:sldId id="523" r:id="rId10"/>
    <p:sldId id="509" r:id="rId11"/>
    <p:sldId id="510" r:id="rId12"/>
    <p:sldId id="511" r:id="rId13"/>
    <p:sldId id="473" r:id="rId14"/>
    <p:sldId id="498" r:id="rId15"/>
    <p:sldId id="525" r:id="rId16"/>
    <p:sldId id="495" r:id="rId17"/>
    <p:sldId id="493" r:id="rId18"/>
    <p:sldId id="524" r:id="rId19"/>
    <p:sldId id="526" r:id="rId20"/>
    <p:sldId id="503" r:id="rId21"/>
    <p:sldId id="488" r:id="rId22"/>
    <p:sldId id="489" r:id="rId23"/>
    <p:sldId id="407" r:id="rId24"/>
    <p:sldId id="504" r:id="rId25"/>
    <p:sldId id="505" r:id="rId26"/>
    <p:sldId id="512" r:id="rId27"/>
    <p:sldId id="513" r:id="rId28"/>
    <p:sldId id="515" r:id="rId29"/>
    <p:sldId id="518" r:id="rId30"/>
    <p:sldId id="516" r:id="rId31"/>
    <p:sldId id="517" r:id="rId32"/>
    <p:sldId id="527" r:id="rId33"/>
    <p:sldId id="482" r:id="rId34"/>
    <p:sldId id="528" r:id="rId35"/>
    <p:sldId id="481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ch, Linda (MDH)" initials="DL(" lastIdx="14" clrIdx="0">
    <p:extLst>
      <p:ext uri="{19B8F6BF-5375-455C-9EA6-DF929625EA0E}">
        <p15:presenceInfo xmlns:p15="http://schemas.microsoft.com/office/powerpoint/2012/main" userId="S-1-5-21-1314793539-288207475-437156019-11324" providerId="AD"/>
      </p:ext>
    </p:extLst>
  </p:cmAuthor>
  <p:cmAuthor id="2" name="Faulkner, Patricia (MDH)" initials="FP(" lastIdx="3" clrIdx="1">
    <p:extLst>
      <p:ext uri="{19B8F6BF-5375-455C-9EA6-DF929625EA0E}">
        <p15:presenceInfo xmlns:p15="http://schemas.microsoft.com/office/powerpoint/2012/main" userId="S-1-5-21-1314793539-288207475-437156019-4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3DF"/>
    <a:srgbClr val="CDCDCD"/>
    <a:srgbClr val="BABABA"/>
    <a:srgbClr val="E7E8EA"/>
    <a:srgbClr val="0087F4"/>
    <a:srgbClr val="B2DE82"/>
    <a:srgbClr val="FFFFFF"/>
    <a:srgbClr val="78BE21"/>
    <a:srgbClr val="000000"/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351" autoAdjust="0"/>
  </p:normalViewPr>
  <p:slideViewPr>
    <p:cSldViewPr snapToGrid="0">
      <p:cViewPr varScale="1">
        <p:scale>
          <a:sx n="93" d="100"/>
          <a:sy n="93" d="100"/>
        </p:scale>
        <p:origin x="1134" y="90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2gr\grhomes\cfh\mccoym1\breastfeeding%20trend%20data\bf%20trend%20reports\2012-2017%20by%20reg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2gr\grhomes\cfh\mccoym1\breastfeeding%20trend%20data\bf%20trend%20reports\graphs%20by%20region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3.xml"/><Relationship Id="rId4" Type="http://schemas.openxmlformats.org/officeDocument/2006/relationships/oleObject" Target="NULL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H:\breastfeeding%20trend%20data\2016%20initiation%20by%20rac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H:\breastfeeding%20trend%20data\2016%20initiation%20by%20r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 smtClean="0">
                <a:solidFill>
                  <a:srgbClr val="2B13DF"/>
                </a:solidFill>
                <a:latin typeface="Calibri"/>
                <a:ea typeface="+mn-ea"/>
                <a:cs typeface="+mn-cs"/>
              </a:rPr>
              <a:t>Infants born in 2016 &amp; participating in WIC</a:t>
            </a:r>
          </a:p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 smtClean="0">
                <a:solidFill>
                  <a:srgbClr val="2B13DF"/>
                </a:solidFill>
                <a:latin typeface="Calibri"/>
                <a:ea typeface="+mn-ea"/>
                <a:cs typeface="+mn-cs"/>
              </a:rPr>
              <a:t>by </a:t>
            </a:r>
            <a:r>
              <a:rPr lang="en-US" sz="1600" b="1" i="0" u="none" strike="noStrike" kern="1200" spc="0" baseline="0" dirty="0">
                <a:solidFill>
                  <a:srgbClr val="2B13DF"/>
                </a:solidFill>
                <a:latin typeface="Calibri"/>
                <a:ea typeface="+mn-ea"/>
                <a:cs typeface="+mn-cs"/>
              </a:rPr>
              <a:t>race </a:t>
            </a:r>
            <a:r>
              <a:rPr lang="en-US" sz="1600" b="1" i="0" u="none" strike="noStrike" kern="1200" spc="0" baseline="0" dirty="0" smtClean="0">
                <a:solidFill>
                  <a:srgbClr val="2B13DF"/>
                </a:solidFill>
                <a:latin typeface="Calibri"/>
                <a:ea typeface="+mn-ea"/>
                <a:cs typeface="+mn-cs"/>
              </a:rPr>
              <a:t>&amp; </a:t>
            </a:r>
            <a:r>
              <a:rPr lang="en-US" sz="1600" b="1" i="0" u="none" strike="noStrike" kern="1200" spc="0" baseline="0" dirty="0">
                <a:solidFill>
                  <a:srgbClr val="2B13DF"/>
                </a:solidFill>
                <a:latin typeface="Calibri"/>
                <a:ea typeface="+mn-ea"/>
                <a:cs typeface="+mn-cs"/>
              </a:rPr>
              <a:t>cultural </a:t>
            </a:r>
            <a:r>
              <a:rPr lang="en-US" sz="1600" b="1" i="0" u="none" strike="noStrike" kern="1200" spc="0" baseline="0" dirty="0" smtClean="0">
                <a:solidFill>
                  <a:srgbClr val="2B13DF"/>
                </a:solidFill>
                <a:latin typeface="Calibri"/>
                <a:ea typeface="+mn-ea"/>
                <a:cs typeface="+mn-cs"/>
              </a:rPr>
              <a:t>identity</a:t>
            </a:r>
            <a:endParaRPr lang="en-US" sz="1600" b="1" i="0" u="none" strike="noStrike" kern="1200" spc="0" baseline="0" dirty="0">
              <a:solidFill>
                <a:srgbClr val="2B13DF"/>
              </a:solidFill>
              <a:latin typeface="Calibri"/>
              <a:ea typeface="+mn-ea"/>
              <a:cs typeface="+mn-cs"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'100% stacked 2016WIC'!$B$81</c:f>
              <c:strCache>
                <c:ptCount val="1"/>
                <c:pt idx="0">
                  <c:v>% breastfed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CB-4452-974A-5227B776DB0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3CB-4452-974A-5227B776DB02}"/>
              </c:ext>
            </c:extLst>
          </c:dPt>
          <c:dPt>
            <c:idx val="2"/>
            <c:invertIfNegative val="0"/>
            <c:bubble3D val="0"/>
            <c:spPr>
              <a:solidFill>
                <a:srgbClr val="F14545"/>
              </a:solidFill>
              <a:ln>
                <a:solidFill>
                  <a:srgbClr val="F145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3CB-4452-974A-5227B776DB02}"/>
              </c:ext>
            </c:extLst>
          </c:dPt>
          <c:dPt>
            <c:idx val="3"/>
            <c:invertIfNegative val="0"/>
            <c:bubble3D val="0"/>
            <c:spPr>
              <a:solidFill>
                <a:srgbClr val="29C9C1"/>
              </a:solidFill>
              <a:ln>
                <a:solidFill>
                  <a:srgbClr val="29C9C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3CB-4452-974A-5227B776DB02}"/>
              </c:ext>
            </c:extLst>
          </c:dPt>
          <c:dPt>
            <c:idx val="4"/>
            <c:invertIfNegative val="0"/>
            <c:bubble3D val="0"/>
            <c:spPr>
              <a:solidFill>
                <a:srgbClr val="A88AD0"/>
              </a:solidFill>
              <a:ln>
                <a:solidFill>
                  <a:srgbClr val="A88AD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3CB-4452-974A-5227B776DB02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3CB-4452-974A-5227B776DB02}"/>
              </c:ext>
            </c:extLst>
          </c:dPt>
          <c:dPt>
            <c:idx val="6"/>
            <c:invertIfNegative val="0"/>
            <c:bubble3D val="0"/>
            <c:spPr>
              <a:solidFill>
                <a:srgbClr val="88C450"/>
              </a:solidFill>
              <a:ln>
                <a:solidFill>
                  <a:srgbClr val="88C4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3CB-4452-974A-5227B776DB02}"/>
              </c:ext>
            </c:extLst>
          </c:dPt>
          <c:dPt>
            <c:idx val="7"/>
            <c:invertIfNegative val="0"/>
            <c:bubble3D val="0"/>
            <c:spPr>
              <a:solidFill>
                <a:srgbClr val="0056A7"/>
              </a:solidFill>
              <a:ln>
                <a:solidFill>
                  <a:srgbClr val="0056A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3CB-4452-974A-5227B776DB02}"/>
              </c:ext>
            </c:extLst>
          </c:dPt>
          <c:dPt>
            <c:idx val="8"/>
            <c:invertIfNegative val="0"/>
            <c:bubble3D val="0"/>
            <c:spPr>
              <a:solidFill>
                <a:srgbClr val="EE7E68"/>
              </a:solidFill>
              <a:ln>
                <a:solidFill>
                  <a:srgbClr val="EE7E68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53CB-4452-974A-5227B776DB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'100% stacked 2016WIC'!$A$82:$A$90</c:f>
              <c:strCache>
                <c:ptCount val="9"/>
                <c:pt idx="0">
                  <c:v>East African</c:v>
                </c:pt>
                <c:pt idx="1">
                  <c:v>Hispanic all races</c:v>
                </c:pt>
                <c:pt idx="2">
                  <c:v>Asian (non-Hmong)</c:v>
                </c:pt>
                <c:pt idx="3">
                  <c:v>Other Black</c:v>
                </c:pt>
                <c:pt idx="4">
                  <c:v>White NH</c:v>
                </c:pt>
                <c:pt idx="5">
                  <c:v>all Minnesota</c:v>
                </c:pt>
                <c:pt idx="6">
                  <c:v>Black (African-American)</c:v>
                </c:pt>
                <c:pt idx="7">
                  <c:v>American Indian NH</c:v>
                </c:pt>
                <c:pt idx="8">
                  <c:v>Hmong</c:v>
                </c:pt>
              </c:strCache>
            </c:strRef>
          </c:cat>
          <c:val>
            <c:numRef>
              <c:f>'100% stacked 2016WIC'!$B$82:$B$90</c:f>
              <c:numCache>
                <c:formatCode>0.0%</c:formatCode>
                <c:ptCount val="9"/>
                <c:pt idx="0">
                  <c:v>0.96093518792542176</c:v>
                </c:pt>
                <c:pt idx="1">
                  <c:v>0.8787691036761669</c:v>
                </c:pt>
                <c:pt idx="2">
                  <c:v>0.85209235209235212</c:v>
                </c:pt>
                <c:pt idx="3">
                  <c:v>0.84866630375612406</c:v>
                </c:pt>
                <c:pt idx="4">
                  <c:v>0.82929194956353058</c:v>
                </c:pt>
                <c:pt idx="5">
                  <c:v>0.81977617032892047</c:v>
                </c:pt>
                <c:pt idx="6">
                  <c:v>0.71292600552655816</c:v>
                </c:pt>
                <c:pt idx="7">
                  <c:v>0.68260568260568255</c:v>
                </c:pt>
                <c:pt idx="8">
                  <c:v>0.5880416895227647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CB-4452-974A-5227B776DB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2135680"/>
        <c:axId val="496128216"/>
        <c:extLst/>
      </c:barChart>
      <c:catAx>
        <c:axId val="16213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128216"/>
        <c:crosses val="autoZero"/>
        <c:auto val="1"/>
        <c:lblAlgn val="ctr"/>
        <c:lblOffset val="100"/>
        <c:noMultiLvlLbl val="0"/>
      </c:catAx>
      <c:valAx>
        <c:axId val="496128216"/>
        <c:scaling>
          <c:orientation val="minMax"/>
          <c:max val="1"/>
          <c:min val="0.5"/>
        </c:scaling>
        <c:delete val="1"/>
        <c:axPos val="b"/>
        <c:numFmt formatCode="0%" sourceLinked="0"/>
        <c:majorTickMark val="none"/>
        <c:minorTickMark val="none"/>
        <c:tickLblPos val="nextTo"/>
        <c:crossAx val="16213568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Infant Exclusively</a:t>
            </a:r>
            <a:r>
              <a:rPr lang="en-US" baseline="0" dirty="0" smtClean="0"/>
              <a:t> during hospital stay</a:t>
            </a:r>
            <a:endParaRPr lang="en-US" baseline="0" dirty="0"/>
          </a:p>
          <a:p>
            <a:pPr>
              <a:defRPr/>
            </a:pPr>
            <a:r>
              <a:rPr lang="en-US" baseline="0" dirty="0"/>
              <a:t>by </a:t>
            </a:r>
            <a:r>
              <a:rPr lang="en-US" baseline="0" dirty="0" smtClean="0"/>
              <a:t>race/ethnicity </a:t>
            </a:r>
            <a:r>
              <a:rPr lang="en-US" baseline="0" dirty="0"/>
              <a:t>and peer status, </a:t>
            </a:r>
            <a:r>
              <a:rPr lang="en-US" baseline="0" dirty="0" smtClean="0"/>
              <a:t>Statewide</a:t>
            </a:r>
            <a:endParaRPr lang="en-US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22528824051062893"/>
          <c:w val="0.83629636920384953"/>
          <c:h val="0.5120274914089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Exclusivity!$BW$4</c:f>
              <c:strCache>
                <c:ptCount val="1"/>
                <c:pt idx="0">
                  <c:v>Statewide</c:v>
                </c:pt>
              </c:strCache>
            </c:strRef>
          </c:tx>
          <c:spPr>
            <a:solidFill>
              <a:srgbClr val="0056A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56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5-443C-8F29-4F00BBDC5CEE}"/>
              </c:ext>
            </c:extLst>
          </c:dPt>
          <c:dPt>
            <c:idx val="1"/>
            <c:invertIfNegative val="0"/>
            <c:bubble3D val="0"/>
            <c:spPr>
              <a:solidFill>
                <a:srgbClr val="E85436"/>
              </a:solidFill>
            </c:spPr>
            <c:extLst>
              <c:ext xmlns:c16="http://schemas.microsoft.com/office/drawing/2014/chart" uri="{C3380CC4-5D6E-409C-BE32-E72D297353CC}">
                <c16:uniqueId val="{00000003-1CF5-443C-8F29-4F00BBDC5CEE}"/>
              </c:ext>
            </c:extLst>
          </c:dPt>
          <c:dPt>
            <c:idx val="2"/>
            <c:invertIfNegative val="0"/>
            <c:bubble3D val="0"/>
            <c:spPr>
              <a:solidFill>
                <a:srgbClr val="EE7E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5-443C-8F29-4F00BBDC5CEE}"/>
              </c:ext>
            </c:extLst>
          </c:dPt>
          <c:dPt>
            <c:idx val="3"/>
            <c:invertIfNegative val="0"/>
            <c:bubble3D val="0"/>
            <c:spPr>
              <a:solidFill>
                <a:srgbClr val="88C4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F5-443C-8F29-4F00BBDC5CE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F5-443C-8F29-4F00BBDC5CEE}"/>
              </c:ext>
            </c:extLst>
          </c:dPt>
          <c:dPt>
            <c:idx val="5"/>
            <c:invertIfNegative val="0"/>
            <c:bubble3D val="0"/>
            <c:spPr>
              <a:solidFill>
                <a:srgbClr val="A88A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F5-443C-8F29-4F00BBDC5CEE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F5-443C-8F29-4F00BBDC5CEE}"/>
              </c:ext>
            </c:extLst>
          </c:dPt>
          <c:dPt>
            <c:idx val="7"/>
            <c:invertIfNegative val="0"/>
            <c:bubble3D val="0"/>
            <c:spPr>
              <a:solidFill>
                <a:srgbClr val="0056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F5-443C-8F29-4F00BBDC5CEE}"/>
              </c:ext>
            </c:extLst>
          </c:dPt>
          <c:dPt>
            <c:idx val="9"/>
            <c:invertIfNegative val="0"/>
            <c:bubble3D val="0"/>
            <c:spPr>
              <a:solidFill>
                <a:srgbClr val="E85436"/>
              </a:solidFill>
            </c:spPr>
            <c:extLst>
              <c:ext xmlns:c16="http://schemas.microsoft.com/office/drawing/2014/chart" uri="{C3380CC4-5D6E-409C-BE32-E72D297353CC}">
                <c16:uniqueId val="{00000011-1CF5-443C-8F29-4F00BBDC5CEE}"/>
              </c:ext>
            </c:extLst>
          </c:dPt>
          <c:dPt>
            <c:idx val="10"/>
            <c:invertIfNegative val="0"/>
            <c:bubble3D val="0"/>
            <c:spPr>
              <a:solidFill>
                <a:srgbClr val="EE7E68"/>
              </a:solidFill>
            </c:spPr>
            <c:extLst>
              <c:ext xmlns:c16="http://schemas.microsoft.com/office/drawing/2014/chart" uri="{C3380CC4-5D6E-409C-BE32-E72D297353CC}">
                <c16:uniqueId val="{00000013-1CF5-443C-8F29-4F00BBDC5CEE}"/>
              </c:ext>
            </c:extLst>
          </c:dPt>
          <c:dPt>
            <c:idx val="11"/>
            <c:invertIfNegative val="0"/>
            <c:bubble3D val="0"/>
            <c:spPr>
              <a:solidFill>
                <a:srgbClr val="88C450"/>
              </a:solidFill>
            </c:spPr>
            <c:extLst>
              <c:ext xmlns:c16="http://schemas.microsoft.com/office/drawing/2014/chart" uri="{C3380CC4-5D6E-409C-BE32-E72D297353CC}">
                <c16:uniqueId val="{00000015-1CF5-443C-8F29-4F00BBDC5CEE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7-1CF5-443C-8F29-4F00BBDC5CEE}"/>
              </c:ext>
            </c:extLst>
          </c:dPt>
          <c:dPt>
            <c:idx val="13"/>
            <c:invertIfNegative val="0"/>
            <c:bubble3D val="0"/>
            <c:spPr>
              <a:solidFill>
                <a:srgbClr val="A88AD0"/>
              </a:solidFill>
            </c:spPr>
            <c:extLst>
              <c:ext xmlns:c16="http://schemas.microsoft.com/office/drawing/2014/chart" uri="{C3380CC4-5D6E-409C-BE32-E72D297353CC}">
                <c16:uniqueId val="{00000019-1CF5-443C-8F29-4F00BBDC5CEE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B-1CF5-443C-8F29-4F00BBDC5CEE}"/>
              </c:ext>
            </c:extLst>
          </c:dPt>
          <c:cat>
            <c:strRef>
              <c:f>Exclusivity!$BV$5:$BV$19</c:f>
              <c:strCache>
                <c:ptCount val="15"/>
                <c:pt idx="0">
                  <c:v>Amer Indian</c:v>
                </c:pt>
                <c:pt idx="1">
                  <c:v>Asian</c:v>
                </c:pt>
                <c:pt idx="2">
                  <c:v>Hmong</c:v>
                </c:pt>
                <c:pt idx="3">
                  <c:v>Black</c:v>
                </c:pt>
                <c:pt idx="4">
                  <c:v>East African</c:v>
                </c:pt>
                <c:pt idx="5">
                  <c:v>White</c:v>
                </c:pt>
                <c:pt idx="6">
                  <c:v>Hispanic</c:v>
                </c:pt>
                <c:pt idx="8">
                  <c:v>Amer Indian</c:v>
                </c:pt>
                <c:pt idx="9">
                  <c:v>Asian</c:v>
                </c:pt>
                <c:pt idx="10">
                  <c:v>Hmong</c:v>
                </c:pt>
                <c:pt idx="11">
                  <c:v>Black</c:v>
                </c:pt>
                <c:pt idx="12">
                  <c:v>East African</c:v>
                </c:pt>
                <c:pt idx="13">
                  <c:v>White</c:v>
                </c:pt>
                <c:pt idx="14">
                  <c:v>Hispanic</c:v>
                </c:pt>
              </c:strCache>
            </c:strRef>
          </c:cat>
          <c:val>
            <c:numRef>
              <c:f>Exclusivity!$BW$5:$BW$19</c:f>
              <c:numCache>
                <c:formatCode>0.0%</c:formatCode>
                <c:ptCount val="15"/>
                <c:pt idx="0">
                  <c:v>0.40740740740740738</c:v>
                </c:pt>
                <c:pt idx="1">
                  <c:v>0.37188208616780044</c:v>
                </c:pt>
                <c:pt idx="2">
                  <c:v>0.14014251781472684</c:v>
                </c:pt>
                <c:pt idx="3">
                  <c:v>0.31967686093479514</c:v>
                </c:pt>
                <c:pt idx="4">
                  <c:v>0.23180592991913745</c:v>
                </c:pt>
                <c:pt idx="5">
                  <c:v>0.53409742120343839</c:v>
                </c:pt>
                <c:pt idx="6">
                  <c:v>0.55199374511336985</c:v>
                </c:pt>
                <c:pt idx="8">
                  <c:v>0.53846153846153844</c:v>
                </c:pt>
                <c:pt idx="9">
                  <c:v>0.4</c:v>
                </c:pt>
                <c:pt idx="10">
                  <c:v>0.37931034482758619</c:v>
                </c:pt>
                <c:pt idx="11">
                  <c:v>0.449438202247191</c:v>
                </c:pt>
                <c:pt idx="12">
                  <c:v>0.22173913043478261</c:v>
                </c:pt>
                <c:pt idx="13">
                  <c:v>0.54402515723270439</c:v>
                </c:pt>
                <c:pt idx="14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CF5-443C-8F29-4F00BBDC5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2714040"/>
        <c:axId val="633133448"/>
      </c:barChart>
      <c:scatterChart>
        <c:scatterStyle val="lineMarker"/>
        <c:varyColors val="0"/>
        <c:ser>
          <c:idx val="1"/>
          <c:order val="1"/>
          <c:tx>
            <c:strRef>
              <c:f>Exclusivity!$BX$4</c:f>
              <c:strCache>
                <c:ptCount val="1"/>
              </c:strCache>
            </c:strRef>
          </c:tx>
          <c:spPr>
            <a:ln w="25400">
              <a:noFill/>
            </a:ln>
          </c:spPr>
          <c:marker>
            <c:symbol val="circle"/>
            <c:size val="5"/>
            <c:spPr>
              <a:noFill/>
              <a:ln>
                <a:noFill/>
              </a:ln>
            </c:spPr>
          </c:marker>
          <c:xVal>
            <c:strRef>
              <c:f>Exclusivity!$BV$5:$BV$19</c:f>
              <c:strCache>
                <c:ptCount val="15"/>
                <c:pt idx="0">
                  <c:v>Amer Indian</c:v>
                </c:pt>
                <c:pt idx="1">
                  <c:v>Asian</c:v>
                </c:pt>
                <c:pt idx="2">
                  <c:v>Hmong</c:v>
                </c:pt>
                <c:pt idx="3">
                  <c:v>Black</c:v>
                </c:pt>
                <c:pt idx="4">
                  <c:v>East African</c:v>
                </c:pt>
                <c:pt idx="5">
                  <c:v>White</c:v>
                </c:pt>
                <c:pt idx="6">
                  <c:v>Hispanic</c:v>
                </c:pt>
                <c:pt idx="8">
                  <c:v>Amer Indian</c:v>
                </c:pt>
                <c:pt idx="9">
                  <c:v>Asian</c:v>
                </c:pt>
                <c:pt idx="10">
                  <c:v>Hmong</c:v>
                </c:pt>
                <c:pt idx="11">
                  <c:v>Black</c:v>
                </c:pt>
                <c:pt idx="12">
                  <c:v>East African</c:v>
                </c:pt>
                <c:pt idx="13">
                  <c:v>White</c:v>
                </c:pt>
                <c:pt idx="14">
                  <c:v>Hispanic</c:v>
                </c:pt>
              </c:strCache>
            </c:strRef>
          </c:xVal>
          <c:yVal>
            <c:numRef>
              <c:f>Exclusivity!$BX$5:$BX$19</c:f>
              <c:numCache>
                <c:formatCode>0</c:formatCode>
                <c:ptCount val="15"/>
                <c:pt idx="0">
                  <c:v>216</c:v>
                </c:pt>
                <c:pt idx="1">
                  <c:v>441</c:v>
                </c:pt>
                <c:pt idx="2">
                  <c:v>842</c:v>
                </c:pt>
                <c:pt idx="3">
                  <c:v>1733</c:v>
                </c:pt>
                <c:pt idx="4">
                  <c:v>1113</c:v>
                </c:pt>
                <c:pt idx="5">
                  <c:v>1745</c:v>
                </c:pt>
                <c:pt idx="6">
                  <c:v>1279</c:v>
                </c:pt>
                <c:pt idx="8">
                  <c:v>39</c:v>
                </c:pt>
                <c:pt idx="9">
                  <c:v>55</c:v>
                </c:pt>
                <c:pt idx="10">
                  <c:v>58</c:v>
                </c:pt>
                <c:pt idx="11">
                  <c:v>267</c:v>
                </c:pt>
                <c:pt idx="12">
                  <c:v>230</c:v>
                </c:pt>
                <c:pt idx="13">
                  <c:v>318</c:v>
                </c:pt>
                <c:pt idx="14">
                  <c:v>330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1CF5-443C-8F29-4F00BBDC5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825200"/>
        <c:axId val="630824872"/>
      </c:scatterChart>
      <c:catAx>
        <c:axId val="63271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33133448"/>
        <c:crosses val="autoZero"/>
        <c:auto val="1"/>
        <c:lblAlgn val="ctr"/>
        <c:lblOffset val="100"/>
        <c:noMultiLvlLbl val="0"/>
      </c:catAx>
      <c:valAx>
        <c:axId val="633133448"/>
        <c:scaling>
          <c:orientation val="minMax"/>
          <c:max val="0.60000000000000009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32714040"/>
        <c:crosses val="autoZero"/>
        <c:crossBetween val="between"/>
      </c:valAx>
      <c:valAx>
        <c:axId val="630824872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30825200"/>
        <c:crosses val="max"/>
        <c:crossBetween val="midCat"/>
      </c:valAx>
      <c:valAx>
        <c:axId val="6308252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800" dirty="0"/>
                  <a:t>peer</a:t>
                </a:r>
                <a:endParaRPr lang="en-US" sz="1800" baseline="0" dirty="0"/>
              </a:p>
            </c:rich>
          </c:tx>
          <c:layout>
            <c:manualLayout>
              <c:xMode val="edge"/>
              <c:yMode val="edge"/>
              <c:x val="0.71630580867225502"/>
              <c:y val="0.918023257075998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30824872"/>
        <c:crosses val="autoZero"/>
        <c:crossBetween val="midCat"/>
      </c:valAx>
      <c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c:spPr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Breastfeeding</a:t>
            </a:r>
            <a:r>
              <a:rPr lang="en-US" sz="1600" b="1" baseline="0" dirty="0"/>
              <a:t> initiation among </a:t>
            </a:r>
            <a:r>
              <a:rPr lang="en-US" sz="1600" b="1" baseline="0" dirty="0" smtClean="0"/>
              <a:t>MN </a:t>
            </a:r>
            <a:r>
              <a:rPr lang="en-US" sz="1600" b="1" baseline="0" dirty="0"/>
              <a:t>WIC participants</a:t>
            </a:r>
          </a:p>
          <a:p>
            <a:pPr>
              <a:defRPr sz="1600" b="1"/>
            </a:pPr>
            <a:r>
              <a:rPr lang="en-US" sz="1600" b="1" baseline="0" dirty="0"/>
              <a:t>by region 2012 - 2016</a:t>
            </a:r>
          </a:p>
          <a:p>
            <a:pPr>
              <a:defRPr sz="1600" b="1"/>
            </a:pP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Sheet2!$AC$21</c:f>
              <c:strCache>
                <c:ptCount val="1"/>
                <c:pt idx="0">
                  <c:v>Southeast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Sheet2!$AD$14:$AI$14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Sheet2!$AD$21:$AI$21</c:f>
              <c:numCache>
                <c:formatCode>General</c:formatCode>
                <c:ptCount val="5"/>
                <c:pt idx="0">
                  <c:v>80.2</c:v>
                </c:pt>
                <c:pt idx="1">
                  <c:v>80.5</c:v>
                </c:pt>
                <c:pt idx="2">
                  <c:v>84.2</c:v>
                </c:pt>
                <c:pt idx="3">
                  <c:v>83.6</c:v>
                </c:pt>
                <c:pt idx="4">
                  <c:v>83.4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22-4AC7-A089-D89BD728C51A}"/>
            </c:ext>
          </c:extLst>
        </c:ser>
        <c:ser>
          <c:idx val="2"/>
          <c:order val="1"/>
          <c:tx>
            <c:strRef>
              <c:f>Sheet2!$AC$17</c:f>
              <c:strCache>
                <c:ptCount val="1"/>
                <c:pt idx="0">
                  <c:v>Metro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ED7D31"/>
              </a:solidFill>
              <a:ln w="9525">
                <a:solidFill>
                  <a:srgbClr val="ED7D31"/>
                </a:solidFill>
              </a:ln>
              <a:effectLst/>
            </c:spPr>
          </c:marker>
          <c:cat>
            <c:numRef>
              <c:f>Sheet2!$AD$14:$AI$14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Sheet2!$AD$17:$AI$17</c:f>
              <c:numCache>
                <c:formatCode>General</c:formatCode>
                <c:ptCount val="5"/>
                <c:pt idx="0">
                  <c:v>76.8</c:v>
                </c:pt>
                <c:pt idx="1">
                  <c:v>78.8</c:v>
                </c:pt>
                <c:pt idx="2">
                  <c:v>81.099999999999994</c:v>
                </c:pt>
                <c:pt idx="3">
                  <c:v>81.8</c:v>
                </c:pt>
                <c:pt idx="4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22-4AC7-A089-D89BD728C51A}"/>
            </c:ext>
          </c:extLst>
        </c:ser>
        <c:ser>
          <c:idx val="3"/>
          <c:order val="2"/>
          <c:tx>
            <c:strRef>
              <c:f>Sheet2!$AC$18</c:f>
              <c:strCache>
                <c:ptCount val="1"/>
                <c:pt idx="0">
                  <c:v>Northeast</c:v>
                </c:pt>
              </c:strCache>
            </c:strRef>
          </c:tx>
          <c:spPr>
            <a:ln w="28575" cap="rnd">
              <a:solidFill>
                <a:srgbClr val="B17ED8"/>
              </a:solidFill>
              <a:round/>
            </a:ln>
            <a:effectLst/>
          </c:spPr>
          <c:marker>
            <c:symbol val="plus"/>
            <c:size val="8"/>
            <c:spPr>
              <a:solidFill>
                <a:srgbClr val="B17ED8"/>
              </a:solidFill>
              <a:ln w="9525">
                <a:solidFill>
                  <a:srgbClr val="B17ED8"/>
                </a:solidFill>
              </a:ln>
              <a:effectLst/>
            </c:spPr>
          </c:marker>
          <c:cat>
            <c:numRef>
              <c:f>Sheet2!$AD$14:$AI$14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Sheet2!$AD$18:$AI$18</c:f>
              <c:numCache>
                <c:formatCode>General</c:formatCode>
                <c:ptCount val="5"/>
                <c:pt idx="0">
                  <c:v>76.8</c:v>
                </c:pt>
                <c:pt idx="1">
                  <c:v>78.099999999999994</c:v>
                </c:pt>
                <c:pt idx="2">
                  <c:v>78.2</c:v>
                </c:pt>
                <c:pt idx="3">
                  <c:v>81.5</c:v>
                </c:pt>
                <c:pt idx="4">
                  <c:v>82.5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22-4AC7-A089-D89BD728C51A}"/>
            </c:ext>
          </c:extLst>
        </c:ser>
        <c:ser>
          <c:idx val="0"/>
          <c:order val="3"/>
          <c:tx>
            <c:strRef>
              <c:f>Sheet2!$AC$15</c:f>
              <c:strCache>
                <c:ptCount val="1"/>
                <c:pt idx="0">
                  <c:v>MINNESOTA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</c:marker>
          <c:cat>
            <c:numRef>
              <c:f>Sheet2!$AD$14:$AI$14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Sheet2!$AD$15:$AI$15</c:f>
              <c:numCache>
                <c:formatCode>General</c:formatCode>
                <c:ptCount val="5"/>
                <c:pt idx="0">
                  <c:v>76.2</c:v>
                </c:pt>
                <c:pt idx="1">
                  <c:v>77.900000000000006</c:v>
                </c:pt>
                <c:pt idx="2">
                  <c:v>80</c:v>
                </c:pt>
                <c:pt idx="3">
                  <c:v>80.599999999999994</c:v>
                </c:pt>
                <c:pt idx="4">
                  <c:v>81.099999999999994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22-4AC7-A089-D89BD728C51A}"/>
            </c:ext>
          </c:extLst>
        </c:ser>
        <c:ser>
          <c:idx val="8"/>
          <c:order val="6"/>
          <c:tx>
            <c:strRef>
              <c:f>Sheet2!$AC$23</c:f>
              <c:strCache>
                <c:ptCount val="1"/>
                <c:pt idx="0">
                  <c:v>West Central</c:v>
                </c:pt>
              </c:strCache>
            </c:strRef>
          </c:tx>
          <c:spPr>
            <a:ln w="28575" cap="rnd">
              <a:solidFill>
                <a:srgbClr val="9E480E"/>
              </a:solidFill>
              <a:round/>
            </a:ln>
            <a:effectLst/>
          </c:spPr>
          <c:marker>
            <c:symbol val="dash"/>
            <c:size val="8"/>
            <c:spPr>
              <a:solidFill>
                <a:srgbClr val="9E480E"/>
              </a:solidFill>
              <a:ln w="9525">
                <a:solidFill>
                  <a:srgbClr val="C39BE1"/>
                </a:solidFill>
              </a:ln>
              <a:effectLst/>
            </c:spPr>
          </c:marker>
          <c:cat>
            <c:numRef>
              <c:f>Sheet2!$AD$14:$AI$14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Sheet2!$AD$23:$AI$23</c:f>
              <c:numCache>
                <c:formatCode>General</c:formatCode>
                <c:ptCount val="5"/>
                <c:pt idx="0">
                  <c:v>76.2</c:v>
                </c:pt>
                <c:pt idx="1">
                  <c:v>76.7</c:v>
                </c:pt>
                <c:pt idx="2">
                  <c:v>78.3</c:v>
                </c:pt>
                <c:pt idx="3">
                  <c:v>79.3</c:v>
                </c:pt>
                <c:pt idx="4">
                  <c:v>79.599999999999994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222-4AC7-A089-D89BD728C51A}"/>
            </c:ext>
          </c:extLst>
        </c:ser>
        <c:ser>
          <c:idx val="1"/>
          <c:order val="7"/>
          <c:tx>
            <c:strRef>
              <c:f>Sheet2!$AC$16</c:f>
              <c:strCache>
                <c:ptCount val="1"/>
                <c:pt idx="0">
                  <c:v>Central</c:v>
                </c:pt>
              </c:strCache>
            </c:strRef>
          </c:tx>
          <c:spPr>
            <a:ln w="28575" cap="rnd">
              <a:solidFill>
                <a:srgbClr val="00A3E2"/>
              </a:solidFill>
              <a:round/>
            </a:ln>
            <a:effectLst/>
          </c:spPr>
          <c:marker>
            <c:symbol val="x"/>
            <c:size val="8"/>
            <c:spPr>
              <a:solidFill>
                <a:srgbClr val="00A3E2"/>
              </a:solidFill>
              <a:ln w="9525">
                <a:solidFill>
                  <a:srgbClr val="00A3E2"/>
                </a:solidFill>
              </a:ln>
              <a:effectLst/>
            </c:spPr>
          </c:marker>
          <c:cat>
            <c:numRef>
              <c:f>Sheet2!$AD$14:$AI$14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Sheet2!$AD$16:$AI$16</c:f>
              <c:numCache>
                <c:formatCode>General</c:formatCode>
                <c:ptCount val="5"/>
                <c:pt idx="0">
                  <c:v>73.8</c:v>
                </c:pt>
                <c:pt idx="1">
                  <c:v>75.400000000000006</c:v>
                </c:pt>
                <c:pt idx="2">
                  <c:v>77.7</c:v>
                </c:pt>
                <c:pt idx="3">
                  <c:v>78.8</c:v>
                </c:pt>
                <c:pt idx="4">
                  <c:v>79.400000000000006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222-4AC7-A089-D89BD728C51A}"/>
            </c:ext>
          </c:extLst>
        </c:ser>
        <c:ser>
          <c:idx val="4"/>
          <c:order val="8"/>
          <c:tx>
            <c:strRef>
              <c:f>Sheet2!$AC$19</c:f>
              <c:strCache>
                <c:ptCount val="1"/>
                <c:pt idx="0">
                  <c:v>Northwest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Sheet2!$AD$14:$AI$14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Sheet2!$AD$19:$AI$19</c:f>
              <c:numCache>
                <c:formatCode>General</c:formatCode>
                <c:ptCount val="5"/>
                <c:pt idx="0">
                  <c:v>68.5</c:v>
                </c:pt>
                <c:pt idx="1">
                  <c:v>69.099999999999994</c:v>
                </c:pt>
                <c:pt idx="2">
                  <c:v>72.099999999999994</c:v>
                </c:pt>
                <c:pt idx="3">
                  <c:v>68.3</c:v>
                </c:pt>
                <c:pt idx="4">
                  <c:v>69.7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222-4AC7-A089-D89BD728C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981488"/>
        <c:axId val="479979848"/>
        <c:extLst>
          <c:ext xmlns:c15="http://schemas.microsoft.com/office/drawing/2012/chart" uri="{02D57815-91ED-43cb-92C2-25804820EDAC}">
            <c15:filteredLineSeries>
              <c15:ser>
                <c:idx val="5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Sheet2!$AC$20</c15:sqref>
                        </c15:formulaRef>
                      </c:ext>
                    </c:extLst>
                    <c:strCache>
                      <c:ptCount val="1"/>
                      <c:pt idx="0">
                        <c:v>South Central</c:v>
                      </c:pt>
                    </c:strCache>
                  </c:strRef>
                </c:tx>
                <c:spPr>
                  <a:ln w="28575" cap="rnd">
                    <a:solidFill>
                      <a:srgbClr val="548235"/>
                    </a:solidFill>
                    <a:round/>
                  </a:ln>
                  <a:effectLst/>
                </c:spPr>
                <c:marker>
                  <c:symbol val="dot"/>
                  <c:size val="5"/>
                  <c:spPr>
                    <a:solidFill>
                      <a:srgbClr val="548235"/>
                    </a:solidFill>
                    <a:ln w="9525">
                      <a:solidFill>
                        <a:srgbClr val="548235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Sheet2!$AD$14:$AI$14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Sheet2!$AD$20:$AI$20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77.3</c:v>
                      </c:pt>
                      <c:pt idx="1">
                        <c:v>77.599999999999994</c:v>
                      </c:pt>
                      <c:pt idx="2">
                        <c:v>78.2</c:v>
                      </c:pt>
                      <c:pt idx="3">
                        <c:v>80.3</c:v>
                      </c:pt>
                      <c:pt idx="4">
                        <c:v>82.2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D222-4AC7-A089-D89BD728C51A}"/>
                  </c:ext>
                </c:extLst>
              </c15:ser>
            </c15:filteredLineSeries>
            <c15:filteredLine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Sheet2!$AC$22</c15:sqref>
                        </c15:formulaRef>
                      </c:ext>
                    </c:extLst>
                    <c:strCache>
                      <c:ptCount val="1"/>
                      <c:pt idx="0">
                        <c:v>Southwest</c:v>
                      </c:pt>
                    </c:strCache>
                  </c:strRef>
                </c:tx>
                <c:spPr>
                  <a:ln w="28575" cap="rnd">
                    <a:solidFill>
                      <a:srgbClr val="F371D1"/>
                    </a:solidFill>
                    <a:round/>
                  </a:ln>
                  <a:effectLst/>
                </c:spPr>
                <c:marker>
                  <c:symbol val="triangle"/>
                  <c:size val="8"/>
                  <c:spPr>
                    <a:solidFill>
                      <a:srgbClr val="F371D1"/>
                    </a:solidFill>
                    <a:ln w="9525">
                      <a:solidFill>
                        <a:srgbClr val="F371D1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Sheet2!$AD$14:$AI$14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Sheet2!$AD$22:$AI$22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74</c:v>
                      </c:pt>
                      <c:pt idx="1">
                        <c:v>79.3</c:v>
                      </c:pt>
                      <c:pt idx="2">
                        <c:v>79.2</c:v>
                      </c:pt>
                      <c:pt idx="3">
                        <c:v>78.599999999999994</c:v>
                      </c:pt>
                      <c:pt idx="4">
                        <c:v>80.8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222-4AC7-A089-D89BD728C51A}"/>
                  </c:ext>
                </c:extLst>
              </c15:ser>
            </c15:filteredLineSeries>
          </c:ext>
        </c:extLst>
      </c:lineChart>
      <c:catAx>
        <c:axId val="47998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79848"/>
        <c:crosses val="autoZero"/>
        <c:auto val="1"/>
        <c:lblAlgn val="ctr"/>
        <c:lblOffset val="100"/>
        <c:noMultiLvlLbl val="0"/>
      </c:catAx>
      <c:valAx>
        <c:axId val="479979848"/>
        <c:scaling>
          <c:orientation val="minMax"/>
          <c:max val="85"/>
          <c:min val="6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98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50106712439492"/>
          <c:y val="0.14677161429767002"/>
          <c:w val="0.22749888314943151"/>
          <c:h val="0.75701267648729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In-hospital</a:t>
            </a:r>
            <a:r>
              <a:rPr lang="en-US" sz="1800" b="1" baseline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BF exclusivity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among 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BF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WIC participants</a:t>
            </a:r>
            <a:r>
              <a:rPr lang="en-US" sz="1800" b="1" baseline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2014 </a:t>
            </a:r>
            <a:r>
              <a:rPr lang="en-US" sz="1800" b="1" baseline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– 2016, </a:t>
            </a:r>
            <a:r>
              <a:rPr lang="en-US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by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region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193481904360019E-2"/>
          <c:y val="0.15625238221761056"/>
          <c:w val="0.91209994254270454"/>
          <c:h val="0.64042853643210962"/>
        </c:manualLayout>
      </c:layout>
      <c:lineChart>
        <c:grouping val="standard"/>
        <c:varyColors val="0"/>
        <c:ser>
          <c:idx val="0"/>
          <c:order val="0"/>
          <c:tx>
            <c:strRef>
              <c:f>'exclusivity by region'!$A$51</c:f>
              <c:strCache>
                <c:ptCount val="1"/>
                <c:pt idx="0">
                  <c:v>Central</c:v>
                </c:pt>
              </c:strCache>
            </c:strRef>
          </c:tx>
          <c:spPr>
            <a:ln w="28575" cap="rnd">
              <a:solidFill>
                <a:srgbClr val="00A3E2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00A3E2"/>
              </a:solidFill>
              <a:ln w="9525">
                <a:solidFill>
                  <a:srgbClr val="00A3E2"/>
                </a:solidFill>
              </a:ln>
              <a:effectLst/>
            </c:spPr>
          </c:marker>
          <c:cat>
            <c:strRef>
              <c:f>'exclusivity by region'!$B$50:$F$50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'exclusivity by region'!$B$51:$F$51</c:f>
              <c:numCache>
                <c:formatCode>General</c:formatCode>
                <c:ptCount val="3"/>
                <c:pt idx="0">
                  <c:v>68.099999999999994</c:v>
                </c:pt>
                <c:pt idx="1">
                  <c:v>70.599999999999994</c:v>
                </c:pt>
                <c:pt idx="2">
                  <c:v>57.9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1-4B95-AF63-131AE1914C74}"/>
            </c:ext>
          </c:extLst>
        </c:ser>
        <c:ser>
          <c:idx val="1"/>
          <c:order val="1"/>
          <c:tx>
            <c:strRef>
              <c:f>'exclusivity by region'!$A$52</c:f>
              <c:strCache>
                <c:ptCount val="1"/>
                <c:pt idx="0">
                  <c:v>Metro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ED7D31"/>
              </a:solidFill>
              <a:ln w="9525">
                <a:solidFill>
                  <a:srgbClr val="ED7D31"/>
                </a:solidFill>
              </a:ln>
              <a:effectLst/>
            </c:spPr>
          </c:marker>
          <c:cat>
            <c:strRef>
              <c:f>'exclusivity by region'!$B$50:$F$50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'exclusivity by region'!$B$52:$F$52</c:f>
              <c:numCache>
                <c:formatCode>General</c:formatCode>
                <c:ptCount val="3"/>
                <c:pt idx="0">
                  <c:v>49.5</c:v>
                </c:pt>
                <c:pt idx="1">
                  <c:v>47.5</c:v>
                </c:pt>
                <c:pt idx="2">
                  <c:v>44.7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1-4B95-AF63-131AE1914C74}"/>
            </c:ext>
          </c:extLst>
        </c:ser>
        <c:ser>
          <c:idx val="2"/>
          <c:order val="2"/>
          <c:tx>
            <c:strRef>
              <c:f>'exclusivity by region'!$A$53</c:f>
              <c:strCache>
                <c:ptCount val="1"/>
                <c:pt idx="0">
                  <c:v>Northeast</c:v>
                </c:pt>
              </c:strCache>
            </c:strRef>
          </c:tx>
          <c:spPr>
            <a:ln w="28575" cap="rnd">
              <a:solidFill>
                <a:srgbClr val="B17ED8"/>
              </a:solidFill>
              <a:round/>
            </a:ln>
            <a:effectLst/>
          </c:spPr>
          <c:marker>
            <c:symbol val="plus"/>
            <c:size val="8"/>
            <c:spPr>
              <a:noFill/>
              <a:ln w="9525">
                <a:solidFill>
                  <a:srgbClr val="B17ED8"/>
                </a:solidFill>
              </a:ln>
              <a:effectLst/>
            </c:spPr>
          </c:marker>
          <c:cat>
            <c:strRef>
              <c:f>'exclusivity by region'!$B$50:$F$50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'exclusivity by region'!$B$53:$F$53</c:f>
              <c:numCache>
                <c:formatCode>General</c:formatCode>
                <c:ptCount val="3"/>
                <c:pt idx="0">
                  <c:v>87.8</c:v>
                </c:pt>
                <c:pt idx="1">
                  <c:v>84.8</c:v>
                </c:pt>
                <c:pt idx="2">
                  <c:v>77.099999999999994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C1-4B95-AF63-131AE1914C74}"/>
            </c:ext>
          </c:extLst>
        </c:ser>
        <c:ser>
          <c:idx val="4"/>
          <c:order val="4"/>
          <c:tx>
            <c:strRef>
              <c:f>'exclusivity by region'!$A$55</c:f>
              <c:strCache>
                <c:ptCount val="1"/>
                <c:pt idx="0">
                  <c:v>South Central</c:v>
                </c:pt>
              </c:strCache>
            </c:strRef>
          </c:tx>
          <c:spPr>
            <a:ln w="28575" cap="rnd">
              <a:solidFill>
                <a:srgbClr val="548235"/>
              </a:solidFill>
              <a:round/>
            </a:ln>
            <a:effectLst/>
          </c:spPr>
          <c:marker>
            <c:symbol val="x"/>
            <c:size val="8"/>
            <c:spPr>
              <a:noFill/>
              <a:ln w="9525">
                <a:solidFill>
                  <a:srgbClr val="548235"/>
                </a:solidFill>
              </a:ln>
              <a:effectLst/>
            </c:spPr>
          </c:marker>
          <c:cat>
            <c:strRef>
              <c:f>'exclusivity by region'!$B$50:$F$50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'exclusivity by region'!$B$55:$F$55</c:f>
              <c:numCache>
                <c:formatCode>General</c:formatCode>
                <c:ptCount val="3"/>
                <c:pt idx="0">
                  <c:v>56.1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01C1-4B95-AF63-131AE1914C74}"/>
            </c:ext>
          </c:extLst>
        </c:ser>
        <c:ser>
          <c:idx val="5"/>
          <c:order val="5"/>
          <c:tx>
            <c:strRef>
              <c:f>'exclusivity by region'!$A$56</c:f>
              <c:strCache>
                <c:ptCount val="1"/>
                <c:pt idx="0">
                  <c:v>Southeast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'exclusivity by region'!$B$50:$F$50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'exclusivity by region'!$B$56:$F$56</c:f>
              <c:numCache>
                <c:formatCode>General</c:formatCode>
                <c:ptCount val="3"/>
                <c:pt idx="0">
                  <c:v>51.3</c:v>
                </c:pt>
                <c:pt idx="1">
                  <c:v>47.2</c:v>
                </c:pt>
                <c:pt idx="2">
                  <c:v>48.8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01C1-4B95-AF63-131AE1914C74}"/>
            </c:ext>
          </c:extLst>
        </c:ser>
        <c:ser>
          <c:idx val="6"/>
          <c:order val="6"/>
          <c:tx>
            <c:strRef>
              <c:f>'exclusivity by region'!$A$57</c:f>
              <c:strCache>
                <c:ptCount val="1"/>
                <c:pt idx="0">
                  <c:v>Southwest</c:v>
                </c:pt>
              </c:strCache>
            </c:strRef>
          </c:tx>
          <c:spPr>
            <a:ln w="28575" cap="rnd">
              <a:solidFill>
                <a:srgbClr val="F371D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F371D1"/>
              </a:solidFill>
              <a:ln w="9525">
                <a:solidFill>
                  <a:srgbClr val="F371D1"/>
                </a:solidFill>
              </a:ln>
              <a:effectLst/>
            </c:spPr>
          </c:marker>
          <c:cat>
            <c:strRef>
              <c:f>'exclusivity by region'!$B$50:$F$50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'exclusivity by region'!$B$57:$F$57</c:f>
              <c:numCache>
                <c:formatCode>General</c:formatCode>
                <c:ptCount val="3"/>
                <c:pt idx="0">
                  <c:v>67.5</c:v>
                </c:pt>
                <c:pt idx="1">
                  <c:v>57</c:v>
                </c:pt>
                <c:pt idx="2">
                  <c:v>51.9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01C1-4B95-AF63-131AE1914C74}"/>
            </c:ext>
          </c:extLst>
        </c:ser>
        <c:ser>
          <c:idx val="8"/>
          <c:order val="8"/>
          <c:tx>
            <c:strRef>
              <c:f>'exclusivity by region'!$A$59</c:f>
              <c:strCache>
                <c:ptCount val="1"/>
                <c:pt idx="0">
                  <c:v>statewide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'exclusivity by region'!$B$50:$F$50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'exclusivity by region'!$B$59:$F$59</c:f>
              <c:numCache>
                <c:formatCode>General</c:formatCode>
                <c:ptCount val="3"/>
                <c:pt idx="0">
                  <c:v>52.6</c:v>
                </c:pt>
                <c:pt idx="1">
                  <c:v>49.1</c:v>
                </c:pt>
                <c:pt idx="2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1C1-4B95-AF63-131AE1914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810624"/>
        <c:axId val="489811280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'exclusivity by region'!$A$54</c15:sqref>
                        </c15:formulaRef>
                      </c:ext>
                    </c:extLst>
                    <c:strCache>
                      <c:ptCount val="1"/>
                      <c:pt idx="0">
                        <c:v>Northwest</c:v>
                      </c:pt>
                    </c:strCache>
                  </c:strRef>
                </c:tx>
                <c:spPr>
                  <a:ln w="28575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'exclusivity by region'!$B$50:$F$50</c15:sqref>
                        </c15:formulaRef>
                      </c:ext>
                    </c:extLst>
                    <c:strCache>
                      <c:ptCount val="3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'exclusivity by region'!$B$54:$F$54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68.599999999999994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01C1-4B95-AF63-131AE1914C74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'exclusivity by region'!$A$58</c15:sqref>
                        </c15:formulaRef>
                      </c:ext>
                    </c:extLst>
                    <c:strCache>
                      <c:ptCount val="1"/>
                      <c:pt idx="0">
                        <c:v>West Central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'exclusivity by region'!$B$50:$F$50</c15:sqref>
                        </c15:formulaRef>
                      </c:ext>
                    </c:extLst>
                    <c:strCache>
                      <c:ptCount val="3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'exclusivity by region'!$B$58:$F$58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1C1-4B95-AF63-131AE1914C74}"/>
                  </c:ext>
                </c:extLst>
              </c15:ser>
            </c15:filteredLineSeries>
          </c:ext>
        </c:extLst>
      </c:lineChart>
      <c:catAx>
        <c:axId val="4898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811280"/>
        <c:crosses val="autoZero"/>
        <c:auto val="1"/>
        <c:lblAlgn val="ctr"/>
        <c:lblOffset val="100"/>
        <c:noMultiLvlLbl val="0"/>
      </c:catAx>
      <c:valAx>
        <c:axId val="489811280"/>
        <c:scaling>
          <c:orientation val="minMax"/>
          <c:max val="90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810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544207472377402E-2"/>
          <c:y val="0.86545549480926365"/>
          <c:w val="0.96476121914713475"/>
          <c:h val="0.12044547746856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Figure 4. Median days breastfed </a:t>
            </a:r>
            <a:r>
              <a:rPr lang="en-US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(duration) </a:t>
            </a:r>
          </a:p>
          <a:p>
            <a:pPr algn="ctr" rtl="0"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in-hospital feeding </a:t>
            </a:r>
            <a:r>
              <a:rPr lang="en-US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status, </a:t>
            </a:r>
            <a:r>
              <a:rPr lang="en-US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endParaRPr lang="en-US" sz="16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055555555555557E-2"/>
          <c:y val="0.2435289913883944"/>
          <c:w val="0.92657407407407411"/>
          <c:h val="0.5142307803993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supp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6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87-40B0-93D2-B63B41B9A138}"/>
              </c:ext>
            </c:extLst>
          </c:dPt>
          <c:dPt>
            <c:idx val="1"/>
            <c:invertIfNegative val="0"/>
            <c:bubble3D val="0"/>
            <c:spPr>
              <a:solidFill>
                <a:srgbClr val="EE7E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87-40B0-93D2-B63B41B9A138}"/>
              </c:ext>
            </c:extLst>
          </c:dPt>
          <c:dPt>
            <c:idx val="2"/>
            <c:invertIfNegative val="0"/>
            <c:bubble3D val="0"/>
            <c:spPr>
              <a:solidFill>
                <a:srgbClr val="F14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87-40B0-93D2-B63B41B9A138}"/>
              </c:ext>
            </c:extLst>
          </c:dPt>
          <c:dPt>
            <c:idx val="3"/>
            <c:invertIfNegative val="0"/>
            <c:bubble3D val="0"/>
            <c:spPr>
              <a:solidFill>
                <a:srgbClr val="88C4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87-40B0-93D2-B63B41B9A13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87-40B0-93D2-B63B41B9A138}"/>
              </c:ext>
            </c:extLst>
          </c:dPt>
          <c:dPt>
            <c:idx val="5"/>
            <c:invertIfNegative val="0"/>
            <c:bubble3D val="0"/>
            <c:spPr>
              <a:solidFill>
                <a:srgbClr val="29C9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787-40B0-93D2-B63B41B9A138}"/>
              </c:ext>
            </c:extLst>
          </c:dPt>
          <c:dPt>
            <c:idx val="6"/>
            <c:invertIfNegative val="0"/>
            <c:bubble3D val="0"/>
            <c:spPr>
              <a:solidFill>
                <a:srgbClr val="A88A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787-40B0-93D2-B63B41B9A13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787-40B0-93D2-B63B41B9A1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American Indian</c:v>
                </c:pt>
                <c:pt idx="1">
                  <c:v>Hmong</c:v>
                </c:pt>
                <c:pt idx="2">
                  <c:v>Other Asian</c:v>
                </c:pt>
                <c:pt idx="3">
                  <c:v>Black</c:v>
                </c:pt>
                <c:pt idx="4">
                  <c:v>East African</c:v>
                </c:pt>
                <c:pt idx="5">
                  <c:v>Liberian</c:v>
                </c:pt>
                <c:pt idx="6">
                  <c:v>White</c:v>
                </c:pt>
                <c:pt idx="7">
                  <c:v>Hispanic*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106</c:v>
                </c:pt>
                <c:pt idx="1">
                  <c:v>85</c:v>
                </c:pt>
                <c:pt idx="2">
                  <c:v>314</c:v>
                </c:pt>
                <c:pt idx="3">
                  <c:v>100</c:v>
                </c:pt>
                <c:pt idx="4">
                  <c:v>299</c:v>
                </c:pt>
                <c:pt idx="5">
                  <c:v>184</c:v>
                </c:pt>
                <c:pt idx="6">
                  <c:v>216</c:v>
                </c:pt>
                <c:pt idx="7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787-40B0-93D2-B63B41B9A1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maybedays_Median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trellis">
                <a:fgClr>
                  <a:srgbClr val="0056A7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787-40B0-93D2-B63B41B9A138}"/>
              </c:ext>
            </c:extLst>
          </c:dPt>
          <c:dPt>
            <c:idx val="1"/>
            <c:invertIfNegative val="0"/>
            <c:bubble3D val="0"/>
            <c:spPr>
              <a:pattFill prst="trellis">
                <a:fgClr>
                  <a:srgbClr val="EE7E68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787-40B0-93D2-B63B41B9A138}"/>
              </c:ext>
            </c:extLst>
          </c:dPt>
          <c:dPt>
            <c:idx val="2"/>
            <c:invertIfNegative val="0"/>
            <c:bubble3D val="0"/>
            <c:spPr>
              <a:pattFill prst="trellis">
                <a:fgClr>
                  <a:srgbClr val="F1454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787-40B0-93D2-B63B41B9A138}"/>
              </c:ext>
            </c:extLst>
          </c:dPt>
          <c:dPt>
            <c:idx val="3"/>
            <c:invertIfNegative val="0"/>
            <c:bubble3D val="0"/>
            <c:spPr>
              <a:pattFill prst="trellis">
                <a:fgClr>
                  <a:srgbClr val="88C4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787-40B0-93D2-B63B41B9A138}"/>
              </c:ext>
            </c:extLst>
          </c:dPt>
          <c:dPt>
            <c:idx val="4"/>
            <c:invertIfNegative val="0"/>
            <c:bubble3D val="0"/>
            <c:spPr>
              <a:pattFill prst="trellis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787-40B0-93D2-B63B41B9A138}"/>
              </c:ext>
            </c:extLst>
          </c:dPt>
          <c:dPt>
            <c:idx val="5"/>
            <c:invertIfNegative val="0"/>
            <c:bubble3D val="0"/>
            <c:spPr>
              <a:pattFill prst="trellis">
                <a:fgClr>
                  <a:srgbClr val="29C9C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787-40B0-93D2-B63B41B9A138}"/>
              </c:ext>
            </c:extLst>
          </c:dPt>
          <c:dPt>
            <c:idx val="6"/>
            <c:invertIfNegative val="0"/>
            <c:bubble3D val="0"/>
            <c:spPr>
              <a:pattFill prst="trellis">
                <a:fgClr>
                  <a:srgbClr val="A88AD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4787-40B0-93D2-B63B41B9A138}"/>
              </c:ext>
            </c:extLst>
          </c:dPt>
          <c:dPt>
            <c:idx val="7"/>
            <c:invertIfNegative val="0"/>
            <c:bubble3D val="0"/>
            <c:spPr>
              <a:pattFill prst="trellis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4787-40B0-93D2-B63B41B9A1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American Indian</c:v>
                </c:pt>
                <c:pt idx="1">
                  <c:v>Hmong</c:v>
                </c:pt>
                <c:pt idx="2">
                  <c:v>Other Asian</c:v>
                </c:pt>
                <c:pt idx="3">
                  <c:v>Black</c:v>
                </c:pt>
                <c:pt idx="4">
                  <c:v>East African</c:v>
                </c:pt>
                <c:pt idx="5">
                  <c:v>Liberian</c:v>
                </c:pt>
                <c:pt idx="6">
                  <c:v>White</c:v>
                </c:pt>
                <c:pt idx="7">
                  <c:v>Hispanic*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41</c:v>
                </c:pt>
                <c:pt idx="1">
                  <c:v>39</c:v>
                </c:pt>
                <c:pt idx="2">
                  <c:v>110</c:v>
                </c:pt>
                <c:pt idx="3">
                  <c:v>40</c:v>
                </c:pt>
                <c:pt idx="4">
                  <c:v>274</c:v>
                </c:pt>
                <c:pt idx="5">
                  <c:v>139</c:v>
                </c:pt>
                <c:pt idx="6">
                  <c:v>42</c:v>
                </c:pt>
                <c:pt idx="7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4787-40B0-93D2-B63B41B9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0"/>
        <c:axId val="165697536"/>
        <c:axId val="165697928"/>
      </c:barChart>
      <c:catAx>
        <c:axId val="165697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SOLID: infants </a:t>
                </a:r>
                <a:r>
                  <a:rPr lang="en-US" sz="1200" b="1" i="0" u="sng" baseline="0" dirty="0" smtClean="0">
                    <a:effectLst/>
                  </a:rPr>
                  <a:t>exclusively </a:t>
                </a:r>
                <a:r>
                  <a:rPr lang="en-US" sz="1200" b="1" i="0" u="sng" baseline="0" dirty="0" smtClean="0">
                    <a:effectLst/>
                  </a:rPr>
                  <a:t>BF </a:t>
                </a:r>
                <a:r>
                  <a:rPr lang="en-US" sz="1200" b="1" i="0" baseline="0" dirty="0" smtClean="0">
                    <a:effectLst/>
                  </a:rPr>
                  <a:t>during hospital </a:t>
                </a:r>
                <a:r>
                  <a:rPr lang="en-US" sz="1200" b="1" i="0" baseline="0" dirty="0" smtClean="0">
                    <a:effectLst/>
                  </a:rPr>
                  <a:t>stay </a:t>
                </a:r>
                <a:endParaRPr lang="en-US" sz="1200" b="1" dirty="0" smtClean="0">
                  <a:effectLst/>
                </a:endParaRPr>
              </a:p>
              <a:p>
                <a:pPr>
                  <a:defRPr sz="1100"/>
                </a:pPr>
                <a:r>
                  <a:rPr lang="en-US" sz="1200" b="1" i="0" baseline="0" dirty="0" smtClean="0">
                    <a:effectLst/>
                  </a:rPr>
                  <a:t>DOTTED: BF infants </a:t>
                </a:r>
                <a:r>
                  <a:rPr lang="en-US" sz="1200" b="1" i="0" u="sng" baseline="0" dirty="0" smtClean="0">
                    <a:effectLst/>
                  </a:rPr>
                  <a:t>given formula </a:t>
                </a:r>
                <a:r>
                  <a:rPr lang="en-US" sz="1200" b="1" i="0" baseline="0" dirty="0" smtClean="0">
                    <a:effectLst/>
                  </a:rPr>
                  <a:t>while in the hospital</a:t>
                </a:r>
                <a:endParaRPr lang="en-US" sz="1200" b="1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97928"/>
        <c:crosses val="autoZero"/>
        <c:auto val="1"/>
        <c:lblAlgn val="ctr"/>
        <c:lblOffset val="100"/>
        <c:noMultiLvlLbl val="0"/>
      </c:catAx>
      <c:valAx>
        <c:axId val="165697928"/>
        <c:scaling>
          <c:orientation val="minMax"/>
          <c:max val="320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days</a:t>
                </a:r>
                <a:r>
                  <a:rPr lang="en-US" sz="1400" b="1" baseline="0"/>
                  <a:t> of breastfeeding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65697536"/>
        <c:crosses val="autoZero"/>
        <c:crossBetween val="between"/>
        <c:majorUnit val="6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smtClean="0">
                <a:effectLst/>
              </a:rPr>
              <a:t>Figure 3. Breastfed MN WIC infants given formula during </a:t>
            </a:r>
            <a:r>
              <a:rPr lang="en-US" sz="1600" b="1" i="0" baseline="0" dirty="0" smtClean="0">
                <a:effectLst/>
              </a:rPr>
              <a:t>hospital </a:t>
            </a:r>
            <a:r>
              <a:rPr lang="en-US" sz="1600" b="1" i="0" baseline="0" dirty="0" smtClean="0">
                <a:effectLst/>
              </a:rPr>
              <a:t>stay, 2015</a:t>
            </a:r>
            <a:endParaRPr lang="en-US" sz="1600" b="1" dirty="0">
              <a:effectLst/>
            </a:endParaRPr>
          </a:p>
        </c:rich>
      </c:tx>
      <c:layout>
        <c:manualLayout>
          <c:xMode val="edge"/>
          <c:yMode val="edge"/>
          <c:x val="0.12323157563194734"/>
          <c:y val="1.8868008622828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623573838984413E-2"/>
          <c:y val="0.13520060505474205"/>
          <c:w val="0.92037642616101556"/>
          <c:h val="0.54113778237186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breastfed infants given formula during the hospital stay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6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AB-4F84-BB5F-644B18C452FC}"/>
              </c:ext>
            </c:extLst>
          </c:dPt>
          <c:dPt>
            <c:idx val="1"/>
            <c:invertIfNegative val="0"/>
            <c:bubble3D val="0"/>
            <c:spPr>
              <a:solidFill>
                <a:srgbClr val="EE7E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AB-4F84-BB5F-644B18C452FC}"/>
              </c:ext>
            </c:extLst>
          </c:dPt>
          <c:dPt>
            <c:idx val="2"/>
            <c:invertIfNegative val="0"/>
            <c:bubble3D val="0"/>
            <c:spPr>
              <a:solidFill>
                <a:srgbClr val="F14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AB-4F84-BB5F-644B18C452FC}"/>
              </c:ext>
            </c:extLst>
          </c:dPt>
          <c:dPt>
            <c:idx val="3"/>
            <c:invertIfNegative val="0"/>
            <c:bubble3D val="0"/>
            <c:spPr>
              <a:solidFill>
                <a:srgbClr val="88C4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AB-4F84-BB5F-644B18C452F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AB-4F84-BB5F-644B18C452FC}"/>
              </c:ext>
            </c:extLst>
          </c:dPt>
          <c:dPt>
            <c:idx val="5"/>
            <c:invertIfNegative val="0"/>
            <c:bubble3D val="0"/>
            <c:spPr>
              <a:solidFill>
                <a:srgbClr val="29C9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1AB-4F84-BB5F-644B18C452FC}"/>
              </c:ext>
            </c:extLst>
          </c:dPt>
          <c:dPt>
            <c:idx val="6"/>
            <c:invertIfNegative val="0"/>
            <c:bubble3D val="0"/>
            <c:spPr>
              <a:solidFill>
                <a:srgbClr val="A88A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1AB-4F84-BB5F-644B18C452FC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1AB-4F84-BB5F-644B18C452F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American Indian</c:v>
                </c:pt>
                <c:pt idx="1">
                  <c:v>Hmong</c:v>
                </c:pt>
                <c:pt idx="2">
                  <c:v>Other Asian</c:v>
                </c:pt>
                <c:pt idx="3">
                  <c:v>Black*</c:v>
                </c:pt>
                <c:pt idx="4">
                  <c:v>East African**</c:v>
                </c:pt>
                <c:pt idx="5">
                  <c:v>Liberian</c:v>
                </c:pt>
                <c:pt idx="6">
                  <c:v>White NH</c:v>
                </c:pt>
                <c:pt idx="7">
                  <c:v>Hispanic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0.51515151515151514</c:v>
                </c:pt>
                <c:pt idx="1">
                  <c:v>0.70576131687242794</c:v>
                </c:pt>
                <c:pt idx="2">
                  <c:v>0.60843373493975905</c:v>
                </c:pt>
                <c:pt idx="3">
                  <c:v>0.51707779886148009</c:v>
                </c:pt>
                <c:pt idx="4">
                  <c:v>0.76290322580645165</c:v>
                </c:pt>
                <c:pt idx="5">
                  <c:v>0.70050761421319796</c:v>
                </c:pt>
                <c:pt idx="6">
                  <c:v>0.34149117814456459</c:v>
                </c:pt>
                <c:pt idx="7">
                  <c:v>0.37755102040816324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1AB-4F84-BB5F-644B18C45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65592008"/>
        <c:axId val="164170960"/>
      </c:barChart>
      <c:catAx>
        <c:axId val="165592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i="0" baseline="0" dirty="0" smtClean="0">
                    <a:effectLst/>
                  </a:rPr>
                  <a:t>* Mother born </a:t>
                </a:r>
                <a:r>
                  <a:rPr lang="en-US" sz="1100" b="0" i="0" baseline="0" dirty="0" smtClean="0">
                    <a:effectLst/>
                  </a:rPr>
                  <a:t>in US, </a:t>
                </a:r>
                <a:r>
                  <a:rPr lang="en-US" sz="1100" b="0" i="0" baseline="0" dirty="0" smtClean="0">
                    <a:effectLst/>
                  </a:rPr>
                  <a:t>does not identify with another culture</a:t>
                </a:r>
              </a:p>
              <a:p>
                <a:pPr algn="l">
                  <a:defRPr/>
                </a:pPr>
                <a:r>
                  <a:rPr lang="en-US" sz="1100" b="0" i="0" baseline="0" dirty="0" smtClean="0">
                    <a:effectLst/>
                  </a:rPr>
                  <a:t>** includes Somali, Sudanese, Ethiopian, Kenyan and Oromo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59704544583695807"/>
              <c:y val="0.93628723114664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87F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70960"/>
        <c:crosses val="autoZero"/>
        <c:auto val="1"/>
        <c:lblAlgn val="ctr"/>
        <c:lblOffset val="100"/>
        <c:noMultiLvlLbl val="0"/>
      </c:catAx>
      <c:valAx>
        <c:axId val="164170960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5592008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baseline="0" dirty="0" smtClean="0">
                <a:solidFill>
                  <a:schemeClr val="tx1"/>
                </a:solidFill>
              </a:rPr>
              <a:t>Statewide </a:t>
            </a:r>
            <a:r>
              <a:rPr lang="en-US" sz="2800" b="1" i="0" u="none" strike="noStrike" baseline="0" dirty="0" smtClean="0">
                <a:solidFill>
                  <a:schemeClr val="tx1"/>
                </a:solidFill>
                <a:effectLst/>
              </a:rPr>
              <a:t>enrollment </a:t>
            </a:r>
            <a:r>
              <a:rPr lang="en-US" sz="2800" b="1" i="0" u="none" strike="noStrike" baseline="0" dirty="0" smtClean="0">
                <a:solidFill>
                  <a:schemeClr val="tx1"/>
                </a:solidFill>
                <a:effectLst/>
              </a:rPr>
              <a:t>increased </a:t>
            </a:r>
            <a:r>
              <a:rPr lang="en-US" sz="2800" b="1" i="0" u="none" strike="noStrike" baseline="0" dirty="0" smtClean="0">
                <a:solidFill>
                  <a:schemeClr val="tx1"/>
                </a:solidFill>
                <a:effectLst/>
              </a:rPr>
              <a:t>2012 </a:t>
            </a:r>
            <a:r>
              <a:rPr lang="en-US" sz="2800" b="1" i="0" u="none" strike="noStrike" baseline="0" dirty="0" smtClean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2800" b="1" i="0" u="none" strike="noStrike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b="1" i="0" u="none" strike="noStrike" baseline="0" dirty="0" smtClean="0">
                <a:solidFill>
                  <a:schemeClr val="tx1"/>
                </a:solidFill>
                <a:effectLst/>
              </a:rPr>
              <a:t>2015</a:t>
            </a:r>
            <a:endParaRPr lang="en-US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893111187188558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13642245448631"/>
          <c:y val="0.17837334553364317"/>
          <c:w val="0.87630796150481205"/>
          <c:h val="0.600678769320501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participation!$B$61</c:f>
              <c:strCache>
                <c:ptCount val="1"/>
                <c:pt idx="0">
                  <c:v>not enrolled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participation!$A$62:$A$65</c:f>
              <c:strCache>
                <c:ptCount val="4"/>
                <c:pt idx="0">
                  <c:v>CY 2012</c:v>
                </c:pt>
                <c:pt idx="1">
                  <c:v>CY2013</c:v>
                </c:pt>
                <c:pt idx="2">
                  <c:v>CY2014</c:v>
                </c:pt>
                <c:pt idx="3">
                  <c:v>CY2015</c:v>
                </c:pt>
              </c:strCache>
            </c:strRef>
          </c:cat>
          <c:val>
            <c:numRef>
              <c:f>participation!$B$62:$B$65</c:f>
              <c:numCache>
                <c:formatCode>General</c:formatCode>
                <c:ptCount val="4"/>
                <c:pt idx="0">
                  <c:v>32220</c:v>
                </c:pt>
                <c:pt idx="1">
                  <c:v>30208</c:v>
                </c:pt>
                <c:pt idx="2">
                  <c:v>28636</c:v>
                </c:pt>
                <c:pt idx="3">
                  <c:v>27910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7-4D1B-BFC7-DB640B619F2B}"/>
            </c:ext>
          </c:extLst>
        </c:ser>
        <c:ser>
          <c:idx val="1"/>
          <c:order val="1"/>
          <c:tx>
            <c:strRef>
              <c:f>participation!$C$61</c:f>
              <c:strCache>
                <c:ptCount val="1"/>
                <c:pt idx="0">
                  <c:v>enrolled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participation!$A$62:$A$65</c:f>
              <c:strCache>
                <c:ptCount val="4"/>
                <c:pt idx="0">
                  <c:v>CY 2012</c:v>
                </c:pt>
                <c:pt idx="1">
                  <c:v>CY2013</c:v>
                </c:pt>
                <c:pt idx="2">
                  <c:v>CY2014</c:v>
                </c:pt>
                <c:pt idx="3">
                  <c:v>CY2015</c:v>
                </c:pt>
              </c:strCache>
            </c:strRef>
          </c:cat>
          <c:val>
            <c:numRef>
              <c:f>participation!$C$62:$C$65</c:f>
              <c:numCache>
                <c:formatCode>General</c:formatCode>
                <c:ptCount val="4"/>
                <c:pt idx="0">
                  <c:v>1559</c:v>
                </c:pt>
                <c:pt idx="1">
                  <c:v>1532</c:v>
                </c:pt>
                <c:pt idx="2">
                  <c:v>1566</c:v>
                </c:pt>
                <c:pt idx="3">
                  <c:v>1630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97-4D1B-BFC7-DB640B619F2B}"/>
            </c:ext>
          </c:extLst>
        </c:ser>
        <c:ser>
          <c:idx val="2"/>
          <c:order val="2"/>
          <c:tx>
            <c:strRef>
              <c:f>participation!$D$61</c:f>
              <c:strCache>
                <c:ptCount val="1"/>
                <c:pt idx="0">
                  <c:v>enrolled and contacted</c:v>
                </c:pt>
              </c:strCache>
            </c:strRef>
          </c:tx>
          <c:spPr>
            <a:solidFill>
              <a:srgbClr val="B2DE8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participation!$A$62:$A$65</c:f>
              <c:strCache>
                <c:ptCount val="4"/>
                <c:pt idx="0">
                  <c:v>CY 2012</c:v>
                </c:pt>
                <c:pt idx="1">
                  <c:v>CY2013</c:v>
                </c:pt>
                <c:pt idx="2">
                  <c:v>CY2014</c:v>
                </c:pt>
                <c:pt idx="3">
                  <c:v>CY2015</c:v>
                </c:pt>
              </c:strCache>
            </c:strRef>
          </c:cat>
          <c:val>
            <c:numRef>
              <c:f>participation!$D$62:$D$65</c:f>
              <c:numCache>
                <c:formatCode>General</c:formatCode>
                <c:ptCount val="4"/>
                <c:pt idx="0">
                  <c:v>3712</c:v>
                </c:pt>
                <c:pt idx="1">
                  <c:v>3990</c:v>
                </c:pt>
                <c:pt idx="2">
                  <c:v>4021</c:v>
                </c:pt>
                <c:pt idx="3">
                  <c:v>4030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97-4D1B-BFC7-DB640B619F2B}"/>
            </c:ext>
          </c:extLst>
        </c:ser>
        <c:ser>
          <c:idx val="3"/>
          <c:order val="3"/>
          <c:tx>
            <c:strRef>
              <c:f>participation!$E$61</c:f>
              <c:strCache>
                <c:ptCount val="1"/>
                <c:pt idx="0">
                  <c:v>% enrolled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78BE2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5552748528502753E-2"/>
                  <c:y val="5.04863730696247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5,271 (14%)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97-4D1B-BFC7-DB640B619F2B}"/>
                </c:ext>
              </c:extLst>
            </c:dLbl>
            <c:dLbl>
              <c:idx val="1"/>
              <c:layout>
                <c:manualLayout>
                  <c:x val="4.5552748528502683E-2"/>
                  <c:y val="5.75338333308643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5,522</a:t>
                    </a:r>
                    <a:r>
                      <a:rPr lang="en-US" baseline="0" dirty="0" smtClean="0"/>
                      <a:t> (15%)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97-4D1B-BFC7-DB640B619F2B}"/>
                </c:ext>
              </c:extLst>
            </c:dLbl>
            <c:dLbl>
              <c:idx val="2"/>
              <c:layout>
                <c:manualLayout>
                  <c:x val="4.3654717339815137E-2"/>
                  <c:y val="5.41131283693607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5,587 (16%)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97-4D1B-BFC7-DB640B619F2B}"/>
                </c:ext>
              </c:extLst>
            </c:dLbl>
            <c:dLbl>
              <c:idx val="3"/>
              <c:layout>
                <c:manualLayout>
                  <c:x val="4.2921509386137716E-2"/>
                  <c:y val="5.39070780311283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5,660 (17%)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97-4D1B-BFC7-DB640B619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participation!$A$62:$A$65</c:f>
              <c:strCache>
                <c:ptCount val="4"/>
                <c:pt idx="0">
                  <c:v>CY 2012</c:v>
                </c:pt>
                <c:pt idx="1">
                  <c:v>CY2013</c:v>
                </c:pt>
                <c:pt idx="2">
                  <c:v>CY2014</c:v>
                </c:pt>
                <c:pt idx="3">
                  <c:v>CY2015</c:v>
                </c:pt>
              </c:strCache>
            </c:strRef>
          </c:cat>
          <c:val>
            <c:numRef>
              <c:f>participation!$E$62:$E$65</c:f>
              <c:numCache>
                <c:formatCode>0%</c:formatCode>
                <c:ptCount val="4"/>
                <c:pt idx="0">
                  <c:v>0.14059374249819956</c:v>
                </c:pt>
                <c:pt idx="1">
                  <c:v>0.15454799888049259</c:v>
                </c:pt>
                <c:pt idx="2">
                  <c:v>0.16325278321596587</c:v>
                </c:pt>
                <c:pt idx="3">
                  <c:v>0.16860291927316057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97-4D1B-BFC7-DB640B619F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1085056"/>
        <c:axId val="241613680"/>
      </c:barChart>
      <c:catAx>
        <c:axId val="65108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13680"/>
        <c:crosses val="autoZero"/>
        <c:auto val="1"/>
        <c:lblAlgn val="ctr"/>
        <c:lblOffset val="100"/>
        <c:noMultiLvlLbl val="0"/>
      </c:catAx>
      <c:valAx>
        <c:axId val="2416136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Infants</a:t>
                </a:r>
              </a:p>
            </c:rich>
          </c:tx>
          <c:layout>
            <c:manualLayout>
              <c:xMode val="edge"/>
              <c:yMode val="edge"/>
              <c:x val="2.6805508007151285E-2"/>
              <c:y val="0.41019750706564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08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'enrolled served by race'!$K$4</c:f>
              <c:strCache>
                <c:ptCount val="1"/>
                <c:pt idx="0">
                  <c:v>not enrolled</c:v>
                </c:pt>
              </c:strCache>
            </c:strRef>
          </c:tx>
          <c:spPr>
            <a:solidFill>
              <a:srgbClr val="0073D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'enrolled served by race'!$J$5:$J$10</c:f>
              <c:strCache>
                <c:ptCount val="6"/>
                <c:pt idx="0">
                  <c:v>American Indian</c:v>
                </c:pt>
                <c:pt idx="1">
                  <c:v>Asian/PI</c:v>
                </c:pt>
                <c:pt idx="2">
                  <c:v>Black U.S.-born</c:v>
                </c:pt>
                <c:pt idx="3">
                  <c:v>Black foreign-born</c:v>
                </c:pt>
                <c:pt idx="4">
                  <c:v>White</c:v>
                </c:pt>
                <c:pt idx="5">
                  <c:v>Hispanic all races</c:v>
                </c:pt>
              </c:strCache>
            </c:strRef>
          </c:cat>
          <c:val>
            <c:numRef>
              <c:f>'enrolled served by race'!$K$5:$K$10</c:f>
              <c:numCache>
                <c:formatCode>General</c:formatCode>
                <c:ptCount val="6"/>
                <c:pt idx="0">
                  <c:v>1153</c:v>
                </c:pt>
                <c:pt idx="1">
                  <c:v>2473</c:v>
                </c:pt>
                <c:pt idx="2">
                  <c:v>2561</c:v>
                </c:pt>
                <c:pt idx="3">
                  <c:v>3139</c:v>
                </c:pt>
                <c:pt idx="4">
                  <c:v>9956</c:v>
                </c:pt>
                <c:pt idx="5">
                  <c:v>3532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A-4E2D-8A59-29A18E131DBD}"/>
            </c:ext>
          </c:extLst>
        </c:ser>
        <c:ser>
          <c:idx val="1"/>
          <c:order val="1"/>
          <c:tx>
            <c:strRef>
              <c:f>'enrolled served by race'!$L$4</c:f>
              <c:strCache>
                <c:ptCount val="1"/>
                <c:pt idx="0">
                  <c:v>enrolled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'enrolled served by race'!$J$5:$J$10</c:f>
              <c:strCache>
                <c:ptCount val="6"/>
                <c:pt idx="0">
                  <c:v>American Indian</c:v>
                </c:pt>
                <c:pt idx="1">
                  <c:v>Asian/PI</c:v>
                </c:pt>
                <c:pt idx="2">
                  <c:v>Black U.S.-born</c:v>
                </c:pt>
                <c:pt idx="3">
                  <c:v>Black foreign-born</c:v>
                </c:pt>
                <c:pt idx="4">
                  <c:v>White</c:v>
                </c:pt>
                <c:pt idx="5">
                  <c:v>Hispanic all races</c:v>
                </c:pt>
              </c:strCache>
            </c:strRef>
          </c:cat>
          <c:val>
            <c:numRef>
              <c:f>'enrolled served by race'!$L$5:$L$10</c:f>
              <c:numCache>
                <c:formatCode>General</c:formatCode>
                <c:ptCount val="6"/>
                <c:pt idx="0">
                  <c:v>53</c:v>
                </c:pt>
                <c:pt idx="1">
                  <c:v>248</c:v>
                </c:pt>
                <c:pt idx="2">
                  <c:v>369</c:v>
                </c:pt>
                <c:pt idx="3">
                  <c:v>255</c:v>
                </c:pt>
                <c:pt idx="4">
                  <c:v>309</c:v>
                </c:pt>
                <c:pt idx="5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A-4E2D-8A59-29A18E131DBD}"/>
            </c:ext>
          </c:extLst>
        </c:ser>
        <c:ser>
          <c:idx val="2"/>
          <c:order val="2"/>
          <c:tx>
            <c:strRef>
              <c:f>'enrolled served by race'!$M$4</c:f>
              <c:strCache>
                <c:ptCount val="1"/>
                <c:pt idx="0">
                  <c:v>contacted</c:v>
                </c:pt>
              </c:strCache>
            </c:strRef>
          </c:tx>
          <c:spPr>
            <a:solidFill>
              <a:srgbClr val="B7DB95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7DB9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A-4E2D-8A59-29A18E131DBD}"/>
              </c:ext>
            </c:extLst>
          </c:dPt>
          <c:dPt>
            <c:idx val="1"/>
            <c:invertIfNegative val="0"/>
            <c:bubble3D val="0"/>
            <c:spPr>
              <a:solidFill>
                <a:srgbClr val="B7DB9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A-4E2D-8A59-29A18E131DBD}"/>
              </c:ext>
            </c:extLst>
          </c:dPt>
          <c:dLbls>
            <c:delete val="1"/>
          </c:dLbls>
          <c:cat>
            <c:strRef>
              <c:f>'enrolled served by race'!$J$5:$J$10</c:f>
              <c:strCache>
                <c:ptCount val="6"/>
                <c:pt idx="0">
                  <c:v>American Indian</c:v>
                </c:pt>
                <c:pt idx="1">
                  <c:v>Asian/PI</c:v>
                </c:pt>
                <c:pt idx="2">
                  <c:v>Black U.S.-born</c:v>
                </c:pt>
                <c:pt idx="3">
                  <c:v>Black foreign-born</c:v>
                </c:pt>
                <c:pt idx="4">
                  <c:v>White</c:v>
                </c:pt>
                <c:pt idx="5">
                  <c:v>Hispanic all races</c:v>
                </c:pt>
              </c:strCache>
            </c:strRef>
          </c:cat>
          <c:val>
            <c:numRef>
              <c:f>'enrolled served by race'!$M$5:$M$10</c:f>
              <c:numCache>
                <c:formatCode>General</c:formatCode>
                <c:ptCount val="6"/>
                <c:pt idx="0">
                  <c:v>113</c:v>
                </c:pt>
                <c:pt idx="1">
                  <c:v>397</c:v>
                </c:pt>
                <c:pt idx="2">
                  <c:v>633</c:v>
                </c:pt>
                <c:pt idx="3">
                  <c:v>769</c:v>
                </c:pt>
                <c:pt idx="4">
                  <c:v>1049</c:v>
                </c:pt>
                <c:pt idx="5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BA-4E2D-8A59-29A18E131D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89135832"/>
        <c:axId val="589139752"/>
      </c:barChart>
      <c:lineChart>
        <c:grouping val="standard"/>
        <c:varyColors val="0"/>
        <c:ser>
          <c:idx val="3"/>
          <c:order val="3"/>
          <c:tx>
            <c:strRef>
              <c:f>'enrolled served by race'!$N$4</c:f>
              <c:strCache>
                <c:ptCount val="1"/>
                <c:pt idx="0">
                  <c:v>% enrolled and/or contacted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9634778340358101E-2"/>
                  <c:y val="0.23187901462425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CBA-4E2D-8A59-29A18E131DBD}"/>
                </c:ext>
              </c:extLst>
            </c:dLbl>
            <c:dLbl>
              <c:idx val="1"/>
              <c:layout>
                <c:manualLayout>
                  <c:x val="2.343335264841331E-2"/>
                  <c:y val="0.35782922760106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CBA-4E2D-8A59-29A18E131DBD}"/>
                </c:ext>
              </c:extLst>
            </c:dLbl>
            <c:dLbl>
              <c:idx val="2"/>
              <c:layout>
                <c:manualLayout>
                  <c:x val="1.745281471736207E-2"/>
                  <c:y val="0.52653822899666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CBA-4E2D-8A59-29A18E131DBD}"/>
                </c:ext>
              </c:extLst>
            </c:dLbl>
            <c:dLbl>
              <c:idx val="3"/>
              <c:layout>
                <c:manualLayout>
                  <c:x val="2.1721417022295016E-2"/>
                  <c:y val="0.40947985471208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CBA-4E2D-8A59-29A18E131DBD}"/>
                </c:ext>
              </c:extLst>
            </c:dLbl>
            <c:dLbl>
              <c:idx val="4"/>
              <c:layout>
                <c:manualLayout>
                  <c:x val="2.1561369111178331E-2"/>
                  <c:y val="-0.32760720438954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CBA-4E2D-8A59-29A18E131DBD}"/>
                </c:ext>
              </c:extLst>
            </c:dLbl>
            <c:dLbl>
              <c:idx val="5"/>
              <c:layout>
                <c:manualLayout>
                  <c:x val="2.1911986404127354E-2"/>
                  <c:y val="0.43149033762620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CBA-4E2D-8A59-29A18E131DBD}"/>
                </c:ext>
              </c:extLst>
            </c:dLbl>
            <c:dLbl>
              <c:idx val="6"/>
              <c:layout>
                <c:manualLayout>
                  <c:x val="-4.4444444444444446E-2"/>
                  <c:y val="0.16788679984271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BA-4E2D-8A59-29A18E131DBD}"/>
                </c:ext>
              </c:extLst>
            </c:dLbl>
            <c:dLbl>
              <c:idx val="7"/>
              <c:layout>
                <c:manualLayout>
                  <c:x val="-4.4444444444444446E-2"/>
                  <c:y val="-0.13665204638360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BA-4E2D-8A59-29A18E131DBD}"/>
                </c:ext>
              </c:extLst>
            </c:dLbl>
            <c:dLbl>
              <c:idx val="8"/>
              <c:layout>
                <c:manualLayout>
                  <c:x val="-4.4444444444444446E-2"/>
                  <c:y val="-0.13665204638360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BA-4E2D-8A59-29A18E131DBD}"/>
                </c:ext>
              </c:extLst>
            </c:dLbl>
            <c:dLbl>
              <c:idx val="10"/>
              <c:layout>
                <c:manualLayout>
                  <c:x val="-4.1666666666666664E-2"/>
                  <c:y val="-3.9043441823888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CBA-4E2D-8A59-29A18E131DBD}"/>
                </c:ext>
              </c:extLst>
            </c:dLbl>
            <c:dLbl>
              <c:idx val="11"/>
              <c:layout>
                <c:manualLayout>
                  <c:x val="-4.4444444444444446E-2"/>
                  <c:y val="7.8086883647776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BA-4E2D-8A59-29A18E131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'enrolled served by race'!$J$5:$J$10</c:f>
              <c:strCache>
                <c:ptCount val="6"/>
                <c:pt idx="0">
                  <c:v>American Indian</c:v>
                </c:pt>
                <c:pt idx="1">
                  <c:v>Asian/PI</c:v>
                </c:pt>
                <c:pt idx="2">
                  <c:v>Black U.S.-born</c:v>
                </c:pt>
                <c:pt idx="3">
                  <c:v>Black foreign-born</c:v>
                </c:pt>
                <c:pt idx="4">
                  <c:v>White</c:v>
                </c:pt>
                <c:pt idx="5">
                  <c:v>Hispanic all races</c:v>
                </c:pt>
              </c:strCache>
            </c:strRef>
          </c:cat>
          <c:val>
            <c:numRef>
              <c:f>'enrolled served by race'!$N$5:$N$10</c:f>
              <c:numCache>
                <c:formatCode>0%</c:formatCode>
                <c:ptCount val="6"/>
                <c:pt idx="0">
                  <c:v>0.12585291887793784</c:v>
                </c:pt>
                <c:pt idx="1">
                  <c:v>0.20686337395766516</c:v>
                </c:pt>
                <c:pt idx="2">
                  <c:v>0.28122368790345215</c:v>
                </c:pt>
                <c:pt idx="3">
                  <c:v>0.24597645928417006</c:v>
                </c:pt>
                <c:pt idx="4">
                  <c:v>0.1200282835425137</c:v>
                </c:pt>
                <c:pt idx="5">
                  <c:v>0.26615416580095574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CBA-4E2D-8A59-29A18E131D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5033768"/>
        <c:axId val="715033440"/>
      </c:lineChart>
      <c:catAx>
        <c:axId val="58913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139752"/>
        <c:crosses val="autoZero"/>
        <c:auto val="1"/>
        <c:lblAlgn val="ctr"/>
        <c:lblOffset val="100"/>
        <c:noMultiLvlLbl val="0"/>
      </c:catAx>
      <c:valAx>
        <c:axId val="589139752"/>
        <c:scaling>
          <c:orientation val="minMax"/>
          <c:max val="125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Number</a:t>
                </a:r>
                <a:r>
                  <a:rPr lang="en-US" sz="1600" b="1" baseline="0"/>
                  <a:t> of infants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135832"/>
        <c:crosses val="autoZero"/>
        <c:crossBetween val="between"/>
        <c:majorUnit val="2500"/>
        <c:minorUnit val="200"/>
      </c:valAx>
      <c:valAx>
        <c:axId val="71503344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033768"/>
        <c:crosses val="max"/>
        <c:crossBetween val="between"/>
      </c:valAx>
      <c:catAx>
        <c:axId val="715033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5033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anyratesbypeerprogram!$AD$1</c:f>
              <c:strCache>
                <c:ptCount val="1"/>
                <c:pt idx="0">
                  <c:v>no peer</c:v>
                </c:pt>
              </c:strCache>
            </c:strRef>
          </c:tx>
          <c:spPr>
            <a:solidFill>
              <a:srgbClr val="FFD76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anyratesbypeerprogram!$AC$2:$AC$6</c:f>
              <c:strCache>
                <c:ptCount val="5"/>
                <c:pt idx="0">
                  <c:v>initiation *</c:v>
                </c:pt>
                <c:pt idx="1">
                  <c:v>1 month *</c:v>
                </c:pt>
                <c:pt idx="2">
                  <c:v>3 months *</c:v>
                </c:pt>
                <c:pt idx="3">
                  <c:v>6 months *</c:v>
                </c:pt>
                <c:pt idx="4">
                  <c:v>12 months *</c:v>
                </c:pt>
              </c:strCache>
            </c:strRef>
          </c:cat>
          <c:val>
            <c:numRef>
              <c:f>anyratesbypeerprogram!$AD$2:$AD$6</c:f>
              <c:numCache>
                <c:formatCode>0.0</c:formatCode>
                <c:ptCount val="5"/>
                <c:pt idx="0">
                  <c:v>78.599999999999994</c:v>
                </c:pt>
                <c:pt idx="1">
                  <c:v>59.9</c:v>
                </c:pt>
                <c:pt idx="2">
                  <c:v>45.5</c:v>
                </c:pt>
                <c:pt idx="3">
                  <c:v>33.5</c:v>
                </c:pt>
                <c:pt idx="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C-456A-A989-657BE63109A7}"/>
            </c:ext>
          </c:extLst>
        </c:ser>
        <c:ser>
          <c:idx val="1"/>
          <c:order val="1"/>
          <c:tx>
            <c:strRef>
              <c:f>anyratesbypeerprogram!$AE$1</c:f>
              <c:strCache>
                <c:ptCount val="1"/>
                <c:pt idx="0">
                  <c:v>peer</c:v>
                </c:pt>
              </c:strCache>
            </c:strRef>
          </c:tx>
          <c:spPr>
            <a:solidFill>
              <a:srgbClr val="83D5C1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anyratesbypeerprogram!$AC$2:$AC$6</c:f>
              <c:strCache>
                <c:ptCount val="5"/>
                <c:pt idx="0">
                  <c:v>initiation *</c:v>
                </c:pt>
                <c:pt idx="1">
                  <c:v>1 month *</c:v>
                </c:pt>
                <c:pt idx="2">
                  <c:v>3 months *</c:v>
                </c:pt>
                <c:pt idx="3">
                  <c:v>6 months *</c:v>
                </c:pt>
                <c:pt idx="4">
                  <c:v>12 months *</c:v>
                </c:pt>
              </c:strCache>
            </c:strRef>
          </c:cat>
          <c:val>
            <c:numRef>
              <c:f>anyratesbypeerprogram!$AE$2:$AE$6</c:f>
              <c:numCache>
                <c:formatCode>0.0</c:formatCode>
                <c:ptCount val="5"/>
                <c:pt idx="0">
                  <c:v>94.6</c:v>
                </c:pt>
                <c:pt idx="1">
                  <c:v>79.900000000000006</c:v>
                </c:pt>
                <c:pt idx="2">
                  <c:v>63.6</c:v>
                </c:pt>
                <c:pt idx="3">
                  <c:v>48.9</c:v>
                </c:pt>
                <c:pt idx="4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FC-456A-A989-657BE63109A7}"/>
            </c:ext>
          </c:extLst>
        </c:ser>
        <c:ser>
          <c:idx val="2"/>
          <c:order val="2"/>
          <c:tx>
            <c:strRef>
              <c:f>anyratesbypeerprogram!$AF$1</c:f>
              <c:strCache>
                <c:ptCount val="1"/>
                <c:pt idx="0">
                  <c:v>HP 2020</c:v>
                </c:pt>
              </c:strCache>
            </c:strRef>
          </c:tx>
          <c:spPr>
            <a:solidFill>
              <a:srgbClr val="0070C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anyratesbypeerprogram!$AC$2:$AC$6</c:f>
              <c:strCache>
                <c:ptCount val="5"/>
                <c:pt idx="0">
                  <c:v>initiation *</c:v>
                </c:pt>
                <c:pt idx="1">
                  <c:v>1 month *</c:v>
                </c:pt>
                <c:pt idx="2">
                  <c:v>3 months *</c:v>
                </c:pt>
                <c:pt idx="3">
                  <c:v>6 months *</c:v>
                </c:pt>
                <c:pt idx="4">
                  <c:v>12 months *</c:v>
                </c:pt>
              </c:strCache>
            </c:strRef>
          </c:cat>
          <c:val>
            <c:numRef>
              <c:f>anyratesbypeerprogram!$AF$2:$AF$6</c:f>
              <c:numCache>
                <c:formatCode>General</c:formatCode>
                <c:ptCount val="5"/>
                <c:pt idx="0">
                  <c:v>81.900000000000006</c:v>
                </c:pt>
                <c:pt idx="3">
                  <c:v>60.6</c:v>
                </c:pt>
                <c:pt idx="4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C-456A-A989-657BE6310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526963800"/>
        <c:axId val="526964584"/>
      </c:barChart>
      <c:catAx>
        <c:axId val="52696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964584"/>
        <c:crosses val="autoZero"/>
        <c:auto val="1"/>
        <c:lblAlgn val="ctr"/>
        <c:lblOffset val="100"/>
        <c:noMultiLvlLbl val="0"/>
      </c:catAx>
      <c:valAx>
        <c:axId val="5269645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526963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Initiation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race/ethnicity</a:t>
            </a:r>
            <a:r>
              <a:rPr lang="en-US" sz="18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en-US" sz="18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cultural identity</a:t>
            </a:r>
          </a:p>
          <a:p>
            <a: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n-US" sz="18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peer agencies ,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</a:t>
            </a:r>
          </a:p>
        </c:rich>
      </c:tx>
      <c:layout>
        <c:manualLayout>
          <c:xMode val="edge"/>
          <c:yMode val="edge"/>
          <c:x val="0.17816049612450202"/>
          <c:y val="9.274324076079529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858657405815537E-2"/>
          <c:y val="0.22024390243902439"/>
          <c:w val="0.91079248281737712"/>
          <c:h val="0.56073620256774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initiationbyrace!$AC$129</c:f>
              <c:strCache>
                <c:ptCount val="1"/>
                <c:pt idx="0">
                  <c:v>American Indian NH</c:v>
                </c:pt>
              </c:strCache>
            </c:strRef>
          </c:tx>
          <c:spPr>
            <a:solidFill>
              <a:srgbClr val="0073D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initiationbyrace!$AD$128:$AE$128</c:f>
              <c:strCache>
                <c:ptCount val="2"/>
                <c:pt idx="0">
                  <c:v>no peer</c:v>
                </c:pt>
                <c:pt idx="1">
                  <c:v>peer</c:v>
                </c:pt>
              </c:strCache>
            </c:strRef>
          </c:cat>
          <c:val>
            <c:numRef>
              <c:f>initiationbyrace!$AD$129:$AE$129</c:f>
              <c:numCache>
                <c:formatCode>0</c:formatCode>
                <c:ptCount val="2"/>
                <c:pt idx="0" formatCode="General">
                  <c:v>66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21-486C-AEC1-57FCFEBBE6B6}"/>
            </c:ext>
          </c:extLst>
        </c:ser>
        <c:ser>
          <c:idx val="2"/>
          <c:order val="1"/>
          <c:tx>
            <c:strRef>
              <c:f>initiationbyrace!$AC$130</c:f>
              <c:strCache>
                <c:ptCount val="1"/>
                <c:pt idx="0">
                  <c:v>Hmong</c:v>
                </c:pt>
              </c:strCache>
            </c:strRef>
          </c:tx>
          <c:spPr>
            <a:solidFill>
              <a:srgbClr val="F1454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14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621-486C-AEC1-57FCFEBBE6B6}"/>
              </c:ext>
            </c:extLst>
          </c:dPt>
          <c:dPt>
            <c:idx val="1"/>
            <c:invertIfNegative val="0"/>
            <c:bubble3D val="0"/>
            <c:spPr>
              <a:solidFill>
                <a:srgbClr val="F145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621-486C-AEC1-57FCFEBBE6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initiationbyrace!$AD$128:$AE$128</c:f>
              <c:strCache>
                <c:ptCount val="2"/>
                <c:pt idx="0">
                  <c:v>no peer</c:v>
                </c:pt>
                <c:pt idx="1">
                  <c:v>peer</c:v>
                </c:pt>
              </c:strCache>
            </c:strRef>
          </c:cat>
          <c:val>
            <c:numRef>
              <c:f>initiationbyrace!$AD$130:$AE$130</c:f>
              <c:numCache>
                <c:formatCode>General</c:formatCode>
                <c:ptCount val="2"/>
                <c:pt idx="0">
                  <c:v>54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21-486C-AEC1-57FCFEBBE6B6}"/>
            </c:ext>
          </c:extLst>
        </c:ser>
        <c:ser>
          <c:idx val="1"/>
          <c:order val="2"/>
          <c:tx>
            <c:strRef>
              <c:f>initiationbyrace!$AC$131</c:f>
              <c:strCache>
                <c:ptCount val="1"/>
                <c:pt idx="0">
                  <c:v>Asian/Pacific Islander NH</c:v>
                </c:pt>
              </c:strCache>
            </c:strRef>
          </c:tx>
          <c:spPr>
            <a:solidFill>
              <a:srgbClr val="EE7E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initiationbyrace!$AD$128:$AE$128</c:f>
              <c:strCache>
                <c:ptCount val="2"/>
                <c:pt idx="0">
                  <c:v>no peer</c:v>
                </c:pt>
                <c:pt idx="1">
                  <c:v>peer</c:v>
                </c:pt>
              </c:strCache>
            </c:strRef>
          </c:cat>
          <c:val>
            <c:numRef>
              <c:f>initiationbyrace!$AD$131:$AE$131</c:f>
              <c:numCache>
                <c:formatCode>0</c:formatCode>
                <c:ptCount val="2"/>
                <c:pt idx="0">
                  <c:v>67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21-486C-AEC1-57FCFEBBE6B6}"/>
            </c:ext>
          </c:extLst>
        </c:ser>
        <c:ser>
          <c:idx val="3"/>
          <c:order val="3"/>
          <c:tx>
            <c:strRef>
              <c:f>initiationbyrace!$AC$132</c:f>
              <c:strCache>
                <c:ptCount val="1"/>
                <c:pt idx="0">
                  <c:v>Black (A-A) NH</c:v>
                </c:pt>
              </c:strCache>
            </c:strRef>
          </c:tx>
          <c:spPr>
            <a:solidFill>
              <a:srgbClr val="88C4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initiationbyrace!$AD$128:$AE$128</c:f>
              <c:strCache>
                <c:ptCount val="2"/>
                <c:pt idx="0">
                  <c:v>no peer</c:v>
                </c:pt>
                <c:pt idx="1">
                  <c:v>peer</c:v>
                </c:pt>
              </c:strCache>
            </c:strRef>
          </c:cat>
          <c:val>
            <c:numRef>
              <c:f>initiationbyrace!$AD$132:$AE$132</c:f>
              <c:numCache>
                <c:formatCode>0</c:formatCode>
                <c:ptCount val="2"/>
                <c:pt idx="0">
                  <c:v>68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21-486C-AEC1-57FCFEBBE6B6}"/>
            </c:ext>
          </c:extLst>
        </c:ser>
        <c:ser>
          <c:idx val="4"/>
          <c:order val="4"/>
          <c:tx>
            <c:strRef>
              <c:f>initiationbyrace!$AC$133</c:f>
              <c:strCache>
                <c:ptCount val="1"/>
                <c:pt idx="0">
                  <c:v>East African NH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initiationbyrace!$AD$128:$AE$128</c:f>
              <c:strCache>
                <c:ptCount val="2"/>
                <c:pt idx="0">
                  <c:v>no peer</c:v>
                </c:pt>
                <c:pt idx="1">
                  <c:v>peer</c:v>
                </c:pt>
              </c:strCache>
            </c:strRef>
          </c:cat>
          <c:val>
            <c:numRef>
              <c:f>initiationbyrace!$AD$133:$AE$133</c:f>
              <c:numCache>
                <c:formatCode>0</c:formatCode>
                <c:ptCount val="2"/>
                <c:pt idx="0">
                  <c:v>97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21-486C-AEC1-57FCFEBBE6B6}"/>
            </c:ext>
          </c:extLst>
        </c:ser>
        <c:ser>
          <c:idx val="5"/>
          <c:order val="5"/>
          <c:tx>
            <c:strRef>
              <c:f>initiationbyrace!$AC$134</c:f>
              <c:strCache>
                <c:ptCount val="1"/>
                <c:pt idx="0">
                  <c:v>White NH</c:v>
                </c:pt>
              </c:strCache>
            </c:strRef>
          </c:tx>
          <c:spPr>
            <a:solidFill>
              <a:srgbClr val="A88AD0"/>
            </a:solidFill>
            <a:ln w="9525"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initiationbyrace!$AD$128:$AE$128</c:f>
              <c:strCache>
                <c:ptCount val="2"/>
                <c:pt idx="0">
                  <c:v>no peer</c:v>
                </c:pt>
                <c:pt idx="1">
                  <c:v>peer</c:v>
                </c:pt>
              </c:strCache>
            </c:strRef>
          </c:cat>
          <c:val>
            <c:numRef>
              <c:f>initiationbyrace!$AD$134:$AE$134</c:f>
              <c:numCache>
                <c:formatCode>0</c:formatCode>
                <c:ptCount val="2"/>
                <c:pt idx="0">
                  <c:v>81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21-486C-AEC1-57FCFEBBE6B6}"/>
            </c:ext>
          </c:extLst>
        </c:ser>
        <c:ser>
          <c:idx val="6"/>
          <c:order val="6"/>
          <c:tx>
            <c:strRef>
              <c:f>initiationbyrace!$AC$135</c:f>
              <c:strCache>
                <c:ptCount val="1"/>
                <c:pt idx="0">
                  <c:v>Hispanic all races</c:v>
                </c:pt>
              </c:strCache>
            </c:strRef>
          </c:tx>
          <c:spPr>
            <a:solidFill>
              <a:srgbClr val="EECB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initiationbyrace!$AD$128:$AE$128</c:f>
              <c:strCache>
                <c:ptCount val="2"/>
                <c:pt idx="0">
                  <c:v>no peer</c:v>
                </c:pt>
                <c:pt idx="1">
                  <c:v>peer</c:v>
                </c:pt>
              </c:strCache>
            </c:strRef>
          </c:cat>
          <c:val>
            <c:numRef>
              <c:f>initiationbyrace!$AD$135:$AE$135</c:f>
              <c:numCache>
                <c:formatCode>0</c:formatCode>
                <c:ptCount val="2"/>
                <c:pt idx="0">
                  <c:v>85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21-486C-AEC1-57FCFEBBE6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9"/>
        <c:axId val="688892920"/>
        <c:axId val="688899976"/>
        <c:extLst>
          <c:ext xmlns:c15="http://schemas.microsoft.com/office/drawing/2012/chart" uri="{02D57815-91ED-43cb-92C2-25804820EDAC}">
            <c15:filteredBa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initiationbyrace!$AC$136</c15:sqref>
                        </c15:formulaRef>
                      </c:ext>
                    </c:extLst>
                    <c:strCache>
                      <c:ptCount val="1"/>
                      <c:pt idx="0">
                        <c:v>HP 2020 (81.9%)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initiationbyrace!$AD$128:$AE$128</c15:sqref>
                        </c15:formulaRef>
                      </c:ext>
                    </c:extLst>
                    <c:strCache>
                      <c:ptCount val="2"/>
                      <c:pt idx="0">
                        <c:v>no peer</c:v>
                      </c:pt>
                      <c:pt idx="1">
                        <c:v>peer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initiationbyrace!$AD$136:$AE$136</c15:sqref>
                        </c15:formulaRef>
                      </c:ext>
                    </c:extLst>
                    <c:numCache>
                      <c:formatCode>0</c:formatCode>
                      <c:ptCount val="2"/>
                      <c:pt idx="0">
                        <c:v>82</c:v>
                      </c:pt>
                      <c:pt idx="1">
                        <c:v>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0621-486C-AEC1-57FCFEBBE6B6}"/>
                  </c:ext>
                </c:extLst>
              </c15:ser>
            </c15:filteredBarSeries>
          </c:ext>
        </c:extLst>
      </c:barChart>
      <c:catAx>
        <c:axId val="68889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899976"/>
        <c:crosses val="autoZero"/>
        <c:auto val="1"/>
        <c:lblAlgn val="ctr"/>
        <c:lblOffset val="100"/>
        <c:noMultiLvlLbl val="0"/>
      </c:catAx>
      <c:valAx>
        <c:axId val="688899976"/>
        <c:scaling>
          <c:orientation val="minMax"/>
          <c:max val="100"/>
          <c:min val="4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6888929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48872218742201"/>
          <c:w val="1"/>
          <c:h val="0.13451127781257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'100% stacked 2016WIC'!$A$60:$A$67</cx:f>
        <cx:lvl ptCount="8">
          <cx:pt idx="0">American Indian NH</cx:pt>
          <cx:pt idx="1">Hmong</cx:pt>
          <cx:pt idx="2">Asian (non-Hmong)</cx:pt>
          <cx:pt idx="3">Black (African-American)</cx:pt>
          <cx:pt idx="4">East African</cx:pt>
          <cx:pt idx="5">Other Black</cx:pt>
          <cx:pt idx="6">White NH</cx:pt>
          <cx:pt idx="7">Hispanic all races</cx:pt>
        </cx:lvl>
      </cx:strDim>
      <cx:numDim type="size">
        <cx:f>'100% stacked 2016WIC'!$D$60:$D$67</cx:f>
        <cx:lvl ptCount="8" formatCode="_(* #,##0_);_(* \(#,##0\);_(* &quot;-&quot;??_);_(@_)">
          <cx:pt idx="0">1443</cx:pt>
          <cx:pt idx="1">1823</cx:pt>
          <cx:pt idx="2">1386</cx:pt>
          <cx:pt idx="3">3257</cx:pt>
          <cx:pt idx="4">3379</cx:pt>
          <cx:pt idx="5">1837</cx:pt>
          <cx:pt idx="6">11341</cx:pt>
          <cx:pt idx="7">4842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2000" b="1"/>
            </a:pPr>
            <a:r>
              <a:rPr lang="en-US" sz="1800" b="1" i="0" u="none" strike="noStrike" kern="1200" spc="0" baseline="0" dirty="0" smtClean="0">
                <a:solidFill>
                  <a:srgbClr val="003865">
                    <a:lumMod val="65000"/>
                    <a:lumOff val="35000"/>
                  </a:srgbClr>
                </a:solidFill>
                <a:latin typeface="Calibri"/>
              </a:rPr>
              <a:t>MN WIC participants </a:t>
            </a:r>
            <a:r>
              <a:rPr lang="en-US" sz="1800" b="1" i="0" u="none" strike="noStrike" kern="1200" spc="0" baseline="0" dirty="0">
                <a:solidFill>
                  <a:srgbClr val="003865">
                    <a:lumMod val="65000"/>
                    <a:lumOff val="35000"/>
                  </a:srgbClr>
                </a:solidFill>
                <a:latin typeface="Calibri"/>
              </a:rPr>
              <a:t>born in </a:t>
            </a:r>
            <a:r>
              <a:rPr lang="en-US" sz="1800" b="1" i="0" u="none" strike="noStrike" kern="1200" spc="0" baseline="0" dirty="0" smtClean="0">
                <a:solidFill>
                  <a:srgbClr val="003865">
                    <a:lumMod val="65000"/>
                    <a:lumOff val="35000"/>
                  </a:srgbClr>
                </a:solidFill>
                <a:latin typeface="Calibri"/>
              </a:rPr>
              <a:t>2016</a:t>
            </a:r>
          </a:p>
          <a:p>
            <a:pPr algn="ctr">
              <a:defRPr sz="2000" b="1"/>
            </a:pPr>
            <a:r>
              <a:rPr lang="en-US" sz="1800" b="1" i="0" u="none" strike="noStrike" kern="1200" spc="0" baseline="0" dirty="0" smtClean="0">
                <a:solidFill>
                  <a:srgbClr val="003865">
                    <a:lumMod val="65000"/>
                    <a:lumOff val="35000"/>
                  </a:srgbClr>
                </a:solidFill>
                <a:latin typeface="Calibri"/>
              </a:rPr>
              <a:t>by </a:t>
            </a:r>
            <a:r>
              <a:rPr lang="en-US" sz="1800" b="1" i="0" u="none" strike="noStrike" kern="1200" spc="0" baseline="0" dirty="0">
                <a:solidFill>
                  <a:srgbClr val="003865">
                    <a:lumMod val="65000"/>
                    <a:lumOff val="35000"/>
                  </a:srgbClr>
                </a:solidFill>
                <a:latin typeface="Calibri"/>
              </a:rPr>
              <a:t>race/ethnicity </a:t>
            </a:r>
            <a:r>
              <a:rPr lang="en-US" sz="1800" b="1" i="0" u="none" strike="noStrike" kern="1200" spc="0" baseline="0" dirty="0" smtClean="0">
                <a:solidFill>
                  <a:srgbClr val="003865">
                    <a:lumMod val="65000"/>
                    <a:lumOff val="35000"/>
                  </a:srgbClr>
                </a:solidFill>
                <a:latin typeface="Calibri"/>
              </a:rPr>
              <a:t>&amp; cultural </a:t>
            </a:r>
            <a:r>
              <a:rPr lang="en-US" sz="1800" b="1" i="0" u="none" strike="noStrike" kern="1200" spc="0" baseline="0" dirty="0">
                <a:solidFill>
                  <a:srgbClr val="003865">
                    <a:lumMod val="65000"/>
                    <a:lumOff val="35000"/>
                  </a:srgbClr>
                </a:solidFill>
                <a:latin typeface="Calibri"/>
              </a:rPr>
              <a:t>identities</a:t>
            </a:r>
          </a:p>
        </cx:rich>
      </cx:tx>
      <cx:spPr>
        <a:solidFill>
          <a:schemeClr val="bg1"/>
        </a:solidFill>
      </cx:spPr>
    </cx:title>
    <cx:plotArea>
      <cx:plotAreaRegion>
        <cx:series layoutId="treemap" uniqueId="{8DCFEAFA-2792-4955-A14C-D4C3998C57B1}" formatIdx="2">
          <cx:tx>
            <cx:txData>
              <cx:f>'100% stacked 2016WIC'!$A$58</cx:f>
              <cx:v>WIC infants 2016</cx:v>
            </cx:txData>
          </cx:tx>
          <cx:dataPt idx="0">
            <cx:spPr>
              <a:solidFill>
                <a:srgbClr val="0056A7"/>
              </a:solidFill>
            </cx:spPr>
          </cx:dataPt>
          <cx:dataPt idx="1">
            <cx:spPr>
              <a:solidFill>
                <a:srgbClr val="EE7E68"/>
              </a:solidFill>
            </cx:spPr>
          </cx:dataPt>
          <cx:dataPt idx="2">
            <cx:spPr>
              <a:solidFill>
                <a:srgbClr val="F14545"/>
              </a:solidFill>
            </cx:spPr>
          </cx:dataPt>
          <cx:dataPt idx="3">
            <cx:spPr>
              <a:solidFill>
                <a:srgbClr val="88C450"/>
              </a:solidFill>
            </cx:spPr>
          </cx:dataPt>
          <cx:dataPt idx="4">
            <cx:spPr>
              <a:solidFill>
                <a:srgbClr val="00B050"/>
              </a:solidFill>
            </cx:spPr>
          </cx:dataPt>
          <cx:dataPt idx="5">
            <cx:spPr>
              <a:solidFill>
                <a:srgbClr val="29C9C1"/>
              </a:solidFill>
            </cx:spPr>
          </cx:dataPt>
          <cx:dataPt idx="6">
            <cx:spPr>
              <a:solidFill>
                <a:srgbClr val="A88AD0"/>
              </a:solidFill>
            </cx:spPr>
          </cx:dataPt>
          <cx:dataPt idx="7">
            <cx:spPr>
              <a:solidFill>
                <a:srgbClr val="FFC000"/>
              </a:solidFill>
            </cx:spPr>
          </cx:dataPt>
          <cx:dataLabels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ysClr val="window" lastClr="FFFFFF"/>
                    </a:solidFill>
                    <a:latin typeface="Calibri" panose="020F0502020204030204"/>
                  </a:defRPr>
                </a:pPr>
                <a:endParaRPr lang="en-US" sz="1200" b="1"/>
              </a:p>
            </cx:txPr>
            <cx:visibility seriesName="0" categoryName="1" value="1"/>
            <cx:separator> </cx:separator>
            <cx:dataLabel idx="1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en-US">
                      <a:solidFill>
                        <a:sysClr val="windowText" lastClr="000000"/>
                      </a:solidFill>
                    </a:rPr>
                    <a:t>Hmong  1,823 </a:t>
                  </a:r>
                </a:p>
              </cx:txPr>
              <cx:visibility seriesName="0" categoryName="1" value="1"/>
              <cx:separator> </cx:separator>
            </cx:dataLabel>
            <cx:dataLabel idx="3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en-US">
                      <a:solidFill>
                        <a:sysClr val="windowText" lastClr="000000"/>
                      </a:solidFill>
                    </a:rPr>
                    <a:t>Black (African-American)  3,257 </a:t>
                  </a:r>
                </a:p>
              </cx:txPr>
              <cx:visibility seriesName="0" categoryName="1" value="1"/>
              <cx:separator> </cx:separator>
            </cx:dataLabel>
            <cx:dataLabel idx="5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en-US">
                      <a:solidFill>
                        <a:sysClr val="windowText" lastClr="000000"/>
                      </a:solidFill>
                    </a:rPr>
                    <a:t>Other Black  1,837 </a:t>
                  </a:r>
                </a:p>
              </cx:txPr>
              <cx:visibility seriesName="0" categoryName="1" value="1"/>
              <cx:separator> </cx:separator>
            </cx:dataLabel>
            <cx:dataLabel idx="7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defRPr>
                  </a:pPr>
                  <a:r>
                    <a:rPr lang="en-US" sz="1200" b="1">
                      <a:solidFill>
                        <a:sysClr val="windowText" lastClr="000000"/>
                      </a:solidFill>
                    </a:rPr>
                    <a:t>Hispanic all races  4,842 </a:t>
                  </a:r>
                </a:p>
              </cx:txPr>
              <cx:visibility seriesName="0" categoryName="1" value="1"/>
              <cx:separator> </cx:separator>
            </cx:dataLabel>
          </cx:dataLabels>
          <cx:dataId val="0"/>
          <cx:layoutPr/>
        </cx:series>
      </cx:plotAreaRegion>
    </cx:plotArea>
  </cx:chart>
  <cx:spPr>
    <a:solidFill>
      <a:schemeClr val="bg1"/>
    </a:solidFill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'100% stacked 2016WIC'!$A$3:$A$10</cx:f>
        <cx:lvl ptCount="8">
          <cx:pt idx="0">American Indian NH</cx:pt>
          <cx:pt idx="1">Hmong</cx:pt>
          <cx:pt idx="2">Asian (non-Hmong)</cx:pt>
          <cx:pt idx="3">Black (African-American)</cx:pt>
          <cx:pt idx="4">East African</cx:pt>
          <cx:pt idx="5">Other Black</cx:pt>
          <cx:pt idx="6">White NH</cx:pt>
          <cx:pt idx="7">Hispanic all races</cx:pt>
        </cx:lvl>
      </cx:strDim>
      <cx:numDim type="size">
        <cx:f>'100% stacked 2016WIC'!$D$3:$D$10</cx:f>
        <cx:lvl ptCount="8" formatCode="_(* #,##0_);_(* \(#,##0\);_(* &quot;-&quot;??_);_(@_)">
          <cx:pt idx="0">1539</cx:pt>
          <cx:pt idx="1">2197</cx:pt>
          <cx:pt idx="2">2602</cx:pt>
          <cx:pt idx="3">4253</cx:pt>
          <cx:pt idx="4">3778</cx:pt>
          <cx:pt idx="5">1467</cx:pt>
          <cx:pt idx="6">44600</cx:pt>
          <cx:pt idx="7">8106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2000"/>
            </a:pPr>
            <a:r>
              <a:rPr lang="en-US" sz="1800" dirty="0" smtClean="0"/>
              <a:t># Infants </a:t>
            </a:r>
            <a:r>
              <a:rPr lang="en-US" sz="1800" dirty="0"/>
              <a:t>born in 2016 </a:t>
            </a:r>
            <a:r>
              <a:rPr lang="en-US" sz="1800" dirty="0" smtClean="0"/>
              <a:t>in MN</a:t>
            </a:r>
          </a:p>
          <a:p>
            <a:pPr algn="ctr">
              <a:defRPr sz="2000"/>
            </a:pPr>
            <a:r>
              <a:rPr lang="en-US" sz="1800" dirty="0" smtClean="0"/>
              <a:t>by </a:t>
            </a:r>
            <a:r>
              <a:rPr lang="en-US" sz="1800" dirty="0"/>
              <a:t>race/ethnicity </a:t>
            </a:r>
            <a:r>
              <a:rPr lang="en-US" sz="1800" dirty="0" smtClean="0"/>
              <a:t>&amp; cultural </a:t>
            </a:r>
            <a:r>
              <a:rPr lang="en-US" sz="1800" dirty="0"/>
              <a:t>identities</a:t>
            </a:r>
          </a:p>
        </cx:rich>
      </cx:tx>
      <cx:spPr>
        <a:solidFill>
          <a:schemeClr val="bg1"/>
        </a:solidFill>
      </cx:spPr>
    </cx:title>
    <cx:plotArea>
      <cx:plotAreaRegion>
        <cx:series layoutId="treemap" uniqueId="{9E15F29D-A11C-404C-91A1-191AEF3BCD88}" formatIdx="2">
          <cx:tx>
            <cx:txData>
              <cx:f>'100% stacked 2016WIC'!$D$2</cx:f>
              <cx:v>all</cx:v>
            </cx:txData>
          </cx:tx>
          <cx:dataPt idx="0">
            <cx:spPr>
              <a:solidFill>
                <a:srgbClr val="0056A7"/>
              </a:solidFill>
            </cx:spPr>
          </cx:dataPt>
          <cx:dataPt idx="1">
            <cx:spPr>
              <a:solidFill>
                <a:srgbClr val="EE7E68"/>
              </a:solidFill>
            </cx:spPr>
          </cx:dataPt>
          <cx:dataPt idx="2">
            <cx:spPr>
              <a:solidFill>
                <a:srgbClr val="F14545"/>
              </a:solidFill>
            </cx:spPr>
          </cx:dataPt>
          <cx:dataPt idx="3">
            <cx:spPr>
              <a:solidFill>
                <a:srgbClr val="88C450"/>
              </a:solidFill>
            </cx:spPr>
          </cx:dataPt>
          <cx:dataPt idx="4">
            <cx:spPr>
              <a:solidFill>
                <a:srgbClr val="00B050"/>
              </a:solidFill>
            </cx:spPr>
          </cx:dataPt>
          <cx:dataPt idx="5">
            <cx:spPr>
              <a:solidFill>
                <a:srgbClr val="29C9C1"/>
              </a:solidFill>
            </cx:spPr>
          </cx:dataPt>
          <cx:dataPt idx="6">
            <cx:spPr>
              <a:solidFill>
                <a:srgbClr val="A88AD0"/>
              </a:solidFill>
            </cx:spPr>
          </cx:dataPt>
          <cx:dataPt idx="7">
            <cx:spPr>
              <a:solidFill>
                <a:srgbClr val="FFC000"/>
              </a:solidFill>
            </cx:spPr>
          </cx:dataPt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ysClr val="window" lastClr="FFFFFF"/>
                    </a:solidFill>
                    <a:latin typeface="Calibri" panose="020F0502020204030204"/>
                  </a:defRPr>
                </a:pPr>
                <a:endParaRPr lang="en-US" sz="1200" b="1"/>
              </a:p>
            </cx:txPr>
            <cx:visibility seriesName="0" categoryName="1" value="1"/>
            <cx:separator>
</cx:separator>
            <cx:dataLabel idx="0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100"/>
                  </a:pPr>
                  <a:r>
                    <a:rPr lang="en-US" sz="1100" b="1"/>
                    <a:t>American Indian NH
 1,539 </a:t>
                  </a:r>
                </a:p>
              </cx:txPr>
            </cx:dataLabel>
            <cx:dataLabel idx="1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en-US">
                      <a:solidFill>
                        <a:sysClr val="windowText" lastClr="000000"/>
                      </a:solidFill>
                    </a:rPr>
                    <a:t>Hmong
 2,197 </a:t>
                  </a:r>
                </a:p>
              </cx:txPr>
            </cx:dataLabel>
            <cx:dataLabel idx="3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en-US">
                      <a:solidFill>
                        <a:sysClr val="windowText" lastClr="000000"/>
                      </a:solidFill>
                    </a:rPr>
                    <a:t>Black (African-American)
 4,253 </a:t>
                  </a:r>
                </a:p>
              </cx:txPr>
              <cx:visibility seriesName="0" categoryName="1" value="1"/>
              <cx:separator>
</cx:separator>
            </cx:dataLabel>
            <cx:dataLabel idx="5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en-US">
                      <a:solidFill>
                        <a:sysClr val="windowText" lastClr="000000"/>
                      </a:solidFill>
                    </a:rPr>
                    <a:t>Other Black
 1,467 </a:t>
                  </a:r>
                </a:p>
              </cx:txPr>
            </cx:dataLabel>
            <cx:dataLabel idx="7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en-US">
                      <a:solidFill>
                        <a:sysClr val="windowText" lastClr="000000"/>
                      </a:solidFill>
                    </a:rPr>
                    <a:t>Hispanic all races
 8,106 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</cx:plotAreaRegion>
    </cx:plotArea>
  </cx:chart>
  <cx:spPr>
    <a:solidFill>
      <a:schemeClr val="bg1"/>
    </a:solidFill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7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7T14:26:19.982" idx="1">
    <p:pos x="10" y="10"/>
    <p:text>Left side title:</p:text>
    <p:extLst>
      <p:ext uri="{C676402C-5697-4E1C-873F-D02D1690AC5C}">
        <p15:threadingInfo xmlns:p15="http://schemas.microsoft.com/office/powerpoint/2012/main" timeZoneBias="360"/>
      </p:ext>
    </p:extLst>
  </p:cm>
  <p:cm authorId="1" dt="2018-03-07T14:27:19.370" idx="2">
    <p:pos x="10" y="106"/>
    <p:text>Minnesota infants born in 2016 by race, ethnicity, or cultural identities</p:text>
    <p:extLst>
      <p:ext uri="{C676402C-5697-4E1C-873F-D02D1690AC5C}">
        <p15:threadingInfo xmlns:p15="http://schemas.microsoft.com/office/powerpoint/2012/main" timeZoneBias="360">
          <p15:parentCm authorId="1" idx="1"/>
        </p15:threadingInfo>
      </p:ext>
    </p:extLst>
  </p:cm>
  <p:cm authorId="1" dt="2018-03-07T14:29:04.105" idx="3">
    <p:pos x="10" y="202"/>
    <p:text>Right side title: MN WIC infants born in 2016 by race, ethinicity, or cultural identity</p:text>
    <p:extLst>
      <p:ext uri="{C676402C-5697-4E1C-873F-D02D1690AC5C}">
        <p15:threadingInfo xmlns:p15="http://schemas.microsoft.com/office/powerpoint/2012/main" timeZoneBias="360">
          <p15:parentCm authorId="1" idx="1"/>
        </p15:threadingInfo>
      </p:ext>
    </p:extLst>
  </p:cm>
  <p:cm authorId="1" dt="2018-03-07T14:30:10.011" idx="4">
    <p:pos x="10" y="298"/>
    <p:text>Right side subtitle: MN WIC serves 42% of all infants MN born in 2016</p:text>
    <p:extLst>
      <p:ext uri="{C676402C-5697-4E1C-873F-D02D1690AC5C}">
        <p15:threadingInfo xmlns:p15="http://schemas.microsoft.com/office/powerpoint/2012/main" timeZoneBias="360">
          <p15:parentCm authorId="1" idx="1"/>
        </p15:threadingInfo>
      </p:ext>
    </p:extLst>
  </p:cm>
  <p:cm authorId="1" dt="2018-03-07T14:31:04.606" idx="5">
    <p:pos x="10" y="394"/>
    <p:text>Could the %ages be added to the boxes?</p:text>
    <p:extLst>
      <p:ext uri="{C676402C-5697-4E1C-873F-D02D1690AC5C}">
        <p15:threadingInfo xmlns:p15="http://schemas.microsoft.com/office/powerpoint/2012/main" timeZoneBias="360">
          <p15:parentCm authorId="1" idx="1"/>
        </p15:threadingInfo>
      </p:ext>
    </p:extLst>
  </p:cm>
  <p:cm authorId="1" dt="2018-03-07T14:32:50.261" idx="6">
    <p:pos x="10" y="490"/>
    <p:text>What do you mean by: Minnesota’s general population is not as diverse as its newest citizens (babies).</p:text>
    <p:extLst>
      <p:ext uri="{C676402C-5697-4E1C-873F-D02D1690AC5C}">
        <p15:threadingInfo xmlns:p15="http://schemas.microsoft.com/office/powerpoint/2012/main" timeZoneBias="36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7T14:34:07.027" idx="8">
    <p:pos x="10" y="10"/>
    <p:text>Can the color of the regions match the color of the lines?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7T14:34:29.855" idx="9">
    <p:pos x="10" y="10"/>
    <p:text>Could these line colors match slide 4's colors?</p:text>
    <p:extLst>
      <p:ext uri="{C676402C-5697-4E1C-873F-D02D1690AC5C}">
        <p15:threadingInfo xmlns:p15="http://schemas.microsoft.com/office/powerpoint/2012/main" timeZoneBias="360"/>
      </p:ext>
    </p:extLst>
  </p:cm>
  <p:cm authorId="2" dt="2018-03-26T12:47:50.881" idx="2">
    <p:pos x="10" y="106"/>
    <p:text>why the overall decline in exclusivity?</p:text>
    <p:extLst>
      <p:ext uri="{C676402C-5697-4E1C-873F-D02D1690AC5C}">
        <p15:threadingInfo xmlns:p15="http://schemas.microsoft.com/office/powerpoint/2012/main" timeZoneBias="300">
          <p15:parentCm authorId="1" idx="9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7T14:39:17.871" idx="11">
    <p:pos x="10" y="10"/>
    <p:text>This slide probably not needed for this presentation.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7T14:39:17.871" idx="11">
    <p:pos x="10" y="10"/>
    <p:text>This slide probably not needed for this presentation.</p:text>
    <p:extLst>
      <p:ext uri="{C676402C-5697-4E1C-873F-D02D1690AC5C}">
        <p15:threadingInfo xmlns:p15="http://schemas.microsoft.com/office/powerpoint/2012/main" timeZoneBias="360"/>
      </p:ext>
    </p:extLst>
  </p:cm>
  <p:cm authorId="2" dt="2018-03-30T12:28:35.180" idx="3">
    <p:pos x="10" y="106"/>
    <p:text>WHY??</p:text>
    <p:extLst>
      <p:ext uri="{C676402C-5697-4E1C-873F-D02D1690AC5C}">
        <p15:threadingInfo xmlns:p15="http://schemas.microsoft.com/office/powerpoint/2012/main" timeZoneBias="300">
          <p15:parentCm authorId="1" idx="11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7T14:40:01.324" idx="12">
    <p:pos x="10" y="10"/>
    <p:text>Can you explain what "survival" means in lay people terms and what this slide says?</p:text>
    <p:extLst>
      <p:ext uri="{C676402C-5697-4E1C-873F-D02D1690AC5C}">
        <p15:threadingInfo xmlns:p15="http://schemas.microsoft.com/office/powerpoint/2012/main" timeZoneBias="36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0.70946</cdr:x>
      <cdr:y>0.21122</cdr:y>
    </cdr:from>
    <cdr:to>
      <cdr:x>0.95785</cdr:x>
      <cdr:y>0.28795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1939" y="1141588"/>
          <a:ext cx="1548177" cy="414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HP2020=85.8%</a:t>
          </a:r>
        </a:p>
      </cdr:txBody>
    </cdr:sp>
  </cdr:relSizeAnchor>
  <cdr:relSizeAnchor xmlns:cdr="http://schemas.openxmlformats.org/drawingml/2006/chartDrawing">
    <cdr:from>
      <cdr:x>0.11274</cdr:x>
      <cdr:y>0.25551</cdr:y>
    </cdr:from>
    <cdr:to>
      <cdr:x>0.89167</cdr:x>
      <cdr:y>0.25928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727788" y="1380931"/>
          <a:ext cx="5028178" cy="2040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0.7958</cdr:x>
      <cdr:y>0.83005</cdr:y>
    </cdr:from>
    <cdr:to>
      <cdr:x>1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362594" y="3817962"/>
          <a:ext cx="1376026" cy="781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700" dirty="0"/>
            <a:t>*</a:t>
          </a:r>
          <a:r>
            <a:rPr lang="en-US" sz="1200" dirty="0"/>
            <a:t>Hispanic includes multiracial</a:t>
          </a:r>
          <a:r>
            <a:rPr lang="en-US" sz="1200" baseline="0" dirty="0"/>
            <a:t>  All others are single race only</a:t>
          </a:r>
          <a:endParaRPr lang="en-US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0.0847</cdr:x>
      <cdr:y>0.39014</cdr:y>
    </cdr:from>
    <cdr:to>
      <cdr:x>0.96955</cdr:x>
      <cdr:y>0.39014</cdr:y>
    </cdr:to>
    <cdr:cxnSp macro="">
      <cdr:nvCxnSpPr>
        <cdr:cNvPr id="3" name="Straight Connector 2" descr="line indicating HP 2020 goal" title="line"/>
        <cdr:cNvCxnSpPr/>
      </cdr:nvCxnSpPr>
      <cdr:spPr>
        <a:xfrm xmlns:a="http://schemas.openxmlformats.org/drawingml/2006/main">
          <a:off x="696265" y="1660796"/>
          <a:ext cx="727378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0.07591</cdr:x>
      <cdr:y>0.34776</cdr:y>
    </cdr:from>
    <cdr:to>
      <cdr:x>0.22147</cdr:x>
      <cdr:y>0.40475</cdr:y>
    </cdr:to>
    <cdr:sp macro="" textlink="">
      <cdr:nvSpPr>
        <cdr:cNvPr id="10" name="TextBox 9" descr="Healthy People 2020 goal: 81.9%" title="HP 2020 goal"/>
        <cdr:cNvSpPr txBox="1"/>
      </cdr:nvSpPr>
      <cdr:spPr>
        <a:xfrm xmlns:a="http://schemas.openxmlformats.org/drawingml/2006/main">
          <a:off x="624007" y="1480369"/>
          <a:ext cx="1196556" cy="242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accent1">
                  <a:lumMod val="75000"/>
                </a:schemeClr>
              </a:solidFill>
            </a:rPr>
            <a:t>HP2020: </a:t>
          </a:r>
          <a:r>
            <a:rPr lang="en-US" sz="1050" b="1" dirty="0">
              <a:solidFill>
                <a:schemeClr val="accent1">
                  <a:lumMod val="75000"/>
                </a:schemeClr>
              </a:solidFill>
            </a:rPr>
            <a:t>81.9</a:t>
          </a:r>
          <a:r>
            <a:rPr lang="en-US" sz="800" dirty="0">
              <a:solidFill>
                <a:schemeClr val="accent1">
                  <a:lumMod val="75000"/>
                </a:schemeClr>
              </a:solidFill>
            </a:rPr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0.19574</cdr:x>
      <cdr:y>0.91019</cdr:y>
    </cdr:from>
    <cdr:to>
      <cdr:x>0.32908</cdr:x>
      <cdr:y>0.99153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4243" y="3939342"/>
          <a:ext cx="915690" cy="352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no peer</a:t>
          </a:r>
        </a:p>
      </cdr:txBody>
    </cdr:sp>
  </cdr:relSizeAnchor>
  <cdr:relSizeAnchor xmlns:cdr="http://schemas.openxmlformats.org/drawingml/2006/chartDrawing">
    <cdr:from>
      <cdr:x>0.1653</cdr:x>
      <cdr:y>0.34275</cdr:y>
    </cdr:from>
    <cdr:to>
      <cdr:x>0.33277</cdr:x>
      <cdr:y>0.38989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5170" y="1483422"/>
          <a:ext cx="1150072" cy="204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/>
            <a:t>average: 39.5%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3/30/2018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Available on MN WIC website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7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Other MRW states allocated </a:t>
            </a:r>
            <a:r>
              <a:rPr lang="en-US" b="1" dirty="0" smtClean="0"/>
              <a:t>funds across</a:t>
            </a:r>
            <a:r>
              <a:rPr lang="en-US" b="1" baseline="0" dirty="0" smtClean="0"/>
              <a:t> LAs </a:t>
            </a:r>
            <a:r>
              <a:rPr lang="en-US" b="1" dirty="0" smtClean="0"/>
              <a:t>based </a:t>
            </a:r>
            <a:r>
              <a:rPr lang="en-US" b="1" dirty="0" smtClean="0"/>
              <a:t>on </a:t>
            </a:r>
            <a:r>
              <a:rPr lang="en-US" b="1" dirty="0" smtClean="0"/>
              <a:t>participation (as MN WIC does w/ general WIC funds).</a:t>
            </a:r>
          </a:p>
          <a:p>
            <a:r>
              <a:rPr lang="en-US" b="1" baseline="0" dirty="0" smtClean="0"/>
              <a:t>WI </a:t>
            </a:r>
            <a:r>
              <a:rPr lang="en-US" b="1" baseline="0" dirty="0" smtClean="0"/>
              <a:t>now moving to RFP.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48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Other MRW states allocated </a:t>
            </a:r>
            <a:r>
              <a:rPr lang="en-US" b="1" dirty="0" smtClean="0"/>
              <a:t>funds across</a:t>
            </a:r>
            <a:r>
              <a:rPr lang="en-US" b="1" baseline="0" dirty="0" smtClean="0"/>
              <a:t> LAs </a:t>
            </a:r>
            <a:r>
              <a:rPr lang="en-US" b="1" dirty="0" smtClean="0"/>
              <a:t>based </a:t>
            </a:r>
            <a:r>
              <a:rPr lang="en-US" b="1" dirty="0" smtClean="0"/>
              <a:t>on </a:t>
            </a:r>
            <a:r>
              <a:rPr lang="en-US" b="1" dirty="0" smtClean="0"/>
              <a:t>participation (as MN WIC does w/ general WIC funds).</a:t>
            </a:r>
          </a:p>
          <a:p>
            <a:r>
              <a:rPr lang="en-US" b="1" baseline="0" dirty="0" smtClean="0"/>
              <a:t>WI </a:t>
            </a:r>
            <a:r>
              <a:rPr lang="en-US" b="1" baseline="0" dirty="0" smtClean="0"/>
              <a:t>now moving to RFP.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57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Colors represent</a:t>
            </a:r>
            <a:r>
              <a:rPr lang="en-US" sz="1400" b="1" baseline="0" dirty="0" smtClean="0"/>
              <a:t> different times when started.</a:t>
            </a:r>
            <a:r>
              <a:rPr lang="en-US" sz="1400" b="1" baseline="0" dirty="0"/>
              <a:t> </a:t>
            </a:r>
            <a:r>
              <a:rPr lang="en-US" sz="1400" b="1" baseline="0" dirty="0" smtClean="0"/>
              <a:t> </a:t>
            </a:r>
            <a:r>
              <a:rPr lang="en-US" baseline="0" dirty="0" smtClean="0"/>
              <a:t>Some programs have started and ended during this time.  Douglas Otter Tail, Mille Lacs County, Grand Portage. Those listed are the current 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4DE7C-65D2-4C1F-BFF6-2FC5449BA8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82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Total</a:t>
            </a:r>
            <a:r>
              <a:rPr lang="en-US" b="1" baseline="0" dirty="0" smtClean="0"/>
              <a:t> participation has declined, but NUMBER of women (and PERCENT of BF women) receiving PEER services has INCREASED</a:t>
            </a:r>
            <a:endParaRPr lang="en-US" b="1" dirty="0" smtClean="0"/>
          </a:p>
          <a:p>
            <a:r>
              <a:rPr lang="en-US" b="1" dirty="0" smtClean="0"/>
              <a:t>Enrolled</a:t>
            </a:r>
            <a:r>
              <a:rPr lang="en-US" b="1" baseline="0" dirty="0" smtClean="0"/>
              <a:t> – of those offered a peer, those who said YES</a:t>
            </a:r>
          </a:p>
          <a:p>
            <a:r>
              <a:rPr lang="en-US" b="1" baseline="0" dirty="0" smtClean="0"/>
              <a:t>Enrolled &amp; Contacted – of those “enrolled”, those who were actually contacted by a peer </a:t>
            </a:r>
            <a:endParaRPr lang="en-US" b="1" dirty="0" smtClean="0"/>
          </a:p>
          <a:p>
            <a:r>
              <a:rPr lang="en-US" b="1" dirty="0" smtClean="0"/>
              <a:t>% enrolled</a:t>
            </a:r>
            <a:r>
              <a:rPr lang="en-US" b="1" baseline="0" dirty="0" smtClean="0"/>
              <a:t> = % </a:t>
            </a:r>
            <a:r>
              <a:rPr lang="en-US" b="1" dirty="0" smtClean="0"/>
              <a:t>of BF women????</a:t>
            </a:r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45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Racial &amp;</a:t>
            </a:r>
            <a:r>
              <a:rPr lang="en-US" b="1" baseline="0" dirty="0" smtClean="0"/>
              <a:t> </a:t>
            </a:r>
            <a:r>
              <a:rPr lang="en-US" b="1" dirty="0" smtClean="0"/>
              <a:t>ethnic</a:t>
            </a:r>
            <a:r>
              <a:rPr lang="en-US" b="1" baseline="0" dirty="0" smtClean="0"/>
              <a:t> makeup of infants in peer program agencies </a:t>
            </a:r>
            <a:r>
              <a:rPr lang="en-US" b="1" u="sng" baseline="0" dirty="0" smtClean="0"/>
              <a:t>born in 2015 </a:t>
            </a:r>
            <a:r>
              <a:rPr lang="en-US" b="1" baseline="0" dirty="0" smtClean="0"/>
              <a:t>whose mothers enrolled in the peer program</a:t>
            </a:r>
          </a:p>
          <a:p>
            <a:endParaRPr lang="en-US" b="1" dirty="0" smtClean="0"/>
          </a:p>
          <a:p>
            <a:r>
              <a:rPr lang="en-US" b="1" dirty="0" smtClean="0"/>
              <a:t>QUESTION : WHAT are the percent??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91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peer</a:t>
            </a:r>
            <a:r>
              <a:rPr lang="en-US" b="1" dirty="0"/>
              <a:t>:  </a:t>
            </a:r>
            <a:r>
              <a:rPr lang="en-US" dirty="0"/>
              <a:t>women who participated in the peer program, </a:t>
            </a:r>
            <a:r>
              <a:rPr lang="en-US" b="1" u="sng" dirty="0"/>
              <a:t>defined as having at least one peer program contact </a:t>
            </a:r>
            <a:r>
              <a:rPr lang="en-US" dirty="0"/>
              <a:t>(telephone call, text exchange or face-to-face contact).</a:t>
            </a:r>
          </a:p>
          <a:p>
            <a:r>
              <a:rPr lang="en-US" b="1" u="sng" dirty="0"/>
              <a:t>No peer</a:t>
            </a:r>
            <a:r>
              <a:rPr lang="en-US" dirty="0"/>
              <a:t>: women who were </a:t>
            </a:r>
            <a:r>
              <a:rPr lang="en-US" u="sng" dirty="0"/>
              <a:t>not offered </a:t>
            </a:r>
            <a:r>
              <a:rPr lang="en-US" u="sng" dirty="0" smtClean="0"/>
              <a:t>services</a:t>
            </a:r>
            <a:r>
              <a:rPr lang="en-US" u="none" baseline="0" dirty="0" smtClean="0"/>
              <a:t> OR </a:t>
            </a:r>
            <a:r>
              <a:rPr lang="en-US" dirty="0" smtClean="0"/>
              <a:t>who </a:t>
            </a:r>
            <a:r>
              <a:rPr lang="en-US" u="sng" dirty="0"/>
              <a:t>refused service</a:t>
            </a:r>
            <a:r>
              <a:rPr lang="en-US" dirty="0"/>
              <a:t>s </a:t>
            </a:r>
            <a:r>
              <a:rPr lang="en-US" dirty="0" smtClean="0"/>
              <a:t>OR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who enrolled in the program but </a:t>
            </a:r>
            <a:r>
              <a:rPr lang="en-US" u="sng" dirty="0"/>
              <a:t>were not contacted</a:t>
            </a:r>
            <a:r>
              <a:rPr lang="en-US" u="sng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HP 2020: </a:t>
            </a:r>
            <a:r>
              <a:rPr lang="en-US" dirty="0" smtClean="0"/>
              <a:t>Healthy People 2020 goals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9A835-9A27-4646-9071-2FD2149681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6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peer</a:t>
            </a:r>
            <a:r>
              <a:rPr lang="en-US" b="1" dirty="0"/>
              <a:t>:  </a:t>
            </a:r>
            <a:r>
              <a:rPr lang="en-US" dirty="0"/>
              <a:t>women who participated in the peer program, defined as having at </a:t>
            </a:r>
            <a:r>
              <a:rPr lang="en-US" b="1" u="sng" dirty="0"/>
              <a:t>least one peer program contact </a:t>
            </a:r>
            <a:r>
              <a:rPr lang="en-US" dirty="0"/>
              <a:t>(telephone call, text exchange or face-to-face contact).</a:t>
            </a:r>
          </a:p>
          <a:p>
            <a:r>
              <a:rPr lang="en-US" b="1" u="sng" dirty="0"/>
              <a:t>No peer</a:t>
            </a:r>
            <a:r>
              <a:rPr lang="en-US" dirty="0"/>
              <a:t>: women who were not offered services, who refused services or who enrolled in the program but were not contacted.</a:t>
            </a:r>
          </a:p>
          <a:p>
            <a:endParaRPr lang="en-US" dirty="0" smtClean="0"/>
          </a:p>
          <a:p>
            <a:r>
              <a:rPr lang="en-US" b="1" dirty="0" smtClean="0"/>
              <a:t>POINT</a:t>
            </a:r>
            <a:r>
              <a:rPr lang="en-US" b="1" baseline="0" dirty="0" smtClean="0"/>
              <a:t> OUT: Hmong vs Asian</a:t>
            </a:r>
            <a:r>
              <a:rPr lang="en-US" baseline="0" dirty="0" smtClean="0"/>
              <a:t>, no peer </a:t>
            </a:r>
            <a:r>
              <a:rPr lang="en-US" baseline="0" dirty="0" smtClean="0">
                <a:sym typeface="Wingdings" panose="05000000000000000000" pitchFamily="2" charset="2"/>
              </a:rPr>
              <a:t> peer </a:t>
            </a:r>
            <a:r>
              <a:rPr lang="en-US" baseline="0" dirty="0" smtClean="0"/>
              <a:t> </a:t>
            </a:r>
          </a:p>
          <a:p>
            <a:r>
              <a:rPr lang="en-US" b="1" baseline="0" dirty="0" smtClean="0"/>
              <a:t>                      Black (AA) vs East African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9A835-9A27-4646-9071-2FD2149681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3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u="none" dirty="0" smtClean="0"/>
              <a:t>Disparities in exclusivity are also less among peer program participants.</a:t>
            </a:r>
          </a:p>
          <a:p>
            <a:pPr defTabSz="931774">
              <a:defRPr/>
            </a:pPr>
            <a:r>
              <a:rPr lang="en-US" b="0" u="none" dirty="0" smtClean="0"/>
              <a:t>Information on exclusivity was collected for WIC </a:t>
            </a:r>
            <a:r>
              <a:rPr lang="en-US" b="1" u="none" dirty="0" smtClean="0"/>
              <a:t>participants in some Minnesota</a:t>
            </a:r>
            <a:r>
              <a:rPr lang="en-US" b="1" u="none" baseline="0" dirty="0" smtClean="0"/>
              <a:t> WIC agencies</a:t>
            </a:r>
            <a:r>
              <a:rPr lang="en-US" b="1" u="none" dirty="0" smtClean="0"/>
              <a:t>.</a:t>
            </a:r>
            <a:r>
              <a:rPr lang="en-US" b="1" u="none" baseline="0" dirty="0" smtClean="0"/>
              <a:t> </a:t>
            </a:r>
            <a:r>
              <a:rPr lang="en-US" b="1" u="none" baseline="0" dirty="0" smtClean="0"/>
              <a:t>In 2015 collected o</a:t>
            </a:r>
            <a:r>
              <a:rPr lang="en-US" b="0" u="none" baseline="0" dirty="0" smtClean="0"/>
              <a:t>n </a:t>
            </a:r>
            <a:r>
              <a:rPr lang="en-US" b="0" u="none" baseline="0" dirty="0" smtClean="0"/>
              <a:t>24% of infants </a:t>
            </a:r>
            <a:endParaRPr lang="en-US" b="0" u="none" baseline="0" dirty="0" smtClean="0"/>
          </a:p>
          <a:p>
            <a:pPr defTabSz="931774">
              <a:defRPr/>
            </a:pPr>
            <a:r>
              <a:rPr lang="en-US" b="1" u="sng" dirty="0" smtClean="0"/>
              <a:t>peer</a:t>
            </a:r>
            <a:r>
              <a:rPr lang="en-US" b="1" dirty="0"/>
              <a:t>:  </a:t>
            </a:r>
            <a:r>
              <a:rPr lang="en-US" dirty="0"/>
              <a:t>women who participated in the peer program, defined as having at least one peer program contact (telephone call, text exchange or face-to-face contact).</a:t>
            </a:r>
          </a:p>
          <a:p>
            <a:r>
              <a:rPr lang="en-US" b="1" u="sng" dirty="0"/>
              <a:t>No peer</a:t>
            </a:r>
            <a:r>
              <a:rPr lang="en-US" dirty="0"/>
              <a:t>: women who were not offered services, who refused services or who enrolled in the program but were not contacted.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9A835-9A27-4646-9071-2FD2149681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8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7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29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14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60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24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03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The difference between 81% and 83% was </a:t>
            </a:r>
            <a:r>
              <a:rPr lang="en-US" b="1" dirty="0" smtClean="0"/>
              <a:t>Not Statistically Significant</a:t>
            </a:r>
            <a:r>
              <a:rPr lang="en-US" dirty="0" smtClean="0"/>
              <a:t>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</a:t>
            </a:r>
            <a:r>
              <a:rPr lang="en-US" dirty="0" smtClean="0"/>
              <a:t>may be due to a </a:t>
            </a:r>
            <a:r>
              <a:rPr lang="en-US" u="sng" dirty="0" smtClean="0"/>
              <a:t>small impact made by the unanswered messages and/or texts </a:t>
            </a:r>
            <a:r>
              <a:rPr lang="en-US" dirty="0" smtClean="0"/>
              <a:t>that the women </a:t>
            </a:r>
            <a:r>
              <a:rPr lang="en-US" dirty="0" smtClean="0"/>
              <a:t>received</a:t>
            </a:r>
            <a:r>
              <a:rPr lang="en-US" dirty="0" smtClean="0"/>
              <a:t>, </a:t>
            </a:r>
            <a:r>
              <a:rPr lang="en-US" dirty="0" smtClean="0"/>
              <a:t>OR </a:t>
            </a:r>
            <a:r>
              <a:rPr lang="en-US" dirty="0" smtClean="0"/>
              <a:t>due to </a:t>
            </a:r>
            <a:r>
              <a:rPr lang="en-US" u="sng" dirty="0" smtClean="0"/>
              <a:t>incomplete data on contacts made</a:t>
            </a:r>
            <a:r>
              <a:rPr lang="en-US" dirty="0" smtClean="0"/>
              <a:t>, where some women marked as never contacted were, in fact, contacted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49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the tests of significance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73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Not</a:t>
            </a:r>
            <a:r>
              <a:rPr lang="en-US" b="1" baseline="0" dirty="0" smtClean="0"/>
              <a:t> everyone likes the term “cessation” </a:t>
            </a:r>
            <a:r>
              <a:rPr lang="en-US" baseline="0" dirty="0" smtClean="0"/>
              <a:t>but a </a:t>
            </a:r>
            <a:r>
              <a:rPr lang="en-US" b="1" baseline="0" dirty="0" smtClean="0"/>
              <a:t>Hazard Analysis </a:t>
            </a:r>
            <a:r>
              <a:rPr lang="en-US" b="1" baseline="0" dirty="0" smtClean="0"/>
              <a:t>is about ‘risk’</a:t>
            </a:r>
            <a:r>
              <a:rPr lang="en-US" baseline="0" dirty="0" smtClean="0"/>
              <a:t>, </a:t>
            </a:r>
            <a:r>
              <a:rPr lang="en-US" b="1" baseline="0" dirty="0" smtClean="0"/>
              <a:t>and what is at risk here is the breastfeeding relationship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32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49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0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Nationwide,</a:t>
            </a:r>
            <a:r>
              <a:rPr lang="en-US" baseline="0" dirty="0" smtClean="0"/>
              <a:t> peer funding has not increased in several years, and has not been adjusted for inflation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MRW states allocated by formula based on participation</a:t>
            </a:r>
            <a:r>
              <a:rPr lang="en-US" baseline="0" dirty="0" smtClean="0"/>
              <a:t> by agency. WI now moving to RFP.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2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1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Minnesota’s general population is not as diverse as its newest citizens (babies). </a:t>
            </a:r>
          </a:p>
          <a:p>
            <a:r>
              <a:rPr lang="en-US" dirty="0" smtClean="0"/>
              <a:t>Currently 1/3</a:t>
            </a:r>
            <a:r>
              <a:rPr lang="en-US" baseline="0" dirty="0" smtClean="0"/>
              <a:t> of MN births are infants of color.</a:t>
            </a:r>
          </a:p>
          <a:p>
            <a:r>
              <a:rPr lang="en-US" baseline="0" dirty="0" smtClean="0"/>
              <a:t>Even more diverse, 60% of infants in WIC are non-white.</a:t>
            </a:r>
            <a:endParaRPr lang="en-US" dirty="0" smtClean="0"/>
          </a:p>
          <a:p>
            <a:r>
              <a:rPr lang="en-US" baseline="0" dirty="0" smtClean="0"/>
              <a:t> ….. Note: </a:t>
            </a:r>
            <a:r>
              <a:rPr lang="en-US" dirty="0" smtClean="0"/>
              <a:t>WIC participants graph includes infants</a:t>
            </a:r>
            <a:r>
              <a:rPr lang="en-US" baseline="0" dirty="0" smtClean="0"/>
              <a:t> born outside Minnesota.</a:t>
            </a:r>
          </a:p>
          <a:p>
            <a:r>
              <a:rPr lang="en-US" dirty="0" smtClean="0"/>
              <a:t>WIC serves  about 25% of white</a:t>
            </a:r>
            <a:r>
              <a:rPr lang="en-US" baseline="0" dirty="0" smtClean="0"/>
              <a:t> infants, 60% of Hispanic infants, 70% of Hmong infants, and 90% of Black and American Indian infants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9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MRW states allocated by formula based on participation</a:t>
            </a:r>
            <a:r>
              <a:rPr lang="en-US" baseline="0" dirty="0" smtClean="0"/>
              <a:t> by agency. WI now moving to RFP.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3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Geographic</a:t>
            </a:r>
            <a:r>
              <a:rPr lang="en-US" sz="1200" baseline="0" dirty="0" smtClean="0"/>
              <a:t> disparities also an issue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Note Metro and Northeast</a:t>
            </a:r>
            <a:r>
              <a:rPr lang="en-US" sz="1200" baseline="0" dirty="0" smtClean="0"/>
              <a:t> – changes correspond to adoption of Baby-Friendly Steps?</a:t>
            </a:r>
          </a:p>
          <a:p>
            <a:r>
              <a:rPr lang="en-US" dirty="0" smtClean="0"/>
              <a:t>Minnesota Breastfeeding Coalition and MDH held 4 Hospital summits</a:t>
            </a:r>
            <a:r>
              <a:rPr lang="en-US" baseline="0" dirty="0" smtClean="0"/>
              <a:t> from 2013 to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57A5A-8F35-414D-9183-CD3BF47F06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/>
              <a:t>NW</a:t>
            </a:r>
            <a:r>
              <a:rPr lang="en-US" sz="1600" b="1" baseline="0" dirty="0" smtClean="0"/>
              <a:t> &amp; </a:t>
            </a:r>
            <a:r>
              <a:rPr lang="en-US" sz="1600" b="1" dirty="0" smtClean="0"/>
              <a:t>W-Central </a:t>
            </a:r>
            <a:r>
              <a:rPr lang="en-US" sz="1600" b="1" dirty="0" smtClean="0"/>
              <a:t>not enough data to 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/>
              <a:t>Colors don’t match because map reuses the same colors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/>
              <a:t>Southeast/South Central</a:t>
            </a:r>
            <a:r>
              <a:rPr lang="en-US" sz="1600" b="1" baseline="0" dirty="0" smtClean="0"/>
              <a:t> – Mayo consolidation?</a:t>
            </a:r>
            <a:endParaRPr lang="en-US" sz="16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57A5A-8F35-414D-9183-CD3BF47F06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8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anose="020B0604020202020204" pitchFamily="34" charset="0"/>
              <a:buChar char="•"/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u="none" strike="noStrike" kern="12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FIGURE 3 – disparate hospital feeding practices by Race/Cultural</a:t>
            </a:r>
          </a:p>
          <a:p>
            <a:pPr marL="171450" indent="-171450" algn="l" rtl="0">
              <a:buFont typeface="Arial" panose="020B0604020202020204" pitchFamily="34" charset="0"/>
              <a:buChar char="•"/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u="none" strike="noStrike" kern="12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FIGURE 4 – infants supplemented in hospital </a:t>
            </a:r>
            <a:r>
              <a:rPr lang="en-US" sz="800" b="1" i="0" u="none" strike="noStrike" kern="12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800" b="1" i="0" u="none" strike="noStrike" kern="12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BF fewer days </a:t>
            </a:r>
          </a:p>
          <a:p>
            <a:pPr marL="0" indent="0" algn="l" rtl="0">
              <a:buFont typeface="Arial" panose="020B0604020202020204" pitchFamily="34" charset="0"/>
              <a:buNone/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800" b="1" i="0" u="none" strike="noStrike" kern="1200" baseline="0" dirty="0" smtClean="0">
              <a:solidFill>
                <a:prstClr val="black">
                  <a:lumMod val="65000"/>
                  <a:lumOff val="35000"/>
                </a:prstClr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  <a:p>
            <a:pPr marL="0" indent="0" algn="l" rtl="0">
              <a:buFont typeface="Arial" panose="020B0604020202020204" pitchFamily="34" charset="0"/>
              <a:buNone/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u="none" strike="noStrike" kern="12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“Black” - Mother </a:t>
            </a:r>
            <a:r>
              <a:rPr lang="en-US" sz="800" b="1" i="0" u="sng" strike="noStrike" kern="12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born in the United States</a:t>
            </a:r>
            <a:r>
              <a:rPr lang="en-US" sz="800" b="1" i="0" u="none" strike="noStrike" kern="12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, does not identify with another culture</a:t>
            </a:r>
          </a:p>
          <a:p>
            <a:pPr marL="171450" indent="-171450" algn="l" rtl="0">
              <a:buFont typeface="Arial" panose="020B0604020202020204" pitchFamily="34" charset="0"/>
              <a:buChar char="•"/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800" b="1" i="0" u="none" strike="noStrike" kern="1200" baseline="0" dirty="0" smtClean="0">
              <a:solidFill>
                <a:prstClr val="black">
                  <a:lumMod val="65000"/>
                  <a:lumOff val="35000"/>
                </a:prstClr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  <a:p>
            <a:pPr algn="l" rtl="0"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u="none" strike="noStrike" kern="12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** “East African” includes Somali, Sudanese, Ethiopian, Kenyan and Oromo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57A5A-8F35-414D-9183-CD3BF47F06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1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available….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by</a:t>
            </a:r>
            <a:r>
              <a:rPr lang="en-US" baseline="0" dirty="0" smtClean="0"/>
              <a:t> year – county, Community Health Board &amp;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by Race &amp; Ethnicity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Black &amp; Asians – by cultural identity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4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</a:t>
            </a:r>
            <a:r>
              <a:rPr lang="en-US" smtClean="0"/>
              <a:t>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</a:t>
            </a:r>
            <a:r>
              <a:rPr lang="en-US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state.mn.us/divs/fh/wic/localagency/reports/bf/info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ealth.state.mn.us/divs/fh/wic/bf/peermap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dech@state.mn.u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patricia.Faulkner@state.mn.us" TargetMode="External"/><Relationship Id="rId4" Type="http://schemas.openxmlformats.org/officeDocument/2006/relationships/hyperlink" Target="mailto:marcia.mccoy@state.mn.u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14/relationships/chartEx" Target="../charts/chartEx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2.xml"/><Relationship Id="rId5" Type="http://schemas.openxmlformats.org/officeDocument/2006/relationships/image" Target="../media/image8.tmp"/><Relationship Id="rId4" Type="http://schemas.openxmlformats.org/officeDocument/2006/relationships/hyperlink" Target="http://www.health.state.mn.us/divs/opi/gov/maps/docs/schsac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ealth.state.mn.us/divs/fh/wic/localagency/reports/bf/healthequity/undup/index.html" TargetMode="External"/><Relationship Id="rId5" Type="http://schemas.openxmlformats.org/officeDocument/2006/relationships/hyperlink" Target="http://www.health.state.mn.us/divs/fh/wic/localagency/reports/index.htmlhttp:/www.health.state.mn.us/divs/fh/wic/localagency/reports/index.html" TargetMode="External"/><Relationship Id="rId4" Type="http://schemas.openxmlformats.org/officeDocument/2006/relationships/hyperlink" Target="http://www.health.state.mn.us/divs/fh/wic/localagency/reports/bf/info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state.mn.us/divs/fh/wic/localagency/reports/index.htmlhttp:/www.health.state.mn.us/divs/fh/wic/localagency/reports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532040"/>
            <a:ext cx="12192000" cy="1295182"/>
          </a:xfrm>
        </p:spPr>
        <p:txBody>
          <a:bodyPr/>
          <a:lstStyle/>
          <a:p>
            <a:r>
              <a:rPr lang="en-US" b="1" dirty="0" smtClean="0"/>
              <a:t>Peer </a:t>
            </a:r>
            <a:r>
              <a:rPr lang="en-US" b="1" dirty="0" smtClean="0"/>
              <a:t>Breastfeeding Support Advances </a:t>
            </a:r>
            <a:r>
              <a:rPr lang="en-US" b="1" dirty="0" smtClean="0"/>
              <a:t>Health Equity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02466" y="5827222"/>
            <a:ext cx="6587067" cy="8098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Minnesota WIC Program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NWA Annual Education and Training Conference, April 24, 2018</a:t>
            </a:r>
            <a:endParaRPr lang="en-US" dirty="0"/>
          </a:p>
        </p:txBody>
      </p:sp>
      <p:pic>
        <p:nvPicPr>
          <p:cNvPr id="11" name="Picture Placeholder 10" descr="a gathering of Minnesota breastfeeding peer counselors" title="breastfeeding peer counselors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8" b="16958"/>
          <a:stretch>
            <a:fillRect/>
          </a:stretch>
        </p:blipFill>
        <p:spPr>
          <a:xfrm>
            <a:off x="0" y="0"/>
            <a:ext cx="12192000" cy="4532313"/>
          </a:xfr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127" y="5805816"/>
            <a:ext cx="12192000" cy="1101067"/>
          </a:xfrm>
          <a:solidFill>
            <a:srgbClr val="B2DE82"/>
          </a:solidFill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hlinkClick r:id="rId3" tooltip="http://www.health.state.mn.us/divs/fh/wic/localagency/reports/bf/info/index.html"/>
              </a:rPr>
              <a:t>MN Peer Program Fact Sheet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28" y="0"/>
            <a:ext cx="8687135" cy="580581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0729913" y="6356350"/>
            <a:ext cx="146208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8" y="876959"/>
            <a:ext cx="3842966" cy="4928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23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MN Peer BF Program</a:t>
            </a:r>
            <a:endParaRPr lang="en-US" sz="4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0">
              <a:buNone/>
            </a:pPr>
            <a:r>
              <a:rPr lang="en-US" sz="2800" b="1" dirty="0" smtClean="0"/>
              <a:t>USDA </a:t>
            </a:r>
            <a:r>
              <a:rPr lang="en-US" sz="2800" b="1" dirty="0" smtClean="0"/>
              <a:t>Loving Support Model for </a:t>
            </a:r>
            <a:r>
              <a:rPr lang="en-US" sz="2800" b="1" dirty="0" smtClean="0"/>
              <a:t>Successful </a:t>
            </a:r>
            <a:r>
              <a:rPr lang="en-US" sz="2800" b="1" dirty="0" smtClean="0"/>
              <a:t>Peer Counseling </a:t>
            </a:r>
            <a:r>
              <a:rPr lang="en-US" sz="2800" b="1" dirty="0" smtClean="0"/>
              <a:t>Program</a:t>
            </a:r>
            <a:endParaRPr lang="en-US" b="1" dirty="0"/>
          </a:p>
          <a:p>
            <a:pPr marL="457200" lvl="1" indent="0">
              <a:buNone/>
            </a:pPr>
            <a:r>
              <a:rPr lang="en-US" sz="2800" b="1" dirty="0" smtClean="0"/>
              <a:t>PEERS are like </a:t>
            </a:r>
            <a:r>
              <a:rPr lang="en-US" sz="2800" b="1" dirty="0"/>
              <a:t>those being </a:t>
            </a:r>
            <a:r>
              <a:rPr lang="en-US" sz="2800" b="1" dirty="0" smtClean="0"/>
              <a:t>served:</a:t>
            </a:r>
          </a:p>
          <a:p>
            <a:pPr marL="914400" lvl="1">
              <a:spcBef>
                <a:spcPts val="1200"/>
              </a:spcBef>
            </a:pPr>
            <a:r>
              <a:rPr lang="en-US" sz="2400" dirty="0" smtClean="0"/>
              <a:t>Have BF at least one infant</a:t>
            </a:r>
          </a:p>
          <a:p>
            <a:pPr marL="914400" lvl="1"/>
            <a:r>
              <a:rPr lang="en-US" sz="2400" dirty="0" smtClean="0"/>
              <a:t>Many have been WIC participants</a:t>
            </a:r>
          </a:p>
          <a:p>
            <a:pPr marL="914400" lvl="1"/>
            <a:r>
              <a:rPr lang="en-US" sz="2400" dirty="0" smtClean="0"/>
              <a:t>Of the culture of those being served – share language, traditions, history  </a:t>
            </a:r>
          </a:p>
          <a:p>
            <a:pPr marL="457200" lvl="1" indent="0">
              <a:buNone/>
            </a:pPr>
            <a:r>
              <a:rPr lang="en-US" sz="2400" b="1" dirty="0" smtClean="0"/>
              <a:t>PEER ROLE: </a:t>
            </a:r>
          </a:p>
          <a:p>
            <a:pPr marL="914400" lvl="1"/>
            <a:r>
              <a:rPr lang="en-US" sz="2000" dirty="0" smtClean="0"/>
              <a:t>Provide </a:t>
            </a:r>
            <a:r>
              <a:rPr lang="en-US" sz="2000" dirty="0"/>
              <a:t>basic </a:t>
            </a:r>
            <a:r>
              <a:rPr lang="en-US" sz="2000" dirty="0" smtClean="0"/>
              <a:t>BF </a:t>
            </a:r>
            <a:r>
              <a:rPr lang="en-US" sz="2000" dirty="0"/>
              <a:t>education </a:t>
            </a:r>
            <a:r>
              <a:rPr lang="en-US" sz="2000" dirty="0" smtClean="0"/>
              <a:t>&amp; support </a:t>
            </a:r>
            <a:r>
              <a:rPr lang="en-US" sz="2000" dirty="0"/>
              <a:t>to pregnant </a:t>
            </a:r>
            <a:r>
              <a:rPr lang="en-US" sz="2000" dirty="0" smtClean="0"/>
              <a:t>&amp; </a:t>
            </a:r>
            <a:r>
              <a:rPr lang="en-US" sz="2000" dirty="0"/>
              <a:t>postpartum WIC </a:t>
            </a:r>
            <a:r>
              <a:rPr lang="en-US" sz="2000" dirty="0" smtClean="0"/>
              <a:t>participants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9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MN Peer BF Program </a:t>
            </a:r>
            <a:r>
              <a:rPr lang="en-US" sz="4800" b="1" dirty="0" smtClean="0"/>
              <a:t>- Background</a:t>
            </a:r>
            <a:endParaRPr lang="en-US" sz="4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HISTORY </a:t>
            </a:r>
            <a:endParaRPr lang="en-US" b="1" dirty="0" smtClean="0"/>
          </a:p>
          <a:p>
            <a:pPr lvl="1"/>
            <a:r>
              <a:rPr lang="en-US" sz="2400" b="1" dirty="0" smtClean="0"/>
              <a:t>2005 – conducted pilots; c</a:t>
            </a:r>
            <a:r>
              <a:rPr lang="en-US" sz="2400" dirty="0" smtClean="0"/>
              <a:t>ompetitive </a:t>
            </a:r>
            <a:r>
              <a:rPr lang="en-US" sz="2400" dirty="0"/>
              <a:t>grants </a:t>
            </a:r>
            <a:r>
              <a:rPr lang="en-US" sz="2400" dirty="0" smtClean="0"/>
              <a:t>resulted in </a:t>
            </a:r>
            <a:r>
              <a:rPr lang="en-US" sz="2400" dirty="0"/>
              <a:t>4 </a:t>
            </a:r>
            <a:r>
              <a:rPr lang="en-US" sz="2400" dirty="0" smtClean="0"/>
              <a:t>programs</a:t>
            </a:r>
          </a:p>
          <a:p>
            <a:pPr lvl="1"/>
            <a:r>
              <a:rPr lang="en-US" sz="2400" b="1" dirty="0" smtClean="0"/>
              <a:t>2010 </a:t>
            </a:r>
            <a:r>
              <a:rPr lang="en-US" sz="2400" dirty="0" smtClean="0"/>
              <a:t>– </a:t>
            </a:r>
            <a:r>
              <a:rPr lang="en-US" sz="2400" dirty="0" smtClean="0"/>
              <a:t>w/ significant funding </a:t>
            </a:r>
            <a:r>
              <a:rPr lang="en-US" sz="2400" dirty="0" smtClean="0"/>
              <a:t>increase </a:t>
            </a:r>
            <a:r>
              <a:rPr lang="en-US" sz="2400" dirty="0" smtClean="0"/>
              <a:t>from USDA, added 7 programs</a:t>
            </a:r>
          </a:p>
          <a:p>
            <a:pPr lvl="1"/>
            <a:r>
              <a:rPr lang="en-US" sz="2400" b="1" dirty="0" smtClean="0"/>
              <a:t>2011 </a:t>
            </a:r>
            <a:r>
              <a:rPr lang="en-US" sz="2400" dirty="0" smtClean="0"/>
              <a:t>– added 3 grantees (= 8 counties) </a:t>
            </a:r>
          </a:p>
          <a:p>
            <a:pPr lvl="1"/>
            <a:r>
              <a:rPr lang="en-US" sz="2400" b="1" dirty="0" smtClean="0"/>
              <a:t>2016</a:t>
            </a:r>
            <a:r>
              <a:rPr lang="en-US" sz="2400" dirty="0" smtClean="0"/>
              <a:t> – added 2 grantees (= 6 counties) </a:t>
            </a:r>
          </a:p>
          <a:p>
            <a:pPr lvl="1"/>
            <a:r>
              <a:rPr lang="en-US" sz="2400" b="1" dirty="0" smtClean="0"/>
              <a:t>Currently</a:t>
            </a:r>
            <a:r>
              <a:rPr lang="en-US" sz="2400" dirty="0" smtClean="0"/>
              <a:t> – 14 Peer Programs</a:t>
            </a:r>
          </a:p>
          <a:p>
            <a:pPr marL="0" lvl="1" indent="0">
              <a:buNone/>
            </a:pPr>
            <a:r>
              <a:rPr lang="en-US" sz="2400" dirty="0" smtClean="0"/>
              <a:t>Minnesota only state in Midwest Region that </a:t>
            </a:r>
            <a:r>
              <a:rPr lang="en-US" sz="2400" dirty="0" smtClean="0"/>
              <a:t>used </a:t>
            </a:r>
            <a:r>
              <a:rPr lang="en-US" sz="2400" b="1" dirty="0" smtClean="0"/>
              <a:t>competitive grant </a:t>
            </a:r>
            <a:r>
              <a:rPr lang="en-US" sz="2400" b="1" dirty="0" smtClean="0"/>
              <a:t>process</a:t>
            </a:r>
            <a:endParaRPr lang="en-US" sz="2400" b="1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1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0503" y="2018829"/>
            <a:ext cx="274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2018 </a:t>
            </a:r>
            <a:r>
              <a:rPr lang="en-US" b="1" dirty="0"/>
              <a:t>Peer Programs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Hennepin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St. Paul/Ramsey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NE MN (7 counties)</a:t>
            </a:r>
          </a:p>
          <a:p>
            <a:r>
              <a:rPr lang="en-US" dirty="0">
                <a:solidFill>
                  <a:srgbClr val="C00000"/>
                </a:solidFill>
              </a:rPr>
              <a:t>Anoka</a:t>
            </a:r>
          </a:p>
          <a:p>
            <a:r>
              <a:rPr lang="en-US" dirty="0">
                <a:solidFill>
                  <a:srgbClr val="C00000"/>
                </a:solidFill>
              </a:rPr>
              <a:t>Bloomington</a:t>
            </a:r>
          </a:p>
          <a:p>
            <a:r>
              <a:rPr lang="en-US" dirty="0">
                <a:solidFill>
                  <a:srgbClr val="C00000"/>
                </a:solidFill>
              </a:rPr>
              <a:t>Fillmore Houston</a:t>
            </a:r>
          </a:p>
          <a:p>
            <a:r>
              <a:rPr lang="en-US" dirty="0">
                <a:solidFill>
                  <a:srgbClr val="C00000"/>
                </a:solidFill>
              </a:rPr>
              <a:t>Fond du Lac</a:t>
            </a:r>
          </a:p>
          <a:p>
            <a:r>
              <a:rPr lang="en-US" dirty="0">
                <a:solidFill>
                  <a:srgbClr val="C00000"/>
                </a:solidFill>
              </a:rPr>
              <a:t>Goodhue</a:t>
            </a:r>
          </a:p>
          <a:p>
            <a:r>
              <a:rPr lang="en-US" dirty="0">
                <a:solidFill>
                  <a:srgbClr val="C00000"/>
                </a:solidFill>
              </a:rPr>
              <a:t>Olmsted</a:t>
            </a:r>
          </a:p>
          <a:p>
            <a:r>
              <a:rPr lang="en-US" dirty="0">
                <a:solidFill>
                  <a:srgbClr val="C00000"/>
                </a:solidFill>
              </a:rPr>
              <a:t>Scott Carver CAP</a:t>
            </a:r>
          </a:p>
          <a:p>
            <a:r>
              <a:rPr lang="en-US" dirty="0">
                <a:solidFill>
                  <a:srgbClr val="7030A0"/>
                </a:solidFill>
              </a:rPr>
              <a:t>Freeborn</a:t>
            </a:r>
          </a:p>
          <a:p>
            <a:r>
              <a:rPr lang="en-US" dirty="0">
                <a:solidFill>
                  <a:srgbClr val="7030A0"/>
                </a:solidFill>
              </a:rPr>
              <a:t>SWHHS (6 counties)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Meeker McLeod Sibley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Polk Norman Mahnomen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6" b="1804"/>
          <a:stretch/>
        </p:blipFill>
        <p:spPr>
          <a:xfrm>
            <a:off x="1426867" y="100594"/>
            <a:ext cx="6077682" cy="6656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1945" y="6390754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http://www.health.state.mn.us/divs/fh/wic/bf/peermap.html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86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Participation in </a:t>
            </a:r>
            <a:r>
              <a:rPr lang="en-US" b="1" dirty="0" smtClean="0"/>
              <a:t>Peer BF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8" name="Content Placeholder 7" descr="number of women not enrolled, enrolled and enrolled and contacted by year for 2012 - 2015" title="peer program particip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60927"/>
              </p:ext>
            </p:extLst>
          </p:nvPr>
        </p:nvGraphicFramePr>
        <p:xfrm>
          <a:off x="838200" y="17948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369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Participation in Peer Program – by Race/Ethnicity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Content Placeholder 5" descr="number of infants not enrolled, enrolled or enrolled and served in 2015" title="peer program participation by rac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011215"/>
              </p:ext>
            </p:extLst>
          </p:nvPr>
        </p:nvGraphicFramePr>
        <p:xfrm>
          <a:off x="838200" y="1825624"/>
          <a:ext cx="10515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591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267128"/>
            <a:ext cx="10713891" cy="95549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/>
            </a:r>
            <a:br>
              <a:rPr lang="en-US" sz="4400" b="1" dirty="0" smtClean="0">
                <a:latin typeface="+mn-lt"/>
              </a:rPr>
            </a:br>
            <a:r>
              <a:rPr lang="en-US" sz="4400" b="1" dirty="0" smtClean="0">
                <a:latin typeface="+mn-lt"/>
              </a:rPr>
              <a:t>BF Initiation &amp; Duration – Peer Program  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graphicFrame>
        <p:nvGraphicFramePr>
          <p:cNvPr id="5" name="Chart 4" descr="breastfeeding initiation and duration at 1, 3, 6, and 12 months for peer participant and non-participants" title="breastfeeding duration ra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52518"/>
              </p:ext>
            </p:extLst>
          </p:nvPr>
        </p:nvGraphicFramePr>
        <p:xfrm>
          <a:off x="1479479" y="1541124"/>
          <a:ext cx="9052646" cy="415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789" y="6211669"/>
            <a:ext cx="107885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Women participating in peer services have significantly higher duration rates at all time points compared to those not participating. </a:t>
            </a:r>
          </a:p>
          <a:p>
            <a:r>
              <a:rPr lang="en-US" sz="1100" b="1" dirty="0" smtClean="0"/>
              <a:t>MN </a:t>
            </a:r>
            <a:r>
              <a:rPr lang="en-US" sz="1100" b="1" dirty="0"/>
              <a:t>WIC duration and HP 2020 goals are calculated as a percentage of all births. </a:t>
            </a:r>
            <a:r>
              <a:rPr lang="en-US" sz="1100" b="1" dirty="0"/>
              <a:t>* p&lt;0.001 at all time points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5688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7393"/>
          </a:xfrm>
        </p:spPr>
        <p:txBody>
          <a:bodyPr>
            <a:normAutofit/>
          </a:bodyPr>
          <a:lstStyle/>
          <a:p>
            <a:r>
              <a:rPr lang="en-US" b="1" dirty="0" smtClean="0"/>
              <a:t>Peer BF Support </a:t>
            </a:r>
            <a:r>
              <a:rPr lang="en-US" b="1" dirty="0" smtClean="0"/>
              <a:t>P</a:t>
            </a:r>
            <a:r>
              <a:rPr lang="en-US" b="1" dirty="0" smtClean="0"/>
              <a:t>rograms</a:t>
            </a:r>
            <a:r>
              <a:rPr lang="en-US" b="1" dirty="0"/>
              <a:t> </a:t>
            </a:r>
            <a:r>
              <a:rPr lang="en-US" b="1" dirty="0" smtClean="0"/>
              <a:t>A</a:t>
            </a:r>
            <a:r>
              <a:rPr lang="en-US" b="1" dirty="0" smtClean="0"/>
              <a:t>dvance </a:t>
            </a:r>
            <a:r>
              <a:rPr lang="en-US" b="1" dirty="0"/>
              <a:t>H</a:t>
            </a:r>
            <a:r>
              <a:rPr lang="en-US" b="1" dirty="0" smtClean="0"/>
              <a:t>ealth Equity</a:t>
            </a:r>
            <a:endParaRPr lang="en-US" b="1" dirty="0"/>
          </a:p>
        </p:txBody>
      </p:sp>
      <p:graphicFrame>
        <p:nvGraphicFramePr>
          <p:cNvPr id="11" name="Chart 10" descr="breastfeeding initiation by race and cultural identity for those with and without a peer, 2015" title="breastfeeding rates by race 20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363830"/>
              </p:ext>
            </p:extLst>
          </p:nvPr>
        </p:nvGraphicFramePr>
        <p:xfrm>
          <a:off x="1643671" y="1641649"/>
          <a:ext cx="9216235" cy="425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546" y="5966134"/>
            <a:ext cx="107991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1100" dirty="0" smtClean="0"/>
          </a:p>
          <a:p>
            <a:r>
              <a:rPr lang="en-US" sz="1400" b="1" dirty="0"/>
              <a:t>R</a:t>
            </a:r>
            <a:r>
              <a:rPr lang="en-US" sz="1400" b="1" dirty="0" smtClean="0"/>
              <a:t>ate </a:t>
            </a:r>
            <a:r>
              <a:rPr lang="en-US" sz="1400" b="1" dirty="0" smtClean="0"/>
              <a:t>between those who did </a:t>
            </a:r>
            <a:r>
              <a:rPr lang="en-US" sz="1400" b="1" dirty="0" smtClean="0"/>
              <a:t>&amp; </a:t>
            </a:r>
            <a:r>
              <a:rPr lang="en-US" sz="1400" b="1" dirty="0" smtClean="0"/>
              <a:t>did not receive peer services differed significantly, </a:t>
            </a:r>
            <a:r>
              <a:rPr lang="en-US" sz="1400" b="1" dirty="0" smtClean="0"/>
              <a:t>p&lt;0.001 in all groups, except East Africans </a:t>
            </a:r>
            <a:endParaRPr lang="en-US" sz="1400" b="1" dirty="0" smtClean="0"/>
          </a:p>
          <a:p>
            <a:r>
              <a:rPr lang="en-US" sz="1400" b="1" dirty="0" smtClean="0"/>
              <a:t>East African includes Somali, Ethiopian, Kenyan, Sudanese </a:t>
            </a:r>
            <a:r>
              <a:rPr lang="en-US" sz="1400" b="1" dirty="0"/>
              <a:t>and Oromo	</a:t>
            </a:r>
            <a:r>
              <a:rPr lang="en-US" sz="1400" b="1" dirty="0" smtClean="0"/>
              <a:t>NH: Non-Hispanic	HP </a:t>
            </a:r>
            <a:r>
              <a:rPr lang="en-US" sz="1400" b="1" dirty="0"/>
              <a:t>2020: Healthy People </a:t>
            </a:r>
            <a:r>
              <a:rPr lang="en-US" sz="1400" b="1" dirty="0" smtClean="0"/>
              <a:t>2020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814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5748"/>
          </a:xfrm>
        </p:spPr>
        <p:txBody>
          <a:bodyPr>
            <a:noAutofit/>
          </a:bodyPr>
          <a:lstStyle/>
          <a:p>
            <a:r>
              <a:rPr lang="en-US" b="1" dirty="0" smtClean="0"/>
              <a:t>Peer BF Support Programs</a:t>
            </a:r>
            <a:r>
              <a:rPr lang="en-US" dirty="0"/>
              <a:t> </a:t>
            </a:r>
            <a:r>
              <a:rPr lang="en-US" b="1" dirty="0" smtClean="0"/>
              <a:t>A</a:t>
            </a:r>
            <a:r>
              <a:rPr lang="en-US" b="1" dirty="0" smtClean="0"/>
              <a:t>dvance Health Equity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91627" y="6146680"/>
            <a:ext cx="9597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Rate between those who did &amp; did not receive peer services differed significantly, p&lt;0.001 in all groups, except East Africans </a:t>
            </a:r>
          </a:p>
          <a:p>
            <a:r>
              <a:rPr lang="en-US" sz="1100" b="1" dirty="0"/>
              <a:t>East African includes Somali, Ethiopian, Kenyan, Sudanese and Oromo	NH: Non-Hispanic	HP 2020: Healthy People 2020</a:t>
            </a:r>
            <a:endParaRPr lang="en-US" sz="11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352139"/>
              </p:ext>
            </p:extLst>
          </p:nvPr>
        </p:nvGraphicFramePr>
        <p:xfrm>
          <a:off x="2439665" y="1376131"/>
          <a:ext cx="7373630" cy="460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069772" y="3125755"/>
            <a:ext cx="58409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Peer </a:t>
            </a:r>
            <a:r>
              <a:rPr lang="en-US" sz="4800" b="1" dirty="0" smtClean="0"/>
              <a:t>BF Program </a:t>
            </a:r>
            <a:r>
              <a:rPr lang="en-US" sz="4800" b="1" dirty="0"/>
              <a:t>E</a:t>
            </a:r>
            <a:r>
              <a:rPr lang="en-US" sz="4800" b="1" dirty="0" smtClean="0"/>
              <a:t>valuation</a:t>
            </a:r>
            <a:endParaRPr lang="en-US" sz="4800" b="1" dirty="0"/>
          </a:p>
        </p:txBody>
      </p:sp>
      <p:pic>
        <p:nvPicPr>
          <p:cNvPr id="9" name="Picture Placeholder 8" descr="mother in hijab and baby girl with headband" title="mom and baby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531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294597"/>
            <a:ext cx="4315146" cy="2195823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r>
              <a:rPr lang="en-US" sz="2800" b="1" dirty="0" smtClean="0"/>
              <a:t>The numbers look good, but do we know the program is really making a difference?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4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MN WIC Demographics</a:t>
            </a:r>
            <a:endParaRPr lang="en-US" sz="5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 smtClean="0"/>
              <a:t>To address health disparities, you need to identify them </a:t>
            </a:r>
          </a:p>
          <a:p>
            <a:pPr marL="457200" lvl="1" indent="0">
              <a:buNone/>
            </a:pPr>
            <a:r>
              <a:rPr lang="en-US" sz="3200" b="1" dirty="0" smtClean="0"/>
              <a:t>Standard race/ethnicity categories are insufficient for distinguishing between diverse cultural groups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 smtClean="0"/>
          </a:p>
          <a:p>
            <a:pPr marL="457200" lvl="1" indent="0">
              <a:buNone/>
            </a:pPr>
            <a:r>
              <a:rPr lang="en-US" dirty="0" smtClean="0"/>
              <a:t>        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2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Challenges in </a:t>
            </a:r>
            <a:r>
              <a:rPr lang="en-US" sz="4800" b="1" dirty="0" smtClean="0"/>
              <a:t>Evaluation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171"/>
            <a:ext cx="10627760" cy="44787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Selection Bias </a:t>
            </a:r>
            <a:endParaRPr lang="en-US" sz="3600" b="1" dirty="0" smtClean="0"/>
          </a:p>
          <a:p>
            <a:pPr marL="914400"/>
            <a:r>
              <a:rPr lang="en-US" sz="2600" b="1" dirty="0" smtClean="0"/>
              <a:t>“Women who accept a peer referral would breastfeed anyway”</a:t>
            </a:r>
          </a:p>
          <a:p>
            <a:pPr marL="914400"/>
            <a:r>
              <a:rPr lang="en-US" sz="2600" b="1" dirty="0" smtClean="0"/>
              <a:t>If women </a:t>
            </a:r>
            <a:r>
              <a:rPr lang="en-US" sz="2600" b="1" dirty="0" smtClean="0"/>
              <a:t>w/ </a:t>
            </a:r>
            <a:r>
              <a:rPr lang="en-US" sz="2600" b="1" dirty="0" smtClean="0"/>
              <a:t>more peer contact </a:t>
            </a:r>
            <a:r>
              <a:rPr lang="en-US" sz="2600" b="1" dirty="0" smtClean="0"/>
              <a:t>BF longer</a:t>
            </a:r>
            <a:r>
              <a:rPr lang="en-US" sz="2600" b="1" dirty="0" smtClean="0"/>
              <a:t>, is it because the peer is helping, or are women who self-select to accept counseling just more motivated to breastfeed?</a:t>
            </a:r>
          </a:p>
          <a:p>
            <a:pPr marL="914400"/>
            <a:r>
              <a:rPr lang="en-US" sz="2600" b="1" dirty="0" smtClean="0"/>
              <a:t>Selection bias is probably present whenever a study can’t be randomized. It is less likely but can still occur in randomized trials.</a:t>
            </a:r>
          </a:p>
          <a:p>
            <a:pPr marL="0" indent="0">
              <a:buNone/>
            </a:pPr>
            <a:r>
              <a:rPr lang="en-US" sz="3400" b="1" dirty="0" smtClean="0"/>
              <a:t>Why not conduct a randomized trial?</a:t>
            </a:r>
          </a:p>
          <a:p>
            <a:pPr marL="914400"/>
            <a:r>
              <a:rPr lang="en-US" b="1" dirty="0" smtClean="0"/>
              <a:t>Cost</a:t>
            </a:r>
          </a:p>
          <a:p>
            <a:pPr marL="914400"/>
            <a:r>
              <a:rPr lang="en-US" b="1" dirty="0" smtClean="0"/>
              <a:t>Feasibility</a:t>
            </a:r>
            <a:r>
              <a:rPr lang="en-US" dirty="0" smtClean="0"/>
              <a:t>: </a:t>
            </a:r>
            <a:r>
              <a:rPr lang="en-US" dirty="0" smtClean="0"/>
              <a:t>in clinic </a:t>
            </a:r>
            <a:r>
              <a:rPr lang="en-US" dirty="0" smtClean="0"/>
              <a:t>environment, </a:t>
            </a:r>
            <a:r>
              <a:rPr lang="en-US" i="1" dirty="0" smtClean="0"/>
              <a:t>not referring </a:t>
            </a:r>
            <a:r>
              <a:rPr lang="en-US" dirty="0" smtClean="0"/>
              <a:t>a woman who could benefit from counseling, for the purposes of study validity, is not ethical</a:t>
            </a:r>
          </a:p>
          <a:p>
            <a:pPr marL="0" indent="0">
              <a:buNone/>
            </a:pPr>
            <a:r>
              <a:rPr lang="en-US" dirty="0" smtClean="0"/>
              <a:t>So </a:t>
            </a:r>
            <a:r>
              <a:rPr lang="en-US" dirty="0" smtClean="0"/>
              <a:t>most randomized studies </a:t>
            </a:r>
            <a:r>
              <a:rPr lang="en-US" b="1" dirty="0" smtClean="0"/>
              <a:t>randomize agencies</a:t>
            </a:r>
            <a:r>
              <a:rPr lang="en-US" dirty="0" smtClean="0"/>
              <a:t>, rather than individuals, to have peer </a:t>
            </a:r>
            <a:r>
              <a:rPr lang="en-US" dirty="0" smtClean="0"/>
              <a:t>counseling.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06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MN Peer BF Program </a:t>
            </a:r>
            <a:r>
              <a:rPr lang="en-US" sz="4800" b="1" dirty="0"/>
              <a:t>E</a:t>
            </a:r>
            <a:r>
              <a:rPr lang="en-US" sz="4800" b="1" dirty="0" smtClean="0"/>
              <a:t>valuatio</a:t>
            </a:r>
            <a:r>
              <a:rPr lang="en-US" sz="4800" dirty="0" smtClean="0"/>
              <a:t>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962"/>
            <a:ext cx="10515600" cy="449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Inspiration for Evaluation</a:t>
            </a:r>
          </a:p>
          <a:p>
            <a:pPr marL="914400"/>
            <a:r>
              <a:rPr lang="en-US" dirty="0" smtClean="0"/>
              <a:t>In </a:t>
            </a:r>
            <a:r>
              <a:rPr lang="en-US" dirty="0" smtClean="0"/>
              <a:t>2012, </a:t>
            </a:r>
            <a:r>
              <a:rPr lang="en-US" dirty="0" smtClean="0"/>
              <a:t>we discovered </a:t>
            </a:r>
            <a:r>
              <a:rPr lang="en-US" dirty="0" smtClean="0"/>
              <a:t>that </a:t>
            </a:r>
            <a:r>
              <a:rPr lang="en-US" dirty="0" smtClean="0"/>
              <a:t>significant </a:t>
            </a:r>
            <a:r>
              <a:rPr lang="en-US" dirty="0" smtClean="0"/>
              <a:t>number of women </a:t>
            </a:r>
            <a:r>
              <a:rPr lang="en-US" i="1" u="sng" dirty="0" smtClean="0"/>
              <a:t>who accepted peer referral </a:t>
            </a:r>
            <a:r>
              <a:rPr lang="en-US" dirty="0" smtClean="0"/>
              <a:t>were never assigned a peer</a:t>
            </a:r>
          </a:p>
          <a:p>
            <a:pPr marL="914400"/>
            <a:r>
              <a:rPr lang="en-US" dirty="0" smtClean="0"/>
              <a:t>Found to be </a:t>
            </a:r>
            <a:r>
              <a:rPr lang="en-US" i="1" dirty="0" smtClean="0"/>
              <a:t>due </a:t>
            </a:r>
            <a:r>
              <a:rPr lang="en-US" i="1" dirty="0" smtClean="0"/>
              <a:t>to work flow issues</a:t>
            </a:r>
            <a:r>
              <a:rPr lang="en-US" dirty="0" smtClean="0"/>
              <a:t>, and </a:t>
            </a:r>
            <a:endParaRPr lang="en-US" dirty="0" smtClean="0"/>
          </a:p>
          <a:p>
            <a:pPr marL="914400"/>
            <a:r>
              <a:rPr lang="en-US" dirty="0" smtClean="0"/>
              <a:t>A</a:t>
            </a:r>
            <a:r>
              <a:rPr lang="en-US" dirty="0" smtClean="0"/>
              <a:t>ppeared </a:t>
            </a:r>
            <a:r>
              <a:rPr lang="en-US" dirty="0" smtClean="0"/>
              <a:t>to </a:t>
            </a:r>
            <a:r>
              <a:rPr lang="en-US" dirty="0" smtClean="0"/>
              <a:t>occur randomly - it </a:t>
            </a:r>
            <a:r>
              <a:rPr lang="en-US" dirty="0" smtClean="0"/>
              <a:t>wasn’t more common for some </a:t>
            </a:r>
            <a:r>
              <a:rPr lang="en-US" dirty="0" smtClean="0"/>
              <a:t>CPAs </a:t>
            </a:r>
            <a:r>
              <a:rPr lang="en-US" dirty="0" smtClean="0"/>
              <a:t>than </a:t>
            </a:r>
            <a:r>
              <a:rPr lang="en-US" dirty="0" smtClean="0"/>
              <a:t>others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Resulted in  development of new </a:t>
            </a:r>
            <a:r>
              <a:rPr lang="en-US" b="1" dirty="0" smtClean="0"/>
              <a:t>report </a:t>
            </a:r>
            <a:r>
              <a:rPr lang="en-US" dirty="0" smtClean="0"/>
              <a:t>to </a:t>
            </a:r>
            <a:r>
              <a:rPr lang="en-US" dirty="0" smtClean="0"/>
              <a:t>prevent incomplete referrals</a:t>
            </a:r>
          </a:p>
          <a:p>
            <a:pPr marL="0" indent="0">
              <a:buNone/>
            </a:pPr>
            <a:r>
              <a:rPr lang="en-US" b="1" dirty="0" smtClean="0"/>
              <a:t>This system flaw provided an opportunity for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33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MN Peer </a:t>
            </a:r>
            <a:r>
              <a:rPr lang="en-US" sz="4800" b="1" dirty="0"/>
              <a:t>BF Program </a:t>
            </a:r>
            <a:r>
              <a:rPr lang="en-US" sz="4800" b="1" dirty="0" smtClean="0"/>
              <a:t>Evaluatio</a:t>
            </a:r>
            <a:r>
              <a:rPr lang="en-US" sz="4800" b="1" dirty="0"/>
              <a:t>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R</a:t>
            </a:r>
            <a:r>
              <a:rPr lang="en-US" sz="3200" b="1" dirty="0" smtClean="0"/>
              <a:t>etrospective </a:t>
            </a:r>
            <a:r>
              <a:rPr lang="en-US" sz="3200" b="1" dirty="0"/>
              <a:t>S</a:t>
            </a:r>
            <a:r>
              <a:rPr lang="en-US" sz="3200" b="1" dirty="0" smtClean="0"/>
              <a:t>tudy </a:t>
            </a:r>
            <a:r>
              <a:rPr lang="en-US" sz="3200" b="1" dirty="0" smtClean="0"/>
              <a:t>was conducted</a:t>
            </a:r>
          </a:p>
          <a:p>
            <a:pPr marL="914400"/>
            <a:r>
              <a:rPr lang="en-US" dirty="0" smtClean="0"/>
              <a:t>All women in the study had accepted </a:t>
            </a:r>
            <a:r>
              <a:rPr lang="en-US" dirty="0" smtClean="0"/>
              <a:t>a peer referral</a:t>
            </a:r>
          </a:p>
          <a:p>
            <a:pPr marL="914400"/>
            <a:r>
              <a:rPr lang="en-US" dirty="0" smtClean="0"/>
              <a:t>Three </a:t>
            </a:r>
            <a:r>
              <a:rPr lang="en-US" dirty="0" smtClean="0"/>
              <a:t>groups were </a:t>
            </a:r>
            <a:r>
              <a:rPr lang="en-US" dirty="0" smtClean="0"/>
              <a:t>compared:</a:t>
            </a:r>
            <a:endParaRPr lang="en-US" dirty="0" smtClean="0"/>
          </a:p>
          <a:p>
            <a:pPr marL="1371600">
              <a:buFont typeface="Courier New" panose="02070309020205020404" pitchFamily="49" charset="0"/>
              <a:buChar char="o"/>
            </a:pPr>
            <a:r>
              <a:rPr lang="en-US" dirty="0" smtClean="0"/>
              <a:t> Women </a:t>
            </a:r>
            <a:r>
              <a:rPr lang="en-US" b="1" i="1" dirty="0" smtClean="0"/>
              <a:t>never </a:t>
            </a:r>
            <a:r>
              <a:rPr lang="en-US" b="1" i="1" dirty="0" smtClean="0"/>
              <a:t>assigned </a:t>
            </a:r>
            <a:r>
              <a:rPr lang="en-US" dirty="0" smtClean="0"/>
              <a:t>to a peer</a:t>
            </a:r>
          </a:p>
          <a:p>
            <a:pPr marL="1371600">
              <a:buFont typeface="Courier New" panose="02070309020205020404" pitchFamily="49" charset="0"/>
              <a:buChar char="o"/>
            </a:pPr>
            <a:r>
              <a:rPr lang="en-US" dirty="0" smtClean="0"/>
              <a:t> Women </a:t>
            </a:r>
            <a:r>
              <a:rPr lang="en-US" b="1" i="1" dirty="0" smtClean="0"/>
              <a:t>assigned </a:t>
            </a:r>
            <a:r>
              <a:rPr lang="en-US" b="1" i="1" dirty="0" smtClean="0"/>
              <a:t>but never successfully contacted</a:t>
            </a:r>
          </a:p>
          <a:p>
            <a:pPr marL="1371600">
              <a:buFont typeface="Courier New" panose="02070309020205020404" pitchFamily="49" charset="0"/>
              <a:buChar char="o"/>
            </a:pPr>
            <a:r>
              <a:rPr lang="en-US" dirty="0" smtClean="0"/>
              <a:t> Women </a:t>
            </a:r>
            <a:r>
              <a:rPr lang="en-US" b="1" i="1" dirty="0" smtClean="0"/>
              <a:t>successfully </a:t>
            </a:r>
            <a:r>
              <a:rPr lang="en-US" b="1" i="1" dirty="0" smtClean="0"/>
              <a:t>contacted </a:t>
            </a:r>
            <a:r>
              <a:rPr lang="en-US" dirty="0" smtClean="0"/>
              <a:t>by a peer at least once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MN Peer BF Program </a:t>
            </a:r>
            <a:r>
              <a:rPr lang="en-US" b="1" dirty="0" smtClean="0"/>
              <a:t>Evaluation - Data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576"/>
            <a:ext cx="10442511" cy="4835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Two </a:t>
            </a:r>
            <a:r>
              <a:rPr lang="en-US" b="1" dirty="0" smtClean="0"/>
              <a:t>Outcomes </a:t>
            </a:r>
            <a:r>
              <a:rPr lang="en-US" b="1" dirty="0" smtClean="0"/>
              <a:t>were </a:t>
            </a:r>
            <a:r>
              <a:rPr lang="en-US" b="1" dirty="0" smtClean="0"/>
              <a:t>Ev</a:t>
            </a:r>
            <a:r>
              <a:rPr lang="en-US" b="1" dirty="0" smtClean="0"/>
              <a:t>aluated</a:t>
            </a:r>
            <a:endParaRPr lang="en-US" b="1" dirty="0" smtClean="0"/>
          </a:p>
          <a:p>
            <a:pPr marL="914400"/>
            <a:r>
              <a:rPr lang="en-US" b="1" dirty="0" smtClean="0"/>
              <a:t>Initiation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en-US" dirty="0" smtClean="0"/>
              <a:t>For </a:t>
            </a:r>
            <a:r>
              <a:rPr lang="en-US" dirty="0" smtClean="0"/>
              <a:t>this outcome, </a:t>
            </a:r>
            <a:r>
              <a:rPr lang="en-US" b="1" dirty="0" smtClean="0"/>
              <a:t>peer contact was defined as prenatal contact only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en-US" dirty="0" smtClean="0"/>
              <a:t>Used </a:t>
            </a:r>
            <a:r>
              <a:rPr lang="en-US" b="1" dirty="0" smtClean="0"/>
              <a:t>logistic </a:t>
            </a:r>
            <a:r>
              <a:rPr lang="en-US" b="1" dirty="0" smtClean="0"/>
              <a:t>regression </a:t>
            </a:r>
            <a:r>
              <a:rPr lang="en-US" dirty="0" smtClean="0"/>
              <a:t>for adjusted odds ratio of initiation</a:t>
            </a:r>
          </a:p>
          <a:p>
            <a:pPr marL="914400"/>
            <a:r>
              <a:rPr lang="en-US" b="1" dirty="0" smtClean="0"/>
              <a:t>Breastfeeding cessation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en-US" dirty="0" smtClean="0"/>
              <a:t>For </a:t>
            </a:r>
            <a:r>
              <a:rPr lang="en-US" dirty="0" smtClean="0"/>
              <a:t>this outcome, prenatal </a:t>
            </a:r>
            <a:r>
              <a:rPr lang="en-US" dirty="0" smtClean="0"/>
              <a:t>&amp; </a:t>
            </a:r>
            <a:r>
              <a:rPr lang="en-US" dirty="0" smtClean="0"/>
              <a:t>postpartum contacts were included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en-US" dirty="0" smtClean="0"/>
              <a:t>Only </a:t>
            </a:r>
            <a:r>
              <a:rPr lang="en-US" dirty="0" smtClean="0"/>
              <a:t>women who </a:t>
            </a:r>
            <a:r>
              <a:rPr lang="en-US" dirty="0" smtClean="0"/>
              <a:t>initiated BF were </a:t>
            </a:r>
            <a:r>
              <a:rPr lang="en-US" dirty="0" smtClean="0"/>
              <a:t>included</a:t>
            </a:r>
          </a:p>
          <a:p>
            <a:pPr marL="1371600" lvl="1">
              <a:buFont typeface="Courier New" panose="02070309020205020404" pitchFamily="49" charset="0"/>
              <a:buChar char="o"/>
            </a:pPr>
            <a:r>
              <a:rPr lang="en-US" dirty="0" smtClean="0"/>
              <a:t>Used </a:t>
            </a:r>
            <a:r>
              <a:rPr lang="en-US" b="1" dirty="0" smtClean="0"/>
              <a:t>Cox </a:t>
            </a:r>
            <a:r>
              <a:rPr lang="en-US" b="1" dirty="0" smtClean="0"/>
              <a:t>regression for hazard ratio </a:t>
            </a:r>
            <a:r>
              <a:rPr lang="en-US" dirty="0" smtClean="0"/>
              <a:t>for complete cessation of breastfeeding </a:t>
            </a:r>
            <a:r>
              <a:rPr lang="en-US" dirty="0" smtClean="0"/>
              <a:t>during infant’s </a:t>
            </a:r>
            <a:r>
              <a:rPr lang="en-US" dirty="0" smtClean="0"/>
              <a:t>first year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893" y="6259810"/>
            <a:ext cx="1011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McCoy MB, Geppert J, Dech L, Richardson M. Associations Between Peer Counseling and Breastfeeding Initiation and Duration: An Analysis of Minnesota Participants in the Special Supplemental Nutrition Program for Women, Infants, and Children (WIC). </a:t>
            </a:r>
            <a:r>
              <a:rPr lang="en-US" sz="1200" b="1" i="1" dirty="0" err="1"/>
              <a:t>Matern</a:t>
            </a:r>
            <a:r>
              <a:rPr lang="en-US" sz="1200" b="1" i="1" dirty="0"/>
              <a:t> Child </a:t>
            </a:r>
            <a:r>
              <a:rPr lang="en-US" sz="1200" b="1" i="1" dirty="0" err="1"/>
              <a:t>Hlth</a:t>
            </a:r>
            <a:r>
              <a:rPr lang="en-US" sz="1200" b="1" i="1" dirty="0"/>
              <a:t> J.</a:t>
            </a:r>
            <a:r>
              <a:rPr lang="en-US" sz="1200" b="1" dirty="0"/>
              <a:t> 2017 Jul 28:1-1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011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MN Peer BF Program Evaluation </a:t>
            </a:r>
            <a:r>
              <a:rPr lang="en-US" b="1" dirty="0" smtClean="0"/>
              <a:t>– </a:t>
            </a:r>
            <a:r>
              <a:rPr lang="en-US" b="1" dirty="0" smtClean="0"/>
              <a:t>Initiation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93" y="1407560"/>
            <a:ext cx="11198518" cy="21149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/>
              <a:t>Women </a:t>
            </a:r>
            <a:r>
              <a:rPr lang="en-US" b="1" u="sng" dirty="0" smtClean="0"/>
              <a:t>w/ Peer Contact </a:t>
            </a:r>
            <a:r>
              <a:rPr lang="en-US" b="1" dirty="0" smtClean="0"/>
              <a:t>significantly </a:t>
            </a:r>
            <a:r>
              <a:rPr lang="en-US" b="1" dirty="0" smtClean="0"/>
              <a:t>more likely to initiate </a:t>
            </a:r>
            <a:r>
              <a:rPr lang="en-US" b="1" dirty="0" smtClean="0"/>
              <a:t>BF</a:t>
            </a:r>
            <a:r>
              <a:rPr lang="en-US" dirty="0" smtClean="0"/>
              <a:t> </a:t>
            </a:r>
            <a:r>
              <a:rPr lang="en-US" dirty="0" smtClean="0"/>
              <a:t>than </a:t>
            </a:r>
            <a:r>
              <a:rPr lang="en-US" u="sng" dirty="0" smtClean="0"/>
              <a:t>women without </a:t>
            </a:r>
            <a:r>
              <a:rPr lang="en-US" dirty="0" smtClean="0"/>
              <a:t>prenatal contact </a:t>
            </a:r>
            <a:r>
              <a:rPr lang="en-US" i="1" dirty="0" smtClean="0"/>
              <a:t>and</a:t>
            </a:r>
            <a:r>
              <a:rPr lang="en-US" dirty="0" smtClean="0"/>
              <a:t> women not assigned a </a:t>
            </a:r>
            <a:r>
              <a:rPr lang="en-US" dirty="0" smtClean="0"/>
              <a:t>peer. 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89% of women </a:t>
            </a:r>
            <a:r>
              <a:rPr lang="en-US" b="1" dirty="0" smtClean="0"/>
              <a:t>w/ </a:t>
            </a:r>
            <a:r>
              <a:rPr lang="en-US" b="1" dirty="0" smtClean="0"/>
              <a:t>contact initiated </a:t>
            </a:r>
            <a:r>
              <a:rPr lang="en-US" b="1" dirty="0" smtClean="0"/>
              <a:t>BF</a:t>
            </a:r>
            <a:r>
              <a:rPr lang="en-US" dirty="0" smtClean="0"/>
              <a:t>, </a:t>
            </a:r>
            <a:r>
              <a:rPr lang="en-US" dirty="0" smtClean="0"/>
              <a:t>compared to 83% of those not successfully contacted and 81% of those not assigned to a peer.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61772"/>
              </p:ext>
            </p:extLst>
          </p:nvPr>
        </p:nvGraphicFramePr>
        <p:xfrm>
          <a:off x="2379499" y="2979506"/>
          <a:ext cx="7267934" cy="3878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082">
                  <a:extLst>
                    <a:ext uri="{9D8B030D-6E8A-4147-A177-3AD203B41FA5}">
                      <a16:colId xmlns:a16="http://schemas.microsoft.com/office/drawing/2014/main" val="1799326063"/>
                    </a:ext>
                  </a:extLst>
                </a:gridCol>
                <a:gridCol w="1539091">
                  <a:extLst>
                    <a:ext uri="{9D8B030D-6E8A-4147-A177-3AD203B41FA5}">
                      <a16:colId xmlns:a16="http://schemas.microsoft.com/office/drawing/2014/main" val="3488054318"/>
                    </a:ext>
                  </a:extLst>
                </a:gridCol>
                <a:gridCol w="1453587">
                  <a:extLst>
                    <a:ext uri="{9D8B030D-6E8A-4147-A177-3AD203B41FA5}">
                      <a16:colId xmlns:a16="http://schemas.microsoft.com/office/drawing/2014/main" val="3682889904"/>
                    </a:ext>
                  </a:extLst>
                </a:gridCol>
                <a:gridCol w="1453587">
                  <a:extLst>
                    <a:ext uri="{9D8B030D-6E8A-4147-A177-3AD203B41FA5}">
                      <a16:colId xmlns:a16="http://schemas.microsoft.com/office/drawing/2014/main" val="2818607755"/>
                    </a:ext>
                  </a:extLst>
                </a:gridCol>
                <a:gridCol w="1453587">
                  <a:extLst>
                    <a:ext uri="{9D8B030D-6E8A-4147-A177-3AD203B41FA5}">
                      <a16:colId xmlns:a16="http://schemas.microsoft.com/office/drawing/2014/main" val="2568065500"/>
                    </a:ext>
                  </a:extLst>
                </a:gridCol>
              </a:tblGrid>
              <a:tr h="87458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</a:t>
                      </a:r>
                      <a:r>
                        <a:rPr lang="en-US" sz="2000" dirty="0" smtClean="0">
                          <a:effectLst/>
                        </a:rPr>
                        <a:t>ogistic Regression Models </a:t>
                      </a:r>
                      <a:r>
                        <a:rPr lang="en-US" sz="2000" dirty="0">
                          <a:effectLst/>
                        </a:rPr>
                        <a:t>for </a:t>
                      </a:r>
                      <a:r>
                        <a:rPr lang="en-US" sz="2000" dirty="0" smtClean="0">
                          <a:effectLst/>
                        </a:rPr>
                        <a:t>BF Initiation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1745947"/>
                  </a:ext>
                </a:extLst>
              </a:tr>
              <a:tr h="949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</a:t>
                      </a:r>
                      <a:r>
                        <a:rPr lang="en-US" sz="1800" b="1" dirty="0" smtClean="0">
                          <a:effectLst/>
                        </a:rPr>
                        <a:t>renatally Assigned </a:t>
                      </a:r>
                      <a:r>
                        <a:rPr lang="en-US" sz="1800" b="1" dirty="0">
                          <a:effectLst/>
                        </a:rPr>
                        <a:t>a peer </a:t>
                      </a:r>
                      <a:r>
                        <a:rPr lang="en-US" sz="1800" b="1" dirty="0" smtClean="0">
                          <a:effectLst/>
                        </a:rPr>
                        <a:t>&amp; Received </a:t>
                      </a:r>
                      <a:r>
                        <a:rPr lang="en-US" sz="1800" b="1" dirty="0">
                          <a:effectLst/>
                        </a:rPr>
                        <a:t>PC services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</a:t>
                      </a:r>
                      <a:r>
                        <a:rPr lang="en-US" sz="1800" b="1" dirty="0" smtClean="0">
                          <a:effectLst/>
                        </a:rPr>
                        <a:t>renatally </a:t>
                      </a:r>
                      <a:r>
                        <a:rPr lang="en-US" sz="1800" b="1" dirty="0">
                          <a:effectLst/>
                        </a:rPr>
                        <a:t>A</a:t>
                      </a:r>
                      <a:r>
                        <a:rPr lang="en-US" sz="1800" b="1" dirty="0" smtClean="0">
                          <a:effectLst/>
                        </a:rPr>
                        <a:t>ssigned </a:t>
                      </a:r>
                      <a:r>
                        <a:rPr lang="en-US" sz="1800" b="1" dirty="0">
                          <a:effectLst/>
                        </a:rPr>
                        <a:t>a peer       </a:t>
                      </a:r>
                      <a:r>
                        <a:rPr lang="en-US" sz="1800" b="1" dirty="0" smtClean="0">
                          <a:effectLst/>
                        </a:rPr>
                        <a:t>but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Did </a:t>
                      </a:r>
                      <a:r>
                        <a:rPr lang="en-US" sz="1800" b="1" dirty="0">
                          <a:effectLst/>
                        </a:rPr>
                        <a:t>N</a:t>
                      </a:r>
                      <a:r>
                        <a:rPr lang="en-US" sz="1800" b="1" dirty="0" smtClean="0">
                          <a:effectLst/>
                        </a:rPr>
                        <a:t>ot </a:t>
                      </a:r>
                      <a:r>
                        <a:rPr lang="en-US" sz="1800" b="1" dirty="0">
                          <a:effectLst/>
                        </a:rPr>
                        <a:t>receive PC services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338583"/>
                  </a:ext>
                </a:extLst>
              </a:tr>
              <a:tr h="500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vs. peer not prenatally assigned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vs. peer not prenatally assigned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737057"/>
                  </a:ext>
                </a:extLst>
              </a:tr>
              <a:tr h="517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Odds Ratio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95% CL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Odds Ratio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95% CL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0125023"/>
                  </a:ext>
                </a:extLst>
              </a:tr>
              <a:tr h="5179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</a:t>
                      </a:r>
                      <a:r>
                        <a:rPr lang="en-US" sz="1600" dirty="0" smtClean="0">
                          <a:effectLst/>
                        </a:rPr>
                        <a:t>nadjusted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1.81**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(1.30-2.50)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(0.83-1.61)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860556"/>
                  </a:ext>
                </a:extLst>
              </a:tr>
              <a:tr h="5179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Adjusted</a:t>
                      </a:r>
                      <a:r>
                        <a:rPr lang="en-US" sz="1600" baseline="300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1.66*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(1.19-2.32)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1.13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(0.80-1.58)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037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4288" y="4818580"/>
            <a:ext cx="204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 smtClean="0"/>
              <a:t>1 </a:t>
            </a:r>
            <a:r>
              <a:rPr lang="en-US" sz="1600" b="1" dirty="0"/>
              <a:t>adjusted for region </a:t>
            </a:r>
            <a:endParaRPr lang="en-US" sz="1600" b="1" dirty="0" smtClean="0"/>
          </a:p>
          <a:p>
            <a:r>
              <a:rPr lang="en-US" sz="1600" b="1" dirty="0" smtClean="0"/>
              <a:t>as </a:t>
            </a:r>
            <a:r>
              <a:rPr lang="en-US" sz="1600" b="1" dirty="0"/>
              <a:t>a </a:t>
            </a:r>
            <a:r>
              <a:rPr lang="en-US" sz="1600" b="1" dirty="0" smtClean="0"/>
              <a:t>confounder</a:t>
            </a:r>
          </a:p>
          <a:p>
            <a:r>
              <a:rPr lang="en-US" sz="1600" b="1" dirty="0" smtClean="0"/>
              <a:t>* </a:t>
            </a:r>
            <a:r>
              <a:rPr lang="en-US" sz="1600" b="1" dirty="0" smtClean="0"/>
              <a:t>=p&lt;.</a:t>
            </a:r>
            <a:r>
              <a:rPr lang="en-US" sz="1600" b="1" dirty="0"/>
              <a:t>01,   ** </a:t>
            </a:r>
            <a:r>
              <a:rPr lang="en-US" sz="1600" b="1" dirty="0" smtClean="0"/>
              <a:t>=p&lt;.</a:t>
            </a:r>
            <a:r>
              <a:rPr lang="en-US" sz="1600" b="1" dirty="0"/>
              <a:t>001</a:t>
            </a:r>
          </a:p>
        </p:txBody>
      </p:sp>
    </p:spTree>
    <p:extLst>
      <p:ext uri="{BB962C8B-B14F-4D97-AF65-F5344CB8AC3E}">
        <p14:creationId xmlns:p14="http://schemas.microsoft.com/office/powerpoint/2010/main" val="1254050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391454" cy="914400"/>
          </a:xfrm>
        </p:spPr>
        <p:txBody>
          <a:bodyPr/>
          <a:lstStyle/>
          <a:p>
            <a:r>
              <a:rPr lang="en-US" b="1" dirty="0"/>
              <a:t>MN Peer BF Program Evaluation – </a:t>
            </a:r>
            <a:r>
              <a:rPr lang="en-US" b="1" dirty="0" smtClean="0"/>
              <a:t>Cessation </a:t>
            </a:r>
            <a:r>
              <a:rPr lang="en-US" b="1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1" y="1380995"/>
            <a:ext cx="5691674" cy="18710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/>
              <a:t>Unadjusted ‘Survival’ of Breastfeeding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5708" r="798"/>
          <a:stretch/>
        </p:blipFill>
        <p:spPr>
          <a:xfrm>
            <a:off x="1825884" y="1772816"/>
            <a:ext cx="6935561" cy="4948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841" y="3288197"/>
            <a:ext cx="2425959" cy="14223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9832" y="6356350"/>
            <a:ext cx="41210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8739" y="6356350"/>
            <a:ext cx="3281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6614" y="6367884"/>
            <a:ext cx="135915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PC services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9159" y="6074976"/>
            <a:ext cx="13591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breastfed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228721" y="3521499"/>
            <a:ext cx="16997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Survival Probability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951" y="1753202"/>
            <a:ext cx="4569573" cy="256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number of subjects at risk and 95% Hall-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Wellner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Bands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97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MN Peer BF Program Evaluation – Cessation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51518"/>
            <a:ext cx="10442511" cy="18710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/>
              <a:t>Women </a:t>
            </a:r>
            <a:r>
              <a:rPr lang="en-US" b="1" u="sng" dirty="0" smtClean="0"/>
              <a:t>w/ </a:t>
            </a:r>
            <a:r>
              <a:rPr lang="en-US" b="1" u="sng" dirty="0" smtClean="0"/>
              <a:t>peer </a:t>
            </a:r>
            <a:r>
              <a:rPr lang="en-US" b="1" dirty="0" smtClean="0"/>
              <a:t>contact </a:t>
            </a:r>
            <a:r>
              <a:rPr lang="en-US" b="1" dirty="0" smtClean="0"/>
              <a:t>at </a:t>
            </a:r>
            <a:r>
              <a:rPr lang="en-US" b="1" u="sng" dirty="0" smtClean="0"/>
              <a:t>significantly lower risk of </a:t>
            </a:r>
            <a:r>
              <a:rPr lang="en-US" b="1" u="sng" dirty="0" smtClean="0"/>
              <a:t>BF </a:t>
            </a:r>
            <a:r>
              <a:rPr lang="en-US" b="1" u="sng" dirty="0" smtClean="0"/>
              <a:t>cessation </a:t>
            </a:r>
            <a:r>
              <a:rPr lang="en-US" dirty="0" smtClean="0"/>
              <a:t>than women without peer contact</a:t>
            </a:r>
          </a:p>
          <a:p>
            <a:pPr marL="457200" lvl="1" indent="0">
              <a:buNone/>
            </a:pPr>
            <a:r>
              <a:rPr lang="en-US" b="1" dirty="0" smtClean="0"/>
              <a:t>Women </a:t>
            </a:r>
            <a:r>
              <a:rPr lang="en-US" b="1" u="sng" dirty="0" smtClean="0"/>
              <a:t>w/out </a:t>
            </a:r>
            <a:r>
              <a:rPr lang="en-US" b="1" u="sng" dirty="0" smtClean="0"/>
              <a:t>pe</a:t>
            </a:r>
            <a:r>
              <a:rPr lang="en-US" b="1" dirty="0" smtClean="0"/>
              <a:t>er contact had </a:t>
            </a:r>
            <a:r>
              <a:rPr lang="en-US" b="1" u="sng" dirty="0" smtClean="0"/>
              <a:t>more than twice the risk of weaning </a:t>
            </a:r>
            <a:r>
              <a:rPr lang="en-US" dirty="0" smtClean="0"/>
              <a:t>during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month </a:t>
            </a:r>
            <a:r>
              <a:rPr lang="en-US" dirty="0" smtClean="0"/>
              <a:t>and </a:t>
            </a:r>
            <a:r>
              <a:rPr lang="en-US" b="1" u="sng" dirty="0" smtClean="0"/>
              <a:t>three times the risk of weaning </a:t>
            </a:r>
            <a:r>
              <a:rPr lang="en-US" dirty="0" smtClean="0"/>
              <a:t>during </a:t>
            </a:r>
            <a:r>
              <a:rPr lang="en-US" dirty="0" smtClean="0"/>
              <a:t>remainder </a:t>
            </a:r>
            <a:r>
              <a:rPr lang="en-US" dirty="0" smtClean="0"/>
              <a:t>of </a:t>
            </a:r>
            <a:r>
              <a:rPr lang="en-US" dirty="0" smtClean="0"/>
              <a:t>baby’s </a:t>
            </a:r>
            <a:r>
              <a:rPr lang="en-US" dirty="0" smtClean="0"/>
              <a:t>first year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0186"/>
              </p:ext>
            </p:extLst>
          </p:nvPr>
        </p:nvGraphicFramePr>
        <p:xfrm>
          <a:off x="2379499" y="3522527"/>
          <a:ext cx="7511633" cy="2632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954">
                  <a:extLst>
                    <a:ext uri="{9D8B030D-6E8A-4147-A177-3AD203B41FA5}">
                      <a16:colId xmlns:a16="http://schemas.microsoft.com/office/drawing/2014/main" val="1799326063"/>
                    </a:ext>
                  </a:extLst>
                </a:gridCol>
                <a:gridCol w="1590698">
                  <a:extLst>
                    <a:ext uri="{9D8B030D-6E8A-4147-A177-3AD203B41FA5}">
                      <a16:colId xmlns:a16="http://schemas.microsoft.com/office/drawing/2014/main" val="3488054318"/>
                    </a:ext>
                  </a:extLst>
                </a:gridCol>
                <a:gridCol w="1502327">
                  <a:extLst>
                    <a:ext uri="{9D8B030D-6E8A-4147-A177-3AD203B41FA5}">
                      <a16:colId xmlns:a16="http://schemas.microsoft.com/office/drawing/2014/main" val="3682889904"/>
                    </a:ext>
                  </a:extLst>
                </a:gridCol>
                <a:gridCol w="1502327">
                  <a:extLst>
                    <a:ext uri="{9D8B030D-6E8A-4147-A177-3AD203B41FA5}">
                      <a16:colId xmlns:a16="http://schemas.microsoft.com/office/drawing/2014/main" val="2818607755"/>
                    </a:ext>
                  </a:extLst>
                </a:gridCol>
                <a:gridCol w="1502327">
                  <a:extLst>
                    <a:ext uri="{9D8B030D-6E8A-4147-A177-3AD203B41FA5}">
                      <a16:colId xmlns:a16="http://schemas.microsoft.com/office/drawing/2014/main" val="2568065500"/>
                    </a:ext>
                  </a:extLst>
                </a:gridCol>
              </a:tblGrid>
              <a:tr h="47314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Cox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Regression Models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Discontinuation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1745947"/>
                  </a:ext>
                </a:extLst>
              </a:tr>
              <a:tr h="690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sng" dirty="0" smtClean="0">
                          <a:effectLst/>
                        </a:rPr>
                        <a:t>Ever </a:t>
                      </a:r>
                      <a:r>
                        <a:rPr lang="en-US" sz="2000" b="1" i="0" u="sng" dirty="0" smtClean="0">
                          <a:effectLst/>
                        </a:rPr>
                        <a:t>Received </a:t>
                      </a:r>
                      <a:r>
                        <a:rPr lang="en-US" sz="2000" b="1" dirty="0">
                          <a:effectLst/>
                        </a:rPr>
                        <a:t>PC </a:t>
                      </a:r>
                      <a:r>
                        <a:rPr lang="en-US" sz="2000" b="1" dirty="0" smtClean="0">
                          <a:effectLst/>
                        </a:rPr>
                        <a:t>services</a:t>
                      </a:r>
                      <a:r>
                        <a:rPr lang="en-US" sz="2000" b="1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sng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Never Received 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PC services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CD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338583"/>
                  </a:ext>
                </a:extLst>
              </a:tr>
              <a:tr h="473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Hazard Ratio Month 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95% CL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Hazard Ratio Months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95% CL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125023"/>
                  </a:ext>
                </a:extLst>
              </a:tr>
              <a:tr h="473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</a:t>
                      </a:r>
                      <a:r>
                        <a:rPr lang="en-US" sz="1600" dirty="0" smtClean="0">
                          <a:effectLst/>
                        </a:rPr>
                        <a:t>nadjusted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0.48**</a:t>
                      </a: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(0.35-0.65)</a:t>
                      </a: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0.35**</a:t>
                      </a: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(0.19-0.64)</a:t>
                      </a: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60556"/>
                  </a:ext>
                </a:extLst>
              </a:tr>
              <a:tr h="473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Adjusted</a:t>
                      </a:r>
                      <a:r>
                        <a:rPr lang="en-US" sz="1600" baseline="300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0.45**</a:t>
                      </a: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(0.33-0.61)</a:t>
                      </a: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0.33**</a:t>
                      </a: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(0.18-0.60)</a:t>
                      </a:r>
                    </a:p>
                  </a:txBody>
                  <a:tcPr marL="68580" marR="68580" marT="0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037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79499" y="6358553"/>
            <a:ext cx="515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 </a:t>
            </a:r>
            <a:r>
              <a:rPr lang="en-US" sz="1200" b="1" dirty="0"/>
              <a:t>adjusted for region as a </a:t>
            </a:r>
            <a:r>
              <a:rPr lang="en-US" sz="1200" b="1" dirty="0" smtClean="0"/>
              <a:t>confounder	* =p&lt;.</a:t>
            </a:r>
            <a:r>
              <a:rPr lang="en-US" sz="1200" b="1" dirty="0"/>
              <a:t>01,   ** </a:t>
            </a:r>
            <a:r>
              <a:rPr lang="en-US" sz="1200" b="1" dirty="0" smtClean="0"/>
              <a:t>=p&lt;.</a:t>
            </a:r>
            <a:r>
              <a:rPr lang="en-US" sz="1200" b="1" dirty="0"/>
              <a:t>001</a:t>
            </a:r>
          </a:p>
        </p:txBody>
      </p:sp>
    </p:spTree>
    <p:extLst>
      <p:ext uri="{BB962C8B-B14F-4D97-AF65-F5344CB8AC3E}">
        <p14:creationId xmlns:p14="http://schemas.microsoft.com/office/powerpoint/2010/main" val="2508930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MN Peer BF Program </a:t>
            </a:r>
            <a:r>
              <a:rPr lang="en-US" b="1" dirty="0" smtClean="0"/>
              <a:t>Evaluation </a:t>
            </a:r>
            <a:r>
              <a:rPr lang="en-US" b="1" dirty="0" smtClean="0"/>
              <a:t>– </a:t>
            </a:r>
            <a:r>
              <a:rPr lang="en-US" b="1" dirty="0"/>
              <a:t>O</a:t>
            </a:r>
            <a:r>
              <a:rPr lang="en-US" b="1" dirty="0" smtClean="0"/>
              <a:t>ther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6914"/>
            <a:ext cx="10442511" cy="4919436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Both </a:t>
            </a:r>
            <a:r>
              <a:rPr lang="en-US" sz="2800" b="1" dirty="0" smtClean="0"/>
              <a:t>associations were confounded by </a:t>
            </a:r>
            <a:r>
              <a:rPr lang="en-US" sz="2800" b="1" dirty="0" smtClean="0"/>
              <a:t>region</a:t>
            </a:r>
            <a:endParaRPr lang="en-US" sz="2800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…….</a:t>
            </a:r>
            <a:r>
              <a:rPr lang="en-US" sz="2000" dirty="0" smtClean="0"/>
              <a:t>probably </a:t>
            </a:r>
            <a:r>
              <a:rPr lang="en-US" sz="2000" dirty="0" smtClean="0"/>
              <a:t>due to regional differences in initiation, duration and health care systems.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Although </a:t>
            </a:r>
            <a:r>
              <a:rPr lang="en-US" sz="2800" b="1" dirty="0" smtClean="0"/>
              <a:t>breastfeeding behavior is heavily influenced by culture</a:t>
            </a:r>
            <a:r>
              <a:rPr lang="en-US" sz="2800" dirty="0" smtClean="0"/>
              <a:t>, </a:t>
            </a:r>
            <a:endParaRPr lang="en-US" sz="2800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the </a:t>
            </a:r>
            <a:r>
              <a:rPr lang="en-US" sz="2800" b="1" dirty="0" smtClean="0"/>
              <a:t>effect of peer services </a:t>
            </a:r>
            <a:r>
              <a:rPr lang="en-US" sz="2800" b="1" i="1" u="sng" dirty="0" smtClean="0"/>
              <a:t>did not vary between races and ethnicities</a:t>
            </a:r>
            <a:r>
              <a:rPr lang="en-US" sz="2800" b="1" dirty="0" smtClean="0"/>
              <a:t>.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 </a:t>
            </a:r>
            <a:r>
              <a:rPr lang="en-US" dirty="0" smtClean="0"/>
              <a:t>other words, </a:t>
            </a:r>
            <a:r>
              <a:rPr lang="en-US" b="1" u="sng" dirty="0" smtClean="0"/>
              <a:t>peers were equally effective </a:t>
            </a:r>
            <a:r>
              <a:rPr lang="en-US" dirty="0" smtClean="0"/>
              <a:t>regardless of the community </a:t>
            </a:r>
            <a:r>
              <a:rPr lang="en-US" dirty="0" smtClean="0"/>
              <a:t>of mothers </a:t>
            </a:r>
            <a:r>
              <a:rPr lang="en-US" dirty="0" smtClean="0"/>
              <a:t>they were serving.</a:t>
            </a:r>
          </a:p>
          <a:p>
            <a:pPr marL="914400" lvl="1"/>
            <a:r>
              <a:rPr lang="en-US" dirty="0" smtClean="0"/>
              <a:t>One </a:t>
            </a:r>
            <a:r>
              <a:rPr lang="en-US" dirty="0" smtClean="0"/>
              <a:t>strength of </a:t>
            </a:r>
            <a:r>
              <a:rPr lang="en-US" dirty="0" smtClean="0"/>
              <a:t>this study </a:t>
            </a:r>
            <a:r>
              <a:rPr lang="en-US" dirty="0" smtClean="0"/>
              <a:t>is that </a:t>
            </a:r>
            <a:r>
              <a:rPr lang="en-US" dirty="0" smtClean="0"/>
              <a:t>US-born </a:t>
            </a:r>
            <a:r>
              <a:rPr lang="en-US" dirty="0" smtClean="0"/>
              <a:t>black and foreign-born black were modeled </a:t>
            </a:r>
            <a:r>
              <a:rPr lang="en-US" dirty="0" smtClean="0"/>
              <a:t>  as </a:t>
            </a:r>
            <a:r>
              <a:rPr lang="en-US" dirty="0" smtClean="0"/>
              <a:t>separate race/ethnicities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24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MN Peer BF Program </a:t>
            </a:r>
            <a:r>
              <a:rPr lang="en-US" b="1" dirty="0" smtClean="0"/>
              <a:t>Evaluation </a:t>
            </a:r>
            <a:r>
              <a:rPr lang="en-US" b="1" dirty="0" smtClean="0"/>
              <a:t>– </a:t>
            </a:r>
            <a:r>
              <a:rPr lang="en-US" b="1" dirty="0"/>
              <a:t>O</a:t>
            </a:r>
            <a:r>
              <a:rPr lang="en-US" b="1" dirty="0" smtClean="0"/>
              <a:t>ther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6914"/>
            <a:ext cx="10442511" cy="49194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 smtClean="0"/>
              <a:t>Other </a:t>
            </a:r>
            <a:r>
              <a:rPr lang="en-US" sz="2800" b="1" dirty="0" smtClean="0"/>
              <a:t>independent predictors for </a:t>
            </a:r>
            <a:r>
              <a:rPr lang="en-US" sz="2800" b="1" dirty="0" smtClean="0"/>
              <a:t>BF: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maternal age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/>
              <a:t>prepregnancy</a:t>
            </a:r>
            <a:r>
              <a:rPr lang="en-US" sz="2800" dirty="0" smtClean="0"/>
              <a:t> BMI 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smoking 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gestational </a:t>
            </a:r>
            <a:r>
              <a:rPr lang="en-US" sz="2800" dirty="0" smtClean="0"/>
              <a:t>age (</a:t>
            </a:r>
            <a:r>
              <a:rPr lang="en-US" sz="2800" dirty="0"/>
              <a:t>for </a:t>
            </a:r>
            <a:r>
              <a:rPr lang="en-US" sz="2800" dirty="0" smtClean="0"/>
              <a:t>initiation</a:t>
            </a:r>
            <a:r>
              <a:rPr lang="en-US" sz="2800" dirty="0" smtClean="0"/>
              <a:t>) </a:t>
            </a:r>
          </a:p>
          <a:p>
            <a:pPr marL="914400" lvl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birth </a:t>
            </a:r>
            <a:r>
              <a:rPr lang="en-US" sz="2800" dirty="0" smtClean="0"/>
              <a:t>weight (for cessation)</a:t>
            </a:r>
          </a:p>
          <a:p>
            <a:pPr marL="457200" lvl="1" indent="0">
              <a:buNone/>
            </a:pPr>
            <a:r>
              <a:rPr lang="en-US" sz="2800" dirty="0" smtClean="0"/>
              <a:t>Additional </a:t>
            </a:r>
            <a:r>
              <a:rPr lang="en-US" sz="2800" dirty="0" smtClean="0"/>
              <a:t>predictors had almost no influence on the association between peer services and breastfeeding outcomes</a:t>
            </a:r>
          </a:p>
          <a:p>
            <a:pPr marL="457200" lvl="1" indent="0">
              <a:buNone/>
            </a:pPr>
            <a:r>
              <a:rPr lang="en-US" sz="2800" dirty="0" smtClean="0"/>
              <a:t>Sensitivity analyses were performed that reaffirmed </a:t>
            </a:r>
            <a:r>
              <a:rPr lang="en-US" sz="2800" dirty="0" smtClean="0"/>
              <a:t>study’s </a:t>
            </a:r>
            <a:r>
              <a:rPr lang="en-US" sz="2800" dirty="0" smtClean="0"/>
              <a:t>findings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50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mother with colorful sweater and baby with pink bow falling asleep at the breast" title="mom and nursing baby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" b="7805"/>
          <a:stretch>
            <a:fillRect/>
          </a:stretch>
        </p:blipFill>
        <p:spPr>
          <a:xfrm>
            <a:off x="0" y="-5241"/>
            <a:ext cx="12192000" cy="6858000"/>
          </a:xfr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9854" y="3722914"/>
            <a:ext cx="2907118" cy="2934194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341563" algn="l"/>
                <a:tab pos="3770313" algn="l"/>
              </a:tabLst>
              <a:defRPr sz="55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 2015, 17% of eligible women were enrolled in the peer program</a:t>
            </a:r>
            <a:endParaRPr lang="en-US" sz="24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732310" y="-5241"/>
            <a:ext cx="5459690" cy="28587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MN </a:t>
            </a:r>
            <a:r>
              <a:rPr lang="en-US" sz="2800" dirty="0"/>
              <a:t>WIC </a:t>
            </a:r>
            <a:r>
              <a:rPr lang="en-US" sz="2800" dirty="0" smtClean="0"/>
              <a:t>programs serve </a:t>
            </a:r>
            <a:r>
              <a:rPr lang="en-US" sz="2800" dirty="0"/>
              <a:t>communities who are less likely to </a:t>
            </a:r>
            <a:r>
              <a:rPr lang="en-US" sz="2800" dirty="0" smtClean="0"/>
              <a:t>BF</a:t>
            </a:r>
            <a:r>
              <a:rPr lang="en-US" sz="2800" dirty="0" smtClean="0"/>
              <a:t> </a:t>
            </a:r>
            <a:r>
              <a:rPr lang="en-US" sz="2800" dirty="0"/>
              <a:t>than the general population, with large diﬀerences in </a:t>
            </a:r>
            <a:r>
              <a:rPr lang="en-US" sz="2800" dirty="0" smtClean="0"/>
              <a:t>BF </a:t>
            </a:r>
            <a:r>
              <a:rPr lang="en-US" sz="2800" dirty="0"/>
              <a:t>initiation </a:t>
            </a:r>
            <a:r>
              <a:rPr lang="en-US" sz="2800" dirty="0" smtClean="0"/>
              <a:t>&amp; duration </a:t>
            </a:r>
            <a:r>
              <a:rPr lang="en-US" sz="2800" dirty="0"/>
              <a:t>by race, ethnicity, and nativity. The WIC </a:t>
            </a:r>
            <a:r>
              <a:rPr lang="en-US" sz="2800" dirty="0" smtClean="0"/>
              <a:t>Peer Program </a:t>
            </a:r>
            <a:r>
              <a:rPr lang="en-US" sz="2800" dirty="0" smtClean="0"/>
              <a:t>is </a:t>
            </a:r>
            <a:r>
              <a:rPr lang="en-US" sz="2800" dirty="0"/>
              <a:t>ideally situated to address these disparities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81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MN WIC Demographics</a:t>
            </a:r>
            <a:endParaRPr lang="en-US" sz="5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 smtClean="0"/>
              <a:t>MN WIC’s efforts to identify groups: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 smtClean="0"/>
              <a:t> Ask individuals who identify as “Black” or “Asian” to  </a:t>
            </a:r>
            <a:r>
              <a:rPr lang="en-US" sz="3200" b="1" u="sng" dirty="0" smtClean="0"/>
              <a:t>choose a cultural identity </a:t>
            </a:r>
            <a:r>
              <a:rPr lang="en-US" sz="3200" b="1" dirty="0" smtClean="0"/>
              <a:t>from a list </a:t>
            </a:r>
          </a:p>
          <a:p>
            <a:pPr marL="457200" lvl="1" indent="0">
              <a:buNone/>
            </a:pPr>
            <a:r>
              <a:rPr lang="en-US" sz="3200" b="1" dirty="0" smtClean="0"/>
              <a:t>				and    </a:t>
            </a:r>
            <a:endParaRPr lang="en-US" sz="32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/>
              <a:t> </a:t>
            </a:r>
            <a:r>
              <a:rPr lang="en-US" sz="3200" b="1" dirty="0" smtClean="0"/>
              <a:t>Link </a:t>
            </a:r>
            <a:r>
              <a:rPr lang="en-US" sz="3200" b="1" u="sng" dirty="0" smtClean="0"/>
              <a:t>to </a:t>
            </a:r>
            <a:r>
              <a:rPr lang="en-US" sz="3200" b="1" u="sng" dirty="0" smtClean="0"/>
              <a:t>BIRTH </a:t>
            </a:r>
            <a:r>
              <a:rPr lang="en-US" sz="3200" b="1" u="sng" dirty="0" smtClean="0"/>
              <a:t>CERTIFICATES </a:t>
            </a:r>
            <a:r>
              <a:rPr lang="en-US" sz="3200" b="1" dirty="0" smtClean="0"/>
              <a:t>using names &amp; DOB </a:t>
            </a:r>
          </a:p>
          <a:p>
            <a:pPr marL="457200" lvl="1" indent="0">
              <a:buNone/>
            </a:pPr>
            <a:r>
              <a:rPr lang="en-US" dirty="0" smtClean="0"/>
              <a:t>         </a:t>
            </a:r>
            <a:r>
              <a:rPr lang="en-US" sz="2800" b="1" dirty="0" smtClean="0"/>
              <a:t>…which </a:t>
            </a:r>
            <a:r>
              <a:rPr lang="en-US" sz="2800" b="1" dirty="0" smtClean="0"/>
              <a:t>provides </a:t>
            </a:r>
            <a:r>
              <a:rPr lang="en-US" sz="2800" b="1" dirty="0" smtClean="0"/>
              <a:t>Mother’s country of origin </a:t>
            </a:r>
            <a:endParaRPr lang="en-US" sz="2800" b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93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MN </a:t>
            </a:r>
            <a:r>
              <a:rPr lang="en-US" b="1" dirty="0" smtClean="0"/>
              <a:t>WIC Peer </a:t>
            </a:r>
            <a:r>
              <a:rPr lang="en-US" b="1" dirty="0"/>
              <a:t>BF </a:t>
            </a:r>
            <a:r>
              <a:rPr lang="en-US" b="1" dirty="0" smtClean="0"/>
              <a:t>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6913"/>
            <a:ext cx="10442511" cy="528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Contacts: 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/>
              <a:t> </a:t>
            </a:r>
            <a:r>
              <a:rPr lang="en-US" sz="2400" b="1" dirty="0" smtClean="0"/>
              <a:t>Linda Dech, MN WIC Peer Program Coordinator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</a:t>
            </a:r>
            <a:r>
              <a:rPr lang="en-US" sz="2400" b="1" dirty="0" smtClean="0">
                <a:hlinkClick r:id="rId3"/>
              </a:rPr>
              <a:t>linda.dech@state.mn.us</a:t>
            </a:r>
            <a:r>
              <a:rPr lang="en-US" sz="2400" b="1" dirty="0" smtClean="0"/>
              <a:t> / 651.201.3649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/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  Marcia McCoy, MN WIC Epidemiologist </a:t>
            </a:r>
          </a:p>
          <a:p>
            <a:pPr marL="6858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  <a:r>
              <a:rPr lang="en-US" sz="2400" b="1" dirty="0" smtClean="0">
                <a:hlinkClick r:id="rId4"/>
              </a:rPr>
              <a:t>marcia.mccoy@state.mn.us</a:t>
            </a:r>
            <a:r>
              <a:rPr lang="en-US" sz="2400" b="1" dirty="0" smtClean="0"/>
              <a:t> / 651.201.4950 </a:t>
            </a:r>
          </a:p>
          <a:p>
            <a:pPr marL="6858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/>
          </a:p>
          <a:p>
            <a:pPr marL="11430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Pat Faulkner, MN WIC Breastfeeding Unit Supervisor </a:t>
            </a:r>
          </a:p>
          <a:p>
            <a:pPr marL="109728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hlinkClick r:id="rId5"/>
              </a:rPr>
              <a:t>patricia.Faulkner@state.mn.us</a:t>
            </a:r>
            <a:r>
              <a:rPr lang="en-US" sz="2400" b="1" dirty="0" smtClean="0"/>
              <a:t> / 651.201.4402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Article available: </a:t>
            </a:r>
            <a:r>
              <a:rPr lang="en-US" sz="1800" b="1" i="1" dirty="0" err="1"/>
              <a:t>Matern</a:t>
            </a:r>
            <a:r>
              <a:rPr lang="en-US" sz="1800" b="1" i="1" dirty="0"/>
              <a:t> Child </a:t>
            </a:r>
            <a:r>
              <a:rPr lang="en-US" sz="1800" b="1" i="1" dirty="0" err="1"/>
              <a:t>Hlth</a:t>
            </a:r>
            <a:r>
              <a:rPr lang="en-US" sz="1800" b="1" i="1" dirty="0"/>
              <a:t> J.</a:t>
            </a:r>
            <a:r>
              <a:rPr lang="en-US" sz="1800" b="1" dirty="0"/>
              <a:t> 2017 Jul 28:1-1</a:t>
            </a:r>
            <a:endParaRPr lang="en-US" sz="18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McCoy </a:t>
            </a:r>
            <a:r>
              <a:rPr lang="en-US" sz="1800" dirty="0"/>
              <a:t>MB, Geppert J, Dech L, Richardson M. Associations Between Peer Counseling and Breastfeeding Initiation and Duration: An Analysis of Minnesota Participants in the Special Supplemental Nutrition Program for Women, Infants, and Children (WIC). </a:t>
            </a:r>
            <a:endParaRPr lang="en-US" sz="18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3521123"/>
            <a:ext cx="10515600" cy="268137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Minnesota WIC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09702" y="6356349"/>
            <a:ext cx="6591993" cy="365125"/>
          </a:xfrm>
        </p:spPr>
        <p:txBody>
          <a:bodyPr/>
          <a:lstStyle/>
          <a:p>
            <a:r>
              <a:rPr lang="en-US" dirty="0"/>
              <a:t>Minnesota WIC Peer Breastfeeding Support Program 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 http://www.health.state.mn.us/divs/fh/wic/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Minnesota’s Growing Diversity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06023" y="1335279"/>
            <a:ext cx="6156816" cy="1406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Groups served by MN WIC</a:t>
            </a:r>
            <a:endParaRPr lang="en-US" sz="3200" b="1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1880377158"/>
                  </p:ext>
                </p:extLst>
              </p:nvPr>
            </p:nvGraphicFramePr>
            <p:xfrm>
              <a:off x="6120882" y="2741390"/>
              <a:ext cx="6141958" cy="413346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9" name="Chart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0882" y="2741390"/>
                <a:ext cx="6141958" cy="41334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ontent Placeholder 6"/>
          <p:cNvSpPr txBox="1">
            <a:spLocks/>
          </p:cNvSpPr>
          <p:nvPr/>
        </p:nvSpPr>
        <p:spPr>
          <a:xfrm>
            <a:off x="0" y="1349724"/>
            <a:ext cx="6156816" cy="1427584"/>
          </a:xfrm>
          <a:prstGeom prst="rect">
            <a:avLst/>
          </a:prstGeom>
          <a:solidFill>
            <a:schemeClr val="bg1"/>
          </a:solidFill>
        </p:spPr>
        <p:txBody>
          <a:bodyPr vert="horz" lIns="228600" tIns="548640" rIns="27432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Infants </a:t>
            </a:r>
            <a:r>
              <a:rPr lang="en-US" sz="3200" b="1" dirty="0"/>
              <a:t>born in </a:t>
            </a:r>
            <a:r>
              <a:rPr lang="en-US" sz="3200" b="1" dirty="0" smtClean="0"/>
              <a:t>Minnesota</a:t>
            </a:r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1266435482"/>
                  </p:ext>
                </p:extLst>
              </p:nvPr>
            </p:nvGraphicFramePr>
            <p:xfrm>
              <a:off x="0" y="2718949"/>
              <a:ext cx="6234419" cy="41866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8" name="Chart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2718949"/>
                <a:ext cx="6234419" cy="41866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82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15" y="152400"/>
            <a:ext cx="10922285" cy="9144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Disparities in BF Initiation – by Cultural Identity </a:t>
            </a:r>
            <a:endParaRPr lang="en-US" sz="4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837566"/>
              </p:ext>
            </p:extLst>
          </p:nvPr>
        </p:nvGraphicFramePr>
        <p:xfrm>
          <a:off x="16502" y="1657102"/>
          <a:ext cx="7000790" cy="520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6"/>
          <p:cNvSpPr txBox="1">
            <a:spLocks/>
          </p:cNvSpPr>
          <p:nvPr/>
        </p:nvSpPr>
        <p:spPr>
          <a:xfrm flipH="1">
            <a:off x="7150811" y="1657102"/>
            <a:ext cx="4941872" cy="490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B13DF"/>
                </a:solidFill>
              </a:rPr>
              <a:t>HMONG infants: </a:t>
            </a:r>
          </a:p>
          <a:p>
            <a:pPr lvl="1"/>
            <a:r>
              <a:rPr lang="en-US" dirty="0" smtClean="0"/>
              <a:t>about</a:t>
            </a:r>
            <a:r>
              <a:rPr lang="en-US" b="1" dirty="0" smtClean="0"/>
              <a:t> </a:t>
            </a:r>
            <a:r>
              <a:rPr lang="en-US" dirty="0" smtClean="0"/>
              <a:t>half are 2</a:t>
            </a:r>
            <a:r>
              <a:rPr lang="en-US" baseline="30000" dirty="0" smtClean="0"/>
              <a:t>nd</a:t>
            </a:r>
            <a:r>
              <a:rPr lang="en-US" dirty="0" smtClean="0"/>
              <a:t> generation </a:t>
            </a:r>
          </a:p>
          <a:p>
            <a:pPr lvl="1"/>
            <a:r>
              <a:rPr lang="en-US" dirty="0" smtClean="0"/>
              <a:t>infants of new immigrant mothers have even lower rates (56.1%)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B13DF"/>
                </a:solidFill>
              </a:rPr>
              <a:t>BLACK infants: </a:t>
            </a:r>
          </a:p>
          <a:p>
            <a:pPr lvl="1"/>
            <a:r>
              <a:rPr lang="en-US" dirty="0" smtClean="0"/>
              <a:t>about half have foreign-born mothers</a:t>
            </a:r>
          </a:p>
          <a:p>
            <a:pPr lvl="1"/>
            <a:r>
              <a:rPr lang="en-US" dirty="0" smtClean="0"/>
              <a:t>overall high initiation rate for Black infants </a:t>
            </a:r>
            <a:r>
              <a:rPr lang="en-US" b="1" dirty="0" smtClean="0"/>
              <a:t>masks lower rates </a:t>
            </a:r>
            <a:r>
              <a:rPr lang="en-US" dirty="0" smtClean="0"/>
              <a:t>among African-American infants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23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Disparities in BF Initiation – by Region </a:t>
            </a:r>
            <a:endParaRPr lang="en-US" sz="48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643568"/>
              </p:ext>
            </p:extLst>
          </p:nvPr>
        </p:nvGraphicFramePr>
        <p:xfrm>
          <a:off x="5103845" y="1567552"/>
          <a:ext cx="6428792" cy="424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ontent Placeholder 3" descr="Screen Clipping">
            <a:hlinkClick r:id="rId4" tooltip="http://www.health.state.mn.us/divs/opi/gov/maps/docs/schsac.pdf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/>
          <a:stretch/>
        </p:blipFill>
        <p:spPr>
          <a:xfrm>
            <a:off x="271905" y="1364294"/>
            <a:ext cx="4488613" cy="50924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583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010" y="0"/>
            <a:ext cx="10695399" cy="136226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Disparities </a:t>
            </a:r>
            <a:r>
              <a:rPr lang="en-US" sz="4800" b="1" dirty="0" smtClean="0"/>
              <a:t>in </a:t>
            </a:r>
            <a:r>
              <a:rPr lang="en-US" sz="4800" b="1" dirty="0" smtClean="0"/>
              <a:t>BF Exclusivity – by Region </a:t>
            </a:r>
            <a:endParaRPr lang="en-US" sz="48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908329"/>
              </p:ext>
            </p:extLst>
          </p:nvPr>
        </p:nvGraphicFramePr>
        <p:xfrm>
          <a:off x="4898571" y="1362269"/>
          <a:ext cx="6455229" cy="540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77401" y="2043604"/>
            <a:ext cx="43562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Exclusivity data </a:t>
            </a:r>
            <a:r>
              <a:rPr lang="en-US" sz="2400" b="1" dirty="0" smtClean="0"/>
              <a:t>collected by most </a:t>
            </a:r>
            <a:r>
              <a:rPr lang="en-US" sz="2400" b="1" dirty="0" smtClean="0"/>
              <a:t>LAs</a:t>
            </a:r>
            <a:endParaRPr lang="en-US" sz="2400" b="1" dirty="0" smtClean="0"/>
          </a:p>
          <a:p>
            <a:endParaRPr lang="en-US" sz="2400" dirty="0">
              <a:hlinkClick r:id="rId4" tooltip="http://www.health.state.mn.us/divs/fh/wic/localagency/reports/bf/info/index.htm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 tooltip="http://www.health.state.mn.us/divs/fh/wic/localagency/reports/index.html"/>
              </a:rPr>
              <a:t>WIC Reports &amp; </a:t>
            </a:r>
            <a:r>
              <a:rPr lang="en-US" dirty="0" smtClean="0">
                <a:hlinkClick r:id="rId5" tooltip="http://www.health.state.mn.us/divs/fh/wic/localagency/reports/index.html"/>
              </a:rPr>
              <a:t>Data</a:t>
            </a:r>
            <a:r>
              <a:rPr lang="en-US" dirty="0" smtClean="0"/>
              <a:t> </a:t>
            </a:r>
          </a:p>
          <a:p>
            <a:r>
              <a:rPr lang="en-US" sz="1400" dirty="0" smtClean="0"/>
              <a:t>       breastfeeding </a:t>
            </a:r>
            <a:r>
              <a:rPr lang="en-US" sz="1400" dirty="0"/>
              <a:t>by race, cultural identity,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smtClean="0"/>
              <a:t>     prenatal </a:t>
            </a:r>
            <a:r>
              <a:rPr lang="en-US" sz="1400" dirty="0"/>
              <a:t>WIC participation, age</a:t>
            </a:r>
          </a:p>
          <a:p>
            <a:endParaRPr lang="en-US" sz="1400" dirty="0" smtClean="0">
              <a:hlinkClick r:id="rId4" tooltip="http://www.health.state.mn.us/divs/fh/wic/localagency/reports/bf/info/index.htm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 tooltip="http://www.health.state.mn.us/divs/fh/wic/localagency/reports/bf/info/index.html"/>
              </a:rPr>
              <a:t>The </a:t>
            </a:r>
            <a:r>
              <a:rPr lang="en-US" dirty="0">
                <a:hlinkClick r:id="rId4" tooltip="http://www.health.state.mn.us/divs/fh/wic/localagency/reports/bf/info/index.html"/>
              </a:rPr>
              <a:t>Importance of Exclusive Breastfeeding during the Hospital </a:t>
            </a:r>
            <a:r>
              <a:rPr lang="en-US" dirty="0" smtClean="0">
                <a:hlinkClick r:id="rId4" tooltip="http://www.health.state.mn.us/divs/fh/wic/localagency/reports/bf/info/index.html"/>
              </a:rPr>
              <a:t>Stay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 tooltip="http://www.health.state.mn.us/divs/fh/wic/localagency/reports/bf/healthequity/undup/index.html"/>
              </a:rPr>
              <a:t>Breastfeeding </a:t>
            </a:r>
            <a:r>
              <a:rPr lang="en-US" dirty="0">
                <a:hlinkClick r:id="rId6" tooltip="http://www.health.state.mn.us/divs/fh/wic/localagency/reports/bf/healthequity/undup/index.html"/>
              </a:rPr>
              <a:t>Exclusivity During Hospital Stay by Race/Ethnicity and Selected Cultural </a:t>
            </a:r>
            <a:r>
              <a:rPr lang="en-US" dirty="0" smtClean="0">
                <a:hlinkClick r:id="rId6" tooltip="http://www.health.state.mn.us/divs/fh/wic/localagency/reports/bf/healthequity/undup/index.html"/>
              </a:rPr>
              <a:t>Identities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85816" y="2763748"/>
            <a:ext cx="996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</a:t>
            </a:r>
          </a:p>
          <a:p>
            <a:r>
              <a:rPr lang="en-US" dirty="0" smtClean="0"/>
              <a:t>Central</a:t>
            </a:r>
          </a:p>
          <a:p>
            <a:endParaRPr lang="en-US" dirty="0"/>
          </a:p>
          <a:p>
            <a:r>
              <a:rPr lang="en-US" dirty="0" smtClean="0"/>
              <a:t>SW</a:t>
            </a:r>
          </a:p>
          <a:p>
            <a:r>
              <a:rPr lang="en-US" dirty="0" smtClean="0"/>
              <a:t>State</a:t>
            </a:r>
          </a:p>
          <a:p>
            <a:r>
              <a:rPr lang="en-US" dirty="0" smtClean="0"/>
              <a:t>Metro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21" y="164387"/>
            <a:ext cx="11666934" cy="103626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Disparities </a:t>
            </a:r>
            <a:r>
              <a:rPr lang="en-US" sz="4000" b="1" dirty="0" smtClean="0"/>
              <a:t>in </a:t>
            </a:r>
            <a:r>
              <a:rPr lang="en-US" sz="4000" b="1" dirty="0" smtClean="0"/>
              <a:t>BF Exclusivity – by Race/Cultural Identity </a:t>
            </a:r>
            <a:endParaRPr lang="en-US" sz="4000" b="1" dirty="0"/>
          </a:p>
        </p:txBody>
      </p:sp>
      <p:graphicFrame>
        <p:nvGraphicFramePr>
          <p:cNvPr id="5" name="Chart 4" descr="Chart of median days breastfed by in-hospital feeding status and race/ethnicity" title="Median days breastfed by race/ethnicity"/>
          <p:cNvGraphicFramePr/>
          <p:nvPr>
            <p:extLst>
              <p:ext uri="{D42A27DB-BD31-4B8C-83A1-F6EECF244321}">
                <p14:modId xmlns:p14="http://schemas.microsoft.com/office/powerpoint/2010/main" val="1200830685"/>
              </p:ext>
            </p:extLst>
          </p:nvPr>
        </p:nvGraphicFramePr>
        <p:xfrm>
          <a:off x="4984698" y="1767155"/>
          <a:ext cx="6738620" cy="432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 descr="In-hospital rates of formula supplementation by race, ethnicity and cultural identity" title="In-hospital rates of formula supplementation by race"/>
          <p:cNvGraphicFramePr/>
          <p:nvPr>
            <p:extLst>
              <p:ext uri="{D42A27DB-BD31-4B8C-83A1-F6EECF244321}">
                <p14:modId xmlns:p14="http://schemas.microsoft.com/office/powerpoint/2010/main" val="2089356335"/>
              </p:ext>
            </p:extLst>
          </p:nvPr>
        </p:nvGraphicFramePr>
        <p:xfrm>
          <a:off x="158621" y="1767155"/>
          <a:ext cx="4610036" cy="454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82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0" y="287065"/>
            <a:ext cx="4369355" cy="3160984"/>
          </a:xfrm>
        </p:spPr>
        <p:txBody>
          <a:bodyPr>
            <a:normAutofit/>
          </a:bodyPr>
          <a:lstStyle/>
          <a:p>
            <a:r>
              <a:rPr lang="en-US" b="1" dirty="0" smtClean="0"/>
              <a:t>WIC BF Data </a:t>
            </a:r>
            <a:r>
              <a:rPr lang="en-US" b="1" dirty="0" smtClean="0"/>
              <a:t>on </a:t>
            </a:r>
            <a:br>
              <a:rPr lang="en-US" b="1" dirty="0" smtClean="0"/>
            </a:br>
            <a:r>
              <a:rPr lang="en-US" b="1" dirty="0" err="1" smtClean="0"/>
              <a:t>on</a:t>
            </a:r>
            <a:r>
              <a:rPr lang="en-US" b="1" dirty="0" smtClean="0"/>
              <a:t> MN WIC </a:t>
            </a:r>
            <a:br>
              <a:rPr lang="en-US" b="1" dirty="0" smtClean="0"/>
            </a:br>
            <a:r>
              <a:rPr lang="en-US" b="1" dirty="0" smtClean="0"/>
              <a:t>Website</a:t>
            </a:r>
            <a:endParaRPr lang="en-US" b="1" dirty="0"/>
          </a:p>
        </p:txBody>
      </p:sp>
      <p:sp>
        <p:nvSpPr>
          <p:cNvPr id="2" name="Picture Placeholder 1" descr="scren shot of MDH WIC web page with links to WIC data" title="screen shot of MDH WIC page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 descr="screen shot of WIC Reports &amp; Data web page" title="screen shot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447" y="287066"/>
            <a:ext cx="9221641" cy="563110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7476" y="6272266"/>
            <a:ext cx="6924389" cy="365125"/>
          </a:xfrm>
        </p:spPr>
        <p:txBody>
          <a:bodyPr/>
          <a:lstStyle/>
          <a:p>
            <a:r>
              <a:rPr lang="en-US" sz="1600" b="1" dirty="0" smtClean="0"/>
              <a:t>http</a:t>
            </a:r>
            <a:r>
              <a:rPr lang="en-US" sz="1600" b="1" dirty="0"/>
              <a:t>://</a:t>
            </a:r>
            <a:r>
              <a:rPr lang="en-US" sz="1600" b="1" dirty="0" smtClean="0"/>
              <a:t>www.health.state.mn.us/divs/fh/wic/localagency/reports/index.html</a:t>
            </a:r>
            <a:endParaRPr lang="en-US" sz="16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76A200-3168-4D33-A718-3974884CE863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6F5552E-7FA5-401C-A5C1-DF343DC4B3F7}" vid="{00869514-4466-4273-82D4-87EB9D687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40cd5a-8d85-4c94-8b3b-dcb04460a05d">3EUZQJVPJPKD-1734757124-28</_dlc_DocId>
    <_dlc_DocIdUrl xmlns="a340cd5a-8d85-4c94-8b3b-dcb04460a05d">
      <Url>https://inside.mn.gov/sites/MDH/permanent/comm_proj/_layouts/15/DocIdRedir.aspx?ID=3EUZQJVPJPKD-1734757124-28</Url>
      <Description>3EUZQJVPJPKD-1734757124-28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0AF960DE3C4A92E1BEB231BBDACE" ma:contentTypeVersion="0" ma:contentTypeDescription="Create a new document." ma:contentTypeScope="" ma:versionID="82899579051dc9e5f49494bf955404b0">
  <xsd:schema xmlns:xsd="http://www.w3.org/2001/XMLSchema" xmlns:xs="http://www.w3.org/2001/XMLSchema" xmlns:p="http://schemas.microsoft.com/office/2006/metadata/properties" xmlns:ns2="a340cd5a-8d85-4c94-8b3b-dcb04460a05d" targetNamespace="http://schemas.microsoft.com/office/2006/metadata/properties" ma:root="true" ma:fieldsID="db02e23880311bbb15d0b1434d17a118" ns2:_="">
    <xsd:import namespace="a340cd5a-8d85-4c94-8b3b-dcb04460a0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0cd5a-8d85-4c94-8b3b-dcb04460a0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A1386-9537-4EA6-B9A3-FB7D154FAC23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a340cd5a-8d85-4c94-8b3b-dcb04460a05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97F3D0-D31E-40E5-80D0-AD0B09EC31F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62FC8F2-806C-4782-9382-CDEEF98BF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0cd5a-8d85-4c94-8b3b-dcb04460a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MDH PowerPoint</Template>
  <TotalTime>1960</TotalTime>
  <Words>2505</Words>
  <Application>Microsoft Office PowerPoint</Application>
  <PresentationFormat>Widescreen</PresentationFormat>
  <Paragraphs>367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NeueHaasGroteskText Std</vt:lpstr>
      <vt:lpstr>Times New Roman</vt:lpstr>
      <vt:lpstr>Wingdings</vt:lpstr>
      <vt:lpstr>MN.IT</vt:lpstr>
      <vt:lpstr>Peer Breastfeeding Support Advances Health Equity</vt:lpstr>
      <vt:lpstr>MN WIC Demographics</vt:lpstr>
      <vt:lpstr>MN WIC Demographics</vt:lpstr>
      <vt:lpstr>Minnesota’s Growing Diversity</vt:lpstr>
      <vt:lpstr>Disparities in BF Initiation – by Cultural Identity </vt:lpstr>
      <vt:lpstr>Disparities in BF Initiation – by Region </vt:lpstr>
      <vt:lpstr>Disparities in BF Exclusivity – by Region </vt:lpstr>
      <vt:lpstr>Disparities in BF Exclusivity – by Race/Cultural Identity </vt:lpstr>
      <vt:lpstr>WIC BF Data on  on MN WIC  Website</vt:lpstr>
      <vt:lpstr>MN Peer Program Fact Sheet</vt:lpstr>
      <vt:lpstr>MN Peer BF Program</vt:lpstr>
      <vt:lpstr>MN Peer BF Program - Background</vt:lpstr>
      <vt:lpstr>PowerPoint Presentation</vt:lpstr>
      <vt:lpstr>Participation in Peer BF Program</vt:lpstr>
      <vt:lpstr>Participation in Peer Program – by Race/Ethnicity </vt:lpstr>
      <vt:lpstr> BF Initiation &amp; Duration – Peer Program   </vt:lpstr>
      <vt:lpstr>Peer BF Support Programs Advance Health Equity</vt:lpstr>
      <vt:lpstr>Peer BF Support Programs Advance Health Equity</vt:lpstr>
      <vt:lpstr>Peer BF Program Evaluation</vt:lpstr>
      <vt:lpstr>Challenges in Evaluation</vt:lpstr>
      <vt:lpstr>MN Peer BF Program Evaluation</vt:lpstr>
      <vt:lpstr>MN Peer BF Program Evaluation</vt:lpstr>
      <vt:lpstr>MN Peer BF Program Evaluation - Data Analysis </vt:lpstr>
      <vt:lpstr>MN Peer BF Program Evaluation – Initiation Results</vt:lpstr>
      <vt:lpstr>MN Peer BF Program Evaluation – Cessation Results</vt:lpstr>
      <vt:lpstr>MN Peer BF Program Evaluation – Cessation Results</vt:lpstr>
      <vt:lpstr>MN Peer BF Program Evaluation – Other Findings</vt:lpstr>
      <vt:lpstr>MN Peer BF Program Evaluation – Other Findings</vt:lpstr>
      <vt:lpstr>PowerPoint Presentation</vt:lpstr>
      <vt:lpstr>MN WIC Peer BF Program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Bloomington Peer Breastfeeding Support Program</dc:title>
  <dc:subject>PowerPoint Template</dc:subject>
  <dc:creator>McCoy, Marcia (MDH)</dc:creator>
  <cp:keywords>PowerPoint, Template</cp:keywords>
  <dc:description>Version 1.1, Released 8-2016</dc:description>
  <cp:lastModifiedBy>Faulkner, Patricia (MDH)</cp:lastModifiedBy>
  <cp:revision>128</cp:revision>
  <cp:lastPrinted>2018-01-24T17:38:47Z</cp:lastPrinted>
  <dcterms:created xsi:type="dcterms:W3CDTF">2017-09-26T15:43:28Z</dcterms:created>
  <dcterms:modified xsi:type="dcterms:W3CDTF">2018-03-30T19:23:35Z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0x0101006B0F0AF960DE3C4A92E1BEB231BBDACE</vt:lpwstr>
  </property>
  <property fmtid="{D5CDD505-2E9C-101B-9397-08002B2CF9AE}" pid="3" name="_dlc_DocIdItemGuid">
    <vt:lpwstr>51612d0f-3fe8-4978-a8d9-f384c5e0293e</vt:lpwstr>
  </property>
</Properties>
</file>