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7"/>
  </p:notesMasterIdLst>
  <p:sldIdLst>
    <p:sldId id="258" r:id="rId3"/>
    <p:sldId id="259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7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274A-31FB-4EFE-B77D-DFEB496C4D9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FD9E-0548-417A-B2C8-9EC4D87D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3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0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1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0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" y="0"/>
            <a:ext cx="9144000" cy="118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797"/>
            <a:ext cx="9144000" cy="9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877"/>
            <a:ext cx="9144000" cy="914123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05800" y="6549154"/>
            <a:ext cx="762000" cy="307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BA3FA7-BEB2-4323-A93B-546EB2C3331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mclaughlin@ers.usd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676400"/>
          </a:xfrm>
        </p:spPr>
        <p:txBody>
          <a:bodyPr/>
          <a:lstStyle/>
          <a:p>
            <a:r>
              <a:rPr lang="en-US" sz="3600" dirty="0" smtClean="0"/>
              <a:t>The Economics of Food Vendors Specialized to Serving the Women, Infants, and Children (WIC) Program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30480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Patrick W. McLaughlin</a:t>
            </a:r>
          </a:p>
          <a:p>
            <a:pPr algn="ctr"/>
            <a:r>
              <a:rPr lang="en-US" sz="1600" b="1" dirty="0" smtClean="0"/>
              <a:t>USDA-Economic Research Service</a:t>
            </a:r>
          </a:p>
          <a:p>
            <a:pPr algn="ctr"/>
            <a:endParaRPr lang="en-US" sz="800" b="1" dirty="0"/>
          </a:p>
          <a:p>
            <a:pPr algn="ctr"/>
            <a:r>
              <a:rPr lang="en-US" sz="1600" b="1" dirty="0" smtClean="0"/>
              <a:t>Tina L. Saitone</a:t>
            </a:r>
          </a:p>
          <a:p>
            <a:pPr algn="ctr"/>
            <a:r>
              <a:rPr lang="en-US" sz="1600" b="1" dirty="0" smtClean="0"/>
              <a:t>University of California, Davis, Dept. of Ag &amp; Resource Economics</a:t>
            </a:r>
          </a:p>
          <a:p>
            <a:pPr algn="ctr"/>
            <a:endParaRPr lang="en-US" sz="800" b="1" dirty="0"/>
          </a:p>
          <a:p>
            <a:pPr algn="ctr"/>
            <a:r>
              <a:rPr lang="en-US" sz="1600" b="1" dirty="0" smtClean="0"/>
              <a:t>Richard J. Sexton</a:t>
            </a:r>
          </a:p>
          <a:p>
            <a:pPr algn="ctr"/>
            <a:r>
              <a:rPr lang="en-US" sz="1600" b="1" dirty="0"/>
              <a:t>University of California, Davis, Dept. of Ag &amp; Resource </a:t>
            </a:r>
            <a:r>
              <a:rPr lang="en-US" sz="1600" b="1" dirty="0" smtClean="0"/>
              <a:t>Economics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34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views expressed are those of the author(s) and should not be attributed to the Economic Research Service or </a:t>
            </a:r>
            <a:r>
              <a:rPr lang="en-US" dirty="0" smtClean="0"/>
              <a:t>USDA.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Novo Participant Ratio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97" y="1600200"/>
            <a:ext cx="5900206" cy="4525963"/>
          </a:xfrm>
        </p:spPr>
      </p:pic>
    </p:spTree>
    <p:extLst>
      <p:ext uri="{BB962C8B-B14F-4D97-AF65-F5344CB8AC3E}">
        <p14:creationId xmlns:p14="http://schemas.microsoft.com/office/powerpoint/2010/main" val="31675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Novo Participant Ratio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97" y="1600200"/>
            <a:ext cx="5900206" cy="4525963"/>
          </a:xfrm>
        </p:spPr>
      </p:pic>
    </p:spTree>
    <p:extLst>
      <p:ext uri="{BB962C8B-B14F-4D97-AF65-F5344CB8AC3E}">
        <p14:creationId xmlns:p14="http://schemas.microsoft.com/office/powerpoint/2010/main" val="6523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Entrants appear to do at least as well as incumbent vendors in attracting and retaining participants</a:t>
            </a:r>
          </a:p>
          <a:p>
            <a:pPr lvl="1"/>
            <a:r>
              <a:rPr lang="en-US" dirty="0" smtClean="0"/>
              <a:t>A50 vendors may have less attrition compared to large vendors</a:t>
            </a:r>
          </a:p>
          <a:p>
            <a:pPr lvl="1"/>
            <a:r>
              <a:rPr lang="en-US" dirty="0" smtClean="0"/>
              <a:t>Minimal difference in vendor types’ de novo participation ratios</a:t>
            </a:r>
          </a:p>
          <a:p>
            <a:r>
              <a:rPr lang="en-US" dirty="0" smtClean="0"/>
              <a:t>Unclear impacts of entry in low-income, low-access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Featured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between WIC vendor market share and average redemption costs</a:t>
            </a:r>
          </a:p>
          <a:p>
            <a:r>
              <a:rPr lang="en-US" dirty="0" smtClean="0"/>
              <a:t>Simulation of redemption costs and shopping trip travel distances if A50 vendors hypothetically removed from CA WIC vendor stock</a:t>
            </a:r>
          </a:p>
        </p:txBody>
      </p:sp>
    </p:spTree>
    <p:extLst>
      <p:ext uri="{BB962C8B-B14F-4D97-AF65-F5344CB8AC3E}">
        <p14:creationId xmlns:p14="http://schemas.microsoft.com/office/powerpoint/2010/main" val="40941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Patrick McLaughlin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patrick.mclaughlin@ers.usda.gov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containment in part targets WIC vendors</a:t>
            </a:r>
          </a:p>
          <a:p>
            <a:r>
              <a:rPr lang="en-US" dirty="0" smtClean="0"/>
              <a:t>Little known about the economics of vendors</a:t>
            </a:r>
          </a:p>
          <a:p>
            <a:pPr lvl="1"/>
            <a:r>
              <a:rPr lang="en-US" dirty="0" smtClean="0"/>
              <a:t>Study using WIC benefit redemption data</a:t>
            </a:r>
          </a:p>
          <a:p>
            <a:pPr lvl="1"/>
            <a:r>
              <a:rPr lang="en-US" dirty="0" smtClean="0"/>
              <a:t>E.G., assess the performance of a group in terms of geographic access or cost-effectiveness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WIC Program</a:t>
            </a:r>
          </a:p>
          <a:p>
            <a:pPr lvl="1"/>
            <a:r>
              <a:rPr lang="en-US" dirty="0" smtClean="0"/>
              <a:t>Paper voucher redemptions, Oct. 09 – March 12</a:t>
            </a:r>
          </a:p>
          <a:p>
            <a:pPr lvl="1"/>
            <a:r>
              <a:rPr lang="en-US" dirty="0" smtClean="0"/>
              <a:t>Large increase in number of vendors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moratorium on authorization in May 12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Vendor Types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Large (5+ registers)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Small (1-4 registers)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A50 (&gt;= 50% food sales from WIC)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98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 Food Access (USDA Food Access Research Access)</a:t>
            </a:r>
          </a:p>
          <a:p>
            <a:pPr lvl="1"/>
            <a:r>
              <a:rPr lang="en-US" dirty="0" smtClean="0"/>
              <a:t>Low-income, low-access: 1/3 of census tract residents ½ mile or more from nearest supermarket</a:t>
            </a:r>
          </a:p>
          <a:p>
            <a:pPr lvl="1"/>
            <a:r>
              <a:rPr lang="en-US" dirty="0" smtClean="0"/>
              <a:t>Versus Normal Access</a:t>
            </a:r>
          </a:p>
        </p:txBody>
      </p:sp>
    </p:spTree>
    <p:extLst>
      <p:ext uri="{BB962C8B-B14F-4D97-AF65-F5344CB8AC3E}">
        <p14:creationId xmlns:p14="http://schemas.microsoft.com/office/powerpoint/2010/main" val="36620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Entrant’s contribution to access by vendor type, food access status</a:t>
            </a:r>
          </a:p>
          <a:p>
            <a:pPr lvl="1"/>
            <a:r>
              <a:rPr lang="en-US" dirty="0" smtClean="0"/>
              <a:t>Two measures computed using redemption data</a:t>
            </a:r>
          </a:p>
          <a:p>
            <a:pPr lvl="1"/>
            <a:r>
              <a:rPr lang="en-US" dirty="0" smtClean="0"/>
              <a:t>Geographic focus: counties of Greater Los Angeles area</a:t>
            </a:r>
          </a:p>
          <a:p>
            <a:pPr lvl="2"/>
            <a:r>
              <a:rPr lang="en-US" dirty="0" smtClean="0"/>
              <a:t>Los Angeles, Orange, Riverside, San Bernardino, and Ventura Counties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occurs when a WIC customer patronizes a vendor today but does not return for at least t months</a:t>
            </a:r>
          </a:p>
          <a:p>
            <a:r>
              <a:rPr lang="en-US" dirty="0" smtClean="0"/>
              <a:t>What value for t?</a:t>
            </a:r>
          </a:p>
          <a:p>
            <a:pPr lvl="1"/>
            <a:r>
              <a:rPr lang="en-US" dirty="0" smtClean="0"/>
              <a:t>t=1 </a:t>
            </a:r>
            <a:r>
              <a:rPr lang="en-US" dirty="0" smtClean="0">
                <a:sym typeface="Wingdings" panose="05000000000000000000" pitchFamily="2" charset="2"/>
              </a:rPr>
              <a:t> propensity to shop around (opposite of store loyalty)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t=3  criticalness to participants’ WIC food access, highly correlated with never returning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Attrition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97" y="1600200"/>
            <a:ext cx="5900206" cy="4525963"/>
          </a:xfrm>
        </p:spPr>
      </p:pic>
    </p:spTree>
    <p:extLst>
      <p:ext uri="{BB962C8B-B14F-4D97-AF65-F5344CB8AC3E}">
        <p14:creationId xmlns:p14="http://schemas.microsoft.com/office/powerpoint/2010/main" val="1526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Attrition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97" y="1600200"/>
            <a:ext cx="5900206" cy="4525963"/>
          </a:xfrm>
        </p:spPr>
      </p:pic>
    </p:spTree>
    <p:extLst>
      <p:ext uri="{BB962C8B-B14F-4D97-AF65-F5344CB8AC3E}">
        <p14:creationId xmlns:p14="http://schemas.microsoft.com/office/powerpoint/2010/main" val="41412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Novo Participant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Definition: a vendor’s ratio of new-to-WIC customers to all WIC customer</a:t>
            </a:r>
          </a:p>
          <a:p>
            <a:pPr lvl="1"/>
            <a:r>
              <a:rPr lang="en-US" dirty="0" smtClean="0"/>
              <a:t>How long is a participant “new”?</a:t>
            </a:r>
          </a:p>
          <a:p>
            <a:r>
              <a:rPr lang="en-US" dirty="0" smtClean="0"/>
              <a:t>Purpose: did some (entrant) vendors cause participants to enroll compared to other vendors?</a:t>
            </a:r>
          </a:p>
          <a:p>
            <a:pPr lvl="1"/>
            <a:r>
              <a:rPr lang="en-US" dirty="0" smtClean="0"/>
              <a:t>Counter-factual is critical: vendors facing same broad participation trends</a:t>
            </a:r>
          </a:p>
          <a:p>
            <a:pPr lvl="1"/>
            <a:r>
              <a:rPr lang="en-US" dirty="0" smtClean="0"/>
              <a:t>All else equal, if entrants have higher proportion of new WIC customers then perhaps caused new enrollment</a:t>
            </a:r>
          </a:p>
        </p:txBody>
      </p:sp>
    </p:spTree>
    <p:extLst>
      <p:ext uri="{BB962C8B-B14F-4D97-AF65-F5344CB8AC3E}">
        <p14:creationId xmlns:p14="http://schemas.microsoft.com/office/powerpoint/2010/main" val="7604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S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458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ERS Title Page</vt:lpstr>
      <vt:lpstr>Custom Design</vt:lpstr>
      <vt:lpstr>The Economics of Food Vendors Specialized to Serving the Women, Infants, and Children (WIC) Program</vt:lpstr>
      <vt:lpstr>Motivation</vt:lpstr>
      <vt:lpstr>Research Context</vt:lpstr>
      <vt:lpstr>Research Context</vt:lpstr>
      <vt:lpstr>Research Context</vt:lpstr>
      <vt:lpstr>Vendor Attrition</vt:lpstr>
      <vt:lpstr>Vendor Attrition</vt:lpstr>
      <vt:lpstr>Vendor Attrition</vt:lpstr>
      <vt:lpstr>De Novo Participant Ratio</vt:lpstr>
      <vt:lpstr>De Novo Participant Ratio</vt:lpstr>
      <vt:lpstr>De Novo Participant Ratio</vt:lpstr>
      <vt:lpstr>Takeaways</vt:lpstr>
      <vt:lpstr>Not Featured</vt:lpstr>
      <vt:lpstr>Thank you!</vt:lpstr>
    </vt:vector>
  </TitlesOfParts>
  <Company>USDA-ERS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ctaylor</dc:creator>
  <cp:lastModifiedBy>McLaughlin, Patrick - ERS</cp:lastModifiedBy>
  <cp:revision>43</cp:revision>
  <dcterms:created xsi:type="dcterms:W3CDTF">2014-04-29T12:26:48Z</dcterms:created>
  <dcterms:modified xsi:type="dcterms:W3CDTF">2017-03-30T19:25:59Z</dcterms:modified>
</cp:coreProperties>
</file>