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7" r:id="rId3"/>
    <p:sldId id="290" r:id="rId4"/>
    <p:sldId id="258" r:id="rId5"/>
    <p:sldId id="323" r:id="rId6"/>
    <p:sldId id="292" r:id="rId7"/>
    <p:sldId id="288" r:id="rId8"/>
    <p:sldId id="289" r:id="rId9"/>
    <p:sldId id="310" r:id="rId10"/>
    <p:sldId id="267" r:id="rId11"/>
    <p:sldId id="264" r:id="rId12"/>
    <p:sldId id="266" r:id="rId13"/>
    <p:sldId id="268" r:id="rId14"/>
    <p:sldId id="329" r:id="rId15"/>
    <p:sldId id="270" r:id="rId16"/>
    <p:sldId id="293" r:id="rId17"/>
    <p:sldId id="332" r:id="rId18"/>
    <p:sldId id="319" r:id="rId19"/>
    <p:sldId id="308" r:id="rId20"/>
    <p:sldId id="278" r:id="rId2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5" autoAdjust="0"/>
    <p:restoredTop sz="82229"/>
  </p:normalViewPr>
  <p:slideViewPr>
    <p:cSldViewPr snapToGrid="0">
      <p:cViewPr varScale="1">
        <p:scale>
          <a:sx n="96" d="100"/>
          <a:sy n="96" d="100"/>
        </p:scale>
        <p:origin x="10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Ever Breastfed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 w="9525" cap="rnd" cmpd="sng" algn="ctr">
              <a:solidFill>
                <a:schemeClr val="accent6">
                  <a:shade val="50000"/>
                  <a:tint val="76000"/>
                  <a:alpha val="60000"/>
                  <a:hueMod val="94000"/>
                </a:schemeClr>
              </a:solidFill>
              <a:prstDash val="solid"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2016</c:v>
                </c:pt>
              </c:numCache>
            </c:numRef>
          </c:cat>
          <c:val>
            <c:numRef>
              <c:f>Sheet1!$B$2:$B$8</c:f>
              <c:numCache>
                <c:formatCode>0.00%</c:formatCode>
                <c:ptCount val="7"/>
                <c:pt idx="0">
                  <c:v>0.79800000000000004</c:v>
                </c:pt>
                <c:pt idx="1">
                  <c:v>0.88900000000000001</c:v>
                </c:pt>
                <c:pt idx="2">
                  <c:v>0.84499999999999997</c:v>
                </c:pt>
                <c:pt idx="3">
                  <c:v>0.90800000000000003</c:v>
                </c:pt>
                <c:pt idx="4">
                  <c:v>0.91800000000000004</c:v>
                </c:pt>
                <c:pt idx="5">
                  <c:v>0.84399999999999997</c:v>
                </c:pt>
                <c:pt idx="6">
                  <c:v>0.92900000000000005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F8-44A7-BC8F-6B5C07AB26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Exclusive Breastfeeding at 3 Months</c:v>
                </c:pt>
              </c:strCache>
            </c:strRef>
          </c:tx>
          <c:spPr>
            <a:solidFill>
              <a:schemeClr val="accent6"/>
            </a:solidFill>
            <a:ln w="9525" cap="rnd" cmpd="sng" algn="ctr">
              <a:solidFill>
                <a:schemeClr val="accent6">
                  <a:shade val="50000"/>
                  <a:tint val="76000"/>
                  <a:alpha val="60000"/>
                  <a:hueMod val="94000"/>
                </a:schemeClr>
              </a:solidFill>
              <a:prstDash val="solid"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2016</c:v>
                </c:pt>
              </c:numCache>
            </c:numRef>
          </c:cat>
          <c:val>
            <c:numRef>
              <c:f>Sheet1!$C$2:$C$8</c:f>
              <c:numCache>
                <c:formatCode>0.00%</c:formatCode>
                <c:ptCount val="7"/>
                <c:pt idx="0">
                  <c:v>0.46700000000000003</c:v>
                </c:pt>
                <c:pt idx="1">
                  <c:v>0.41499999999999998</c:v>
                </c:pt>
                <c:pt idx="2">
                  <c:v>0.495</c:v>
                </c:pt>
                <c:pt idx="3">
                  <c:v>0.52400000000000002</c:v>
                </c:pt>
                <c:pt idx="4">
                  <c:v>0.60299999999999998</c:v>
                </c:pt>
                <c:pt idx="5">
                  <c:v>0.40200000000000002</c:v>
                </c:pt>
                <c:pt idx="6">
                  <c:v>0.56699999999999995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F8-44A7-BC8F-6B5C07AB26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Exclusive Breastfeeding at 6 Months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 w="9525" cap="rnd" cmpd="sng" algn="ctr">
              <a:solidFill>
                <a:schemeClr val="accent6">
                  <a:shade val="50000"/>
                  <a:tint val="76000"/>
                  <a:alpha val="60000"/>
                  <a:hueMod val="94000"/>
                </a:schemeClr>
              </a:solidFill>
              <a:prstDash val="solid"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2016</c:v>
                </c:pt>
              </c:numCache>
            </c:numRef>
          </c:cat>
          <c:val>
            <c:numRef>
              <c:f>Sheet1!$D$2:$D$8</c:f>
              <c:numCache>
                <c:formatCode>0.00%</c:formatCode>
                <c:ptCount val="7"/>
                <c:pt idx="0">
                  <c:v>0.17699999999999999</c:v>
                </c:pt>
                <c:pt idx="1">
                  <c:v>0.218</c:v>
                </c:pt>
                <c:pt idx="2">
                  <c:v>0.221</c:v>
                </c:pt>
                <c:pt idx="3">
                  <c:v>0.23200000000000001</c:v>
                </c:pt>
                <c:pt idx="4">
                  <c:v>0.27</c:v>
                </c:pt>
                <c:pt idx="5">
                  <c:v>0.248</c:v>
                </c:pt>
                <c:pt idx="6">
                  <c:v>0.28100000000000003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1F8-44A7-BC8F-6B5C07AB26D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77567392"/>
        <c:axId val="177575968"/>
      </c:barChart>
      <c:catAx>
        <c:axId val="17756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rnd" cmpd="sng" algn="ctr">
            <a:solidFill>
              <a:schemeClr val="dk1">
                <a:tint val="75000"/>
                <a:tint val="76000"/>
                <a:alpha val="60000"/>
                <a:hueMod val="94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575968"/>
        <c:crosses val="autoZero"/>
        <c:auto val="1"/>
        <c:lblAlgn val="ctr"/>
        <c:lblOffset val="100"/>
        <c:noMultiLvlLbl val="0"/>
      </c:catAx>
      <c:valAx>
        <c:axId val="177575968"/>
        <c:scaling>
          <c:orientation val="minMax"/>
        </c:scaling>
        <c:delete val="0"/>
        <c:axPos val="l"/>
        <c:majorGridlines>
          <c:spPr>
            <a:ln w="9525" cap="rnd" cmpd="sng" algn="ctr">
              <a:solidFill>
                <a:schemeClr val="dk1">
                  <a:tint val="75000"/>
                  <a:tint val="76000"/>
                  <a:alpha val="60000"/>
                  <a:hueMod val="94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9525" cap="rnd" cmpd="sng" algn="ctr">
            <a:solidFill>
              <a:schemeClr val="dk1">
                <a:tint val="75000"/>
                <a:tint val="76000"/>
                <a:alpha val="60000"/>
                <a:hueMod val="94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567392"/>
        <c:crosses val="autoZero"/>
        <c:crossBetween val="between"/>
      </c:valAx>
      <c:spPr>
        <a:solidFill>
          <a:schemeClr val="accent6">
            <a:tint val="2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rnd" cmpd="sng" algn="ctr">
      <a:solidFill>
        <a:schemeClr val="dk1">
          <a:tint val="75000"/>
          <a:tint val="76000"/>
          <a:alpha val="60000"/>
          <a:hueMod val="94000"/>
        </a:schemeClr>
      </a:solidFill>
      <a:prstDash val="solid"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35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 mods="ignoreCSTransforms">
      <cs:styleClr val="0">
        <a:shade val="25000"/>
      </cs:styleClr>
    </cs:lnRef>
    <cs:fillRef idx="1" mods="ignoreCSTransforms">
      <cs:styleClr val="0">
        <a:shade val="25000"/>
      </cs:styl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 mods="ignoreCSTransforms">
      <cs:styleClr val="0">
        <a:tint val="20000"/>
      </cs:styl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 mods="ignoreCSTransforms">
      <cs:styleClr val="0">
        <a:shade val="25000"/>
      </cs:styleClr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29D777E-2924-9F4E-BD28-A860DA15AF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2BECD7-9551-0D4F-9EC3-6E7824025B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809FA-B33C-F44F-BCB6-8A2E6668391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107D8B8-2DB6-2843-87C3-EB22B9FDB7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2763DE-42E8-DF42-93CA-63CDFE60D8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67C7D-763D-4641-B32C-5CD97523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41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218FB82-9BA5-48FB-8CCA-44DCBFA38E27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0FFF136-4878-42AA-B3FF-CC8147667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9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618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71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618">
              <a:defRPr/>
            </a:pPr>
            <a:endParaRPr lang="en-US" sz="29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17A4B-B90A-0748-95FB-89F32374AB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64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  <a:p>
            <a:r>
              <a:rPr lang="en-US" dirty="0"/>
              <a:t> </a:t>
            </a:r>
          </a:p>
          <a:p>
            <a:pPr defTabSz="466618">
              <a:defRPr/>
            </a:pPr>
            <a:r>
              <a:rPr lang="en-US" i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2F9-8896-FE46-B9C0-C6C07F9E30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04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hangingPunct="0"/>
            <a:endParaRPr lang="en-US" dirty="0"/>
          </a:p>
          <a:p>
            <a:r>
              <a:rPr lang="en-US" dirty="0"/>
              <a:t> </a:t>
            </a:r>
          </a:p>
          <a:p>
            <a:pPr hangingPunct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17A4B-B90A-0748-95FB-89F32374AB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6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FF136-4878-42AA-B3FF-CC81476677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05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17A4B-B90A-0748-95FB-89F32374AB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25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2F9-8896-FE46-B9C0-C6C07F9E30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68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26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FF136-4878-42AA-B3FF-CC81476677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03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FF136-4878-42AA-B3FF-CC81476677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4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FF136-4878-42AA-B3FF-CC81476677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6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FF136-4878-42AA-B3FF-CC81476677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43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FF136-4878-42AA-B3FF-CC81476677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12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pPr defTabSz="466618"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17A4B-B90A-0748-95FB-89F32374AB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8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FF136-4878-42AA-B3FF-CC81476677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25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618">
              <a:defRPr/>
            </a:pPr>
            <a:endParaRPr lang="en-US" sz="2900" b="1" dirty="0"/>
          </a:p>
          <a:p>
            <a:pPr defTabSz="466618">
              <a:defRPr/>
            </a:pPr>
            <a:endParaRPr lang="en-US" dirty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2F9-8896-FE46-B9C0-C6C07F9E30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99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FF136-4878-42AA-B3FF-CC81476677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53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FF136-4878-42AA-B3FF-CC81476677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76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618">
              <a:defRPr/>
            </a:pPr>
            <a:endParaRPr lang="en-AU" dirty="0"/>
          </a:p>
          <a:p>
            <a:pPr defTabSz="466618">
              <a:defRPr/>
            </a:pPr>
            <a:endParaRPr lang="en-US" dirty="0"/>
          </a:p>
          <a:p>
            <a:pPr defTabSz="466618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17A4B-B90A-0748-95FB-89F32374AB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6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729C-93FC-4C37-8DCC-E296B35B127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A9AF-AFCE-4E11-B41E-1191FCBAA8B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65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729C-93FC-4C37-8DCC-E296B35B127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A9AF-AFCE-4E11-B41E-1191FCBAA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2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729C-93FC-4C37-8DCC-E296B35B127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A9AF-AFCE-4E11-B41E-1191FCBAA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55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729C-93FC-4C37-8DCC-E296B35B127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A9AF-AFCE-4E11-B41E-1191FCBAA8B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4667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729C-93FC-4C37-8DCC-E296B35B127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A9AF-AFCE-4E11-B41E-1191FCBAA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5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729C-93FC-4C37-8DCC-E296B35B127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A9AF-AFCE-4E11-B41E-1191FCBAA8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8508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729C-93FC-4C37-8DCC-E296B35B127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A9AF-AFCE-4E11-B41E-1191FCBAA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61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729C-93FC-4C37-8DCC-E296B35B127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A9AF-AFCE-4E11-B41E-1191FCBAA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79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729C-93FC-4C37-8DCC-E296B35B127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A9AF-AFCE-4E11-B41E-1191FCBAA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3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729C-93FC-4C37-8DCC-E296B35B127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A9AF-AFCE-4E11-B41E-1191FCBAA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729C-93FC-4C37-8DCC-E296B35B127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A9AF-AFCE-4E11-B41E-1191FCBAA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1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729C-93FC-4C37-8DCC-E296B35B127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A9AF-AFCE-4E11-B41E-1191FCBAA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5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729C-93FC-4C37-8DCC-E296B35B127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A9AF-AFCE-4E11-B41E-1191FCBAA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1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729C-93FC-4C37-8DCC-E296B35B127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A9AF-AFCE-4E11-B41E-1191FCBAA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8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729C-93FC-4C37-8DCC-E296B35B127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A9AF-AFCE-4E11-B41E-1191FCBAA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4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729C-93FC-4C37-8DCC-E296B35B127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A9AF-AFCE-4E11-B41E-1191FCBAA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729C-93FC-4C37-8DCC-E296B35B127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A9AF-AFCE-4E11-B41E-1191FCBAA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8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026729C-93FC-4C37-8DCC-E296B35B127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0C7A9AF-AFCE-4E11-B41E-1191FCBAA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28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iff"/><Relationship Id="rId3" Type="http://schemas.openxmlformats.org/officeDocument/2006/relationships/image" Target="../media/image22.tiff"/><Relationship Id="rId7" Type="http://schemas.openxmlformats.org/officeDocument/2006/relationships/image" Target="../media/image26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tiff"/><Relationship Id="rId11" Type="http://schemas.openxmlformats.org/officeDocument/2006/relationships/image" Target="../media/image29.jpg"/><Relationship Id="rId5" Type="http://schemas.openxmlformats.org/officeDocument/2006/relationships/image" Target="../media/image24.tiff"/><Relationship Id="rId10" Type="http://schemas.openxmlformats.org/officeDocument/2006/relationships/image" Target="../media/image5.png"/><Relationship Id="rId4" Type="http://schemas.openxmlformats.org/officeDocument/2006/relationships/image" Target="../media/image23.tiff"/><Relationship Id="rId9" Type="http://schemas.openxmlformats.org/officeDocument/2006/relationships/image" Target="../media/image2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galloway@cdhd.Idaho.go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bennettc@slhs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" y="3258355"/>
            <a:ext cx="4512180" cy="2971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18" y="2066011"/>
            <a:ext cx="4659747" cy="3396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073" y="0"/>
            <a:ext cx="11573770" cy="1754659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Bridging the Gap: A Partnership Between  a Hospital System and </a:t>
            </a:r>
            <a:br>
              <a:rPr lang="en-US" sz="3200" b="1" dirty="0"/>
            </a:br>
            <a:r>
              <a:rPr lang="en-US" sz="3200" b="1" dirty="0"/>
              <a:t>WIC Breastfeeding Peer Counselors and Staff</a:t>
            </a:r>
            <a:endParaRPr lang="en-US" sz="3200" b="1" dirty="0"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204" y="2375719"/>
            <a:ext cx="5278220" cy="584531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latin typeface="Cambria"/>
                <a:cs typeface="Cambria"/>
              </a:rPr>
              <a:t>Cindy Galloway, RDN, LD, IBCLC</a:t>
            </a:r>
          </a:p>
          <a:p>
            <a:endParaRPr lang="en-US" sz="2800" b="1" dirty="0">
              <a:solidFill>
                <a:srgbClr val="000000"/>
              </a:solidFill>
              <a:latin typeface="Cambria"/>
              <a:cs typeface="Cambria"/>
            </a:endParaRPr>
          </a:p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CF88D235-029C-4F45-A69B-9819A414CAF9}"/>
              </a:ext>
            </a:extLst>
          </p:cNvPr>
          <p:cNvSpPr txBox="1">
            <a:spLocks/>
          </p:cNvSpPr>
          <p:nvPr/>
        </p:nvSpPr>
        <p:spPr>
          <a:xfrm>
            <a:off x="5502967" y="5771110"/>
            <a:ext cx="6520068" cy="6253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Cambria"/>
                <a:cs typeface="Cambria"/>
              </a:rPr>
              <a:t>Cindi Faith Bennett, MN, RN, IBCLC</a:t>
            </a:r>
          </a:p>
          <a:p>
            <a:endParaRPr lang="en-US" sz="2800" b="1" dirty="0">
              <a:solidFill>
                <a:srgbClr val="000000"/>
              </a:solidFill>
              <a:latin typeface="Cambria"/>
              <a:cs typeface="Cambr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217" y="184046"/>
            <a:ext cx="10882583" cy="82820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How: The Journey Begins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368" b="368"/>
          <a:stretch/>
        </p:blipFill>
        <p:spPr>
          <a:xfrm>
            <a:off x="2165176" y="1243932"/>
            <a:ext cx="3582484" cy="327836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016181" y="1243932"/>
            <a:ext cx="5531034" cy="5179259"/>
          </a:xfrm>
        </p:spPr>
        <p:txBody>
          <a:bodyPr>
            <a:normAutofit/>
          </a:bodyPr>
          <a:lstStyle/>
          <a:p>
            <a:r>
              <a:rPr lang="en-AU" sz="3600" b="1" dirty="0"/>
              <a:t>Phase 1</a:t>
            </a:r>
            <a:r>
              <a:rPr lang="en-AU" sz="3600" dirty="0"/>
              <a:t>: Engage Stakeholders</a:t>
            </a:r>
          </a:p>
          <a:p>
            <a:r>
              <a:rPr lang="en-AU" sz="3600" b="1" dirty="0"/>
              <a:t>Phase 2</a:t>
            </a:r>
            <a:r>
              <a:rPr lang="en-AU" sz="3600" dirty="0"/>
              <a:t>:Create the Process</a:t>
            </a:r>
            <a:endParaRPr lang="en-AU" sz="3600" b="1" dirty="0"/>
          </a:p>
          <a:p>
            <a:r>
              <a:rPr lang="en-AU" sz="3600" b="1" dirty="0"/>
              <a:t>Phase 3</a:t>
            </a:r>
            <a:r>
              <a:rPr lang="en-AU" sz="3600" dirty="0"/>
              <a:t>:Diffuse the Process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17" y="2975626"/>
            <a:ext cx="3937561" cy="367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529" y="365125"/>
            <a:ext cx="9029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WHAT: Normalize Breastfeeding Peer Counselors to the Hospital Setting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037" y="2122713"/>
            <a:ext cx="5702533" cy="3632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037" y="2085390"/>
            <a:ext cx="5702533" cy="363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9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369" y="104931"/>
            <a:ext cx="9269261" cy="12291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WHY: WIC Breastfeeding Peer Counselors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1499741"/>
            <a:ext cx="10363200" cy="4905529"/>
          </a:xfrm>
        </p:spPr>
        <p:txBody>
          <a:bodyPr vert="horz"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>
                <a:solidFill>
                  <a:srgbClr val="002060"/>
                </a:solidFill>
              </a:rPr>
              <a:t>    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sz="3000" b="1" dirty="0"/>
              <a:t>The Surgeon General’s Call to Action to Support Breastfeeding:</a:t>
            </a:r>
          </a:p>
          <a:p>
            <a:pPr lvl="1"/>
            <a:r>
              <a:rPr lang="en-US" sz="3000" dirty="0"/>
              <a:t>Advocates the need for partnerships between hospital and community-based organization</a:t>
            </a:r>
          </a:p>
          <a:p>
            <a:pPr lvl="1"/>
            <a:r>
              <a:rPr lang="en-US" sz="3000" dirty="0"/>
              <a:t>Reinforce programs that provide breastfeeding peer counseling</a:t>
            </a:r>
          </a:p>
          <a:p>
            <a:pPr marL="468630" lvl="1" indent="0">
              <a:buNone/>
            </a:pPr>
            <a:r>
              <a:rPr lang="en-US" sz="3000" b="1" dirty="0"/>
              <a:t>WIC Breastfeeding Peer counselors have a long history in the community:</a:t>
            </a:r>
          </a:p>
          <a:p>
            <a:pPr lvl="1">
              <a:buFont typeface="Arial" charset="0"/>
              <a:buChar char="•"/>
            </a:pPr>
            <a:r>
              <a:rPr lang="en-US" sz="3000" dirty="0"/>
              <a:t>Recruited and hired from WIC’s target population</a:t>
            </a:r>
          </a:p>
          <a:p>
            <a:pPr lvl="1">
              <a:buFont typeface="Arial" charset="0"/>
              <a:buChar char="•"/>
            </a:pPr>
            <a:r>
              <a:rPr lang="en-US" sz="3000" dirty="0"/>
              <a:t>Provide anticipatory guidance </a:t>
            </a:r>
          </a:p>
          <a:p>
            <a:pPr lvl="1">
              <a:buFont typeface="Arial" charset="0"/>
              <a:buChar char="•"/>
            </a:pPr>
            <a:r>
              <a:rPr lang="en-US" sz="3000" dirty="0"/>
              <a:t>Provided one on one support</a:t>
            </a:r>
          </a:p>
          <a:p>
            <a:pPr lvl="1">
              <a:buFont typeface="Arial" charset="0"/>
              <a:buChar char="•"/>
            </a:pPr>
            <a:r>
              <a:rPr lang="en-US" sz="3000" dirty="0"/>
              <a:t>Provide breastfeeding classes</a:t>
            </a:r>
          </a:p>
          <a:p>
            <a:pPr marL="0" indent="0">
              <a:buNone/>
            </a:pPr>
            <a:r>
              <a:rPr lang="en-US" sz="3000" b="1" dirty="0"/>
              <a:t>      Breastfeeding Peer Counselors improve:</a:t>
            </a:r>
          </a:p>
          <a:p>
            <a:pPr lvl="1"/>
            <a:r>
              <a:rPr lang="en-US" sz="3000" dirty="0"/>
              <a:t>Initiation, duration and exclusivity</a:t>
            </a:r>
          </a:p>
          <a:p>
            <a:endParaRPr lang="en-US" sz="1200" dirty="0"/>
          </a:p>
          <a:p>
            <a:pPr lvl="1">
              <a:buFont typeface="Arial" charset="0"/>
              <a:buChar char="•"/>
            </a:pPr>
            <a:endParaRPr lang="en-US" sz="3000" dirty="0"/>
          </a:p>
          <a:p>
            <a:pPr lvl="1">
              <a:buFont typeface="Wingdings" charset="2"/>
              <a:buChar char="Ø"/>
            </a:pPr>
            <a:endParaRPr lang="en-US" sz="2800" dirty="0"/>
          </a:p>
          <a:p>
            <a:pPr lvl="1">
              <a:buFont typeface="Wingdings" charset="2"/>
              <a:buChar char="Ø"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lvl="1">
              <a:buFont typeface="Wingdings" charset="2"/>
              <a:buChar char="Ø"/>
            </a:pPr>
            <a:endParaRPr lang="en-US" sz="2800" dirty="0"/>
          </a:p>
          <a:p>
            <a:pPr lvl="1">
              <a:buFont typeface="Wingdings" charset="2"/>
              <a:buChar char="Ø"/>
            </a:pPr>
            <a:endParaRPr lang="en-US" sz="2800" dirty="0"/>
          </a:p>
          <a:p>
            <a:pPr lvl="2">
              <a:buFont typeface="Wingdings" charset="2"/>
              <a:buChar char="Ø"/>
            </a:pPr>
            <a:endParaRPr lang="en-US" sz="1800" dirty="0"/>
          </a:p>
          <a:p>
            <a:pPr marL="468630" lvl="1" indent="0">
              <a:buNone/>
            </a:pPr>
            <a:endParaRPr lang="en-US" sz="2000" dirty="0"/>
          </a:p>
          <a:p>
            <a:pPr lvl="1"/>
            <a:endParaRPr lang="en-US" dirty="0"/>
          </a:p>
          <a:p>
            <a:pPr marL="46863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HOW: Engage Stakeholders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12981882"/>
              </p:ext>
            </p:extLst>
          </p:nvPr>
        </p:nvGraphicFramePr>
        <p:xfrm>
          <a:off x="929148" y="582818"/>
          <a:ext cx="9718766" cy="496157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59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593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11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9" marR="549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Key Stakeholders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9" marR="54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Needs, Wants &amp; Expectations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9" marR="5491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72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Physicians and Other Care Givers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NICU MDs, Administration Leadership, Nurses, Lactation Consultants, NICU Team, Central District Health WIC Breastfeeding Peer Counselors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9" marR="54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Improved outcomes, improved care of the LPI breastfeeding dyad (Normalizing WIC BPCs into Hospital Setting)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9" marR="5491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36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Organizations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St. Luke’s Children’s Hospital and CDHD Boise WIC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9" marR="54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Enhanced efficiency, cost containment, community partnership, WIC BPC first visit with LPI in NICU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9" marR="5491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70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Patients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Breastfeeding moms with a LPI in the NICU and on WIC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9" marR="54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Improved patients’ experience with 1 initial visit in the hospital, continued support once infant is discharged home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19" marR="5491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9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61701F-4883-A14C-9DF9-C02A5CE10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222422"/>
            <a:ext cx="4937656" cy="1039640"/>
          </a:xfrm>
        </p:spPr>
        <p:txBody>
          <a:bodyPr/>
          <a:lstStyle/>
          <a:p>
            <a:r>
              <a:rPr lang="en-US" sz="3200" b="1" dirty="0">
                <a:cs typeface="Arial"/>
              </a:rPr>
              <a:t>HOW: Stakeholder Concerns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551FCD-624F-7E4E-8378-C0BA7CF64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4932564"/>
          </a:xfrm>
        </p:spPr>
        <p:txBody>
          <a:bodyPr>
            <a:normAutofit fontScale="70000" lnSpcReduction="20000"/>
          </a:bodyPr>
          <a:lstStyle/>
          <a:p>
            <a:pPr lvl="0" hangingPunct="0"/>
            <a:r>
              <a:rPr lang="en-US" sz="4000" dirty="0">
                <a:cs typeface="Cambria"/>
              </a:rPr>
              <a:t>Misunderstanding</a:t>
            </a:r>
            <a:r>
              <a:rPr lang="en-US" sz="4000" dirty="0"/>
              <a:t> the role of the breastfeeding peer counselors in the hospital</a:t>
            </a:r>
          </a:p>
          <a:p>
            <a:pPr lvl="0" hangingPunct="0"/>
            <a:r>
              <a:rPr lang="en-US" sz="4000" dirty="0"/>
              <a:t>Concerns about the breastfeeding peer counselors’ presence and role on the hospital unit</a:t>
            </a:r>
            <a:endParaRPr lang="en-US" sz="4000" dirty="0">
              <a:cs typeface="Cambria"/>
            </a:endParaRPr>
          </a:p>
          <a:p>
            <a:pPr lvl="0" hangingPunct="0"/>
            <a:r>
              <a:rPr lang="en-US" sz="4000" dirty="0">
                <a:cs typeface="Cambria"/>
              </a:rPr>
              <a:t>Concerns that WIC peer counselors are not IBCLCs</a:t>
            </a:r>
          </a:p>
          <a:p>
            <a:pPr lvl="0" hangingPunct="0"/>
            <a:r>
              <a:rPr lang="en-US" sz="4000" dirty="0">
                <a:cs typeface="Cambria"/>
              </a:rPr>
              <a:t>Will the process make work for us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F9904B0-DA4A-224B-A963-74679FE34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4891" y="222422"/>
            <a:ext cx="4937655" cy="1039640"/>
          </a:xfrm>
        </p:spPr>
        <p:txBody>
          <a:bodyPr/>
          <a:lstStyle/>
          <a:p>
            <a:r>
              <a:rPr lang="en-US" sz="3200" b="1" dirty="0"/>
              <a:t>HOW: Create &amp; Pilot the 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DEB3EB2-76FD-B84A-B7F4-E9900C076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3745" y="1262062"/>
            <a:ext cx="4929188" cy="5274662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Organizational Pathway Maps</a:t>
            </a:r>
          </a:p>
          <a:p>
            <a:r>
              <a:rPr lang="en-US" sz="4000" dirty="0"/>
              <a:t>Authorization Forms </a:t>
            </a:r>
          </a:p>
          <a:p>
            <a:r>
              <a:rPr lang="en-US" sz="4000" dirty="0"/>
              <a:t>Education of Staff</a:t>
            </a:r>
          </a:p>
          <a:p>
            <a:r>
              <a:rPr lang="en-US" sz="4000" dirty="0"/>
              <a:t>Education of WIC Peer Counselors</a:t>
            </a:r>
          </a:p>
          <a:p>
            <a:r>
              <a:rPr lang="en-US" sz="4000" dirty="0"/>
              <a:t>Scripting</a:t>
            </a:r>
          </a:p>
          <a:p>
            <a:r>
              <a:rPr lang="en-US" sz="4000" dirty="0"/>
              <a:t>Hospital tour with WIC Breastfeeding staff</a:t>
            </a:r>
          </a:p>
          <a:p>
            <a:r>
              <a:rPr lang="en-US" sz="4000" dirty="0"/>
              <a:t>Go live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15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WIC Algorith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39" r="-30439"/>
          <a:stretch>
            <a:fillRect/>
          </a:stretch>
        </p:blipFill>
        <p:spPr>
          <a:xfrm>
            <a:off x="5536843" y="169053"/>
            <a:ext cx="7817207" cy="35406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388" y="3709719"/>
            <a:ext cx="2844965" cy="2930183"/>
          </a:xfrm>
          <a:prstGeom prst="rect">
            <a:avLst/>
          </a:prstGeom>
        </p:spPr>
      </p:pic>
      <p:pic>
        <p:nvPicPr>
          <p:cNvPr id="8" name="Content Placeholder 3" descr="NICU LC Algorithm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46" r="-30446"/>
          <a:stretch>
            <a:fillRect/>
          </a:stretch>
        </p:blipFill>
        <p:spPr>
          <a:xfrm>
            <a:off x="3421557" y="2719274"/>
            <a:ext cx="6598950" cy="40603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06" y="269006"/>
            <a:ext cx="7042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BUILDING A COMMUNICATION BRIDGE </a:t>
            </a:r>
            <a:endParaRPr lang="en-US" sz="36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A2A359E-3A1C-D947-981D-28EF97C2D871}"/>
              </a:ext>
            </a:extLst>
          </p:cNvPr>
          <p:cNvSpPr/>
          <p:nvPr/>
        </p:nvSpPr>
        <p:spPr>
          <a:xfrm>
            <a:off x="88014" y="2853201"/>
            <a:ext cx="4521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Introduction of the BPCs to hospital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Lactation office, supplies, communication binder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Role played with scripting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First time BPC visits Cindy or Laurie will accompany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Casual dress with badges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BEA02B6-C502-274C-9BD0-FEB276AC69F0}"/>
              </a:ext>
            </a:extLst>
          </p:cNvPr>
          <p:cNvSpPr txBox="1">
            <a:spLocks/>
          </p:cNvSpPr>
          <p:nvPr/>
        </p:nvSpPr>
        <p:spPr>
          <a:xfrm>
            <a:off x="844825" y="1899677"/>
            <a:ext cx="2892797" cy="76804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b="1" dirty="0">
                <a:solidFill>
                  <a:schemeClr val="bg2">
                    <a:lumMod val="75000"/>
                  </a:schemeClr>
                </a:solidFill>
                <a:cs typeface="Arial"/>
              </a:rPr>
              <a:t>Walk Thru</a:t>
            </a:r>
          </a:p>
        </p:txBody>
      </p:sp>
    </p:spTree>
    <p:extLst>
      <p:ext uri="{BB962C8B-B14F-4D97-AF65-F5344CB8AC3E}">
        <p14:creationId xmlns:p14="http://schemas.microsoft.com/office/powerpoint/2010/main" val="181794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1700" y="296960"/>
            <a:ext cx="10508761" cy="62528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Breastfeeding the Late Preterm Infant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4" b="4604"/>
          <a:stretch/>
        </p:blipFill>
        <p:spPr>
          <a:xfrm>
            <a:off x="1420094" y="1368506"/>
            <a:ext cx="9501717" cy="466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8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171449" y="189435"/>
            <a:ext cx="11853333" cy="66730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4000" b="1" dirty="0"/>
              <a:t>Mother/Infant Breastfeeding Barriers</a:t>
            </a:r>
            <a:endParaRPr lang="en-US" sz="4000" b="1" dirty="0">
              <a:solidFill>
                <a:srgbClr val="F3D289"/>
              </a:solidFill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3750028" y="1069765"/>
            <a:ext cx="4696177" cy="1597764"/>
          </a:xfrm>
          <a:prstGeom prst="rect">
            <a:avLst/>
          </a:prstGeom>
          <a:noFill/>
          <a:ln w="38100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59529" tIns="59529" rIns="121913" bIns="59529"/>
          <a:lstStyle/>
          <a:p>
            <a:pPr algn="ctr"/>
            <a:r>
              <a:rPr lang="en-US" sz="2400" b="1" dirty="0">
                <a:cs typeface="ＭＳ Ｐゴシック" charset="0"/>
              </a:rPr>
              <a:t>Less stamina</a:t>
            </a:r>
          </a:p>
          <a:p>
            <a:pPr algn="ctr"/>
            <a:r>
              <a:rPr lang="en-US" sz="2400" b="1" dirty="0">
                <a:cs typeface="ＭＳ Ｐゴシック" charset="0"/>
              </a:rPr>
              <a:t>Less coordinated S/S/B</a:t>
            </a:r>
          </a:p>
          <a:p>
            <a:pPr algn="ctr"/>
            <a:r>
              <a:rPr lang="en-US" sz="2400" b="1" dirty="0">
                <a:cs typeface="ＭＳ Ｐゴシック" charset="0"/>
              </a:rPr>
              <a:t>Less effective suckling</a:t>
            </a:r>
          </a:p>
          <a:p>
            <a:pPr algn="ctr"/>
            <a:r>
              <a:rPr lang="en-US" sz="2400" b="1" dirty="0">
                <a:cs typeface="ＭＳ Ｐゴシック" charset="0"/>
              </a:rPr>
              <a:t>Less alert, awake periods</a:t>
            </a: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256107" y="2756239"/>
            <a:ext cx="4519093" cy="851631"/>
          </a:xfrm>
          <a:prstGeom prst="rect">
            <a:avLst/>
          </a:prstGeom>
          <a:noFill/>
          <a:ln w="38100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59529" tIns="59529" rIns="121913" bIns="59529"/>
          <a:lstStyle/>
          <a:p>
            <a:pPr algn="ctr"/>
            <a:r>
              <a:rPr lang="en-US" sz="2400" b="1" dirty="0">
                <a:cs typeface="ＭＳ Ｐゴシック" charset="0"/>
              </a:rPr>
              <a:t>Insufficient breast stimulation</a:t>
            </a:r>
          </a:p>
          <a:p>
            <a:pPr algn="ctr"/>
            <a:r>
              <a:rPr lang="en-US" sz="2400" b="1" dirty="0">
                <a:cs typeface="ＭＳ Ｐゴシック" charset="0"/>
              </a:rPr>
              <a:t>Incomplete emptying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368996" y="4338187"/>
            <a:ext cx="3638560" cy="518003"/>
          </a:xfrm>
          <a:prstGeom prst="rect">
            <a:avLst/>
          </a:prstGeom>
          <a:noFill/>
          <a:ln w="38100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59529" tIns="59529" rIns="121913" bIns="59529"/>
          <a:lstStyle/>
          <a:p>
            <a:pPr algn="ctr"/>
            <a:r>
              <a:rPr lang="en-US" sz="2400" b="1" dirty="0">
                <a:cs typeface="ＭＳ Ｐゴシック" charset="0"/>
              </a:rPr>
              <a:t>Insufficient milk supply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7605365" y="2817897"/>
            <a:ext cx="4044769" cy="555676"/>
          </a:xfrm>
          <a:prstGeom prst="rect">
            <a:avLst/>
          </a:prstGeom>
          <a:noFill/>
          <a:ln w="38100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59529" tIns="59529" rIns="121913" bIns="59529"/>
          <a:lstStyle/>
          <a:p>
            <a:pPr algn="ctr"/>
            <a:r>
              <a:rPr lang="en-US" sz="2400" b="1" dirty="0">
                <a:cs typeface="ＭＳ Ｐゴシック" charset="0"/>
              </a:rPr>
              <a:t>Insufficient milk transfer</a:t>
            </a: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8207715" y="4202424"/>
            <a:ext cx="3258781" cy="1207203"/>
          </a:xfrm>
          <a:prstGeom prst="rect">
            <a:avLst/>
          </a:prstGeom>
          <a:noFill/>
          <a:ln w="38100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59529" tIns="59529" rIns="121913" bIns="59529"/>
          <a:lstStyle/>
          <a:p>
            <a:pPr algn="ctr"/>
            <a:r>
              <a:rPr lang="en-US" sz="2400" b="1" dirty="0">
                <a:cs typeface="ＭＳ Ｐゴシック" charset="0"/>
              </a:rPr>
              <a:t>Hypoglycemia</a:t>
            </a:r>
          </a:p>
          <a:p>
            <a:pPr algn="ctr"/>
            <a:r>
              <a:rPr lang="en-US" sz="2400" b="1" dirty="0">
                <a:cs typeface="ＭＳ Ｐゴシック" charset="0"/>
              </a:rPr>
              <a:t>Jaundice</a:t>
            </a:r>
          </a:p>
          <a:p>
            <a:pPr algn="ctr"/>
            <a:r>
              <a:rPr lang="en-US" sz="2400" b="1" dirty="0">
                <a:cs typeface="ＭＳ Ｐゴシック" charset="0"/>
              </a:rPr>
              <a:t>Poor weight gain</a:t>
            </a: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3923582" y="5227810"/>
            <a:ext cx="3769951" cy="1373901"/>
          </a:xfrm>
          <a:prstGeom prst="rect">
            <a:avLst/>
          </a:prstGeom>
          <a:noFill/>
          <a:ln w="38100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59529" tIns="59529" rIns="121913" bIns="59529"/>
          <a:lstStyle/>
          <a:p>
            <a:pPr algn="ctr"/>
            <a:r>
              <a:rPr lang="en-US" sz="2400" b="1" dirty="0">
                <a:cs typeface="ＭＳ Ｐゴシック" charset="0"/>
              </a:rPr>
              <a:t>Readmission</a:t>
            </a:r>
          </a:p>
          <a:p>
            <a:pPr algn="ctr"/>
            <a:r>
              <a:rPr lang="en-US" sz="2400" b="1" dirty="0">
                <a:cs typeface="ＭＳ Ｐゴシック" charset="0"/>
              </a:rPr>
              <a:t>Supplementation</a:t>
            </a:r>
          </a:p>
          <a:p>
            <a:pPr algn="ctr"/>
            <a:r>
              <a:rPr lang="en-US" sz="2400" b="1" dirty="0">
                <a:cs typeface="ＭＳ Ｐゴシック" charset="0"/>
              </a:rPr>
              <a:t>Separation from mother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49763" y="6280174"/>
            <a:ext cx="3491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cs typeface="ＭＳ Ｐゴシック" charset="0"/>
              </a:rPr>
              <a:t>Wight, Pediatric Annals 2003; 32:5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738489" y="1691861"/>
            <a:ext cx="1845592" cy="211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2400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1704623" y="1657346"/>
            <a:ext cx="0" cy="95670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2400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1907819" y="3681671"/>
            <a:ext cx="22579" cy="65362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2400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10340623" y="1556069"/>
            <a:ext cx="0" cy="116254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2400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H="1">
            <a:off x="9585487" y="3430347"/>
            <a:ext cx="11288" cy="70047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2400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8495031" y="1556069"/>
            <a:ext cx="1845592" cy="211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2400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4322925" y="4634233"/>
            <a:ext cx="3565408" cy="3589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240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rot="10800000" flipH="1">
            <a:off x="1930398" y="5049055"/>
            <a:ext cx="724" cy="1077351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2400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930398" y="6126406"/>
            <a:ext cx="1928324" cy="1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2400"/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rot="10800000">
            <a:off x="7888335" y="6002035"/>
            <a:ext cx="179753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2400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H="1">
            <a:off x="9685867" y="5559993"/>
            <a:ext cx="0" cy="44224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13080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2164" y="68241"/>
            <a:ext cx="3144982" cy="785915"/>
          </a:xfrm>
        </p:spPr>
        <p:txBody>
          <a:bodyPr>
            <a:normAutofit/>
          </a:bodyPr>
          <a:lstStyle/>
          <a:p>
            <a:r>
              <a:rPr lang="en-US" b="1" dirty="0"/>
              <a:t>OUTCOMES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3838" y="958564"/>
            <a:ext cx="2148905" cy="1429999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09437" y="2594810"/>
            <a:ext cx="1785454" cy="1454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3525" y="1129501"/>
            <a:ext cx="2039377" cy="1088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70" y="4274010"/>
            <a:ext cx="2943344" cy="837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0136" y="5399952"/>
            <a:ext cx="1948466" cy="982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1985" y="4193913"/>
            <a:ext cx="1704171" cy="997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971" y="5349620"/>
            <a:ext cx="2098766" cy="11224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57731" y="1129549"/>
            <a:ext cx="3456619" cy="478128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049935" y="5212232"/>
            <a:ext cx="3139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mbria"/>
              </a:rPr>
              <a:t>South Central District WIC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mbria"/>
              </a:rPr>
              <a:t>:</a:t>
            </a:r>
          </a:p>
          <a:p>
            <a:pPr algn="ctr"/>
            <a:r>
              <a:rPr lang="en-US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mbria"/>
              </a:rPr>
              <a:t>Bellevue, Heyburn, Gooding, Jerome, Shoshone &amp; Twin Falls</a:t>
            </a:r>
            <a:endParaRPr lang="en-US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81165" y="3390106"/>
            <a:ext cx="32791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mbria"/>
              </a:rPr>
              <a:t>Southwest District WIC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mbria"/>
              </a:rPr>
              <a:t>:</a:t>
            </a:r>
          </a:p>
          <a:p>
            <a:pPr algn="ctr"/>
            <a:r>
              <a:rPr lang="en-US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mbria"/>
              </a:rPr>
              <a:t>Nampa, Caldwell, Emmett, Homedale, Payette &amp; Weiser</a:t>
            </a:r>
            <a:endParaRPr lang="en-US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49935" y="1121443"/>
            <a:ext cx="31716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mbria"/>
              </a:rPr>
              <a:t>Central District WIC: </a:t>
            </a:r>
          </a:p>
          <a:p>
            <a:pPr algn="ctr"/>
            <a:r>
              <a:rPr lang="en-US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mbria"/>
              </a:rPr>
              <a:t>Boise, Garden City, Kuna, Marian Pritchett, Meridian, Garden Valley, Horseshoe Bend, Idaho City, McCall, Mtn. Home &amp; </a:t>
            </a:r>
            <a:r>
              <a:rPr lang="en-US" dirty="0" err="1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mbria"/>
              </a:rPr>
              <a:t>Glenns</a:t>
            </a:r>
            <a:r>
              <a:rPr lang="en-US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mbria"/>
              </a:rPr>
              <a:t> Ferry</a:t>
            </a:r>
            <a:endParaRPr lang="en-US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8244477" y="1417630"/>
            <a:ext cx="1089323" cy="3191706"/>
          </a:xfrm>
          <a:prstGeom prst="straightConnector1">
            <a:avLst/>
          </a:prstGeom>
          <a:ln w="381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8221565" y="3613021"/>
            <a:ext cx="756882" cy="1451306"/>
          </a:xfrm>
          <a:prstGeom prst="straightConnector1">
            <a:avLst/>
          </a:prstGeom>
          <a:ln w="38100">
            <a:solidFill>
              <a:schemeClr val="bg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8189494" y="5414707"/>
            <a:ext cx="1907420" cy="80663"/>
          </a:xfrm>
          <a:prstGeom prst="straightConnector1">
            <a:avLst/>
          </a:prstGeom>
          <a:ln w="381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83" y="2594810"/>
            <a:ext cx="1706264" cy="1390289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AA48417-BADB-C24D-9394-897D2CAB22E2}"/>
              </a:ext>
            </a:extLst>
          </p:cNvPr>
          <p:cNvCxnSpPr>
            <a:cxnSpLocks/>
          </p:cNvCxnSpPr>
          <p:nvPr/>
        </p:nvCxnSpPr>
        <p:spPr>
          <a:xfrm flipH="1" flipV="1">
            <a:off x="7828951" y="1327116"/>
            <a:ext cx="392614" cy="90514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1470BEA-0B83-684A-AABF-147C43685548}"/>
              </a:ext>
            </a:extLst>
          </p:cNvPr>
          <p:cNvCxnSpPr>
            <a:cxnSpLocks/>
          </p:cNvCxnSpPr>
          <p:nvPr/>
        </p:nvCxnSpPr>
        <p:spPr>
          <a:xfrm flipH="1" flipV="1">
            <a:off x="7697402" y="3552765"/>
            <a:ext cx="492092" cy="60256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115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3" y="1692771"/>
            <a:ext cx="4780962" cy="43201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86783" y="0"/>
            <a:ext cx="34509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sz="4000" b="1" dirty="0"/>
              <a:t>Conclusion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69F5B3-ACA9-E242-80FB-1CDFEF4F9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233" y="332507"/>
            <a:ext cx="6039439" cy="508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5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578" y="5702598"/>
            <a:ext cx="4846320" cy="855471"/>
          </a:xfrm>
        </p:spPr>
        <p:txBody>
          <a:bodyPr>
            <a:normAutofit/>
          </a:bodyPr>
          <a:lstStyle/>
          <a:p>
            <a:r>
              <a:rPr lang="en-US" sz="3200" b="1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544" y="299435"/>
            <a:ext cx="5587800" cy="795270"/>
          </a:xfrm>
        </p:spPr>
        <p:txBody>
          <a:bodyPr/>
          <a:lstStyle/>
          <a:p>
            <a:r>
              <a:rPr lang="en-US" b="1" dirty="0"/>
              <a:t>Dr. Jane Grassley, Boise State University &amp; St. Luke’s Health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51" y="1491041"/>
            <a:ext cx="3190973" cy="4211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5F17DC-8A34-BC48-9216-28576C79F7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86" y="1277998"/>
            <a:ext cx="3930688" cy="421155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4065F3F-EA4E-B147-99E8-B698B0E7DCFC}"/>
              </a:ext>
            </a:extLst>
          </p:cNvPr>
          <p:cNvSpPr txBox="1">
            <a:spLocks/>
          </p:cNvSpPr>
          <p:nvPr/>
        </p:nvSpPr>
        <p:spPr>
          <a:xfrm>
            <a:off x="6866615" y="251934"/>
            <a:ext cx="4735578" cy="892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Dixie K. Weber, MN, BSN, RN                 Women’s Service Line Administrator                St. Luke’s Health System</a:t>
            </a:r>
          </a:p>
        </p:txBody>
      </p:sp>
    </p:spTree>
    <p:extLst>
      <p:ext uri="{BB962C8B-B14F-4D97-AF65-F5344CB8AC3E}">
        <p14:creationId xmlns:p14="http://schemas.microsoft.com/office/powerpoint/2010/main" val="1243472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222" y="546100"/>
            <a:ext cx="3148753" cy="761652"/>
          </a:xfrm>
        </p:spPr>
        <p:txBody>
          <a:bodyPr>
            <a:normAutofit/>
          </a:bodyPr>
          <a:lstStyle/>
          <a:p>
            <a:r>
              <a:rPr lang="en-US" sz="4000" b="1" dirty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08222" y="3057013"/>
            <a:ext cx="3762526" cy="2856980"/>
          </a:xfrm>
        </p:spPr>
        <p:txBody>
          <a:bodyPr>
            <a:normAutofit fontScale="25000" lnSpcReduction="20000"/>
          </a:bodyPr>
          <a:lstStyle/>
          <a:p>
            <a:r>
              <a:rPr lang="en-US" sz="7400" b="1" dirty="0"/>
              <a:t>Email:</a:t>
            </a:r>
          </a:p>
          <a:p>
            <a:r>
              <a:rPr lang="en-US" sz="7400" b="1" dirty="0"/>
              <a:t>Cindy Galloway</a:t>
            </a:r>
          </a:p>
          <a:p>
            <a:r>
              <a:rPr lang="en-US" sz="7400" b="1" u="sng" dirty="0">
                <a:hlinkClick r:id="rId3"/>
              </a:rPr>
              <a:t>cgalloway@cdhd.Idaho.gov</a:t>
            </a:r>
            <a:r>
              <a:rPr lang="en-US" sz="7400" b="1" u="sng" dirty="0"/>
              <a:t> </a:t>
            </a:r>
          </a:p>
          <a:p>
            <a:r>
              <a:rPr lang="en-US" sz="7400" b="1" u="sng" dirty="0"/>
              <a:t>and </a:t>
            </a:r>
          </a:p>
          <a:p>
            <a:r>
              <a:rPr lang="en-US" sz="7400" b="1" dirty="0"/>
              <a:t>Cindi Faith Bennett</a:t>
            </a:r>
          </a:p>
          <a:p>
            <a:r>
              <a:rPr lang="en-US" sz="7400" b="1" u="sng" dirty="0">
                <a:hlinkClick r:id="rId4"/>
              </a:rPr>
              <a:t>bennettc@slhs.org</a:t>
            </a:r>
            <a:endParaRPr lang="en-US" sz="7400" b="1" u="sng" dirty="0"/>
          </a:p>
          <a:p>
            <a:endParaRPr lang="en-US" b="1" u="sng" dirty="0"/>
          </a:p>
          <a:p>
            <a:endParaRPr lang="en-US" sz="7400" b="1" u="sng" dirty="0"/>
          </a:p>
          <a:p>
            <a:r>
              <a:rPr lang="en-US" sz="7400" b="1" dirty="0"/>
              <a:t>References on request</a:t>
            </a:r>
          </a:p>
        </p:txBody>
      </p:sp>
    </p:spTree>
    <p:extLst>
      <p:ext uri="{BB962C8B-B14F-4D97-AF65-F5344CB8AC3E}">
        <p14:creationId xmlns:p14="http://schemas.microsoft.com/office/powerpoint/2010/main" val="239471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4212" y="5577840"/>
            <a:ext cx="3887788" cy="1045821"/>
          </a:xfrm>
        </p:spPr>
        <p:txBody>
          <a:bodyPr>
            <a:normAutofit/>
          </a:bodyPr>
          <a:lstStyle/>
          <a:p>
            <a:r>
              <a:rPr lang="en-US" sz="3200" b="1" dirty="0"/>
              <a:t>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212" y="274320"/>
            <a:ext cx="11239564" cy="5449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1</a:t>
            </a:r>
            <a:r>
              <a:rPr lang="en-US" sz="2400" dirty="0"/>
              <a:t>.   Participants will identify key components to developing a sustainable community partnership between a hospital and WIC breastfeeding peer     counselors/staff to provide ongoing breastfeeding support in the hospital and after hospital discharge. </a:t>
            </a:r>
          </a:p>
          <a:p>
            <a:pPr marL="0" indent="0">
              <a:buNone/>
            </a:pPr>
            <a:r>
              <a:rPr lang="en-US" sz="2400" dirty="0"/>
              <a:t>2.  Participants will be able to explore developing a process for hospital visitation by WIC peer counselors/staff. </a:t>
            </a:r>
          </a:p>
          <a:p>
            <a:pPr marL="0" indent="0">
              <a:buNone/>
            </a:pPr>
            <a:r>
              <a:rPr lang="en-US" sz="2400" dirty="0"/>
              <a:t>3.  Participants will be able to discuss the process for WIC peer counselors to receive education on late preterm infants to provide referrals for improved breastfeeding support. </a:t>
            </a:r>
          </a:p>
          <a:p>
            <a:pPr marL="0" indent="0">
              <a:buNone/>
            </a:pPr>
            <a:r>
              <a:rPr lang="en-US" sz="2400" dirty="0"/>
              <a:t>4.  Participants will be able to define the steps to planning, implementing and evaluating a process to connect WIC breastfeeding peer counselors and staff before hospital discharge.</a:t>
            </a:r>
          </a:p>
        </p:txBody>
      </p:sp>
    </p:spTree>
    <p:extLst>
      <p:ext uri="{BB962C8B-B14F-4D97-AF65-F5344CB8AC3E}">
        <p14:creationId xmlns:p14="http://schemas.microsoft.com/office/powerpoint/2010/main" val="318320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2100" y="199363"/>
            <a:ext cx="9410700" cy="6388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Idaho Breastfeeding Report Cards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389661"/>
              </p:ext>
            </p:extLst>
          </p:nvPr>
        </p:nvGraphicFramePr>
        <p:xfrm>
          <a:off x="589008" y="936717"/>
          <a:ext cx="10856825" cy="5499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29550" y="6436364"/>
            <a:ext cx="3845220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1600" dirty="0" err="1"/>
              <a:t>cdc.gov</a:t>
            </a:r>
            <a:r>
              <a:rPr lang="en-US" sz="1600" dirty="0"/>
              <a:t>/breastfeeding/data/</a:t>
            </a:r>
            <a:r>
              <a:rPr lang="en-US" sz="1600" dirty="0" err="1"/>
              <a:t>reportcard.htm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42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606" y="164178"/>
            <a:ext cx="2315020" cy="972157"/>
          </a:xfrm>
        </p:spPr>
        <p:txBody>
          <a:bodyPr>
            <a:normAutofit/>
          </a:bodyPr>
          <a:lstStyle/>
          <a:p>
            <a:r>
              <a:rPr lang="en-US" sz="4000" b="1" dirty="0"/>
              <a:t>Idaho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437" y="376958"/>
            <a:ext cx="4573608" cy="61074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840" y="1507065"/>
            <a:ext cx="40867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ambria"/>
            </a:endParaRPr>
          </a:p>
          <a:p>
            <a:pPr algn="ctr"/>
            <a:r>
              <a:rPr lang="en-US" sz="2800" b="1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mbria"/>
              </a:rPr>
              <a:t>Central District WIC</a:t>
            </a:r>
            <a:r>
              <a:rPr lang="en-US" sz="28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mbria"/>
              </a:rPr>
              <a:t>: </a:t>
            </a:r>
          </a:p>
          <a:p>
            <a:pPr algn="ctr"/>
            <a:r>
              <a:rPr lang="en-US" sz="24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mbria"/>
              </a:rPr>
              <a:t>Boise, Garden City, Kuna, Marian Pritchett, Terry Reilly, Meridian, Garden Valley, Horseshoe Bend, Idaho City, McCall, Cascade, Mtn. Home </a:t>
            </a:r>
          </a:p>
          <a:p>
            <a:pPr algn="ctr"/>
            <a:r>
              <a:rPr lang="en-US" sz="24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mbria"/>
              </a:rPr>
              <a:t>&amp; </a:t>
            </a:r>
          </a:p>
          <a:p>
            <a:pPr algn="ctr"/>
            <a:r>
              <a:rPr lang="en-US" sz="2400" dirty="0" err="1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mbria"/>
              </a:rPr>
              <a:t>Glenns</a:t>
            </a:r>
            <a:r>
              <a:rPr lang="en-US" sz="24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mbria"/>
              </a:rPr>
              <a:t> Ferry</a:t>
            </a:r>
            <a:endParaRPr lang="en-US" sz="2400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4689987" y="2182761"/>
            <a:ext cx="2315497" cy="2433484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87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07" y="244608"/>
            <a:ext cx="11310177" cy="121915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/>
            </a:r>
            <a:br>
              <a:rPr lang="en-US" sz="4000" b="1" dirty="0"/>
            </a:br>
            <a:r>
              <a:rPr lang="en-US" b="1" dirty="0"/>
              <a:t>WHO: Central District Health Department WIC Program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975" y="1773630"/>
            <a:ext cx="11310177" cy="4614292"/>
          </a:xfrm>
        </p:spPr>
        <p:txBody>
          <a:bodyPr vert="horz"/>
          <a:lstStyle/>
          <a:p>
            <a:pPr marL="68580" indent="0">
              <a:buNone/>
            </a:pPr>
            <a:r>
              <a:rPr lang="en-US" b="1" dirty="0"/>
              <a:t>		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2682" y="5463975"/>
            <a:ext cx="10378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“Central District Health Department WIC program is pleased to provide an evidenced based Peer Counseling program to assist in breastfeeding promotion and support”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789" y="4828553"/>
            <a:ext cx="458487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Cindy, IBCLC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</a:t>
            </a:r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Laurie, IBCLC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64142" y="4582331"/>
            <a:ext cx="372714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Sachi, Deborah, Brenda 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07" y="2023639"/>
            <a:ext cx="3020212" cy="2721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7" y="2023639"/>
            <a:ext cx="3203325" cy="2402494"/>
          </a:xfrm>
          <a:prstGeom prst="rect">
            <a:avLst/>
          </a:prstGeom>
        </p:spPr>
      </p:pic>
      <p:pic>
        <p:nvPicPr>
          <p:cNvPr id="12" name="Picture 6" descr="Peer Counselo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870" y="2475797"/>
            <a:ext cx="3190830" cy="18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38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24" y="165526"/>
            <a:ext cx="5257079" cy="1507067"/>
          </a:xfrm>
        </p:spPr>
        <p:txBody>
          <a:bodyPr/>
          <a:lstStyle/>
          <a:p>
            <a:r>
              <a:rPr lang="en-US" b="1" dirty="0"/>
              <a:t>Where did we start?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824" y="1672593"/>
            <a:ext cx="5257079" cy="3557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Quarterly phone or in person local area Breastfeeding Coalition Meetings</a:t>
            </a:r>
          </a:p>
          <a:p>
            <a:r>
              <a:rPr lang="en-US" sz="2800" dirty="0"/>
              <a:t>WIC</a:t>
            </a:r>
          </a:p>
          <a:p>
            <a:r>
              <a:rPr lang="en-US" sz="2800" dirty="0"/>
              <a:t>Local Hospitals</a:t>
            </a:r>
          </a:p>
          <a:p>
            <a:r>
              <a:rPr lang="en-US" sz="2800" dirty="0"/>
              <a:t>University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5526"/>
            <a:ext cx="5696848" cy="6535720"/>
          </a:xfrm>
        </p:spPr>
      </p:pic>
    </p:spTree>
    <p:extLst>
      <p:ext uri="{BB962C8B-B14F-4D97-AF65-F5344CB8AC3E}">
        <p14:creationId xmlns:p14="http://schemas.microsoft.com/office/powerpoint/2010/main" val="296979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584" y="585216"/>
            <a:ext cx="5120202" cy="49534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2" y="597710"/>
            <a:ext cx="6033029" cy="49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4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Bridging the Gap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7" b="20907"/>
          <a:stretch>
            <a:fillRect/>
          </a:stretch>
        </p:blipFill>
        <p:spPr>
          <a:xfrm>
            <a:off x="4772025" y="555184"/>
            <a:ext cx="6583363" cy="519828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958221" y="557811"/>
            <a:ext cx="3461107" cy="2922977"/>
          </a:xfrm>
        </p:spPr>
        <p:txBody>
          <a:bodyPr>
            <a:normAutofit/>
          </a:bodyPr>
          <a:lstStyle/>
          <a:p>
            <a:r>
              <a:rPr lang="en-US" sz="3900" b="1" dirty="0">
                <a:solidFill>
                  <a:schemeClr val="tx1"/>
                </a:solidFill>
                <a:latin typeface="+mj-lt"/>
              </a:rPr>
              <a:t>HOSPITAL </a:t>
            </a:r>
          </a:p>
          <a:p>
            <a:r>
              <a:rPr lang="en-US" sz="3900" b="1" dirty="0">
                <a:solidFill>
                  <a:schemeClr val="tx1"/>
                </a:solidFill>
                <a:latin typeface="+mj-lt"/>
              </a:rPr>
              <a:t>TO </a:t>
            </a:r>
          </a:p>
          <a:p>
            <a:r>
              <a:rPr lang="en-US" sz="3900" b="1" dirty="0">
                <a:solidFill>
                  <a:schemeClr val="tx1"/>
                </a:solidFill>
                <a:latin typeface="+mj-lt"/>
              </a:rPr>
              <a:t>HOME</a:t>
            </a:r>
          </a:p>
          <a:p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17" y="4075406"/>
            <a:ext cx="3230663" cy="235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0486" y="313508"/>
            <a:ext cx="365759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1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2550</TotalTime>
  <Words>723</Words>
  <Application>Microsoft Office PowerPoint</Application>
  <PresentationFormat>Widescreen</PresentationFormat>
  <Paragraphs>163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Cambria</vt:lpstr>
      <vt:lpstr>Century Gothic</vt:lpstr>
      <vt:lpstr>Times New Roman</vt:lpstr>
      <vt:lpstr>Wingdings</vt:lpstr>
      <vt:lpstr>Wingdings 3</vt:lpstr>
      <vt:lpstr>Slice</vt:lpstr>
      <vt:lpstr> Bridging the Gap: A Partnership Between  a Hospital System and  WIC Breastfeeding Peer Counselors and Staff</vt:lpstr>
      <vt:lpstr>Acknowledgments</vt:lpstr>
      <vt:lpstr>Objectives</vt:lpstr>
      <vt:lpstr>Idaho Breastfeeding Report Cards</vt:lpstr>
      <vt:lpstr>Idaho</vt:lpstr>
      <vt:lpstr> WHO: Central District Health Department WIC Program </vt:lpstr>
      <vt:lpstr>Where did we start?</vt:lpstr>
      <vt:lpstr>PowerPoint Presentation</vt:lpstr>
      <vt:lpstr>Bridging the Gap</vt:lpstr>
      <vt:lpstr>How: The Journey Begins</vt:lpstr>
      <vt:lpstr>WHAT: Normalize Breastfeeding Peer Counselors to the Hospital Setting</vt:lpstr>
      <vt:lpstr> WHY: WIC Breastfeeding Peer Counselors </vt:lpstr>
      <vt:lpstr>HOW: Engage Stakeholders</vt:lpstr>
      <vt:lpstr>PowerPoint Presentation</vt:lpstr>
      <vt:lpstr>PowerPoint Presentation</vt:lpstr>
      <vt:lpstr>Breastfeeding the Late Preterm Infant</vt:lpstr>
      <vt:lpstr>Mother/Infant Breastfeeding Barriers</vt:lpstr>
      <vt:lpstr>OUTCOMES </vt:lpstr>
      <vt:lpstr>PowerPoint Presentation</vt:lpstr>
      <vt:lpstr>Thank You</vt:lpstr>
    </vt:vector>
  </TitlesOfParts>
  <Company>Boise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Bridging the Gap Between Hospital and Home for Breastfeeding Late Preterm Infants</dc:title>
  <dc:creator>janegrassley</dc:creator>
  <cp:lastModifiedBy>Bennett, Cindi</cp:lastModifiedBy>
  <cp:revision>119</cp:revision>
  <cp:lastPrinted>2018-03-05T00:02:05Z</cp:lastPrinted>
  <dcterms:created xsi:type="dcterms:W3CDTF">2017-01-24T18:01:18Z</dcterms:created>
  <dcterms:modified xsi:type="dcterms:W3CDTF">2018-03-08T18:24:33Z</dcterms:modified>
</cp:coreProperties>
</file>