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sldIdLst>
    <p:sldId id="257" r:id="rId5"/>
    <p:sldId id="258" r:id="rId6"/>
    <p:sldId id="259" r:id="rId7"/>
    <p:sldId id="296" r:id="rId8"/>
    <p:sldId id="260" r:id="rId9"/>
    <p:sldId id="261" r:id="rId10"/>
    <p:sldId id="262" r:id="rId11"/>
    <p:sldId id="263" r:id="rId12"/>
    <p:sldId id="265" r:id="rId13"/>
    <p:sldId id="266" r:id="rId14"/>
    <p:sldId id="267" r:id="rId15"/>
    <p:sldId id="269" r:id="rId16"/>
    <p:sldId id="270" r:id="rId17"/>
    <p:sldId id="272" r:id="rId18"/>
    <p:sldId id="273" r:id="rId19"/>
    <p:sldId id="274" r:id="rId20"/>
    <p:sldId id="288" r:id="rId21"/>
    <p:sldId id="289" r:id="rId22"/>
    <p:sldId id="291" r:id="rId23"/>
    <p:sldId id="275" r:id="rId24"/>
    <p:sldId id="276" r:id="rId25"/>
    <p:sldId id="277" r:id="rId26"/>
    <p:sldId id="279" r:id="rId27"/>
    <p:sldId id="280" r:id="rId28"/>
    <p:sldId id="281" r:id="rId29"/>
    <p:sldId id="282" r:id="rId30"/>
    <p:sldId id="283" r:id="rId31"/>
    <p:sldId id="290" r:id="rId32"/>
    <p:sldId id="284" r:id="rId33"/>
    <p:sldId id="285" r:id="rId34"/>
    <p:sldId id="286" r:id="rId35"/>
    <p:sldId id="287" r:id="rId36"/>
    <p:sldId id="292" r:id="rId37"/>
    <p:sldId id="295" r:id="rId38"/>
    <p:sldId id="294"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6007A27-DF1E-4205-83DE-14984B78BB85}">
          <p14:sldIdLst>
            <p14:sldId id="257"/>
            <p14:sldId id="258"/>
            <p14:sldId id="259"/>
            <p14:sldId id="296"/>
            <p14:sldId id="260"/>
            <p14:sldId id="261"/>
            <p14:sldId id="262"/>
            <p14:sldId id="263"/>
            <p14:sldId id="265"/>
            <p14:sldId id="266"/>
            <p14:sldId id="267"/>
            <p14:sldId id="269"/>
            <p14:sldId id="270"/>
            <p14:sldId id="272"/>
            <p14:sldId id="273"/>
            <p14:sldId id="274"/>
            <p14:sldId id="288"/>
            <p14:sldId id="289"/>
          </p14:sldIdLst>
        </p14:section>
        <p14:section name="Untitled Section" id="{E903D7AC-7D48-4908-95CE-36E09D3A59C3}">
          <p14:sldIdLst>
            <p14:sldId id="291"/>
            <p14:sldId id="275"/>
            <p14:sldId id="276"/>
            <p14:sldId id="277"/>
            <p14:sldId id="279"/>
            <p14:sldId id="280"/>
            <p14:sldId id="281"/>
            <p14:sldId id="282"/>
            <p14:sldId id="283"/>
            <p14:sldId id="290"/>
            <p14:sldId id="284"/>
            <p14:sldId id="285"/>
            <p14:sldId id="286"/>
            <p14:sldId id="287"/>
            <p14:sldId id="292"/>
            <p14:sldId id="295"/>
            <p14:sldId id="294"/>
          </p14:sldIdLst>
        </p14:section>
        <p14:section name="Untitled Section" id="{0945D4D1-815B-4B72-BF12-A073F4BA5AAA}">
          <p14:sldIdLst/>
        </p14:section>
      </p14:sectionLst>
    </p:ex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683C"/>
    <a:srgbClr val="34562F"/>
    <a:srgbClr val="34552F"/>
    <a:srgbClr val="751C21"/>
    <a:srgbClr val="721C22"/>
    <a:srgbClr val="124F34"/>
    <a:srgbClr val="182F58"/>
    <a:srgbClr val="00335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7" autoAdjust="0"/>
    <p:restoredTop sz="93353" autoAdjust="0"/>
  </p:normalViewPr>
  <p:slideViewPr>
    <p:cSldViewPr snapToGrid="0">
      <p:cViewPr varScale="1">
        <p:scale>
          <a:sx n="55" d="100"/>
          <a:sy n="55" d="100"/>
        </p:scale>
        <p:origin x="896" y="36"/>
      </p:cViewPr>
      <p:guideLst>
        <p:guide orient="horz"/>
        <p:guide pos="575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Volumes\KINGSTON\MSPH-RD%20PROGRAM\MSPH-RD%20Program%20Homework\Public%20Health\FV%20Redemption%201205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Volumes\KINGSTON\MSPH-RD%20PROGRAM\MSPH-RD%20Program%20Homework\Public%20Health\FV%20Redemption%20120517.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Volumes\KINGSTON\MSPH-RD%20PROGRAM\MSPH-RD%20Program%20Homework\Public%20Health\FV%20Redemption%20120517.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Volumes\KINGSTON\MSPH-RD%20PROGRAM\MSPH-RD%20Program%20Homework\Public%20Health\FV%20Redemption%20120517.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Volumes\KINGSTON\MSPH-RD%20PROGRAM\MSPH-RD%20Program%20Homework\Public%20Health\FV%20Redemption%20120517.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2800" dirty="0"/>
              <a:t>Fruit</a:t>
            </a:r>
            <a:r>
              <a:rPr lang="en-US" sz="2800" baseline="0" dirty="0"/>
              <a:t> and Vegetable</a:t>
            </a:r>
            <a:r>
              <a:rPr lang="en-US" sz="2800" dirty="0"/>
              <a:t> Benefit Redemption Rates</a:t>
            </a:r>
          </a:p>
        </c:rich>
      </c:tx>
      <c:layout>
        <c:manualLayout>
          <c:xMode val="edge"/>
          <c:yMode val="edge"/>
          <c:x val="0.12334435121231123"/>
          <c:y val="0"/>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ABE-4733-B390-7926C1228A8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ABE-4733-B390-7926C1228A8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ABE-4733-B390-7926C1228A8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Sheet1!$B$1:$D$1</c:f>
              <c:strCache>
                <c:ptCount val="3"/>
                <c:pt idx="0">
                  <c:v>% Un-Redeemed</c:v>
                </c:pt>
                <c:pt idx="1">
                  <c:v>% Under-Redeemed</c:v>
                </c:pt>
                <c:pt idx="2">
                  <c:v>% Complete Redemption</c:v>
                </c:pt>
              </c:strCache>
            </c:strRef>
          </c:cat>
          <c:val>
            <c:numRef>
              <c:f>Sheet1!$B$2:$D$2</c:f>
              <c:numCache>
                <c:formatCode>0.00%</c:formatCode>
                <c:ptCount val="3"/>
                <c:pt idx="0">
                  <c:v>0.1804</c:v>
                </c:pt>
                <c:pt idx="1">
                  <c:v>0.24740000000000001</c:v>
                </c:pt>
                <c:pt idx="2">
                  <c:v>0.57220000000000004</c:v>
                </c:pt>
              </c:numCache>
            </c:numRef>
          </c:val>
          <c:extLst>
            <c:ext xmlns:c16="http://schemas.microsoft.com/office/drawing/2014/chart" uri="{C3380CC4-5D6E-409C-BE32-E72D297353CC}">
              <c16:uniqueId val="{00000006-CABE-4733-B390-7926C1228A8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9407967021397954"/>
          <c:y val="0.18937936048760118"/>
          <c:w val="0.27952686014075279"/>
          <c:h val="0.317076249555249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Sheet1!$N$114</c:f>
              <c:strCache>
                <c:ptCount val="1"/>
                <c:pt idx="0">
                  <c:v>Complete Redemption</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Sheet1!$M$115:$M$117</c:f>
              <c:strCache>
                <c:ptCount val="3"/>
                <c:pt idx="0">
                  <c:v>English </c:v>
                </c:pt>
                <c:pt idx="1">
                  <c:v>Spanish</c:v>
                </c:pt>
                <c:pt idx="2">
                  <c:v>Other </c:v>
                </c:pt>
              </c:strCache>
            </c:strRef>
          </c:cat>
          <c:val>
            <c:numRef>
              <c:f>Sheet1!$N$115:$N$117</c:f>
              <c:numCache>
                <c:formatCode>0.00%</c:formatCode>
                <c:ptCount val="3"/>
                <c:pt idx="0">
                  <c:v>0.55420000000000003</c:v>
                </c:pt>
                <c:pt idx="1">
                  <c:v>0.60580000000000001</c:v>
                </c:pt>
                <c:pt idx="2">
                  <c:v>0.28570000000000001</c:v>
                </c:pt>
              </c:numCache>
            </c:numRef>
          </c:val>
          <c:extLst>
            <c:ext xmlns:c16="http://schemas.microsoft.com/office/drawing/2014/chart" uri="{C3380CC4-5D6E-409C-BE32-E72D297353CC}">
              <c16:uniqueId val="{00000000-7A02-48B1-B2CC-D423626F9502}"/>
            </c:ext>
          </c:extLst>
        </c:ser>
        <c:ser>
          <c:idx val="1"/>
          <c:order val="1"/>
          <c:tx>
            <c:strRef>
              <c:f>Sheet1!$O$114</c:f>
              <c:strCache>
                <c:ptCount val="1"/>
                <c:pt idx="0">
                  <c:v>Under-Redeemed</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Sheet1!$M$115:$M$117</c:f>
              <c:strCache>
                <c:ptCount val="3"/>
                <c:pt idx="0">
                  <c:v>English </c:v>
                </c:pt>
                <c:pt idx="1">
                  <c:v>Spanish</c:v>
                </c:pt>
                <c:pt idx="2">
                  <c:v>Other </c:v>
                </c:pt>
              </c:strCache>
            </c:strRef>
          </c:cat>
          <c:val>
            <c:numRef>
              <c:f>Sheet1!$O$115:$O$117</c:f>
              <c:numCache>
                <c:formatCode>0.00%</c:formatCode>
                <c:ptCount val="3"/>
                <c:pt idx="0">
                  <c:v>0.28920000000000001</c:v>
                </c:pt>
                <c:pt idx="1">
                  <c:v>0.2019</c:v>
                </c:pt>
                <c:pt idx="2">
                  <c:v>0.42859999999999998</c:v>
                </c:pt>
              </c:numCache>
            </c:numRef>
          </c:val>
          <c:extLst>
            <c:ext xmlns:c16="http://schemas.microsoft.com/office/drawing/2014/chart" uri="{C3380CC4-5D6E-409C-BE32-E72D297353CC}">
              <c16:uniqueId val="{00000001-7A02-48B1-B2CC-D423626F9502}"/>
            </c:ext>
          </c:extLst>
        </c:ser>
        <c:ser>
          <c:idx val="2"/>
          <c:order val="2"/>
          <c:tx>
            <c:strRef>
              <c:f>Sheet1!$P$114</c:f>
              <c:strCache>
                <c:ptCount val="1"/>
                <c:pt idx="0">
                  <c:v>Un-Redeemed</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Sheet1!$M$115:$M$117</c:f>
              <c:strCache>
                <c:ptCount val="3"/>
                <c:pt idx="0">
                  <c:v>English </c:v>
                </c:pt>
                <c:pt idx="1">
                  <c:v>Spanish</c:v>
                </c:pt>
                <c:pt idx="2">
                  <c:v>Other </c:v>
                </c:pt>
              </c:strCache>
            </c:strRef>
          </c:cat>
          <c:val>
            <c:numRef>
              <c:f>Sheet1!$P$115:$P$117</c:f>
              <c:numCache>
                <c:formatCode>0.00%</c:formatCode>
                <c:ptCount val="3"/>
                <c:pt idx="0">
                  <c:v>0.15659999999999999</c:v>
                </c:pt>
                <c:pt idx="1">
                  <c:v>0.1923</c:v>
                </c:pt>
                <c:pt idx="2">
                  <c:v>0.28570000000000001</c:v>
                </c:pt>
              </c:numCache>
            </c:numRef>
          </c:val>
          <c:extLst>
            <c:ext xmlns:c16="http://schemas.microsoft.com/office/drawing/2014/chart" uri="{C3380CC4-5D6E-409C-BE32-E72D297353CC}">
              <c16:uniqueId val="{00000002-7A02-48B1-B2CC-D423626F9502}"/>
            </c:ext>
          </c:extLst>
        </c:ser>
        <c:dLbls>
          <c:dLblPos val="ctr"/>
          <c:showLegendKey val="0"/>
          <c:showVal val="1"/>
          <c:showCatName val="0"/>
          <c:showSerName val="0"/>
          <c:showPercent val="0"/>
          <c:showBubbleSize val="0"/>
        </c:dLbls>
        <c:gapWidth val="150"/>
        <c:overlap val="100"/>
        <c:axId val="-1637983264"/>
        <c:axId val="-1765467136"/>
      </c:barChart>
      <c:catAx>
        <c:axId val="-16379832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765467136"/>
        <c:crosses val="autoZero"/>
        <c:auto val="1"/>
        <c:lblAlgn val="ctr"/>
        <c:lblOffset val="100"/>
        <c:noMultiLvlLbl val="0"/>
      </c:catAx>
      <c:valAx>
        <c:axId val="-176546713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163798326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Sheet1!$N$130</c:f>
              <c:strCache>
                <c:ptCount val="1"/>
                <c:pt idx="0">
                  <c:v>Complete Redemption</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Sheet1!$M$131:$M$133</c:f>
              <c:strCache>
                <c:ptCount val="3"/>
                <c:pt idx="0">
                  <c:v>1 person</c:v>
                </c:pt>
                <c:pt idx="1">
                  <c:v>2 people</c:v>
                </c:pt>
                <c:pt idx="2">
                  <c:v>3 or more people</c:v>
                </c:pt>
              </c:strCache>
            </c:strRef>
          </c:cat>
          <c:val>
            <c:numRef>
              <c:f>Sheet1!$N$131:$N$133</c:f>
              <c:numCache>
                <c:formatCode>0.00%</c:formatCode>
                <c:ptCount val="3"/>
                <c:pt idx="0">
                  <c:v>0.57779999999999998</c:v>
                </c:pt>
                <c:pt idx="1">
                  <c:v>0.62219999999999998</c:v>
                </c:pt>
                <c:pt idx="2">
                  <c:v>0.35709999999999997</c:v>
                </c:pt>
              </c:numCache>
            </c:numRef>
          </c:val>
          <c:extLst>
            <c:ext xmlns:c16="http://schemas.microsoft.com/office/drawing/2014/chart" uri="{C3380CC4-5D6E-409C-BE32-E72D297353CC}">
              <c16:uniqueId val="{00000000-C37A-4C72-A5FB-042F24AE0BF2}"/>
            </c:ext>
          </c:extLst>
        </c:ser>
        <c:ser>
          <c:idx val="1"/>
          <c:order val="1"/>
          <c:tx>
            <c:strRef>
              <c:f>Sheet1!$O$130</c:f>
              <c:strCache>
                <c:ptCount val="1"/>
                <c:pt idx="0">
                  <c:v>Under-Redeemed</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Sheet1!$M$131:$M$133</c:f>
              <c:strCache>
                <c:ptCount val="3"/>
                <c:pt idx="0">
                  <c:v>1 person</c:v>
                </c:pt>
                <c:pt idx="1">
                  <c:v>2 people</c:v>
                </c:pt>
                <c:pt idx="2">
                  <c:v>3 or more people</c:v>
                </c:pt>
              </c:strCache>
            </c:strRef>
          </c:cat>
          <c:val>
            <c:numRef>
              <c:f>Sheet1!$O$131:$O$133</c:f>
              <c:numCache>
                <c:formatCode>0.00%</c:formatCode>
                <c:ptCount val="3"/>
                <c:pt idx="0">
                  <c:v>0.23699999999999999</c:v>
                </c:pt>
                <c:pt idx="1">
                  <c:v>0.15559999999999999</c:v>
                </c:pt>
                <c:pt idx="2">
                  <c:v>0.64290000000000003</c:v>
                </c:pt>
              </c:numCache>
            </c:numRef>
          </c:val>
          <c:extLst>
            <c:ext xmlns:c16="http://schemas.microsoft.com/office/drawing/2014/chart" uri="{C3380CC4-5D6E-409C-BE32-E72D297353CC}">
              <c16:uniqueId val="{00000001-C37A-4C72-A5FB-042F24AE0BF2}"/>
            </c:ext>
          </c:extLst>
        </c:ser>
        <c:ser>
          <c:idx val="2"/>
          <c:order val="2"/>
          <c:tx>
            <c:strRef>
              <c:f>Sheet1!$P$130</c:f>
              <c:strCache>
                <c:ptCount val="1"/>
                <c:pt idx="0">
                  <c:v>Un-Redeemed</c:v>
                </c:pt>
              </c:strCache>
            </c:strRef>
          </c:tx>
          <c:spPr>
            <a:solidFill>
              <a:schemeClr val="accent3">
                <a:alpha val="85000"/>
              </a:schemeClr>
            </a:solidFill>
            <a:ln w="9525" cap="flat" cmpd="sng" algn="ctr">
              <a:solidFill>
                <a:schemeClr val="lt1">
                  <a:alpha val="50000"/>
                </a:schemeClr>
              </a:solidFill>
              <a:round/>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2-C37A-4C72-A5FB-042F24AE0BF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Sheet1!$M$131:$M$133</c:f>
              <c:strCache>
                <c:ptCount val="3"/>
                <c:pt idx="0">
                  <c:v>1 person</c:v>
                </c:pt>
                <c:pt idx="1">
                  <c:v>2 people</c:v>
                </c:pt>
                <c:pt idx="2">
                  <c:v>3 or more people</c:v>
                </c:pt>
              </c:strCache>
            </c:strRef>
          </c:cat>
          <c:val>
            <c:numRef>
              <c:f>Sheet1!$P$131:$P$133</c:f>
              <c:numCache>
                <c:formatCode>0.00%</c:formatCode>
                <c:ptCount val="3"/>
                <c:pt idx="0">
                  <c:v>0.1852</c:v>
                </c:pt>
                <c:pt idx="1">
                  <c:v>0.22220000000000001</c:v>
                </c:pt>
                <c:pt idx="2" formatCode="0%">
                  <c:v>0</c:v>
                </c:pt>
              </c:numCache>
            </c:numRef>
          </c:val>
          <c:extLst>
            <c:ext xmlns:c16="http://schemas.microsoft.com/office/drawing/2014/chart" uri="{C3380CC4-5D6E-409C-BE32-E72D297353CC}">
              <c16:uniqueId val="{00000003-C37A-4C72-A5FB-042F24AE0BF2}"/>
            </c:ext>
          </c:extLst>
        </c:ser>
        <c:dLbls>
          <c:dLblPos val="ctr"/>
          <c:showLegendKey val="0"/>
          <c:showVal val="1"/>
          <c:showCatName val="0"/>
          <c:showSerName val="0"/>
          <c:showPercent val="0"/>
          <c:showBubbleSize val="0"/>
        </c:dLbls>
        <c:gapWidth val="150"/>
        <c:overlap val="100"/>
        <c:axId val="-1703127248"/>
        <c:axId val="-1680899392"/>
      </c:barChart>
      <c:catAx>
        <c:axId val="-170312724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en-US"/>
          </a:p>
        </c:txPr>
        <c:crossAx val="-1680899392"/>
        <c:crosses val="autoZero"/>
        <c:auto val="1"/>
        <c:lblAlgn val="ctr"/>
        <c:lblOffset val="100"/>
        <c:noMultiLvlLbl val="0"/>
      </c:catAx>
      <c:valAx>
        <c:axId val="-16808993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170312724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Sheet1!$O$91</c:f>
              <c:strCache>
                <c:ptCount val="1"/>
                <c:pt idx="0">
                  <c:v>Complete Redemption</c:v>
                </c:pt>
              </c:strCache>
            </c:strRef>
          </c:tx>
          <c:spPr>
            <a:solidFill>
              <a:schemeClr val="accent1"/>
            </a:solidFill>
            <a:ln>
              <a:noFill/>
            </a:ln>
            <a:effectLst/>
          </c:spPr>
          <c:invertIfNegative val="0"/>
          <c:cat>
            <c:strRef>
              <c:f>Sheet1!$N$92:$N$99</c:f>
              <c:strCache>
                <c:ptCount val="8"/>
                <c:pt idx="0">
                  <c:v>Pregnant </c:v>
                </c:pt>
                <c:pt idx="1">
                  <c:v>Breastfeeding Exclusively</c:v>
                </c:pt>
                <c:pt idx="2">
                  <c:v>Partially Breastfeeding</c:v>
                </c:pt>
                <c:pt idx="3">
                  <c:v>Woman Postpartum</c:v>
                </c:pt>
                <c:pt idx="4">
                  <c:v>1-Year-Old Child</c:v>
                </c:pt>
                <c:pt idx="5">
                  <c:v>2-Year-Old Child</c:v>
                </c:pt>
                <c:pt idx="6">
                  <c:v>3-Year-Old Child</c:v>
                </c:pt>
                <c:pt idx="7">
                  <c:v>4-Year-Old Child</c:v>
                </c:pt>
              </c:strCache>
            </c:strRef>
          </c:cat>
          <c:val>
            <c:numRef>
              <c:f>Sheet1!$O$92:$O$99</c:f>
              <c:numCache>
                <c:formatCode>0.00%</c:formatCode>
                <c:ptCount val="8"/>
                <c:pt idx="0">
                  <c:v>0.42309999999999998</c:v>
                </c:pt>
                <c:pt idx="1">
                  <c:v>0.5</c:v>
                </c:pt>
                <c:pt idx="2">
                  <c:v>0.4</c:v>
                </c:pt>
                <c:pt idx="3">
                  <c:v>0.57140000000000002</c:v>
                </c:pt>
                <c:pt idx="4">
                  <c:v>0.48570000000000002</c:v>
                </c:pt>
                <c:pt idx="5">
                  <c:v>0.60870000000000002</c:v>
                </c:pt>
                <c:pt idx="6">
                  <c:v>0.69230000000000003</c:v>
                </c:pt>
                <c:pt idx="7">
                  <c:v>0.58819999999999995</c:v>
                </c:pt>
              </c:numCache>
            </c:numRef>
          </c:val>
          <c:extLst>
            <c:ext xmlns:c16="http://schemas.microsoft.com/office/drawing/2014/chart" uri="{C3380CC4-5D6E-409C-BE32-E72D297353CC}">
              <c16:uniqueId val="{00000000-4F68-4F81-BA15-2F0FA7D500F5}"/>
            </c:ext>
          </c:extLst>
        </c:ser>
        <c:ser>
          <c:idx val="1"/>
          <c:order val="1"/>
          <c:tx>
            <c:strRef>
              <c:f>Sheet1!$P$91</c:f>
              <c:strCache>
                <c:ptCount val="1"/>
                <c:pt idx="0">
                  <c:v>Under-Redeemed</c:v>
                </c:pt>
              </c:strCache>
            </c:strRef>
          </c:tx>
          <c:spPr>
            <a:solidFill>
              <a:schemeClr val="accent2"/>
            </a:solidFill>
            <a:ln>
              <a:noFill/>
            </a:ln>
            <a:effectLst/>
          </c:spPr>
          <c:invertIfNegative val="0"/>
          <c:cat>
            <c:strRef>
              <c:f>Sheet1!$N$92:$N$99</c:f>
              <c:strCache>
                <c:ptCount val="8"/>
                <c:pt idx="0">
                  <c:v>Pregnant </c:v>
                </c:pt>
                <c:pt idx="1">
                  <c:v>Breastfeeding Exclusively</c:v>
                </c:pt>
                <c:pt idx="2">
                  <c:v>Partially Breastfeeding</c:v>
                </c:pt>
                <c:pt idx="3">
                  <c:v>Woman Postpartum</c:v>
                </c:pt>
                <c:pt idx="4">
                  <c:v>1-Year-Old Child</c:v>
                </c:pt>
                <c:pt idx="5">
                  <c:v>2-Year-Old Child</c:v>
                </c:pt>
                <c:pt idx="6">
                  <c:v>3-Year-Old Child</c:v>
                </c:pt>
                <c:pt idx="7">
                  <c:v>4-Year-Old Child</c:v>
                </c:pt>
              </c:strCache>
            </c:strRef>
          </c:cat>
          <c:val>
            <c:numRef>
              <c:f>Sheet1!$P$92:$P$99</c:f>
              <c:numCache>
                <c:formatCode>0.00%</c:formatCode>
                <c:ptCount val="8"/>
                <c:pt idx="0">
                  <c:v>0.46150000000000002</c:v>
                </c:pt>
                <c:pt idx="1">
                  <c:v>0</c:v>
                </c:pt>
                <c:pt idx="2">
                  <c:v>0.5</c:v>
                </c:pt>
                <c:pt idx="3">
                  <c:v>0.1905</c:v>
                </c:pt>
                <c:pt idx="4">
                  <c:v>0.2571</c:v>
                </c:pt>
                <c:pt idx="5">
                  <c:v>0.21740000000000001</c:v>
                </c:pt>
                <c:pt idx="6">
                  <c:v>0.2051</c:v>
                </c:pt>
                <c:pt idx="7">
                  <c:v>0.25490000000000002</c:v>
                </c:pt>
              </c:numCache>
            </c:numRef>
          </c:val>
          <c:extLst>
            <c:ext xmlns:c16="http://schemas.microsoft.com/office/drawing/2014/chart" uri="{C3380CC4-5D6E-409C-BE32-E72D297353CC}">
              <c16:uniqueId val="{00000001-4F68-4F81-BA15-2F0FA7D500F5}"/>
            </c:ext>
          </c:extLst>
        </c:ser>
        <c:ser>
          <c:idx val="2"/>
          <c:order val="2"/>
          <c:tx>
            <c:strRef>
              <c:f>Sheet1!$Q$91</c:f>
              <c:strCache>
                <c:ptCount val="1"/>
                <c:pt idx="0">
                  <c:v>Un-Redeemed</c:v>
                </c:pt>
              </c:strCache>
            </c:strRef>
          </c:tx>
          <c:spPr>
            <a:solidFill>
              <a:schemeClr val="accent3"/>
            </a:solidFill>
            <a:ln>
              <a:noFill/>
            </a:ln>
            <a:effectLst/>
          </c:spPr>
          <c:invertIfNegative val="0"/>
          <c:cat>
            <c:strRef>
              <c:f>Sheet1!$N$92:$N$99</c:f>
              <c:strCache>
                <c:ptCount val="8"/>
                <c:pt idx="0">
                  <c:v>Pregnant </c:v>
                </c:pt>
                <c:pt idx="1">
                  <c:v>Breastfeeding Exclusively</c:v>
                </c:pt>
                <c:pt idx="2">
                  <c:v>Partially Breastfeeding</c:v>
                </c:pt>
                <c:pt idx="3">
                  <c:v>Woman Postpartum</c:v>
                </c:pt>
                <c:pt idx="4">
                  <c:v>1-Year-Old Child</c:v>
                </c:pt>
                <c:pt idx="5">
                  <c:v>2-Year-Old Child</c:v>
                </c:pt>
                <c:pt idx="6">
                  <c:v>3-Year-Old Child</c:v>
                </c:pt>
                <c:pt idx="7">
                  <c:v>4-Year-Old Child</c:v>
                </c:pt>
              </c:strCache>
            </c:strRef>
          </c:cat>
          <c:val>
            <c:numRef>
              <c:f>Sheet1!$Q$92:$Q$99</c:f>
              <c:numCache>
                <c:formatCode>0.00%</c:formatCode>
                <c:ptCount val="8"/>
                <c:pt idx="0">
                  <c:v>0.1154</c:v>
                </c:pt>
                <c:pt idx="1">
                  <c:v>0.5</c:v>
                </c:pt>
                <c:pt idx="2">
                  <c:v>0.1</c:v>
                </c:pt>
                <c:pt idx="3">
                  <c:v>0.23810000000000001</c:v>
                </c:pt>
                <c:pt idx="4">
                  <c:v>0.2571</c:v>
                </c:pt>
                <c:pt idx="5">
                  <c:v>0.1739</c:v>
                </c:pt>
                <c:pt idx="6">
                  <c:v>0.1026</c:v>
                </c:pt>
                <c:pt idx="7">
                  <c:v>0.15690000000000001</c:v>
                </c:pt>
              </c:numCache>
            </c:numRef>
          </c:val>
          <c:extLst>
            <c:ext xmlns:c16="http://schemas.microsoft.com/office/drawing/2014/chart" uri="{C3380CC4-5D6E-409C-BE32-E72D297353CC}">
              <c16:uniqueId val="{00000002-4F68-4F81-BA15-2F0FA7D500F5}"/>
            </c:ext>
          </c:extLst>
        </c:ser>
        <c:dLbls>
          <c:showLegendKey val="0"/>
          <c:showVal val="0"/>
          <c:showCatName val="0"/>
          <c:showSerName val="0"/>
          <c:showPercent val="0"/>
          <c:showBubbleSize val="0"/>
        </c:dLbls>
        <c:gapWidth val="150"/>
        <c:overlap val="100"/>
        <c:axId val="-1721300448"/>
        <c:axId val="-1708991344"/>
      </c:barChart>
      <c:catAx>
        <c:axId val="-1721300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08991344"/>
        <c:crosses val="autoZero"/>
        <c:auto val="1"/>
        <c:lblAlgn val="ctr"/>
        <c:lblOffset val="100"/>
        <c:noMultiLvlLbl val="0"/>
      </c:catAx>
      <c:valAx>
        <c:axId val="-17089913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2130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Sheet1!$B$171</c:f>
              <c:strCache>
                <c:ptCount val="1"/>
                <c:pt idx="0">
                  <c:v>Frequency</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Sheet1!$A$172:$A$182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Sheet1!$B$172:$B$182</c:f>
              <c:numCache>
                <c:formatCode>General</c:formatCode>
                <c:ptCount val="11"/>
                <c:pt idx="0">
                  <c:v>36</c:v>
                </c:pt>
                <c:pt idx="1">
                  <c:v>57</c:v>
                </c:pt>
                <c:pt idx="2">
                  <c:v>28</c:v>
                </c:pt>
                <c:pt idx="3">
                  <c:v>29</c:v>
                </c:pt>
                <c:pt idx="4">
                  <c:v>9</c:v>
                </c:pt>
                <c:pt idx="5">
                  <c:v>12</c:v>
                </c:pt>
                <c:pt idx="6">
                  <c:v>7</c:v>
                </c:pt>
                <c:pt idx="7">
                  <c:v>5</c:v>
                </c:pt>
                <c:pt idx="8">
                  <c:v>4</c:v>
                </c:pt>
                <c:pt idx="9">
                  <c:v>5</c:v>
                </c:pt>
                <c:pt idx="10">
                  <c:v>2</c:v>
                </c:pt>
              </c:numCache>
            </c:numRef>
          </c:val>
          <c:extLst>
            <c:ext xmlns:c16="http://schemas.microsoft.com/office/drawing/2014/chart" uri="{C3380CC4-5D6E-409C-BE32-E72D297353CC}">
              <c16:uniqueId val="{00000000-93B9-446E-A1D5-8CB1CF77E5A5}"/>
            </c:ext>
          </c:extLst>
        </c:ser>
        <c:dLbls>
          <c:dLblPos val="outEnd"/>
          <c:showLegendKey val="0"/>
          <c:showVal val="1"/>
          <c:showCatName val="0"/>
          <c:showSerName val="0"/>
          <c:showPercent val="0"/>
          <c:showBubbleSize val="0"/>
        </c:dLbls>
        <c:gapWidth val="100"/>
        <c:overlap val="-24"/>
        <c:axId val="-1682781920"/>
        <c:axId val="-1768825696"/>
      </c:barChart>
      <c:catAx>
        <c:axId val="-1682781920"/>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600" dirty="0"/>
                  <a:t>Number</a:t>
                </a:r>
                <a:r>
                  <a:rPr lang="en-US" sz="1600" baseline="0" dirty="0"/>
                  <a:t> of Transactions</a:t>
                </a:r>
                <a:endParaRPr lang="en-US" sz="1600"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768825696"/>
        <c:crosses val="autoZero"/>
        <c:auto val="1"/>
        <c:lblAlgn val="ctr"/>
        <c:lblOffset val="100"/>
        <c:noMultiLvlLbl val="0"/>
      </c:catAx>
      <c:valAx>
        <c:axId val="-1768825696"/>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600" dirty="0"/>
                  <a:t>Number of Households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682781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5A18FE-7CB7-4C50-A36E-582CB12A1C44}" type="datetimeFigureOut">
              <a:rPr lang="en-US" smtClean="0"/>
              <a:t>8/31/2018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41E09A-B270-4C29-B416-50080CE0A98E}" type="slidenum">
              <a:rPr lang="en-US" smtClean="0"/>
              <a:t>‹#›</a:t>
            </a:fld>
            <a:endParaRPr lang="en-US" dirty="0"/>
          </a:p>
        </p:txBody>
      </p:sp>
    </p:spTree>
    <p:extLst>
      <p:ext uri="{BB962C8B-B14F-4D97-AF65-F5344CB8AC3E}">
        <p14:creationId xmlns:p14="http://schemas.microsoft.com/office/powerpoint/2010/main" val="3276492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Zhang</a:t>
            </a:r>
            <a:r>
              <a:rPr lang="en-US" sz="1200" b="0" i="0" u="none" strike="noStrike" kern="1200" baseline="0" dirty="0">
                <a:solidFill>
                  <a:schemeClr val="tx1"/>
                </a:solidFill>
                <a:latin typeface="+mn-lt"/>
                <a:ea typeface="+mn-ea"/>
                <a:cs typeface="+mn-cs"/>
              </a:rPr>
              <a:t>,Q. and </a:t>
            </a:r>
            <a:r>
              <a:rPr lang="en-US" sz="1200" b="1" i="0" u="none" strike="noStrike" kern="1200" baseline="0" dirty="0">
                <a:solidFill>
                  <a:schemeClr val="tx1"/>
                </a:solidFill>
                <a:latin typeface="+mn-lt"/>
                <a:ea typeface="+mn-ea"/>
                <a:cs typeface="+mn-cs"/>
              </a:rPr>
              <a:t>Tang</a:t>
            </a:r>
            <a:r>
              <a:rPr lang="en-US" sz="1200" b="0" i="0" u="none" strike="noStrike" kern="1200" baseline="0" dirty="0">
                <a:solidFill>
                  <a:schemeClr val="tx1"/>
                </a:solidFill>
                <a:latin typeface="+mn-lt"/>
                <a:ea typeface="+mn-ea"/>
                <a:cs typeface="+mn-cs"/>
              </a:rPr>
              <a:t>,C. (2016). Understanding WIC Fruits and Vegetables Redemption in Virginia  </a:t>
            </a:r>
            <a:r>
              <a:rPr lang="en-US" dirty="0"/>
              <a:t>http://www.nationalacademies.org/hmd/Activities/Nutrition/ReviewWICFoodPackages/2016-JUNE-29/Videos/Primary%20Session/6-Tang-Zhang-Video.aspx (Last accessed 08/31/18)</a:t>
            </a:r>
          </a:p>
        </p:txBody>
      </p:sp>
      <p:sp>
        <p:nvSpPr>
          <p:cNvPr id="4" name="Slide Number Placeholder 3"/>
          <p:cNvSpPr>
            <a:spLocks noGrp="1"/>
          </p:cNvSpPr>
          <p:nvPr>
            <p:ph type="sldNum" sz="quarter" idx="10"/>
          </p:nvPr>
        </p:nvSpPr>
        <p:spPr/>
        <p:txBody>
          <a:bodyPr/>
          <a:lstStyle/>
          <a:p>
            <a:fld id="{A541E09A-B270-4C29-B416-50080CE0A98E}" type="slidenum">
              <a:rPr lang="en-US" smtClean="0"/>
              <a:t>5</a:t>
            </a:fld>
            <a:endParaRPr lang="en-US" dirty="0"/>
          </a:p>
        </p:txBody>
      </p:sp>
    </p:spTree>
    <p:extLst>
      <p:ext uri="{BB962C8B-B14F-4D97-AF65-F5344CB8AC3E}">
        <p14:creationId xmlns:p14="http://schemas.microsoft.com/office/powerpoint/2010/main" val="3549866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FRAMEWORK</a:t>
            </a:r>
          </a:p>
        </p:txBody>
      </p:sp>
      <p:sp>
        <p:nvSpPr>
          <p:cNvPr id="4" name="Slide Number Placeholder 3"/>
          <p:cNvSpPr>
            <a:spLocks noGrp="1"/>
          </p:cNvSpPr>
          <p:nvPr>
            <p:ph type="sldNum" sz="quarter" idx="10"/>
          </p:nvPr>
        </p:nvSpPr>
        <p:spPr/>
        <p:txBody>
          <a:bodyPr/>
          <a:lstStyle/>
          <a:p>
            <a:fld id="{80921A1C-F849-4CE9-A431-B92E98CB988B}" type="slidenum">
              <a:rPr lang="en-US" smtClean="0"/>
              <a:t>9</a:t>
            </a:fld>
            <a:endParaRPr lang="en-US" dirty="0"/>
          </a:p>
        </p:txBody>
      </p:sp>
    </p:spTree>
    <p:extLst>
      <p:ext uri="{BB962C8B-B14F-4D97-AF65-F5344CB8AC3E}">
        <p14:creationId xmlns:p14="http://schemas.microsoft.com/office/powerpoint/2010/main" val="2205235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Interview guide topics included: level of knowledge of WIC CVVs, as appropriate to their employment role; costs and sales; staff training about WIC CVVs; and experiences with WIC participants using vouchers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0921A1C-F849-4CE9-A431-B92E98CB988B}" type="slidenum">
              <a:rPr lang="en-US" smtClean="0"/>
              <a:t>10</a:t>
            </a:fld>
            <a:endParaRPr lang="en-US" dirty="0"/>
          </a:p>
        </p:txBody>
      </p:sp>
    </p:spTree>
    <p:extLst>
      <p:ext uri="{BB962C8B-B14F-4D97-AF65-F5344CB8AC3E}">
        <p14:creationId xmlns:p14="http://schemas.microsoft.com/office/powerpoint/2010/main" val="1413743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separate research team member performed random checks of 20% of the transcripts (3 cashier interviews and 2 manager interviews). </a:t>
            </a:r>
          </a:p>
          <a:p>
            <a:endParaRPr lang="en-US" dirty="0"/>
          </a:p>
        </p:txBody>
      </p:sp>
      <p:sp>
        <p:nvSpPr>
          <p:cNvPr id="4" name="Slide Number Placeholder 3"/>
          <p:cNvSpPr>
            <a:spLocks noGrp="1"/>
          </p:cNvSpPr>
          <p:nvPr>
            <p:ph type="sldNum" sz="quarter" idx="10"/>
          </p:nvPr>
        </p:nvSpPr>
        <p:spPr/>
        <p:txBody>
          <a:bodyPr/>
          <a:lstStyle/>
          <a:p>
            <a:fld id="{80921A1C-F849-4CE9-A431-B92E98CB988B}" type="slidenum">
              <a:rPr lang="en-US" smtClean="0"/>
              <a:t>11</a:t>
            </a:fld>
            <a:endParaRPr lang="en-US" dirty="0"/>
          </a:p>
        </p:txBody>
      </p:sp>
    </p:spTree>
    <p:extLst>
      <p:ext uri="{BB962C8B-B14F-4D97-AF65-F5344CB8AC3E}">
        <p14:creationId xmlns:p14="http://schemas.microsoft.com/office/powerpoint/2010/main" val="2348328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Customers were not the only ones with questions </a:t>
            </a:r>
            <a:endParaRPr lang="en-US" dirty="0"/>
          </a:p>
        </p:txBody>
      </p:sp>
      <p:sp>
        <p:nvSpPr>
          <p:cNvPr id="4" name="Slide Number Placeholder 3"/>
          <p:cNvSpPr>
            <a:spLocks noGrp="1"/>
          </p:cNvSpPr>
          <p:nvPr>
            <p:ph type="sldNum" sz="quarter" idx="10"/>
          </p:nvPr>
        </p:nvSpPr>
        <p:spPr/>
        <p:txBody>
          <a:bodyPr/>
          <a:lstStyle/>
          <a:p>
            <a:fld id="{80921A1C-F849-4CE9-A431-B92E98CB988B}" type="slidenum">
              <a:rPr lang="en-US" smtClean="0"/>
              <a:t>13</a:t>
            </a:fld>
            <a:endParaRPr lang="en-US" dirty="0"/>
          </a:p>
        </p:txBody>
      </p:sp>
    </p:spTree>
    <p:extLst>
      <p:ext uri="{BB962C8B-B14F-4D97-AF65-F5344CB8AC3E}">
        <p14:creationId xmlns:p14="http://schemas.microsoft.com/office/powerpoint/2010/main" val="3752382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400" dirty="0"/>
              <a:t>Emphasized the coordination between WIC customers and vendors required for WIC voucher redemption</a:t>
            </a:r>
          </a:p>
        </p:txBody>
      </p:sp>
      <p:sp>
        <p:nvSpPr>
          <p:cNvPr id="4" name="Slide Number Placeholder 3"/>
          <p:cNvSpPr>
            <a:spLocks noGrp="1"/>
          </p:cNvSpPr>
          <p:nvPr>
            <p:ph type="sldNum" sz="quarter" idx="10"/>
          </p:nvPr>
        </p:nvSpPr>
        <p:spPr/>
        <p:txBody>
          <a:bodyPr/>
          <a:lstStyle/>
          <a:p>
            <a:fld id="{80921A1C-F849-4CE9-A431-B92E98CB988B}" type="slidenum">
              <a:rPr lang="en-US" smtClean="0"/>
              <a:t>14</a:t>
            </a:fld>
            <a:endParaRPr lang="en-US" dirty="0"/>
          </a:p>
        </p:txBody>
      </p:sp>
    </p:spTree>
    <p:extLst>
      <p:ext uri="{BB962C8B-B14F-4D97-AF65-F5344CB8AC3E}">
        <p14:creationId xmlns:p14="http://schemas.microsoft.com/office/powerpoint/2010/main" val="827608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a:t>
            </a:r>
            <a:r>
              <a:rPr lang="en-US" sz="1200" b="1" dirty="0"/>
              <a:t>larger the family size</a:t>
            </a:r>
            <a:r>
              <a:rPr lang="en-US" sz="1200" dirty="0"/>
              <a:t> (3 or more people), the </a:t>
            </a:r>
            <a:r>
              <a:rPr lang="en-US" sz="1200" b="1" dirty="0"/>
              <a:t>less likely</a:t>
            </a:r>
            <a:r>
              <a:rPr lang="en-US" sz="1200" dirty="0"/>
              <a:t> they were to </a:t>
            </a:r>
            <a:r>
              <a:rPr lang="en-US" sz="1200" b="1" dirty="0"/>
              <a:t>fully redeem</a:t>
            </a:r>
            <a:r>
              <a:rPr lang="en-US" sz="1200" dirty="0"/>
              <a:t> their benefits.  (p &lt; 0.01)</a:t>
            </a:r>
          </a:p>
          <a:p>
            <a:endParaRPr lang="en-US" dirty="0"/>
          </a:p>
        </p:txBody>
      </p:sp>
      <p:sp>
        <p:nvSpPr>
          <p:cNvPr id="4" name="Slide Number Placeholder 3"/>
          <p:cNvSpPr>
            <a:spLocks noGrp="1"/>
          </p:cNvSpPr>
          <p:nvPr>
            <p:ph type="sldNum" sz="quarter" idx="10"/>
          </p:nvPr>
        </p:nvSpPr>
        <p:spPr/>
        <p:txBody>
          <a:bodyPr/>
          <a:lstStyle/>
          <a:p>
            <a:fld id="{A541E09A-B270-4C29-B416-50080CE0A98E}" type="slidenum">
              <a:rPr lang="en-US" smtClean="0"/>
              <a:t>24</a:t>
            </a:fld>
            <a:endParaRPr lang="en-US" dirty="0"/>
          </a:p>
        </p:txBody>
      </p:sp>
    </p:spTree>
    <p:extLst>
      <p:ext uri="{BB962C8B-B14F-4D97-AF65-F5344CB8AC3E}">
        <p14:creationId xmlns:p14="http://schemas.microsoft.com/office/powerpoint/2010/main" val="667588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number of transactions for complete redemption of benefits vs. under-redemption was not statistically significant.  The </a:t>
            </a:r>
            <a:r>
              <a:rPr lang="en-US" sz="1200" b="1" kern="1200" dirty="0">
                <a:solidFill>
                  <a:schemeClr val="tx1"/>
                </a:solidFill>
                <a:effectLst/>
                <a:latin typeface="+mn-lt"/>
                <a:ea typeface="+mn-ea"/>
                <a:cs typeface="+mn-cs"/>
              </a:rPr>
              <a:t>average number of transactions</a:t>
            </a:r>
            <a:r>
              <a:rPr lang="en-US" sz="1200" kern="1200" dirty="0">
                <a:solidFill>
                  <a:schemeClr val="tx1"/>
                </a:solidFill>
                <a:effectLst/>
                <a:latin typeface="+mn-lt"/>
                <a:ea typeface="+mn-ea"/>
                <a:cs typeface="+mn-cs"/>
              </a:rPr>
              <a:t> (excluding non-redeemers) was </a:t>
            </a:r>
            <a:r>
              <a:rPr lang="en-US" sz="1200" b="1" kern="1200" dirty="0">
                <a:solidFill>
                  <a:schemeClr val="tx1"/>
                </a:solidFill>
                <a:effectLst/>
                <a:latin typeface="+mn-lt"/>
                <a:ea typeface="+mn-ea"/>
                <a:cs typeface="+mn-cs"/>
              </a:rPr>
              <a:t>about 3</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994ACE1-E1B7-634E-B302-E0B90628A5B1}" type="slidenum">
              <a:rPr lang="en-US" smtClean="0"/>
              <a:t>27</a:t>
            </a:fld>
            <a:endParaRPr lang="en-US" dirty="0"/>
          </a:p>
        </p:txBody>
      </p:sp>
    </p:spTree>
    <p:extLst>
      <p:ext uri="{BB962C8B-B14F-4D97-AF65-F5344CB8AC3E}">
        <p14:creationId xmlns:p14="http://schemas.microsoft.com/office/powerpoint/2010/main" val="4221661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popular</a:t>
            </a:r>
            <a:r>
              <a:rPr lang="en-US" baseline="0" dirty="0"/>
              <a:t> response was that the card was the easiest or that it is the easiest as is.  (12/39 responses)  </a:t>
            </a:r>
            <a:endParaRPr lang="en-US" dirty="0"/>
          </a:p>
        </p:txBody>
      </p:sp>
      <p:sp>
        <p:nvSpPr>
          <p:cNvPr id="4" name="Slide Number Placeholder 3"/>
          <p:cNvSpPr>
            <a:spLocks noGrp="1"/>
          </p:cNvSpPr>
          <p:nvPr>
            <p:ph type="sldNum" sz="quarter" idx="10"/>
          </p:nvPr>
        </p:nvSpPr>
        <p:spPr/>
        <p:txBody>
          <a:bodyPr/>
          <a:lstStyle/>
          <a:p>
            <a:fld id="{9994ACE1-E1B7-634E-B302-E0B90628A5B1}" type="slidenum">
              <a:rPr lang="en-US" smtClean="0"/>
              <a:t>31</a:t>
            </a:fld>
            <a:endParaRPr lang="en-US" dirty="0"/>
          </a:p>
        </p:txBody>
      </p:sp>
    </p:spTree>
    <p:extLst>
      <p:ext uri="{BB962C8B-B14F-4D97-AF65-F5344CB8AC3E}">
        <p14:creationId xmlns:p14="http://schemas.microsoft.com/office/powerpoint/2010/main" val="4252156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7743C Forest Template footer.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40677"/>
          </a:xfrm>
          <a:prstGeom prst="rect">
            <a:avLst/>
          </a:prstGeom>
        </p:spPr>
      </p:pic>
      <p:sp>
        <p:nvSpPr>
          <p:cNvPr id="15" name="TextBox 14"/>
          <p:cNvSpPr txBox="1"/>
          <p:nvPr userDrawn="1"/>
        </p:nvSpPr>
        <p:spPr>
          <a:xfrm>
            <a:off x="76200" y="5428428"/>
            <a:ext cx="9144000" cy="544522"/>
          </a:xfrm>
          <a:prstGeom prst="rect">
            <a:avLst/>
          </a:prstGeom>
          <a:noFill/>
        </p:spPr>
        <p:txBody>
          <a:bodyPr wrap="square" lIns="82056" tIns="41028" rIns="82056" bIns="41028" rtlCol="0">
            <a:spAutoFit/>
          </a:bodyPr>
          <a:lstStyle/>
          <a:p>
            <a:pPr algn="ctr"/>
            <a:r>
              <a:rPr lang="en-US" sz="3000" b="0" i="0" dirty="0">
                <a:solidFill>
                  <a:srgbClr val="000000"/>
                </a:solidFill>
                <a:latin typeface="Times New Roman"/>
                <a:cs typeface="Times New Roman"/>
              </a:rPr>
              <a:t>Johns</a:t>
            </a:r>
            <a:r>
              <a:rPr lang="en-US" sz="3000" b="0" i="0" baseline="0" dirty="0">
                <a:solidFill>
                  <a:srgbClr val="000000"/>
                </a:solidFill>
                <a:latin typeface="Times New Roman"/>
                <a:cs typeface="Times New Roman"/>
              </a:rPr>
              <a:t> Hopkins Bloomberg School of Public Health</a:t>
            </a:r>
            <a:endParaRPr lang="en-US" sz="3000" b="0" i="0" dirty="0">
              <a:solidFill>
                <a:srgbClr val="000000"/>
              </a:solidFill>
              <a:latin typeface="Times New Roman"/>
              <a:cs typeface="Times New Roman"/>
            </a:endParaRPr>
          </a:p>
        </p:txBody>
      </p:sp>
      <p:sp>
        <p:nvSpPr>
          <p:cNvPr id="7" name="Title 6"/>
          <p:cNvSpPr>
            <a:spLocks noGrp="1"/>
          </p:cNvSpPr>
          <p:nvPr>
            <p:ph type="title" hasCustomPrompt="1"/>
          </p:nvPr>
        </p:nvSpPr>
        <p:spPr>
          <a:xfrm>
            <a:off x="1" y="839177"/>
            <a:ext cx="9143999" cy="1243434"/>
          </a:xfrm>
          <a:prstGeom prst="rect">
            <a:avLst/>
          </a:prstGeom>
        </p:spPr>
        <p:txBody>
          <a:bodyPr vert="horz"/>
          <a:lstStyle>
            <a:lvl1pPr>
              <a:defRPr sz="5900" b="1" i="0">
                <a:solidFill>
                  <a:srgbClr val="42683C"/>
                </a:solidFill>
                <a:latin typeface="Times New Roman"/>
                <a:cs typeface="Times New Roman"/>
              </a:defRPr>
            </a:lvl1pPr>
          </a:lstStyle>
          <a:p>
            <a:r>
              <a:rPr lang="en-US" dirty="0"/>
              <a:t>Presentation Title</a:t>
            </a:r>
          </a:p>
        </p:txBody>
      </p:sp>
      <p:sp>
        <p:nvSpPr>
          <p:cNvPr id="4" name="Text Placeholder 3"/>
          <p:cNvSpPr>
            <a:spLocks noGrp="1"/>
          </p:cNvSpPr>
          <p:nvPr>
            <p:ph type="body" sz="quarter" idx="10" hasCustomPrompt="1"/>
          </p:nvPr>
        </p:nvSpPr>
        <p:spPr>
          <a:xfrm>
            <a:off x="0" y="2154645"/>
            <a:ext cx="9144000" cy="1610674"/>
          </a:xfrm>
          <a:prstGeom prst="rect">
            <a:avLst/>
          </a:prstGeom>
        </p:spPr>
        <p:txBody>
          <a:bodyPr vert="horz"/>
          <a:lstStyle>
            <a:lvl1pPr marL="0" indent="0" algn="ctr">
              <a:buNone/>
              <a:defRPr sz="2700" b="1" i="0" baseline="0">
                <a:latin typeface="Arial"/>
                <a:cs typeface="Arial"/>
              </a:defRPr>
            </a:lvl1pPr>
          </a:lstStyle>
          <a:p>
            <a:pPr lvl="0"/>
            <a:r>
              <a:rPr lang="en-US" dirty="0"/>
              <a:t>Name Name, Degrees</a:t>
            </a:r>
          </a:p>
          <a:p>
            <a:pPr lvl="0"/>
            <a:r>
              <a:rPr lang="en-US" dirty="0"/>
              <a:t>Professional Title</a:t>
            </a:r>
          </a:p>
          <a:p>
            <a:pPr lvl="0"/>
            <a:r>
              <a:rPr lang="en-US" dirty="0"/>
              <a:t>Month Day, Year</a:t>
            </a:r>
          </a:p>
        </p:txBody>
      </p:sp>
    </p:spTree>
    <p:extLst>
      <p:ext uri="{BB962C8B-B14F-4D97-AF65-F5344CB8AC3E}">
        <p14:creationId xmlns:p14="http://schemas.microsoft.com/office/powerpoint/2010/main" val="1526846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5235" y="373275"/>
            <a:ext cx="8229600" cy="1143000"/>
          </a:xfrm>
          <a:prstGeom prst="rect">
            <a:avLst/>
          </a:prstGeom>
        </p:spPr>
        <p:txBody>
          <a:bodyPr vert="horz"/>
          <a:lstStyle>
            <a:lvl1pPr algn="l">
              <a:defRPr b="1" baseline="0">
                <a:solidFill>
                  <a:srgbClr val="42683C"/>
                </a:solidFill>
                <a:latin typeface="Times New Roman"/>
                <a:cs typeface="Times New Roman"/>
              </a:defRPr>
            </a:lvl1pPr>
          </a:lstStyle>
          <a:p>
            <a:r>
              <a:rPr lang="en-US" dirty="0"/>
              <a:t>Informational Slide Header</a:t>
            </a:r>
          </a:p>
        </p:txBody>
      </p:sp>
      <p:sp>
        <p:nvSpPr>
          <p:cNvPr id="8" name="Text Placeholder 7"/>
          <p:cNvSpPr>
            <a:spLocks noGrp="1"/>
          </p:cNvSpPr>
          <p:nvPr>
            <p:ph type="body" sz="quarter" idx="10" hasCustomPrompt="1"/>
          </p:nvPr>
        </p:nvSpPr>
        <p:spPr>
          <a:xfrm>
            <a:off x="532705" y="986263"/>
            <a:ext cx="5216525" cy="1316038"/>
          </a:xfrm>
          <a:prstGeom prst="rect">
            <a:avLst/>
          </a:prstGeom>
        </p:spPr>
        <p:txBody>
          <a:bodyPr vert="horz"/>
          <a:lstStyle>
            <a:lvl1pPr marL="0" indent="0">
              <a:buNone/>
              <a:defRPr b="0">
                <a:latin typeface="Arial"/>
                <a:cs typeface="Arial"/>
              </a:defRPr>
            </a:lvl1pPr>
          </a:lstStyle>
          <a:p>
            <a:pPr lvl="0"/>
            <a:r>
              <a:rPr lang="en-US" dirty="0"/>
              <a:t>Subhead</a:t>
            </a:r>
          </a:p>
        </p:txBody>
      </p:sp>
      <p:sp>
        <p:nvSpPr>
          <p:cNvPr id="6" name="Chart Placeholder 3"/>
          <p:cNvSpPr>
            <a:spLocks noGrp="1"/>
          </p:cNvSpPr>
          <p:nvPr>
            <p:ph type="chart" sz="quarter" idx="11"/>
          </p:nvPr>
        </p:nvSpPr>
        <p:spPr>
          <a:xfrm>
            <a:off x="529485" y="1751013"/>
            <a:ext cx="8274050" cy="4449762"/>
          </a:xfrm>
          <a:prstGeom prst="rect">
            <a:avLst/>
          </a:prstGeom>
        </p:spPr>
        <p:txBody>
          <a:bodyPr vert="horz"/>
          <a:lstStyle>
            <a:lvl1pPr>
              <a:defRPr>
                <a:latin typeface="Arial"/>
              </a:defRPr>
            </a:lvl1pPr>
          </a:lstStyle>
          <a:p>
            <a:endParaRPr lang="en-US" dirty="0"/>
          </a:p>
        </p:txBody>
      </p:sp>
      <p:sp>
        <p:nvSpPr>
          <p:cNvPr id="10" name="TextBox 9"/>
          <p:cNvSpPr txBox="1"/>
          <p:nvPr userDrawn="1"/>
        </p:nvSpPr>
        <p:spPr>
          <a:xfrm>
            <a:off x="0" y="6591221"/>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1" name="TextBox 10"/>
          <p:cNvSpPr txBox="1"/>
          <p:nvPr userDrawn="1"/>
        </p:nvSpPr>
        <p:spPr>
          <a:xfrm>
            <a:off x="2434059" y="6570003"/>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sp>
        <p:nvSpPr>
          <p:cNvPr id="12" name="TextBox 11"/>
          <p:cNvSpPr txBox="1"/>
          <p:nvPr userDrawn="1"/>
        </p:nvSpPr>
        <p:spPr>
          <a:xfrm>
            <a:off x="2434059" y="6570003"/>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pic>
        <p:nvPicPr>
          <p:cNvPr id="14" name="Picture 13" descr="Forest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25708"/>
            <a:ext cx="9144000" cy="432292"/>
          </a:xfrm>
          <a:prstGeom prst="rect">
            <a:avLst/>
          </a:prstGeom>
        </p:spPr>
      </p:pic>
      <p:sp>
        <p:nvSpPr>
          <p:cNvPr id="16" name="TextBox 15"/>
          <p:cNvSpPr txBox="1"/>
          <p:nvPr userDrawn="1"/>
        </p:nvSpPr>
        <p:spPr>
          <a:xfrm>
            <a:off x="2453109" y="6582703"/>
            <a:ext cx="4233145" cy="200055"/>
          </a:xfrm>
          <a:prstGeom prst="rect">
            <a:avLst/>
          </a:prstGeom>
          <a:noFill/>
        </p:spPr>
        <p:txBody>
          <a:bodyPr wrap="square" rtlCol="0">
            <a:spAutoFit/>
          </a:bodyPr>
          <a:lstStyle/>
          <a:p>
            <a:pPr algn="ctr"/>
            <a:r>
              <a:rPr lang="en-US" sz="700" dirty="0">
                <a:solidFill>
                  <a:schemeClr val="bg1"/>
                </a:solidFill>
                <a:latin typeface="Arial"/>
                <a:cs typeface="Arial"/>
              </a:rPr>
              <a:t>© 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spTree>
    <p:extLst>
      <p:ext uri="{BB962C8B-B14F-4D97-AF65-F5344CB8AC3E}">
        <p14:creationId xmlns:p14="http://schemas.microsoft.com/office/powerpoint/2010/main" val="1954990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2" name="Picture 1" descr="7743C Forest Template footer.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1832"/>
            <a:ext cx="9264075" cy="7031875"/>
          </a:xfrm>
          <a:prstGeom prst="rect">
            <a:avLst/>
          </a:prstGeom>
        </p:spPr>
      </p:pic>
      <p:sp>
        <p:nvSpPr>
          <p:cNvPr id="4" name="Rectangle 3"/>
          <p:cNvSpPr/>
          <p:nvPr userDrawn="1"/>
        </p:nvSpPr>
        <p:spPr>
          <a:xfrm>
            <a:off x="0" y="2564500"/>
            <a:ext cx="9288497" cy="1424721"/>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dirty="0">
              <a:latin typeface="Arial"/>
            </a:endParaRPr>
          </a:p>
        </p:txBody>
      </p:sp>
      <p:sp>
        <p:nvSpPr>
          <p:cNvPr id="6" name="Text Placeholder 5"/>
          <p:cNvSpPr>
            <a:spLocks noGrp="1"/>
          </p:cNvSpPr>
          <p:nvPr>
            <p:ph type="body" sz="quarter" idx="10" hasCustomPrompt="1"/>
          </p:nvPr>
        </p:nvSpPr>
        <p:spPr>
          <a:xfrm>
            <a:off x="0" y="2643152"/>
            <a:ext cx="9142413" cy="1496555"/>
          </a:xfrm>
          <a:prstGeom prst="rect">
            <a:avLst/>
          </a:prstGeom>
        </p:spPr>
        <p:txBody>
          <a:bodyPr vert="horz"/>
          <a:lstStyle>
            <a:lvl1pPr marL="0" indent="0" algn="ctr">
              <a:buNone/>
              <a:defRPr sz="6300" b="1" baseline="0">
                <a:solidFill>
                  <a:schemeClr val="bg1"/>
                </a:solidFill>
                <a:latin typeface="Times New Roman"/>
                <a:cs typeface="Times New Roman"/>
              </a:defRPr>
            </a:lvl1pPr>
          </a:lstStyle>
          <a:p>
            <a:pPr lvl="0"/>
            <a:r>
              <a:rPr lang="en-US" dirty="0"/>
              <a:t>Section Divider</a:t>
            </a:r>
          </a:p>
        </p:txBody>
      </p:sp>
    </p:spTree>
    <p:extLst>
      <p:ext uri="{BB962C8B-B14F-4D97-AF65-F5344CB8AC3E}">
        <p14:creationId xmlns:p14="http://schemas.microsoft.com/office/powerpoint/2010/main" val="336779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2" name="Picture 1" descr="7743C Forest Template footer.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985" y="-81814"/>
            <a:ext cx="9304778" cy="7062770"/>
          </a:xfrm>
          <a:prstGeom prst="rect">
            <a:avLst/>
          </a:prstGeom>
        </p:spPr>
      </p:pic>
      <p:sp>
        <p:nvSpPr>
          <p:cNvPr id="4" name="Rectangle 3"/>
          <p:cNvSpPr/>
          <p:nvPr userDrawn="1"/>
        </p:nvSpPr>
        <p:spPr>
          <a:xfrm>
            <a:off x="-65125" y="2136291"/>
            <a:ext cx="9329199" cy="2672775"/>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dirty="0">
              <a:latin typeface="Arial"/>
            </a:endParaRPr>
          </a:p>
        </p:txBody>
      </p:sp>
      <p:sp>
        <p:nvSpPr>
          <p:cNvPr id="7" name="Text Placeholder 6"/>
          <p:cNvSpPr>
            <a:spLocks noGrp="1"/>
          </p:cNvSpPr>
          <p:nvPr>
            <p:ph type="body" sz="quarter" idx="10" hasCustomPrompt="1"/>
          </p:nvPr>
        </p:nvSpPr>
        <p:spPr>
          <a:xfrm>
            <a:off x="0" y="2386259"/>
            <a:ext cx="9144000" cy="2460625"/>
          </a:xfrm>
          <a:prstGeom prst="rect">
            <a:avLst/>
          </a:prstGeom>
        </p:spPr>
        <p:txBody>
          <a:bodyPr vert="horz"/>
          <a:lstStyle>
            <a:lvl1pPr marL="0" indent="0" algn="ctr">
              <a:buNone/>
              <a:defRPr sz="6300" b="1" baseline="0">
                <a:solidFill>
                  <a:srgbClr val="FFFFFF"/>
                </a:solidFill>
                <a:latin typeface="Times New Roman"/>
                <a:cs typeface="Times New Roman"/>
              </a:defRPr>
            </a:lvl1pPr>
          </a:lstStyle>
          <a:p>
            <a:pPr lvl="0"/>
            <a:r>
              <a:rPr lang="en-US" dirty="0"/>
              <a:t>Section Divider</a:t>
            </a:r>
            <a:br>
              <a:rPr lang="en-US" dirty="0"/>
            </a:br>
            <a:r>
              <a:rPr lang="en-US" dirty="0"/>
              <a:t>Two Lines</a:t>
            </a:r>
          </a:p>
        </p:txBody>
      </p:sp>
    </p:spTree>
    <p:extLst>
      <p:ext uri="{BB962C8B-B14F-4D97-AF65-F5344CB8AC3E}">
        <p14:creationId xmlns:p14="http://schemas.microsoft.com/office/powerpoint/2010/main" val="1627877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72140" y="373275"/>
            <a:ext cx="8229600" cy="1143000"/>
          </a:xfrm>
          <a:prstGeom prst="rect">
            <a:avLst/>
          </a:prstGeom>
        </p:spPr>
        <p:txBody>
          <a:bodyPr vert="horz"/>
          <a:lstStyle>
            <a:lvl1pPr algn="l">
              <a:defRPr b="1">
                <a:solidFill>
                  <a:srgbClr val="42683C"/>
                </a:solidFill>
                <a:latin typeface="Times New Roman"/>
                <a:cs typeface="Times New Roman"/>
              </a:defRPr>
            </a:lvl1pPr>
          </a:lstStyle>
          <a:p>
            <a:r>
              <a:rPr lang="en-US" dirty="0"/>
              <a:t>Two Photo Slide Header</a:t>
            </a:r>
          </a:p>
        </p:txBody>
      </p:sp>
      <p:sp>
        <p:nvSpPr>
          <p:cNvPr id="7" name="Picture Placeholder 6"/>
          <p:cNvSpPr>
            <a:spLocks noGrp="1"/>
          </p:cNvSpPr>
          <p:nvPr>
            <p:ph type="pic" sz="quarter" idx="10"/>
          </p:nvPr>
        </p:nvSpPr>
        <p:spPr>
          <a:xfrm>
            <a:off x="612340" y="1406188"/>
            <a:ext cx="3742079" cy="4479388"/>
          </a:xfrm>
          <a:prstGeom prst="rect">
            <a:avLst/>
          </a:prstGeom>
        </p:spPr>
        <p:txBody>
          <a:bodyPr vert="horz"/>
          <a:lstStyle>
            <a:lvl1pPr>
              <a:defRPr>
                <a:latin typeface="Arial"/>
              </a:defRPr>
            </a:lvl1pPr>
          </a:lstStyle>
          <a:p>
            <a:endParaRPr lang="en-US" dirty="0"/>
          </a:p>
        </p:txBody>
      </p:sp>
      <p:sp>
        <p:nvSpPr>
          <p:cNvPr id="9" name="Picture Placeholder 6"/>
          <p:cNvSpPr>
            <a:spLocks noGrp="1"/>
          </p:cNvSpPr>
          <p:nvPr>
            <p:ph type="pic" sz="quarter" idx="11"/>
          </p:nvPr>
        </p:nvSpPr>
        <p:spPr>
          <a:xfrm>
            <a:off x="4824330" y="1411165"/>
            <a:ext cx="3742079" cy="4479388"/>
          </a:xfrm>
          <a:prstGeom prst="rect">
            <a:avLst/>
          </a:prstGeom>
        </p:spPr>
        <p:txBody>
          <a:bodyPr vert="horz"/>
          <a:lstStyle>
            <a:lvl1pPr>
              <a:defRPr>
                <a:latin typeface="Arial"/>
              </a:defRPr>
            </a:lvl1pPr>
          </a:lstStyle>
          <a:p>
            <a:endParaRPr lang="en-US" dirty="0"/>
          </a:p>
        </p:txBody>
      </p:sp>
      <p:sp>
        <p:nvSpPr>
          <p:cNvPr id="13" name="TextBox 12"/>
          <p:cNvSpPr txBox="1"/>
          <p:nvPr userDrawn="1"/>
        </p:nvSpPr>
        <p:spPr>
          <a:xfrm>
            <a:off x="0" y="6591221"/>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4" name="TextBox 13"/>
          <p:cNvSpPr txBox="1"/>
          <p:nvPr userDrawn="1"/>
        </p:nvSpPr>
        <p:spPr>
          <a:xfrm>
            <a:off x="2434059" y="6570003"/>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pic>
        <p:nvPicPr>
          <p:cNvPr id="12" name="Picture 11" descr="Forest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25708"/>
            <a:ext cx="9144000" cy="432292"/>
          </a:xfrm>
          <a:prstGeom prst="rect">
            <a:avLst/>
          </a:prstGeom>
        </p:spPr>
      </p:pic>
      <p:sp>
        <p:nvSpPr>
          <p:cNvPr id="11" name="TextBox 10"/>
          <p:cNvSpPr txBox="1"/>
          <p:nvPr userDrawn="1"/>
        </p:nvSpPr>
        <p:spPr>
          <a:xfrm>
            <a:off x="2453109" y="6582703"/>
            <a:ext cx="4233145" cy="200055"/>
          </a:xfrm>
          <a:prstGeom prst="rect">
            <a:avLst/>
          </a:prstGeom>
          <a:noFill/>
        </p:spPr>
        <p:txBody>
          <a:bodyPr wrap="square" rtlCol="0">
            <a:spAutoFit/>
          </a:bodyPr>
          <a:lstStyle/>
          <a:p>
            <a:pPr algn="ctr"/>
            <a:r>
              <a:rPr lang="en-US" sz="700" dirty="0">
                <a:solidFill>
                  <a:schemeClr val="bg1"/>
                </a:solidFill>
                <a:latin typeface="Arial"/>
                <a:cs typeface="Arial"/>
              </a:rPr>
              <a:t>© 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spTree>
    <p:extLst>
      <p:ext uri="{BB962C8B-B14F-4D97-AF65-F5344CB8AC3E}">
        <p14:creationId xmlns:p14="http://schemas.microsoft.com/office/powerpoint/2010/main" val="182143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72140" y="373275"/>
            <a:ext cx="8229600" cy="1143000"/>
          </a:xfrm>
          <a:prstGeom prst="rect">
            <a:avLst/>
          </a:prstGeom>
        </p:spPr>
        <p:txBody>
          <a:bodyPr vert="horz"/>
          <a:lstStyle>
            <a:lvl1pPr algn="l">
              <a:defRPr b="1">
                <a:solidFill>
                  <a:srgbClr val="42683C"/>
                </a:solidFill>
                <a:latin typeface="Times New Roman"/>
                <a:cs typeface="Times New Roman"/>
              </a:defRPr>
            </a:lvl1pPr>
          </a:lstStyle>
          <a:p>
            <a:r>
              <a:rPr lang="en-US" dirty="0"/>
              <a:t>Two Photo Slide Header</a:t>
            </a:r>
          </a:p>
        </p:txBody>
      </p:sp>
      <p:sp>
        <p:nvSpPr>
          <p:cNvPr id="11" name="Text Placeholder 10"/>
          <p:cNvSpPr>
            <a:spLocks noGrp="1"/>
          </p:cNvSpPr>
          <p:nvPr>
            <p:ph type="body" sz="quarter" idx="10" hasCustomPrompt="1"/>
          </p:nvPr>
        </p:nvSpPr>
        <p:spPr>
          <a:xfrm>
            <a:off x="521377" y="5011738"/>
            <a:ext cx="3719512" cy="72641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nonummy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endParaRPr lang="en-US" dirty="0"/>
          </a:p>
        </p:txBody>
      </p:sp>
      <p:sp>
        <p:nvSpPr>
          <p:cNvPr id="12" name="Text Placeholder 10"/>
          <p:cNvSpPr>
            <a:spLocks noGrp="1"/>
          </p:cNvSpPr>
          <p:nvPr>
            <p:ph type="body" sz="quarter" idx="11" hasCustomPrompt="1"/>
          </p:nvPr>
        </p:nvSpPr>
        <p:spPr>
          <a:xfrm>
            <a:off x="4733365" y="5039395"/>
            <a:ext cx="3719512" cy="72641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nonummy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endParaRPr lang="en-US" dirty="0"/>
          </a:p>
        </p:txBody>
      </p:sp>
      <p:sp>
        <p:nvSpPr>
          <p:cNvPr id="9" name="Picture Placeholder 6"/>
          <p:cNvSpPr>
            <a:spLocks noGrp="1"/>
          </p:cNvSpPr>
          <p:nvPr>
            <p:ph type="pic" sz="quarter" idx="12"/>
          </p:nvPr>
        </p:nvSpPr>
        <p:spPr>
          <a:xfrm>
            <a:off x="4819344" y="1406188"/>
            <a:ext cx="3742079" cy="3606191"/>
          </a:xfrm>
          <a:prstGeom prst="rect">
            <a:avLst/>
          </a:prstGeom>
        </p:spPr>
        <p:txBody>
          <a:bodyPr vert="horz"/>
          <a:lstStyle>
            <a:lvl1pPr>
              <a:defRPr>
                <a:latin typeface="Arial"/>
              </a:defRPr>
            </a:lvl1pPr>
          </a:lstStyle>
          <a:p>
            <a:endParaRPr lang="en-US" dirty="0"/>
          </a:p>
        </p:txBody>
      </p:sp>
      <p:sp>
        <p:nvSpPr>
          <p:cNvPr id="13" name="Picture Placeholder 6"/>
          <p:cNvSpPr>
            <a:spLocks noGrp="1"/>
          </p:cNvSpPr>
          <p:nvPr>
            <p:ph type="pic" sz="quarter" idx="13"/>
          </p:nvPr>
        </p:nvSpPr>
        <p:spPr>
          <a:xfrm>
            <a:off x="583305" y="1399825"/>
            <a:ext cx="3742079" cy="3606191"/>
          </a:xfrm>
          <a:prstGeom prst="rect">
            <a:avLst/>
          </a:prstGeom>
        </p:spPr>
        <p:txBody>
          <a:bodyPr vert="horz"/>
          <a:lstStyle>
            <a:lvl1pPr>
              <a:defRPr>
                <a:latin typeface="Arial"/>
              </a:defRPr>
            </a:lvl1pPr>
          </a:lstStyle>
          <a:p>
            <a:endParaRPr lang="en-US" dirty="0"/>
          </a:p>
        </p:txBody>
      </p:sp>
      <p:sp>
        <p:nvSpPr>
          <p:cNvPr id="16" name="TextBox 15"/>
          <p:cNvSpPr txBox="1"/>
          <p:nvPr userDrawn="1"/>
        </p:nvSpPr>
        <p:spPr>
          <a:xfrm>
            <a:off x="0" y="6591221"/>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7" name="TextBox 16"/>
          <p:cNvSpPr txBox="1"/>
          <p:nvPr userDrawn="1"/>
        </p:nvSpPr>
        <p:spPr>
          <a:xfrm>
            <a:off x="1587" y="6583570"/>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8" name="TextBox 17"/>
          <p:cNvSpPr txBox="1"/>
          <p:nvPr userDrawn="1"/>
        </p:nvSpPr>
        <p:spPr>
          <a:xfrm>
            <a:off x="2434059" y="6570003"/>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sp>
        <p:nvSpPr>
          <p:cNvPr id="19" name="TextBox 18"/>
          <p:cNvSpPr txBox="1"/>
          <p:nvPr userDrawn="1"/>
        </p:nvSpPr>
        <p:spPr>
          <a:xfrm>
            <a:off x="2434059" y="6570003"/>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pic>
        <p:nvPicPr>
          <p:cNvPr id="20" name="Picture 19" descr="Forest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25708"/>
            <a:ext cx="9144000" cy="432292"/>
          </a:xfrm>
          <a:prstGeom prst="rect">
            <a:avLst/>
          </a:prstGeom>
        </p:spPr>
      </p:pic>
      <p:sp>
        <p:nvSpPr>
          <p:cNvPr id="15" name="TextBox 14"/>
          <p:cNvSpPr txBox="1"/>
          <p:nvPr userDrawn="1"/>
        </p:nvSpPr>
        <p:spPr>
          <a:xfrm>
            <a:off x="2453109" y="6582703"/>
            <a:ext cx="4233145" cy="200055"/>
          </a:xfrm>
          <a:prstGeom prst="rect">
            <a:avLst/>
          </a:prstGeom>
          <a:noFill/>
        </p:spPr>
        <p:txBody>
          <a:bodyPr wrap="square" rtlCol="0">
            <a:spAutoFit/>
          </a:bodyPr>
          <a:lstStyle/>
          <a:p>
            <a:pPr algn="ctr"/>
            <a:r>
              <a:rPr lang="en-US" sz="700" dirty="0">
                <a:solidFill>
                  <a:schemeClr val="bg1"/>
                </a:solidFill>
                <a:latin typeface="Arial"/>
                <a:cs typeface="Arial"/>
              </a:rPr>
              <a:t>© 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spTree>
    <p:extLst>
      <p:ext uri="{BB962C8B-B14F-4D97-AF65-F5344CB8AC3E}">
        <p14:creationId xmlns:p14="http://schemas.microsoft.com/office/powerpoint/2010/main" val="629146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72140" y="373275"/>
            <a:ext cx="8229600" cy="851469"/>
          </a:xfrm>
          <a:prstGeom prst="rect">
            <a:avLst/>
          </a:prstGeom>
        </p:spPr>
        <p:txBody>
          <a:bodyPr vert="horz"/>
          <a:lstStyle>
            <a:lvl1pPr algn="l">
              <a:defRPr b="1">
                <a:solidFill>
                  <a:srgbClr val="42683C"/>
                </a:solidFill>
                <a:latin typeface="Times New Roman"/>
                <a:cs typeface="Times New Roman"/>
              </a:defRPr>
            </a:lvl1pPr>
          </a:lstStyle>
          <a:p>
            <a:r>
              <a:rPr lang="en-US" dirty="0"/>
              <a:t>Three Photo Slide Header</a:t>
            </a:r>
          </a:p>
        </p:txBody>
      </p:sp>
      <p:sp>
        <p:nvSpPr>
          <p:cNvPr id="13" name="Text Placeholder 10"/>
          <p:cNvSpPr>
            <a:spLocks noGrp="1"/>
          </p:cNvSpPr>
          <p:nvPr>
            <p:ph type="body" sz="quarter" idx="10" hasCustomPrompt="1"/>
          </p:nvPr>
        </p:nvSpPr>
        <p:spPr>
          <a:xfrm>
            <a:off x="510037" y="4648851"/>
            <a:ext cx="2563005" cy="5109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br>
              <a:rPr lang="en-US" sz="1050" dirty="0">
                <a:solidFill>
                  <a:srgbClr val="000000"/>
                </a:solidFill>
                <a:latin typeface="Arial"/>
                <a:cs typeface="Arial"/>
              </a:rPr>
            </a:br>
            <a:endParaRPr lang="en-US" dirty="0"/>
          </a:p>
        </p:txBody>
      </p:sp>
      <p:sp>
        <p:nvSpPr>
          <p:cNvPr id="14" name="Text Placeholder 10"/>
          <p:cNvSpPr>
            <a:spLocks noGrp="1"/>
          </p:cNvSpPr>
          <p:nvPr>
            <p:ph type="body" sz="quarter" idx="11" hasCustomPrompt="1"/>
          </p:nvPr>
        </p:nvSpPr>
        <p:spPr>
          <a:xfrm>
            <a:off x="3225192" y="4676508"/>
            <a:ext cx="2563005" cy="5109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br>
              <a:rPr lang="en-US" sz="1050" dirty="0">
                <a:solidFill>
                  <a:srgbClr val="000000"/>
                </a:solidFill>
                <a:latin typeface="Arial"/>
                <a:cs typeface="Arial"/>
              </a:rPr>
            </a:br>
            <a:endParaRPr lang="en-US" dirty="0"/>
          </a:p>
        </p:txBody>
      </p:sp>
      <p:sp>
        <p:nvSpPr>
          <p:cNvPr id="15" name="Text Placeholder 10"/>
          <p:cNvSpPr>
            <a:spLocks noGrp="1"/>
          </p:cNvSpPr>
          <p:nvPr>
            <p:ph type="body" sz="quarter" idx="12" hasCustomPrompt="1"/>
          </p:nvPr>
        </p:nvSpPr>
        <p:spPr>
          <a:xfrm>
            <a:off x="5992067" y="4665168"/>
            <a:ext cx="2563005" cy="5109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br>
              <a:rPr lang="en-US" sz="1050" dirty="0">
                <a:solidFill>
                  <a:srgbClr val="000000"/>
                </a:solidFill>
                <a:latin typeface="Arial"/>
                <a:cs typeface="Arial"/>
              </a:rPr>
            </a:br>
            <a:endParaRPr lang="en-US" dirty="0"/>
          </a:p>
        </p:txBody>
      </p:sp>
      <p:sp>
        <p:nvSpPr>
          <p:cNvPr id="11" name="Picture Placeholder 6"/>
          <p:cNvSpPr>
            <a:spLocks noGrp="1"/>
          </p:cNvSpPr>
          <p:nvPr>
            <p:ph type="pic" sz="quarter" idx="13"/>
          </p:nvPr>
        </p:nvSpPr>
        <p:spPr>
          <a:xfrm>
            <a:off x="578321" y="1394849"/>
            <a:ext cx="2506057" cy="3254644"/>
          </a:xfrm>
          <a:prstGeom prst="rect">
            <a:avLst/>
          </a:prstGeom>
        </p:spPr>
        <p:txBody>
          <a:bodyPr vert="horz"/>
          <a:lstStyle>
            <a:lvl1pPr>
              <a:defRPr>
                <a:latin typeface="Arial"/>
              </a:defRPr>
            </a:lvl1pPr>
          </a:lstStyle>
          <a:p>
            <a:endParaRPr lang="en-US" dirty="0"/>
          </a:p>
        </p:txBody>
      </p:sp>
      <p:sp>
        <p:nvSpPr>
          <p:cNvPr id="16" name="Picture Placeholder 6"/>
          <p:cNvSpPr>
            <a:spLocks noGrp="1"/>
          </p:cNvSpPr>
          <p:nvPr>
            <p:ph type="pic" sz="quarter" idx="14"/>
          </p:nvPr>
        </p:nvSpPr>
        <p:spPr>
          <a:xfrm>
            <a:off x="3304819" y="1399826"/>
            <a:ext cx="2506057" cy="3254644"/>
          </a:xfrm>
          <a:prstGeom prst="rect">
            <a:avLst/>
          </a:prstGeom>
        </p:spPr>
        <p:txBody>
          <a:bodyPr vert="horz"/>
          <a:lstStyle>
            <a:lvl1pPr>
              <a:defRPr>
                <a:latin typeface="Arial"/>
              </a:defRPr>
            </a:lvl1pPr>
          </a:lstStyle>
          <a:p>
            <a:endParaRPr lang="en-US" dirty="0"/>
          </a:p>
        </p:txBody>
      </p:sp>
      <p:sp>
        <p:nvSpPr>
          <p:cNvPr id="17" name="Picture Placeholder 6"/>
          <p:cNvSpPr>
            <a:spLocks noGrp="1"/>
          </p:cNvSpPr>
          <p:nvPr>
            <p:ph type="pic" sz="quarter" idx="15"/>
          </p:nvPr>
        </p:nvSpPr>
        <p:spPr>
          <a:xfrm>
            <a:off x="6060350" y="1388486"/>
            <a:ext cx="2506057" cy="3254644"/>
          </a:xfrm>
          <a:prstGeom prst="rect">
            <a:avLst/>
          </a:prstGeom>
        </p:spPr>
        <p:txBody>
          <a:bodyPr vert="horz"/>
          <a:lstStyle>
            <a:lvl1pPr>
              <a:defRPr>
                <a:latin typeface="Arial"/>
              </a:defRPr>
            </a:lvl1pPr>
          </a:lstStyle>
          <a:p>
            <a:endParaRPr lang="en-US" dirty="0"/>
          </a:p>
        </p:txBody>
      </p:sp>
      <p:sp>
        <p:nvSpPr>
          <p:cNvPr id="21" name="TextBox 20"/>
          <p:cNvSpPr txBox="1"/>
          <p:nvPr userDrawn="1"/>
        </p:nvSpPr>
        <p:spPr>
          <a:xfrm>
            <a:off x="0" y="6591221"/>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20" name="TextBox 19"/>
          <p:cNvSpPr txBox="1"/>
          <p:nvPr userDrawn="1"/>
        </p:nvSpPr>
        <p:spPr>
          <a:xfrm>
            <a:off x="2434059" y="6570003"/>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sp>
        <p:nvSpPr>
          <p:cNvPr id="22" name="TextBox 21"/>
          <p:cNvSpPr txBox="1"/>
          <p:nvPr userDrawn="1"/>
        </p:nvSpPr>
        <p:spPr>
          <a:xfrm>
            <a:off x="2434059" y="6570003"/>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pic>
        <p:nvPicPr>
          <p:cNvPr id="23" name="Picture 22" descr="Forest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25708"/>
            <a:ext cx="9144000" cy="432292"/>
          </a:xfrm>
          <a:prstGeom prst="rect">
            <a:avLst/>
          </a:prstGeom>
        </p:spPr>
      </p:pic>
      <p:sp>
        <p:nvSpPr>
          <p:cNvPr id="19" name="TextBox 18"/>
          <p:cNvSpPr txBox="1"/>
          <p:nvPr userDrawn="1"/>
        </p:nvSpPr>
        <p:spPr>
          <a:xfrm>
            <a:off x="2453109" y="6582703"/>
            <a:ext cx="4233145" cy="200055"/>
          </a:xfrm>
          <a:prstGeom prst="rect">
            <a:avLst/>
          </a:prstGeom>
          <a:noFill/>
        </p:spPr>
        <p:txBody>
          <a:bodyPr wrap="square" rtlCol="0">
            <a:spAutoFit/>
          </a:bodyPr>
          <a:lstStyle/>
          <a:p>
            <a:pPr algn="ctr"/>
            <a:r>
              <a:rPr lang="en-US" sz="700" dirty="0">
                <a:solidFill>
                  <a:schemeClr val="bg1"/>
                </a:solidFill>
                <a:latin typeface="Arial"/>
                <a:cs typeface="Arial"/>
              </a:rPr>
              <a:t>© 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spTree>
    <p:extLst>
      <p:ext uri="{BB962C8B-B14F-4D97-AF65-F5344CB8AC3E}">
        <p14:creationId xmlns:p14="http://schemas.microsoft.com/office/powerpoint/2010/main" val="591073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Picture Placeholder 6"/>
          <p:cNvSpPr>
            <a:spLocks noGrp="1"/>
          </p:cNvSpPr>
          <p:nvPr>
            <p:ph type="pic" sz="quarter" idx="18"/>
          </p:nvPr>
        </p:nvSpPr>
        <p:spPr>
          <a:xfrm>
            <a:off x="0" y="0"/>
            <a:ext cx="4569142" cy="6463927"/>
          </a:xfrm>
          <a:prstGeom prst="rect">
            <a:avLst/>
          </a:prstGeom>
        </p:spPr>
        <p:txBody>
          <a:bodyPr vert="horz"/>
          <a:lstStyle>
            <a:lvl1pPr>
              <a:defRPr>
                <a:latin typeface="Arial"/>
              </a:defRPr>
            </a:lvl1pPr>
          </a:lstStyle>
          <a:p>
            <a:endParaRPr lang="en-US" dirty="0"/>
          </a:p>
        </p:txBody>
      </p:sp>
      <p:sp>
        <p:nvSpPr>
          <p:cNvPr id="8" name="Picture Placeholder 6"/>
          <p:cNvSpPr>
            <a:spLocks noGrp="1"/>
          </p:cNvSpPr>
          <p:nvPr>
            <p:ph type="pic" sz="quarter" idx="19"/>
          </p:nvPr>
        </p:nvSpPr>
        <p:spPr>
          <a:xfrm>
            <a:off x="4574858" y="0"/>
            <a:ext cx="4569142" cy="6463927"/>
          </a:xfrm>
          <a:prstGeom prst="rect">
            <a:avLst/>
          </a:prstGeom>
        </p:spPr>
        <p:txBody>
          <a:bodyPr vert="horz"/>
          <a:lstStyle>
            <a:lvl1pPr>
              <a:defRPr>
                <a:latin typeface="Arial"/>
              </a:defRPr>
            </a:lvl1pPr>
          </a:lstStyle>
          <a:p>
            <a:endParaRPr lang="en-US" dirty="0"/>
          </a:p>
        </p:txBody>
      </p:sp>
      <p:sp>
        <p:nvSpPr>
          <p:cNvPr id="6" name="TextBox 5"/>
          <p:cNvSpPr txBox="1"/>
          <p:nvPr userDrawn="1"/>
        </p:nvSpPr>
        <p:spPr>
          <a:xfrm>
            <a:off x="2434059" y="6570003"/>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sp>
        <p:nvSpPr>
          <p:cNvPr id="10" name="TextBox 9"/>
          <p:cNvSpPr txBox="1"/>
          <p:nvPr userDrawn="1"/>
        </p:nvSpPr>
        <p:spPr>
          <a:xfrm>
            <a:off x="2434059" y="6570003"/>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pic>
        <p:nvPicPr>
          <p:cNvPr id="12" name="Picture 11" descr="Forest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25708"/>
            <a:ext cx="9144000" cy="432292"/>
          </a:xfrm>
          <a:prstGeom prst="rect">
            <a:avLst/>
          </a:prstGeom>
        </p:spPr>
      </p:pic>
      <p:sp>
        <p:nvSpPr>
          <p:cNvPr id="9" name="TextBox 8"/>
          <p:cNvSpPr txBox="1"/>
          <p:nvPr userDrawn="1"/>
        </p:nvSpPr>
        <p:spPr>
          <a:xfrm>
            <a:off x="2453109" y="6582703"/>
            <a:ext cx="4233145" cy="200055"/>
          </a:xfrm>
          <a:prstGeom prst="rect">
            <a:avLst/>
          </a:prstGeom>
          <a:noFill/>
        </p:spPr>
        <p:txBody>
          <a:bodyPr wrap="square" rtlCol="0">
            <a:spAutoFit/>
          </a:bodyPr>
          <a:lstStyle/>
          <a:p>
            <a:pPr algn="ctr"/>
            <a:r>
              <a:rPr lang="en-US" sz="700" dirty="0">
                <a:solidFill>
                  <a:schemeClr val="bg1"/>
                </a:solidFill>
                <a:latin typeface="Arial"/>
                <a:cs typeface="Arial"/>
              </a:rPr>
              <a:t>© 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spTree>
    <p:extLst>
      <p:ext uri="{BB962C8B-B14F-4D97-AF65-F5344CB8AC3E}">
        <p14:creationId xmlns:p14="http://schemas.microsoft.com/office/powerpoint/2010/main" val="2436066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8" name="TextBox 7"/>
          <p:cNvSpPr txBox="1"/>
          <p:nvPr userDrawn="1"/>
        </p:nvSpPr>
        <p:spPr>
          <a:xfrm>
            <a:off x="536995" y="384388"/>
            <a:ext cx="8156518" cy="1190853"/>
          </a:xfrm>
          <a:prstGeom prst="rect">
            <a:avLst/>
          </a:prstGeom>
          <a:noFill/>
          <a:effectLst>
            <a:outerShdw blurRad="50800" dist="38100" dir="2700000" algn="tl" rotWithShape="0">
              <a:prstClr val="black">
                <a:alpha val="40000"/>
              </a:prstClr>
            </a:outerShdw>
          </a:effectLst>
        </p:spPr>
        <p:txBody>
          <a:bodyPr wrap="square" lIns="82056" tIns="41028" rIns="82056" bIns="41028" rtlCol="0">
            <a:spAutoFit/>
          </a:bodyPr>
          <a:lstStyle/>
          <a:p>
            <a:br>
              <a:rPr lang="en-US" sz="4300" dirty="0">
                <a:solidFill>
                  <a:srgbClr val="006949"/>
                </a:solidFill>
                <a:latin typeface="Times New Roman"/>
                <a:cs typeface="Times New Roman"/>
              </a:rPr>
            </a:br>
            <a:endParaRPr lang="en-US" sz="2900" b="1" dirty="0">
              <a:solidFill>
                <a:srgbClr val="000000"/>
              </a:solidFill>
              <a:latin typeface="Arial"/>
              <a:cs typeface="Arial"/>
            </a:endParaRPr>
          </a:p>
        </p:txBody>
      </p:sp>
      <p:sp>
        <p:nvSpPr>
          <p:cNvPr id="9" name="Picture Placeholder 6"/>
          <p:cNvSpPr>
            <a:spLocks noGrp="1"/>
          </p:cNvSpPr>
          <p:nvPr>
            <p:ph type="pic" sz="quarter" idx="16"/>
          </p:nvPr>
        </p:nvSpPr>
        <p:spPr>
          <a:xfrm>
            <a:off x="4574858" y="3248283"/>
            <a:ext cx="4569142" cy="3226985"/>
          </a:xfrm>
          <a:prstGeom prst="rect">
            <a:avLst/>
          </a:prstGeom>
        </p:spPr>
        <p:txBody>
          <a:bodyPr vert="horz"/>
          <a:lstStyle>
            <a:lvl1pPr>
              <a:defRPr>
                <a:latin typeface="Arial"/>
              </a:defRPr>
            </a:lvl1pPr>
          </a:lstStyle>
          <a:p>
            <a:endParaRPr lang="en-US" dirty="0"/>
          </a:p>
        </p:txBody>
      </p:sp>
      <p:sp>
        <p:nvSpPr>
          <p:cNvPr id="10" name="Picture Placeholder 6"/>
          <p:cNvSpPr>
            <a:spLocks noGrp="1"/>
          </p:cNvSpPr>
          <p:nvPr>
            <p:ph type="pic" sz="quarter" idx="17"/>
          </p:nvPr>
        </p:nvSpPr>
        <p:spPr>
          <a:xfrm>
            <a:off x="4574858" y="0"/>
            <a:ext cx="4569142" cy="3226985"/>
          </a:xfrm>
          <a:prstGeom prst="rect">
            <a:avLst/>
          </a:prstGeom>
        </p:spPr>
        <p:txBody>
          <a:bodyPr vert="horz"/>
          <a:lstStyle>
            <a:lvl1pPr>
              <a:defRPr>
                <a:latin typeface="Arial"/>
              </a:defRPr>
            </a:lvl1pPr>
          </a:lstStyle>
          <a:p>
            <a:endParaRPr lang="en-US" dirty="0"/>
          </a:p>
        </p:txBody>
      </p:sp>
      <p:sp>
        <p:nvSpPr>
          <p:cNvPr id="11" name="Picture Placeholder 6"/>
          <p:cNvSpPr>
            <a:spLocks noGrp="1"/>
          </p:cNvSpPr>
          <p:nvPr>
            <p:ph type="pic" sz="quarter" idx="18"/>
          </p:nvPr>
        </p:nvSpPr>
        <p:spPr>
          <a:xfrm>
            <a:off x="0" y="0"/>
            <a:ext cx="4569142" cy="6463927"/>
          </a:xfrm>
          <a:prstGeom prst="rect">
            <a:avLst/>
          </a:prstGeom>
        </p:spPr>
        <p:txBody>
          <a:bodyPr vert="horz"/>
          <a:lstStyle>
            <a:lvl1pPr>
              <a:defRPr>
                <a:latin typeface="Arial"/>
              </a:defRPr>
            </a:lvl1pPr>
          </a:lstStyle>
          <a:p>
            <a:endParaRPr lang="en-US" dirty="0"/>
          </a:p>
        </p:txBody>
      </p:sp>
      <p:pic>
        <p:nvPicPr>
          <p:cNvPr id="13" name="Picture 12" descr="Forest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25708"/>
            <a:ext cx="9144000" cy="432292"/>
          </a:xfrm>
          <a:prstGeom prst="rect">
            <a:avLst/>
          </a:prstGeom>
        </p:spPr>
      </p:pic>
      <p:sp>
        <p:nvSpPr>
          <p:cNvPr id="15" name="TextBox 14"/>
          <p:cNvSpPr txBox="1"/>
          <p:nvPr userDrawn="1"/>
        </p:nvSpPr>
        <p:spPr>
          <a:xfrm>
            <a:off x="2453109" y="6582703"/>
            <a:ext cx="4233145" cy="200055"/>
          </a:xfrm>
          <a:prstGeom prst="rect">
            <a:avLst/>
          </a:prstGeom>
          <a:noFill/>
        </p:spPr>
        <p:txBody>
          <a:bodyPr wrap="square" rtlCol="0">
            <a:spAutoFit/>
          </a:bodyPr>
          <a:lstStyle/>
          <a:p>
            <a:pPr algn="ctr"/>
            <a:r>
              <a:rPr lang="en-US" sz="700" dirty="0">
                <a:solidFill>
                  <a:schemeClr val="bg1"/>
                </a:solidFill>
                <a:latin typeface="Arial"/>
                <a:cs typeface="Arial"/>
              </a:rPr>
              <a:t>© 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spTree>
    <p:extLst>
      <p:ext uri="{BB962C8B-B14F-4D97-AF65-F5344CB8AC3E}">
        <p14:creationId xmlns:p14="http://schemas.microsoft.com/office/powerpoint/2010/main" val="1362205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72140" y="373275"/>
            <a:ext cx="8229600" cy="1143000"/>
          </a:xfrm>
          <a:prstGeom prst="rect">
            <a:avLst/>
          </a:prstGeom>
        </p:spPr>
        <p:txBody>
          <a:bodyPr vert="horz"/>
          <a:lstStyle>
            <a:lvl1pPr algn="l">
              <a:defRPr b="1" baseline="0">
                <a:solidFill>
                  <a:srgbClr val="42683C"/>
                </a:solidFill>
                <a:latin typeface="Times New Roman"/>
                <a:cs typeface="Times New Roman"/>
              </a:defRPr>
            </a:lvl1pPr>
          </a:lstStyle>
          <a:p>
            <a:r>
              <a:rPr lang="en-US" dirty="0"/>
              <a:t>Four Photo Collage Slide Header</a:t>
            </a:r>
          </a:p>
        </p:txBody>
      </p:sp>
      <p:sp>
        <p:nvSpPr>
          <p:cNvPr id="15" name="Text Placeholder 10"/>
          <p:cNvSpPr>
            <a:spLocks noGrp="1"/>
          </p:cNvSpPr>
          <p:nvPr>
            <p:ph type="body" sz="quarter" idx="11" hasCustomPrompt="1"/>
          </p:nvPr>
        </p:nvSpPr>
        <p:spPr>
          <a:xfrm>
            <a:off x="2011848" y="2460831"/>
            <a:ext cx="1106552" cy="601033"/>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baseline="0">
                <a:latin typeface="Gentona Book"/>
                <a:cs typeface="Gentona Book"/>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consectetuer</a:t>
            </a:r>
            <a:br>
              <a:rPr lang="en-US" sz="1050" dirty="0">
                <a:solidFill>
                  <a:srgbClr val="000000"/>
                </a:solidFill>
                <a:latin typeface="Arial"/>
                <a:cs typeface="Arial"/>
              </a:rPr>
            </a:br>
            <a:r>
              <a:rPr lang="en-US" sz="1050" dirty="0">
                <a:solidFill>
                  <a:srgbClr val="000000"/>
                </a:solidFill>
                <a:latin typeface="Arial"/>
                <a:cs typeface="Arial"/>
              </a:rPr>
              <a:t> </a:t>
            </a:r>
            <a:r>
              <a:rPr lang="en-US" sz="1050" dirty="0" err="1">
                <a:solidFill>
                  <a:srgbClr val="000000"/>
                </a:solidFill>
                <a:latin typeface="Arial"/>
                <a:cs typeface="Arial"/>
              </a:rPr>
              <a:t>adipi</a:t>
            </a:r>
            <a:r>
              <a:rPr lang="en-US" sz="1050" dirty="0">
                <a:solidFill>
                  <a:srgbClr val="000000"/>
                </a:solidFill>
                <a:latin typeface="Arial"/>
                <a:cs typeface="Arial"/>
              </a:rPr>
              <a:t> at el</a:t>
            </a:r>
          </a:p>
        </p:txBody>
      </p:sp>
      <p:sp>
        <p:nvSpPr>
          <p:cNvPr id="16" name="Text Placeholder 10"/>
          <p:cNvSpPr>
            <a:spLocks noGrp="1"/>
          </p:cNvSpPr>
          <p:nvPr>
            <p:ph type="body" sz="quarter" idx="12" hasCustomPrompt="1"/>
          </p:nvPr>
        </p:nvSpPr>
        <p:spPr>
          <a:xfrm>
            <a:off x="4500219" y="5380246"/>
            <a:ext cx="3249738" cy="437289"/>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baseline="0">
                <a:latin typeface="Gentona Book"/>
                <a:cs typeface="Gentona Book"/>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a:t>
            </a:r>
            <a:r>
              <a:rPr lang="en-US" sz="1050" dirty="0">
                <a:solidFill>
                  <a:srgbClr val="000000"/>
                </a:solidFill>
                <a:latin typeface="Arial"/>
                <a:cs typeface="Arial"/>
              </a:rPr>
              <a:t> at el</a:t>
            </a:r>
          </a:p>
        </p:txBody>
      </p:sp>
      <p:sp>
        <p:nvSpPr>
          <p:cNvPr id="17" name="Text Placeholder 10"/>
          <p:cNvSpPr>
            <a:spLocks noGrp="1"/>
          </p:cNvSpPr>
          <p:nvPr>
            <p:ph type="body" sz="quarter" idx="13" hasCustomPrompt="1"/>
          </p:nvPr>
        </p:nvSpPr>
        <p:spPr>
          <a:xfrm>
            <a:off x="2010484" y="5124398"/>
            <a:ext cx="2536711" cy="398291"/>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baseline="0">
                <a:latin typeface="Gentona Book"/>
                <a:cs typeface="Gentona Book"/>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a:t>
            </a:r>
            <a:r>
              <a:rPr lang="en-US" sz="1050" dirty="0">
                <a:solidFill>
                  <a:srgbClr val="000000"/>
                </a:solidFill>
                <a:latin typeface="Arial"/>
                <a:cs typeface="Arial"/>
              </a:rPr>
              <a:t> at el</a:t>
            </a:r>
          </a:p>
        </p:txBody>
      </p:sp>
      <p:sp>
        <p:nvSpPr>
          <p:cNvPr id="18" name="Text Placeholder 10"/>
          <p:cNvSpPr>
            <a:spLocks noGrp="1"/>
          </p:cNvSpPr>
          <p:nvPr>
            <p:ph type="body" sz="quarter" idx="14" hasCustomPrompt="1"/>
          </p:nvPr>
        </p:nvSpPr>
        <p:spPr>
          <a:xfrm>
            <a:off x="4653989" y="1360830"/>
            <a:ext cx="3249738" cy="385564"/>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baseline="0">
                <a:latin typeface="Gentona Book"/>
                <a:cs typeface="Gentona Book"/>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a:t>
            </a:r>
            <a:r>
              <a:rPr lang="en-US" sz="1050" dirty="0">
                <a:solidFill>
                  <a:srgbClr val="000000"/>
                </a:solidFill>
                <a:latin typeface="Arial"/>
                <a:cs typeface="Arial"/>
              </a:rPr>
              <a:t> at el</a:t>
            </a:r>
          </a:p>
        </p:txBody>
      </p:sp>
      <p:sp>
        <p:nvSpPr>
          <p:cNvPr id="13" name="Picture Placeholder 6"/>
          <p:cNvSpPr>
            <a:spLocks noGrp="1"/>
          </p:cNvSpPr>
          <p:nvPr>
            <p:ph type="pic" sz="quarter" idx="15"/>
          </p:nvPr>
        </p:nvSpPr>
        <p:spPr>
          <a:xfrm>
            <a:off x="3152420" y="1338147"/>
            <a:ext cx="1428794" cy="2041239"/>
          </a:xfrm>
          <a:prstGeom prst="rect">
            <a:avLst/>
          </a:prstGeom>
        </p:spPr>
        <p:txBody>
          <a:bodyPr vert="horz"/>
          <a:lstStyle>
            <a:lvl1pPr>
              <a:defRPr>
                <a:latin typeface="Arial"/>
              </a:defRPr>
            </a:lvl1pPr>
          </a:lstStyle>
          <a:p>
            <a:endParaRPr lang="en-US" dirty="0"/>
          </a:p>
        </p:txBody>
      </p:sp>
      <p:sp>
        <p:nvSpPr>
          <p:cNvPr id="19" name="Picture Placeholder 6"/>
          <p:cNvSpPr>
            <a:spLocks noGrp="1"/>
          </p:cNvSpPr>
          <p:nvPr>
            <p:ph type="pic" sz="quarter" idx="16"/>
          </p:nvPr>
        </p:nvSpPr>
        <p:spPr>
          <a:xfrm>
            <a:off x="4563518" y="3373025"/>
            <a:ext cx="1854715" cy="2041239"/>
          </a:xfrm>
          <a:prstGeom prst="rect">
            <a:avLst/>
          </a:prstGeom>
        </p:spPr>
        <p:txBody>
          <a:bodyPr vert="horz"/>
          <a:lstStyle>
            <a:lvl1pPr>
              <a:defRPr>
                <a:latin typeface="Arial"/>
              </a:defRPr>
            </a:lvl1pPr>
          </a:lstStyle>
          <a:p>
            <a:endParaRPr lang="en-US" dirty="0"/>
          </a:p>
        </p:txBody>
      </p:sp>
      <p:sp>
        <p:nvSpPr>
          <p:cNvPr id="20" name="Picture Placeholder 6"/>
          <p:cNvSpPr>
            <a:spLocks noGrp="1"/>
          </p:cNvSpPr>
          <p:nvPr>
            <p:ph type="pic" sz="quarter" idx="17"/>
          </p:nvPr>
        </p:nvSpPr>
        <p:spPr>
          <a:xfrm>
            <a:off x="4591182" y="1746394"/>
            <a:ext cx="2155902" cy="1620266"/>
          </a:xfrm>
          <a:prstGeom prst="rect">
            <a:avLst/>
          </a:prstGeom>
        </p:spPr>
        <p:txBody>
          <a:bodyPr vert="horz"/>
          <a:lstStyle>
            <a:lvl1pPr>
              <a:defRPr>
                <a:latin typeface="Arial"/>
              </a:defRPr>
            </a:lvl1pPr>
          </a:lstStyle>
          <a:p>
            <a:endParaRPr lang="en-US" dirty="0"/>
          </a:p>
        </p:txBody>
      </p:sp>
      <p:sp>
        <p:nvSpPr>
          <p:cNvPr id="21" name="Picture Placeholder 6"/>
          <p:cNvSpPr>
            <a:spLocks noGrp="1"/>
          </p:cNvSpPr>
          <p:nvPr>
            <p:ph type="pic" sz="quarter" idx="18"/>
          </p:nvPr>
        </p:nvSpPr>
        <p:spPr>
          <a:xfrm>
            <a:off x="2075154" y="3389342"/>
            <a:ext cx="2488363" cy="1759119"/>
          </a:xfrm>
          <a:prstGeom prst="rect">
            <a:avLst/>
          </a:prstGeom>
        </p:spPr>
        <p:txBody>
          <a:bodyPr vert="horz"/>
          <a:lstStyle>
            <a:lvl1pPr>
              <a:defRPr>
                <a:latin typeface="Arial"/>
              </a:defRPr>
            </a:lvl1pPr>
          </a:lstStyle>
          <a:p>
            <a:endParaRPr lang="en-US" dirty="0"/>
          </a:p>
        </p:txBody>
      </p:sp>
      <p:pic>
        <p:nvPicPr>
          <p:cNvPr id="25" name="Picture 24" descr="Forest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25708"/>
            <a:ext cx="9144000" cy="432292"/>
          </a:xfrm>
          <a:prstGeom prst="rect">
            <a:avLst/>
          </a:prstGeom>
        </p:spPr>
      </p:pic>
      <p:sp>
        <p:nvSpPr>
          <p:cNvPr id="23" name="TextBox 22"/>
          <p:cNvSpPr txBox="1"/>
          <p:nvPr userDrawn="1"/>
        </p:nvSpPr>
        <p:spPr>
          <a:xfrm>
            <a:off x="2453109" y="6582703"/>
            <a:ext cx="4233145" cy="200055"/>
          </a:xfrm>
          <a:prstGeom prst="rect">
            <a:avLst/>
          </a:prstGeom>
          <a:noFill/>
        </p:spPr>
        <p:txBody>
          <a:bodyPr wrap="square" rtlCol="0">
            <a:spAutoFit/>
          </a:bodyPr>
          <a:lstStyle/>
          <a:p>
            <a:pPr algn="ctr"/>
            <a:r>
              <a:rPr lang="en-US" sz="700" dirty="0">
                <a:solidFill>
                  <a:schemeClr val="bg1"/>
                </a:solidFill>
                <a:latin typeface="Arial"/>
                <a:cs typeface="Arial"/>
              </a:rPr>
              <a:t>© 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spTree>
    <p:extLst>
      <p:ext uri="{BB962C8B-B14F-4D97-AF65-F5344CB8AC3E}">
        <p14:creationId xmlns:p14="http://schemas.microsoft.com/office/powerpoint/2010/main" val="1415530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72140" y="373275"/>
            <a:ext cx="8229600" cy="1143000"/>
          </a:xfrm>
          <a:prstGeom prst="rect">
            <a:avLst/>
          </a:prstGeom>
        </p:spPr>
        <p:txBody>
          <a:bodyPr vert="horz"/>
          <a:lstStyle>
            <a:lvl1pPr algn="l">
              <a:defRPr b="1">
                <a:solidFill>
                  <a:srgbClr val="42683C"/>
                </a:solidFill>
                <a:latin typeface="Times New Roman"/>
                <a:cs typeface="Times New Roman"/>
              </a:defRPr>
            </a:lvl1pPr>
          </a:lstStyle>
          <a:p>
            <a:r>
              <a:rPr lang="en-US" dirty="0"/>
              <a:t>History of the School</a:t>
            </a:r>
          </a:p>
        </p:txBody>
      </p:sp>
      <p:sp>
        <p:nvSpPr>
          <p:cNvPr id="14" name="Text Placeholder 10"/>
          <p:cNvSpPr>
            <a:spLocks noGrp="1"/>
          </p:cNvSpPr>
          <p:nvPr>
            <p:ph type="body" sz="quarter" idx="10" hasCustomPrompt="1"/>
          </p:nvPr>
        </p:nvSpPr>
        <p:spPr>
          <a:xfrm>
            <a:off x="510035" y="5782873"/>
            <a:ext cx="4173235" cy="44290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adipisae</a:t>
            </a:r>
            <a:br>
              <a:rPr lang="en-US" sz="1050" dirty="0">
                <a:solidFill>
                  <a:srgbClr val="000000"/>
                </a:solidFill>
                <a:latin typeface="Arial"/>
                <a:cs typeface="Arial"/>
              </a:rPr>
            </a:br>
            <a:endParaRPr lang="en-US" dirty="0"/>
          </a:p>
        </p:txBody>
      </p:sp>
      <p:sp>
        <p:nvSpPr>
          <p:cNvPr id="15" name="Text Placeholder 10"/>
          <p:cNvSpPr>
            <a:spLocks noGrp="1"/>
          </p:cNvSpPr>
          <p:nvPr>
            <p:ph type="body" sz="quarter" idx="11" hasCustomPrompt="1"/>
          </p:nvPr>
        </p:nvSpPr>
        <p:spPr>
          <a:xfrm>
            <a:off x="4585951" y="1156704"/>
            <a:ext cx="3986816" cy="362250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dirty="0">
                <a:solidFill>
                  <a:srgbClr val="182F58"/>
                </a:solidFill>
                <a:latin typeface="Arial"/>
                <a:cs typeface="Arial"/>
              </a:rPr>
              <a:t>a•</a:t>
            </a:r>
            <a:r>
              <a:rPr lang="en-US" sz="1050" dirty="0">
                <a:solidFill>
                  <a:srgbClr val="000000"/>
                </a:solidFill>
                <a:latin typeface="Arial"/>
                <a:cs typeface="Arial"/>
              </a:rPr>
              <a:t> </a:t>
            </a:r>
            <a:r>
              <a:rPr lang="en-US" sz="1050" dirty="0" err="1">
                <a:solidFill>
                  <a:srgbClr val="000000"/>
                </a:solidFill>
                <a:latin typeface="Arial"/>
                <a:cs typeface="Arial"/>
              </a:rPr>
              <a:t>veniam</a:t>
            </a:r>
            <a:r>
              <a:rPr lang="en-US" sz="1050" dirty="0">
                <a:solidFill>
                  <a:srgbClr val="000000"/>
                </a:solidFill>
                <a:latin typeface="Arial"/>
                <a:cs typeface="Arial"/>
              </a:rPr>
              <a:t>, </a:t>
            </a:r>
            <a:r>
              <a:rPr lang="en-US" sz="1050" dirty="0" err="1">
                <a:solidFill>
                  <a:srgbClr val="000000"/>
                </a:solidFill>
                <a:latin typeface="Arial"/>
                <a:cs typeface="Arial"/>
              </a:rPr>
              <a:t>quis</a:t>
            </a:r>
            <a:r>
              <a:rPr lang="en-US" sz="1050" dirty="0">
                <a:solidFill>
                  <a:srgbClr val="000000"/>
                </a:solidFill>
                <a:latin typeface="Arial"/>
                <a:cs typeface="Arial"/>
              </a:rPr>
              <a:t> </a:t>
            </a:r>
            <a:r>
              <a:rPr lang="en-US" sz="1050" dirty="0" err="1">
                <a:solidFill>
                  <a:srgbClr val="000000"/>
                </a:solidFill>
                <a:latin typeface="Arial"/>
                <a:cs typeface="Arial"/>
              </a:rPr>
              <a:t>nostrud</a:t>
            </a:r>
            <a:r>
              <a:rPr lang="en-US" sz="1050" dirty="0">
                <a:solidFill>
                  <a:srgbClr val="000000"/>
                </a:solidFill>
                <a:latin typeface="Arial"/>
                <a:cs typeface="Arial"/>
              </a:rPr>
              <a:t> </a:t>
            </a:r>
            <a:r>
              <a:rPr lang="en-US" sz="1050" dirty="0" err="1">
                <a:solidFill>
                  <a:srgbClr val="000000"/>
                </a:solidFill>
                <a:latin typeface="Arial"/>
                <a:cs typeface="Arial"/>
              </a:rPr>
              <a:t>exerci</a:t>
            </a:r>
            <a:r>
              <a:rPr lang="en-US" sz="1050" dirty="0">
                <a:solidFill>
                  <a:srgbClr val="000000"/>
                </a:solidFill>
                <a:latin typeface="Arial"/>
                <a:cs typeface="Arial"/>
              </a:rPr>
              <a:t> </a:t>
            </a:r>
            <a:r>
              <a:rPr lang="en-US" sz="1050" dirty="0" err="1">
                <a:solidFill>
                  <a:srgbClr val="000000"/>
                </a:solidFill>
                <a:latin typeface="Arial"/>
                <a:cs typeface="Arial"/>
              </a:rPr>
              <a:t>tation</a:t>
            </a:r>
            <a:r>
              <a:rPr lang="en-US" sz="1050" dirty="0">
                <a:solidFill>
                  <a:srgbClr val="000000"/>
                </a:solidFill>
                <a:latin typeface="Arial"/>
                <a:cs typeface="Arial"/>
              </a:rPr>
              <a:t> </a:t>
            </a:r>
            <a:r>
              <a:rPr lang="en-US" sz="1050" dirty="0" err="1">
                <a:solidFill>
                  <a:srgbClr val="000000"/>
                </a:solidFill>
                <a:latin typeface="Arial"/>
                <a:cs typeface="Arial"/>
              </a:rPr>
              <a:t>ullamcorper</a:t>
            </a:r>
            <a:r>
              <a:rPr lang="en-US" sz="1050" dirty="0">
                <a:solidFill>
                  <a:srgbClr val="000000"/>
                </a:solidFill>
                <a:latin typeface="Arial"/>
                <a:cs typeface="Arial"/>
              </a:rPr>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8" name="Picture Placeholder 6"/>
          <p:cNvSpPr>
            <a:spLocks noGrp="1"/>
          </p:cNvSpPr>
          <p:nvPr>
            <p:ph type="pic" sz="quarter" idx="15"/>
          </p:nvPr>
        </p:nvSpPr>
        <p:spPr>
          <a:xfrm>
            <a:off x="578322" y="1315467"/>
            <a:ext cx="3696721" cy="4445365"/>
          </a:xfrm>
          <a:prstGeom prst="rect">
            <a:avLst/>
          </a:prstGeom>
        </p:spPr>
        <p:txBody>
          <a:bodyPr vert="horz"/>
          <a:lstStyle>
            <a:lvl1pPr>
              <a:defRPr>
                <a:latin typeface="Arial"/>
              </a:defRPr>
            </a:lvl1pPr>
          </a:lstStyle>
          <a:p>
            <a:endParaRPr lang="en-US" dirty="0"/>
          </a:p>
        </p:txBody>
      </p:sp>
      <p:pic>
        <p:nvPicPr>
          <p:cNvPr id="13" name="Picture 12" descr="Forest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25708"/>
            <a:ext cx="9144000" cy="432292"/>
          </a:xfrm>
          <a:prstGeom prst="rect">
            <a:avLst/>
          </a:prstGeom>
        </p:spPr>
      </p:pic>
      <p:sp>
        <p:nvSpPr>
          <p:cNvPr id="10" name="TextBox 9"/>
          <p:cNvSpPr txBox="1"/>
          <p:nvPr userDrawn="1"/>
        </p:nvSpPr>
        <p:spPr>
          <a:xfrm>
            <a:off x="2453109" y="6582703"/>
            <a:ext cx="4233145" cy="200055"/>
          </a:xfrm>
          <a:prstGeom prst="rect">
            <a:avLst/>
          </a:prstGeom>
          <a:noFill/>
        </p:spPr>
        <p:txBody>
          <a:bodyPr wrap="square" rtlCol="0">
            <a:spAutoFit/>
          </a:bodyPr>
          <a:lstStyle/>
          <a:p>
            <a:pPr algn="ctr"/>
            <a:r>
              <a:rPr lang="en-US" sz="700" dirty="0">
                <a:solidFill>
                  <a:schemeClr val="bg1"/>
                </a:solidFill>
                <a:latin typeface="Arial"/>
                <a:cs typeface="Arial"/>
              </a:rPr>
              <a:t>© 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spTree>
    <p:extLst>
      <p:ext uri="{BB962C8B-B14F-4D97-AF65-F5344CB8AC3E}">
        <p14:creationId xmlns:p14="http://schemas.microsoft.com/office/powerpoint/2010/main" val="3045025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3" name="Picture 2" descr="7743C Forest Template footer.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40677"/>
          </a:xfrm>
          <a:prstGeom prst="rect">
            <a:avLst/>
          </a:prstGeom>
        </p:spPr>
      </p:pic>
      <p:sp>
        <p:nvSpPr>
          <p:cNvPr id="2" name="Title 1"/>
          <p:cNvSpPr>
            <a:spLocks noGrp="1"/>
          </p:cNvSpPr>
          <p:nvPr>
            <p:ph type="title" hasCustomPrompt="1"/>
          </p:nvPr>
        </p:nvSpPr>
        <p:spPr>
          <a:xfrm>
            <a:off x="0" y="850515"/>
            <a:ext cx="9144000" cy="1009281"/>
          </a:xfrm>
          <a:prstGeom prst="rect">
            <a:avLst/>
          </a:prstGeom>
          <a:ln>
            <a:noFill/>
          </a:ln>
        </p:spPr>
        <p:txBody>
          <a:bodyPr vert="horz"/>
          <a:lstStyle>
            <a:lvl1pPr>
              <a:defRPr sz="5900" b="1" i="0">
                <a:solidFill>
                  <a:srgbClr val="42683C"/>
                </a:solidFill>
                <a:latin typeface="Times New Roman"/>
                <a:cs typeface="Times New Roman"/>
              </a:defRPr>
            </a:lvl1pPr>
          </a:lstStyle>
          <a:p>
            <a:r>
              <a:rPr lang="en-US" dirty="0"/>
              <a:t>Presentation Title</a:t>
            </a:r>
          </a:p>
        </p:txBody>
      </p:sp>
      <p:sp>
        <p:nvSpPr>
          <p:cNvPr id="11" name="Text Placeholder 10"/>
          <p:cNvSpPr>
            <a:spLocks noGrp="1"/>
          </p:cNvSpPr>
          <p:nvPr>
            <p:ph type="body" sz="quarter" idx="10" hasCustomPrompt="1"/>
          </p:nvPr>
        </p:nvSpPr>
        <p:spPr>
          <a:xfrm>
            <a:off x="0" y="2154644"/>
            <a:ext cx="9144000" cy="2176962"/>
          </a:xfrm>
          <a:prstGeom prst="rect">
            <a:avLst/>
          </a:prstGeom>
        </p:spPr>
        <p:txBody>
          <a:bodyPr vert="horz"/>
          <a:lstStyle>
            <a:lvl1pPr marL="0" indent="0" algn="ctr">
              <a:buNone/>
              <a:defRPr sz="2700" b="1" i="0" baseline="0">
                <a:latin typeface="Arial"/>
                <a:cs typeface="Arial"/>
              </a:defRPr>
            </a:lvl1pPr>
          </a:lstStyle>
          <a:p>
            <a:pPr lvl="0"/>
            <a:r>
              <a:rPr lang="en-US" dirty="0"/>
              <a:t>Name Name, Degrees</a:t>
            </a:r>
          </a:p>
          <a:p>
            <a:pPr lvl="0"/>
            <a:r>
              <a:rPr lang="en-US" dirty="0"/>
              <a:t>Professional Title</a:t>
            </a:r>
          </a:p>
          <a:p>
            <a:pPr lvl="0"/>
            <a:r>
              <a:rPr lang="en-US" dirty="0"/>
              <a:t>Month Day, Year</a:t>
            </a:r>
          </a:p>
        </p:txBody>
      </p:sp>
      <p:pic>
        <p:nvPicPr>
          <p:cNvPr id="6" name="Picture 5" descr="bloomberg.logo.large.vertical.black.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75381" y="4366964"/>
            <a:ext cx="3225800" cy="2159000"/>
          </a:xfrm>
          <a:prstGeom prst="rect">
            <a:avLst/>
          </a:prstGeom>
        </p:spPr>
      </p:pic>
    </p:spTree>
    <p:extLst>
      <p:ext uri="{BB962C8B-B14F-4D97-AF65-F5344CB8AC3E}">
        <p14:creationId xmlns:p14="http://schemas.microsoft.com/office/powerpoint/2010/main" val="2472275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9" name="Title 1"/>
          <p:cNvSpPr>
            <a:spLocks noGrp="1"/>
          </p:cNvSpPr>
          <p:nvPr>
            <p:ph type="title" hasCustomPrompt="1"/>
          </p:nvPr>
        </p:nvSpPr>
        <p:spPr>
          <a:xfrm>
            <a:off x="472140" y="373275"/>
            <a:ext cx="8229600" cy="1143000"/>
          </a:xfrm>
          <a:prstGeom prst="rect">
            <a:avLst/>
          </a:prstGeom>
        </p:spPr>
        <p:txBody>
          <a:bodyPr vert="horz"/>
          <a:lstStyle>
            <a:lvl1pPr algn="l">
              <a:defRPr b="1">
                <a:solidFill>
                  <a:srgbClr val="42683C"/>
                </a:solidFill>
                <a:latin typeface="Times New Roman"/>
                <a:cs typeface="Times New Roman"/>
              </a:defRPr>
            </a:lvl1pPr>
          </a:lstStyle>
          <a:p>
            <a:r>
              <a:rPr lang="en-US" dirty="0"/>
              <a:t>Our Mission</a:t>
            </a:r>
          </a:p>
        </p:txBody>
      </p:sp>
      <p:sp>
        <p:nvSpPr>
          <p:cNvPr id="11" name="Text Placeholder 10"/>
          <p:cNvSpPr>
            <a:spLocks noGrp="1"/>
          </p:cNvSpPr>
          <p:nvPr>
            <p:ph type="body" sz="quarter" idx="10" hasCustomPrompt="1"/>
          </p:nvPr>
        </p:nvSpPr>
        <p:spPr>
          <a:xfrm>
            <a:off x="510035" y="5782873"/>
            <a:ext cx="4173235" cy="44290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adipisae</a:t>
            </a:r>
            <a:br>
              <a:rPr lang="en-US" sz="1050" dirty="0">
                <a:solidFill>
                  <a:srgbClr val="000000"/>
                </a:solidFill>
                <a:latin typeface="Arial"/>
                <a:cs typeface="Arial"/>
              </a:rPr>
            </a:br>
            <a:endParaRPr lang="en-US" dirty="0"/>
          </a:p>
        </p:txBody>
      </p:sp>
      <p:sp>
        <p:nvSpPr>
          <p:cNvPr id="12" name="Text Placeholder 10"/>
          <p:cNvSpPr>
            <a:spLocks noGrp="1"/>
          </p:cNvSpPr>
          <p:nvPr>
            <p:ph type="body" sz="quarter" idx="11" hasCustomPrompt="1"/>
          </p:nvPr>
        </p:nvSpPr>
        <p:spPr>
          <a:xfrm>
            <a:off x="4585951" y="1225974"/>
            <a:ext cx="3986816" cy="48584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Gentona Book"/>
                <a:cs typeface="Gentona Book"/>
              </a:defRPr>
            </a:lvl1pPr>
          </a:lstStyle>
          <a:p>
            <a:r>
              <a:rPr lang="en-US" sz="1050" dirty="0">
                <a:solidFill>
                  <a:srgbClr val="000000"/>
                </a:solidFill>
                <a:latin typeface="Arial"/>
                <a:cs typeface="Arial"/>
              </a:rPr>
              <a:t>The Johns Hopkins Bloomberg School of Public Health has a big mission: </a:t>
            </a:r>
            <a:r>
              <a:rPr lang="en-US" sz="1050" i="1" dirty="0">
                <a:solidFill>
                  <a:srgbClr val="000000"/>
                </a:solidFill>
                <a:latin typeface="Arial"/>
                <a:cs typeface="Arial"/>
              </a:rPr>
              <a:t>Protecting Health, Saving Lives – Millions at a Time</a:t>
            </a:r>
            <a:r>
              <a:rPr lang="en-US" sz="1050" dirty="0">
                <a:solidFill>
                  <a:srgbClr val="000000"/>
                </a:solidFill>
                <a:latin typeface="Arial"/>
                <a:cs typeface="Arial"/>
              </a:rPr>
              <a:t>.</a:t>
            </a:r>
          </a:p>
          <a:p>
            <a:endParaRPr lang="en-US" sz="1050" dirty="0">
              <a:solidFill>
                <a:srgbClr val="000000"/>
              </a:solidFill>
              <a:latin typeface="Arial"/>
              <a:cs typeface="Arial"/>
            </a:endParaRPr>
          </a:p>
          <a:p>
            <a:r>
              <a:rPr lang="en-US" sz="1050" dirty="0">
                <a:solidFill>
                  <a:srgbClr val="000000"/>
                </a:solidFill>
                <a:latin typeface="Arial"/>
                <a:cs typeface="Arial"/>
              </a:rPr>
              <a:t>Since its founding in 1916, the Bloomberg School has advanced research, education and practice to create solutions to public health problems around the world.</a:t>
            </a:r>
          </a:p>
          <a:p>
            <a:endParaRPr lang="en-US" sz="1050" dirty="0">
              <a:solidFill>
                <a:srgbClr val="000000"/>
              </a:solidFill>
              <a:latin typeface="Arial"/>
              <a:cs typeface="Arial"/>
            </a:endParaRPr>
          </a:p>
          <a:p>
            <a:r>
              <a:rPr lang="en-US" sz="1050" dirty="0">
                <a:solidFill>
                  <a:srgbClr val="000000"/>
                </a:solidFill>
                <a:latin typeface="Arial"/>
                <a:cs typeface="Arial"/>
              </a:rPr>
              <a:t>Faculty, staff and students have helped eradicate smallpox, made water safe to drink, improved child survival, reduced the spread of HIV and uncovered the dangers of tobacco smoke.</a:t>
            </a:r>
          </a:p>
          <a:p>
            <a:endParaRPr lang="en-US" sz="1050" dirty="0">
              <a:solidFill>
                <a:srgbClr val="000000"/>
              </a:solidFill>
              <a:latin typeface="Arial"/>
              <a:cs typeface="Arial"/>
            </a:endParaRPr>
          </a:p>
          <a:p>
            <a:r>
              <a:rPr lang="en-US" sz="1050" dirty="0">
                <a:solidFill>
                  <a:srgbClr val="000000"/>
                </a:solidFill>
                <a:latin typeface="Arial"/>
                <a:cs typeface="Arial"/>
              </a:rPr>
              <a:t>Researchers and scientists are now discovering ways to eliminate malaria, increase healthy behavior, reduce the toll of chronic disease, improve the health of mothers and infants, and change the biology of aging.</a:t>
            </a:r>
          </a:p>
          <a:p>
            <a:endParaRPr lang="en-US" sz="1050" dirty="0">
              <a:solidFill>
                <a:srgbClr val="000000"/>
              </a:solidFill>
              <a:latin typeface="Arial"/>
              <a:cs typeface="Arial"/>
            </a:endParaRPr>
          </a:p>
          <a:p>
            <a:r>
              <a:rPr lang="en-US" sz="1050" dirty="0">
                <a:solidFill>
                  <a:srgbClr val="000000"/>
                </a:solidFill>
                <a:latin typeface="Arial"/>
                <a:cs typeface="Arial"/>
              </a:rPr>
              <a:t>Every day, the Bloomberg School works to keep millions around the world safe from illness and injury by pioneering new research, deploying knowledge in the field and educating tomorrow’s public health leaders.</a:t>
            </a:r>
          </a:p>
          <a:p>
            <a:pPr>
              <a:lnSpc>
                <a:spcPct val="150000"/>
              </a:lnSpc>
              <a:defRPr/>
            </a:pPr>
            <a:endParaRPr lang="en-US" sz="1050" baseline="30000" dirty="0">
              <a:solidFill>
                <a:srgbClr val="000000"/>
              </a:solidFill>
              <a:latin typeface="Arial"/>
              <a:cs typeface="Arial"/>
            </a:endParaRPr>
          </a:p>
        </p:txBody>
      </p:sp>
      <p:sp>
        <p:nvSpPr>
          <p:cNvPr id="8" name="Picture Placeholder 6"/>
          <p:cNvSpPr>
            <a:spLocks noGrp="1"/>
          </p:cNvSpPr>
          <p:nvPr>
            <p:ph type="pic" sz="quarter" idx="15"/>
          </p:nvPr>
        </p:nvSpPr>
        <p:spPr>
          <a:xfrm>
            <a:off x="578322" y="1315467"/>
            <a:ext cx="3696721" cy="4445365"/>
          </a:xfrm>
          <a:prstGeom prst="rect">
            <a:avLst/>
          </a:prstGeom>
        </p:spPr>
        <p:txBody>
          <a:bodyPr vert="horz"/>
          <a:lstStyle>
            <a:lvl1pPr>
              <a:defRPr>
                <a:latin typeface="Arial"/>
              </a:defRPr>
            </a:lvl1pPr>
          </a:lstStyle>
          <a:p>
            <a:endParaRPr lang="en-US" dirty="0"/>
          </a:p>
        </p:txBody>
      </p:sp>
      <p:sp>
        <p:nvSpPr>
          <p:cNvPr id="15" name="TextBox 14"/>
          <p:cNvSpPr txBox="1"/>
          <p:nvPr userDrawn="1"/>
        </p:nvSpPr>
        <p:spPr>
          <a:xfrm>
            <a:off x="0" y="6591221"/>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6" name="TextBox 15"/>
          <p:cNvSpPr txBox="1"/>
          <p:nvPr userDrawn="1"/>
        </p:nvSpPr>
        <p:spPr>
          <a:xfrm>
            <a:off x="2434059" y="6570003"/>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pic>
        <p:nvPicPr>
          <p:cNvPr id="14" name="Picture 13" descr="Forest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25708"/>
            <a:ext cx="9144000" cy="432292"/>
          </a:xfrm>
          <a:prstGeom prst="rect">
            <a:avLst/>
          </a:prstGeom>
        </p:spPr>
      </p:pic>
      <p:sp>
        <p:nvSpPr>
          <p:cNvPr id="13" name="TextBox 12"/>
          <p:cNvSpPr txBox="1"/>
          <p:nvPr userDrawn="1"/>
        </p:nvSpPr>
        <p:spPr>
          <a:xfrm>
            <a:off x="2453109" y="6582703"/>
            <a:ext cx="4233145" cy="200055"/>
          </a:xfrm>
          <a:prstGeom prst="rect">
            <a:avLst/>
          </a:prstGeom>
          <a:noFill/>
        </p:spPr>
        <p:txBody>
          <a:bodyPr wrap="square" rtlCol="0">
            <a:spAutoFit/>
          </a:bodyPr>
          <a:lstStyle/>
          <a:p>
            <a:pPr algn="ctr"/>
            <a:r>
              <a:rPr lang="en-US" sz="700" dirty="0">
                <a:solidFill>
                  <a:schemeClr val="bg1"/>
                </a:solidFill>
                <a:latin typeface="Arial"/>
                <a:cs typeface="Arial"/>
              </a:rPr>
              <a:t>© 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spTree>
    <p:extLst>
      <p:ext uri="{BB962C8B-B14F-4D97-AF65-F5344CB8AC3E}">
        <p14:creationId xmlns:p14="http://schemas.microsoft.com/office/powerpoint/2010/main" val="4076406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9" name="Title 1"/>
          <p:cNvSpPr>
            <a:spLocks noGrp="1"/>
          </p:cNvSpPr>
          <p:nvPr>
            <p:ph type="title" hasCustomPrompt="1"/>
          </p:nvPr>
        </p:nvSpPr>
        <p:spPr>
          <a:xfrm>
            <a:off x="472140" y="373275"/>
            <a:ext cx="8229600" cy="1143000"/>
          </a:xfrm>
          <a:prstGeom prst="rect">
            <a:avLst/>
          </a:prstGeom>
        </p:spPr>
        <p:txBody>
          <a:bodyPr vert="horz"/>
          <a:lstStyle>
            <a:lvl1pPr algn="l">
              <a:defRPr b="1">
                <a:solidFill>
                  <a:srgbClr val="42683C"/>
                </a:solidFill>
                <a:latin typeface="Times New Roman"/>
                <a:cs typeface="Times New Roman"/>
              </a:defRPr>
            </a:lvl1pPr>
          </a:lstStyle>
          <a:p>
            <a:r>
              <a:rPr lang="en-US" dirty="0"/>
              <a:t>School Facts</a:t>
            </a:r>
            <a:br>
              <a:rPr lang="en-US" dirty="0"/>
            </a:br>
            <a:endParaRPr lang="en-US" dirty="0"/>
          </a:p>
        </p:txBody>
      </p:sp>
      <p:sp>
        <p:nvSpPr>
          <p:cNvPr id="11" name="Text Placeholder 10"/>
          <p:cNvSpPr>
            <a:spLocks noGrp="1"/>
          </p:cNvSpPr>
          <p:nvPr>
            <p:ph type="body" sz="quarter" idx="10" hasCustomPrompt="1"/>
          </p:nvPr>
        </p:nvSpPr>
        <p:spPr>
          <a:xfrm>
            <a:off x="510035" y="5782873"/>
            <a:ext cx="4173235" cy="44290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adipisae</a:t>
            </a:r>
            <a:br>
              <a:rPr lang="en-US" sz="1050" dirty="0">
                <a:solidFill>
                  <a:srgbClr val="000000"/>
                </a:solidFill>
                <a:latin typeface="Arial"/>
                <a:cs typeface="Arial"/>
              </a:rPr>
            </a:br>
            <a:endParaRPr lang="en-US" dirty="0"/>
          </a:p>
        </p:txBody>
      </p:sp>
      <p:sp>
        <p:nvSpPr>
          <p:cNvPr id="12" name="Text Placeholder 10"/>
          <p:cNvSpPr>
            <a:spLocks noGrp="1"/>
          </p:cNvSpPr>
          <p:nvPr>
            <p:ph type="body" sz="quarter" idx="11"/>
          </p:nvPr>
        </p:nvSpPr>
        <p:spPr>
          <a:xfrm>
            <a:off x="4585951" y="1225974"/>
            <a:ext cx="3986816" cy="48584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solidFill>
                  <a:schemeClr val="tx1"/>
                </a:solidFill>
                <a:latin typeface="Gentona Book"/>
                <a:cs typeface="Gentona Book"/>
              </a:defRPr>
            </a:lvl1pPr>
          </a:lstStyle>
          <a:p>
            <a:pPr>
              <a:lnSpc>
                <a:spcPct val="150000"/>
              </a:lnSpc>
              <a:defRPr/>
            </a:pPr>
            <a:endParaRPr lang="en-US" sz="1300" baseline="30000" dirty="0">
              <a:solidFill>
                <a:srgbClr val="000000"/>
              </a:solidFill>
              <a:latin typeface="Arial"/>
              <a:cs typeface="Arial"/>
            </a:endParaRPr>
          </a:p>
          <a:p>
            <a:pPr>
              <a:lnSpc>
                <a:spcPct val="150000"/>
              </a:lnSpc>
              <a:defRPr/>
            </a:pPr>
            <a:endParaRPr lang="en-US" sz="1050" baseline="30000" dirty="0">
              <a:solidFill>
                <a:srgbClr val="000000"/>
              </a:solidFill>
              <a:latin typeface="Arial"/>
              <a:cs typeface="Arial"/>
            </a:endParaRPr>
          </a:p>
        </p:txBody>
      </p:sp>
      <p:sp>
        <p:nvSpPr>
          <p:cNvPr id="8" name="Picture Placeholder 6"/>
          <p:cNvSpPr>
            <a:spLocks noGrp="1"/>
          </p:cNvSpPr>
          <p:nvPr>
            <p:ph type="pic" sz="quarter" idx="15"/>
          </p:nvPr>
        </p:nvSpPr>
        <p:spPr>
          <a:xfrm>
            <a:off x="578322" y="1315467"/>
            <a:ext cx="3696721" cy="4445365"/>
          </a:xfrm>
          <a:prstGeom prst="rect">
            <a:avLst/>
          </a:prstGeom>
        </p:spPr>
        <p:txBody>
          <a:bodyPr vert="horz"/>
          <a:lstStyle>
            <a:lvl1pPr>
              <a:defRPr>
                <a:latin typeface="Arial"/>
              </a:defRPr>
            </a:lvl1pPr>
          </a:lstStyle>
          <a:p>
            <a:endParaRPr lang="en-US" dirty="0"/>
          </a:p>
        </p:txBody>
      </p:sp>
      <p:sp>
        <p:nvSpPr>
          <p:cNvPr id="15" name="TextBox 14"/>
          <p:cNvSpPr txBox="1"/>
          <p:nvPr userDrawn="1"/>
        </p:nvSpPr>
        <p:spPr>
          <a:xfrm>
            <a:off x="0" y="6591221"/>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6" name="TextBox 15"/>
          <p:cNvSpPr txBox="1"/>
          <p:nvPr userDrawn="1"/>
        </p:nvSpPr>
        <p:spPr>
          <a:xfrm>
            <a:off x="2434059" y="6570003"/>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pic>
        <p:nvPicPr>
          <p:cNvPr id="14" name="Picture 13" descr="Forest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25708"/>
            <a:ext cx="9144000" cy="432292"/>
          </a:xfrm>
          <a:prstGeom prst="rect">
            <a:avLst/>
          </a:prstGeom>
        </p:spPr>
      </p:pic>
      <p:sp>
        <p:nvSpPr>
          <p:cNvPr id="13" name="TextBox 12"/>
          <p:cNvSpPr txBox="1"/>
          <p:nvPr userDrawn="1"/>
        </p:nvSpPr>
        <p:spPr>
          <a:xfrm>
            <a:off x="2453109" y="6582703"/>
            <a:ext cx="4233145" cy="200055"/>
          </a:xfrm>
          <a:prstGeom prst="rect">
            <a:avLst/>
          </a:prstGeom>
          <a:noFill/>
        </p:spPr>
        <p:txBody>
          <a:bodyPr wrap="square" rtlCol="0">
            <a:spAutoFit/>
          </a:bodyPr>
          <a:lstStyle/>
          <a:p>
            <a:pPr algn="ctr"/>
            <a:r>
              <a:rPr lang="en-US" sz="700" dirty="0">
                <a:solidFill>
                  <a:schemeClr val="bg1"/>
                </a:solidFill>
                <a:latin typeface="Arial"/>
                <a:cs typeface="Arial"/>
              </a:rPr>
              <a:t>© 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spTree>
    <p:extLst>
      <p:ext uri="{BB962C8B-B14F-4D97-AF65-F5344CB8AC3E}">
        <p14:creationId xmlns:p14="http://schemas.microsoft.com/office/powerpoint/2010/main" val="2580564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72140" y="373275"/>
            <a:ext cx="8229600" cy="1143000"/>
          </a:xfrm>
          <a:prstGeom prst="rect">
            <a:avLst/>
          </a:prstGeom>
        </p:spPr>
        <p:txBody>
          <a:bodyPr vert="horz"/>
          <a:lstStyle>
            <a:lvl1pPr algn="l">
              <a:defRPr b="1">
                <a:solidFill>
                  <a:srgbClr val="42683C"/>
                </a:solidFill>
                <a:latin typeface="Times New Roman"/>
                <a:cs typeface="Times New Roman"/>
              </a:defRPr>
            </a:lvl1pPr>
          </a:lstStyle>
          <a:p>
            <a:r>
              <a:rPr lang="en-US" dirty="0"/>
              <a:t>Two Photo Slide Header</a:t>
            </a:r>
          </a:p>
        </p:txBody>
      </p:sp>
      <p:sp>
        <p:nvSpPr>
          <p:cNvPr id="11" name="Text Placeholder 10"/>
          <p:cNvSpPr>
            <a:spLocks noGrp="1"/>
          </p:cNvSpPr>
          <p:nvPr>
            <p:ph type="body" sz="quarter" idx="11" hasCustomPrompt="1"/>
          </p:nvPr>
        </p:nvSpPr>
        <p:spPr>
          <a:xfrm>
            <a:off x="4585951" y="1156705"/>
            <a:ext cx="3986816" cy="124742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r>
              <a:rPr lang="en-US" sz="1050" dirty="0">
                <a:solidFill>
                  <a:srgbClr val="000000"/>
                </a:solidFill>
                <a:latin typeface="Arial"/>
                <a:cs typeface="Arial"/>
              </a:rPr>
              <a:t> ad minim </a:t>
            </a:r>
            <a:r>
              <a:rPr lang="en-US" sz="1050" dirty="0" err="1">
                <a:solidFill>
                  <a:srgbClr val="000000"/>
                </a:solidFill>
                <a:latin typeface="Arial"/>
                <a:cs typeface="Arial"/>
              </a:rPr>
              <a:t>veniam</a:t>
            </a:r>
            <a:r>
              <a:rPr lang="en-US" sz="1050" dirty="0">
                <a:solidFill>
                  <a:srgbClr val="000000"/>
                </a:solidFill>
                <a:latin typeface="Arial"/>
                <a:cs typeface="Arial"/>
              </a:rPr>
              <a:t>, </a:t>
            </a:r>
            <a:r>
              <a:rPr lang="en-US" sz="1050" dirty="0" err="1">
                <a:solidFill>
                  <a:srgbClr val="000000"/>
                </a:solidFill>
                <a:latin typeface="Arial"/>
                <a:cs typeface="Arial"/>
              </a:rPr>
              <a:t>quis</a:t>
            </a:r>
            <a:r>
              <a:rPr lang="en-US" sz="1050" dirty="0">
                <a:solidFill>
                  <a:srgbClr val="000000"/>
                </a:solidFill>
                <a:latin typeface="Arial"/>
                <a:cs typeface="Arial"/>
              </a:rPr>
              <a:t> </a:t>
            </a:r>
            <a:r>
              <a:rPr lang="en-US" sz="1050" dirty="0" err="1">
                <a:solidFill>
                  <a:srgbClr val="000000"/>
                </a:solidFill>
                <a:latin typeface="Arial"/>
                <a:cs typeface="Arial"/>
              </a:rPr>
              <a:t>nostrud</a:t>
            </a:r>
            <a:r>
              <a:rPr lang="en-US" sz="1050" dirty="0">
                <a:solidFill>
                  <a:srgbClr val="000000"/>
                </a:solidFill>
                <a:latin typeface="Arial"/>
                <a:cs typeface="Arial"/>
              </a:rPr>
              <a:t> </a:t>
            </a:r>
            <a:r>
              <a:rPr lang="en-US" sz="1050" dirty="0" err="1">
                <a:solidFill>
                  <a:srgbClr val="000000"/>
                </a:solidFill>
                <a:latin typeface="Arial"/>
                <a:cs typeface="Arial"/>
              </a:rPr>
              <a:t>exerci</a:t>
            </a:r>
            <a:r>
              <a:rPr lang="en-US" sz="1050" dirty="0">
                <a:solidFill>
                  <a:srgbClr val="000000"/>
                </a:solidFill>
                <a:latin typeface="Arial"/>
                <a:cs typeface="Arial"/>
              </a:rPr>
              <a:t> </a:t>
            </a:r>
            <a:r>
              <a:rPr lang="en-US" sz="1050" dirty="0" err="1">
                <a:solidFill>
                  <a:srgbClr val="000000"/>
                </a:solidFill>
                <a:latin typeface="Arial"/>
                <a:cs typeface="Arial"/>
              </a:rPr>
              <a:t>tation</a:t>
            </a:r>
            <a:r>
              <a:rPr lang="en-US" sz="1050" dirty="0">
                <a:solidFill>
                  <a:srgbClr val="000000"/>
                </a:solidFill>
                <a:latin typeface="Arial"/>
                <a:cs typeface="Arial"/>
              </a:rPr>
              <a:t> </a:t>
            </a:r>
            <a:r>
              <a:rPr lang="en-US" sz="1050" dirty="0" err="1">
                <a:solidFill>
                  <a:srgbClr val="000000"/>
                </a:solidFill>
                <a:latin typeface="Arial"/>
                <a:cs typeface="Arial"/>
              </a:rPr>
              <a:t>ullamcorper</a:t>
            </a: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13" name="Text Placeholder 10"/>
          <p:cNvSpPr>
            <a:spLocks noGrp="1"/>
          </p:cNvSpPr>
          <p:nvPr>
            <p:ph type="body" sz="quarter" idx="12" hasCustomPrompt="1"/>
          </p:nvPr>
        </p:nvSpPr>
        <p:spPr>
          <a:xfrm>
            <a:off x="4579596" y="3611173"/>
            <a:ext cx="3986816" cy="124742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r>
              <a:rPr lang="en-US" sz="1050" dirty="0">
                <a:solidFill>
                  <a:srgbClr val="000000"/>
                </a:solidFill>
                <a:latin typeface="Arial"/>
                <a:cs typeface="Arial"/>
              </a:rPr>
              <a:t> ad minim </a:t>
            </a:r>
            <a:r>
              <a:rPr lang="en-US" sz="1050" dirty="0" err="1">
                <a:solidFill>
                  <a:srgbClr val="000000"/>
                </a:solidFill>
                <a:latin typeface="Arial"/>
                <a:cs typeface="Arial"/>
              </a:rPr>
              <a:t>veniam</a:t>
            </a:r>
            <a:r>
              <a:rPr lang="en-US" sz="1050" dirty="0">
                <a:solidFill>
                  <a:srgbClr val="000000"/>
                </a:solidFill>
                <a:latin typeface="Arial"/>
                <a:cs typeface="Arial"/>
              </a:rPr>
              <a:t>, </a:t>
            </a:r>
            <a:r>
              <a:rPr lang="en-US" sz="1050" dirty="0" err="1">
                <a:solidFill>
                  <a:srgbClr val="000000"/>
                </a:solidFill>
                <a:latin typeface="Arial"/>
                <a:cs typeface="Arial"/>
              </a:rPr>
              <a:t>quis</a:t>
            </a:r>
            <a:r>
              <a:rPr lang="en-US" sz="1050" dirty="0">
                <a:solidFill>
                  <a:srgbClr val="000000"/>
                </a:solidFill>
                <a:latin typeface="Arial"/>
                <a:cs typeface="Arial"/>
              </a:rPr>
              <a:t> </a:t>
            </a:r>
            <a:r>
              <a:rPr lang="en-US" sz="1050" dirty="0" err="1">
                <a:solidFill>
                  <a:srgbClr val="000000"/>
                </a:solidFill>
                <a:latin typeface="Arial"/>
                <a:cs typeface="Arial"/>
              </a:rPr>
              <a:t>nostrud</a:t>
            </a:r>
            <a:r>
              <a:rPr lang="en-US" sz="1050" dirty="0">
                <a:solidFill>
                  <a:srgbClr val="000000"/>
                </a:solidFill>
                <a:latin typeface="Arial"/>
                <a:cs typeface="Arial"/>
              </a:rPr>
              <a:t> </a:t>
            </a:r>
            <a:r>
              <a:rPr lang="en-US" sz="1050" dirty="0" err="1">
                <a:solidFill>
                  <a:srgbClr val="000000"/>
                </a:solidFill>
                <a:latin typeface="Arial"/>
                <a:cs typeface="Arial"/>
              </a:rPr>
              <a:t>exerci</a:t>
            </a:r>
            <a:r>
              <a:rPr lang="en-US" sz="1050" dirty="0">
                <a:solidFill>
                  <a:srgbClr val="000000"/>
                </a:solidFill>
                <a:latin typeface="Arial"/>
                <a:cs typeface="Arial"/>
              </a:rPr>
              <a:t> </a:t>
            </a:r>
            <a:r>
              <a:rPr lang="en-US" sz="1050" dirty="0" err="1">
                <a:solidFill>
                  <a:srgbClr val="000000"/>
                </a:solidFill>
                <a:latin typeface="Arial"/>
                <a:cs typeface="Arial"/>
              </a:rPr>
              <a:t>tation</a:t>
            </a:r>
            <a:r>
              <a:rPr lang="en-US" sz="1050" dirty="0">
                <a:solidFill>
                  <a:srgbClr val="000000"/>
                </a:solidFill>
                <a:latin typeface="Arial"/>
                <a:cs typeface="Arial"/>
              </a:rPr>
              <a:t> </a:t>
            </a:r>
            <a:r>
              <a:rPr lang="en-US" sz="1050" dirty="0" err="1">
                <a:solidFill>
                  <a:srgbClr val="000000"/>
                </a:solidFill>
                <a:latin typeface="Arial"/>
                <a:cs typeface="Arial"/>
              </a:rPr>
              <a:t>ullamcorper</a:t>
            </a: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9" name="Picture Placeholder 6"/>
          <p:cNvSpPr>
            <a:spLocks noGrp="1"/>
          </p:cNvSpPr>
          <p:nvPr>
            <p:ph type="pic" sz="quarter" idx="15"/>
          </p:nvPr>
        </p:nvSpPr>
        <p:spPr>
          <a:xfrm>
            <a:off x="589662" y="3764957"/>
            <a:ext cx="3708061" cy="1916496"/>
          </a:xfrm>
          <a:prstGeom prst="rect">
            <a:avLst/>
          </a:prstGeom>
        </p:spPr>
        <p:txBody>
          <a:bodyPr vert="horz"/>
          <a:lstStyle>
            <a:lvl1pPr>
              <a:defRPr>
                <a:latin typeface="Arial"/>
              </a:defRPr>
            </a:lvl1pPr>
          </a:lstStyle>
          <a:p>
            <a:endParaRPr lang="en-US" dirty="0"/>
          </a:p>
        </p:txBody>
      </p:sp>
      <p:sp>
        <p:nvSpPr>
          <p:cNvPr id="14" name="Picture Placeholder 6"/>
          <p:cNvSpPr>
            <a:spLocks noGrp="1"/>
          </p:cNvSpPr>
          <p:nvPr>
            <p:ph type="pic" sz="quarter" idx="16"/>
          </p:nvPr>
        </p:nvSpPr>
        <p:spPr>
          <a:xfrm>
            <a:off x="583308" y="1320446"/>
            <a:ext cx="3708061" cy="1916496"/>
          </a:xfrm>
          <a:prstGeom prst="rect">
            <a:avLst/>
          </a:prstGeom>
        </p:spPr>
        <p:txBody>
          <a:bodyPr vert="horz"/>
          <a:lstStyle>
            <a:lvl1pPr>
              <a:defRPr>
                <a:latin typeface="Arial"/>
              </a:defRPr>
            </a:lvl1pPr>
          </a:lstStyle>
          <a:p>
            <a:endParaRPr lang="en-US" dirty="0"/>
          </a:p>
        </p:txBody>
      </p:sp>
      <p:sp>
        <p:nvSpPr>
          <p:cNvPr id="17" name="TextBox 16"/>
          <p:cNvSpPr txBox="1"/>
          <p:nvPr userDrawn="1"/>
        </p:nvSpPr>
        <p:spPr>
          <a:xfrm>
            <a:off x="0" y="6591221"/>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pic>
        <p:nvPicPr>
          <p:cNvPr id="16" name="Picture 15" descr="Forest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25708"/>
            <a:ext cx="9144000" cy="432292"/>
          </a:xfrm>
          <a:prstGeom prst="rect">
            <a:avLst/>
          </a:prstGeom>
        </p:spPr>
      </p:pic>
      <p:sp>
        <p:nvSpPr>
          <p:cNvPr id="15" name="TextBox 14"/>
          <p:cNvSpPr txBox="1"/>
          <p:nvPr userDrawn="1"/>
        </p:nvSpPr>
        <p:spPr>
          <a:xfrm>
            <a:off x="2453109" y="6582703"/>
            <a:ext cx="4233145" cy="200055"/>
          </a:xfrm>
          <a:prstGeom prst="rect">
            <a:avLst/>
          </a:prstGeom>
          <a:noFill/>
        </p:spPr>
        <p:txBody>
          <a:bodyPr wrap="square" rtlCol="0">
            <a:spAutoFit/>
          </a:bodyPr>
          <a:lstStyle/>
          <a:p>
            <a:pPr algn="ctr"/>
            <a:r>
              <a:rPr lang="en-US" sz="700" dirty="0">
                <a:solidFill>
                  <a:schemeClr val="bg1"/>
                </a:solidFill>
                <a:latin typeface="Arial"/>
                <a:cs typeface="Arial"/>
              </a:rPr>
              <a:t>© 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spTree>
    <p:extLst>
      <p:ext uri="{BB962C8B-B14F-4D97-AF65-F5344CB8AC3E}">
        <p14:creationId xmlns:p14="http://schemas.microsoft.com/office/powerpoint/2010/main" val="445678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72140" y="373275"/>
            <a:ext cx="8229600" cy="1143000"/>
          </a:xfrm>
          <a:prstGeom prst="rect">
            <a:avLst/>
          </a:prstGeom>
        </p:spPr>
        <p:txBody>
          <a:bodyPr vert="horz"/>
          <a:lstStyle>
            <a:lvl1pPr algn="l">
              <a:defRPr b="1">
                <a:solidFill>
                  <a:srgbClr val="42683C"/>
                </a:solidFill>
                <a:latin typeface="Times New Roman"/>
                <a:cs typeface="Times New Roman"/>
              </a:defRPr>
            </a:lvl1pPr>
          </a:lstStyle>
          <a:p>
            <a:r>
              <a:rPr lang="en-US" dirty="0"/>
              <a:t>Four Photo Slide Header</a:t>
            </a:r>
          </a:p>
        </p:txBody>
      </p:sp>
      <p:sp>
        <p:nvSpPr>
          <p:cNvPr id="15" name="Text Placeholder 10"/>
          <p:cNvSpPr>
            <a:spLocks noGrp="1"/>
          </p:cNvSpPr>
          <p:nvPr>
            <p:ph type="body" sz="quarter" idx="11" hasCustomPrompt="1"/>
          </p:nvPr>
        </p:nvSpPr>
        <p:spPr>
          <a:xfrm>
            <a:off x="503682" y="3061863"/>
            <a:ext cx="3249738" cy="657730"/>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a:latin typeface="Gentona Book"/>
                <a:cs typeface="Gentona Book"/>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endParaRPr lang="en-US" sz="1050" dirty="0">
              <a:solidFill>
                <a:srgbClr val="000000"/>
              </a:solidFill>
              <a:latin typeface="Arial"/>
              <a:cs typeface="Arial"/>
            </a:endParaRPr>
          </a:p>
        </p:txBody>
      </p:sp>
      <p:sp>
        <p:nvSpPr>
          <p:cNvPr id="16" name="Text Placeholder 10"/>
          <p:cNvSpPr>
            <a:spLocks noGrp="1"/>
          </p:cNvSpPr>
          <p:nvPr>
            <p:ph type="body" sz="quarter" idx="12" hasCustomPrompt="1"/>
          </p:nvPr>
        </p:nvSpPr>
        <p:spPr>
          <a:xfrm>
            <a:off x="4692993" y="3044160"/>
            <a:ext cx="3249738" cy="698114"/>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a:latin typeface="Gentona Book"/>
                <a:cs typeface="Gentona Book"/>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endParaRPr lang="en-US" sz="1050" dirty="0">
              <a:solidFill>
                <a:srgbClr val="000000"/>
              </a:solidFill>
              <a:latin typeface="Arial"/>
              <a:cs typeface="Arial"/>
            </a:endParaRPr>
          </a:p>
        </p:txBody>
      </p:sp>
      <p:sp>
        <p:nvSpPr>
          <p:cNvPr id="17" name="Text Placeholder 10"/>
          <p:cNvSpPr>
            <a:spLocks noGrp="1"/>
          </p:cNvSpPr>
          <p:nvPr>
            <p:ph type="body" sz="quarter" idx="13" hasCustomPrompt="1"/>
          </p:nvPr>
        </p:nvSpPr>
        <p:spPr>
          <a:xfrm>
            <a:off x="520007" y="5587898"/>
            <a:ext cx="3249738" cy="807988"/>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a:latin typeface="Gentona Book"/>
                <a:cs typeface="Gentona Book"/>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endParaRPr lang="en-US" sz="1050" dirty="0">
              <a:solidFill>
                <a:srgbClr val="000000"/>
              </a:solidFill>
              <a:latin typeface="Arial"/>
              <a:cs typeface="Arial"/>
            </a:endParaRPr>
          </a:p>
        </p:txBody>
      </p:sp>
      <p:sp>
        <p:nvSpPr>
          <p:cNvPr id="18" name="Text Placeholder 10"/>
          <p:cNvSpPr>
            <a:spLocks noGrp="1"/>
          </p:cNvSpPr>
          <p:nvPr>
            <p:ph type="body" sz="quarter" idx="14" hasCustomPrompt="1"/>
          </p:nvPr>
        </p:nvSpPr>
        <p:spPr>
          <a:xfrm>
            <a:off x="4692993" y="5610578"/>
            <a:ext cx="3249738" cy="796648"/>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a:latin typeface="Gentona Book"/>
                <a:cs typeface="Gentona Book"/>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endParaRPr lang="en-US" sz="1050" dirty="0">
              <a:solidFill>
                <a:srgbClr val="000000"/>
              </a:solidFill>
              <a:latin typeface="Arial"/>
              <a:cs typeface="Arial"/>
            </a:endParaRPr>
          </a:p>
        </p:txBody>
      </p:sp>
      <p:sp>
        <p:nvSpPr>
          <p:cNvPr id="13" name="Picture Placeholder 6"/>
          <p:cNvSpPr>
            <a:spLocks noGrp="1"/>
          </p:cNvSpPr>
          <p:nvPr>
            <p:ph type="pic" sz="quarter" idx="15"/>
          </p:nvPr>
        </p:nvSpPr>
        <p:spPr>
          <a:xfrm>
            <a:off x="4785327" y="1360829"/>
            <a:ext cx="3220455" cy="1655671"/>
          </a:xfrm>
          <a:prstGeom prst="rect">
            <a:avLst/>
          </a:prstGeom>
        </p:spPr>
        <p:txBody>
          <a:bodyPr vert="horz"/>
          <a:lstStyle>
            <a:lvl1pPr>
              <a:defRPr>
                <a:latin typeface="Arial"/>
              </a:defRPr>
            </a:lvl1pPr>
          </a:lstStyle>
          <a:p>
            <a:endParaRPr lang="en-US" dirty="0"/>
          </a:p>
        </p:txBody>
      </p:sp>
      <p:sp>
        <p:nvSpPr>
          <p:cNvPr id="19" name="Picture Placeholder 6"/>
          <p:cNvSpPr>
            <a:spLocks noGrp="1"/>
          </p:cNvSpPr>
          <p:nvPr>
            <p:ph type="pic" sz="quarter" idx="16"/>
          </p:nvPr>
        </p:nvSpPr>
        <p:spPr>
          <a:xfrm>
            <a:off x="4767633" y="3917356"/>
            <a:ext cx="3220455" cy="1655671"/>
          </a:xfrm>
          <a:prstGeom prst="rect">
            <a:avLst/>
          </a:prstGeom>
        </p:spPr>
        <p:txBody>
          <a:bodyPr vert="horz"/>
          <a:lstStyle>
            <a:lvl1pPr>
              <a:defRPr>
                <a:latin typeface="Arial"/>
              </a:defRPr>
            </a:lvl1pPr>
          </a:lstStyle>
          <a:p>
            <a:endParaRPr lang="en-US" dirty="0"/>
          </a:p>
        </p:txBody>
      </p:sp>
      <p:sp>
        <p:nvSpPr>
          <p:cNvPr id="20" name="Picture Placeholder 6"/>
          <p:cNvSpPr>
            <a:spLocks noGrp="1"/>
          </p:cNvSpPr>
          <p:nvPr>
            <p:ph type="pic" sz="quarter" idx="17"/>
          </p:nvPr>
        </p:nvSpPr>
        <p:spPr>
          <a:xfrm>
            <a:off x="583307" y="1365806"/>
            <a:ext cx="3220455" cy="1655671"/>
          </a:xfrm>
          <a:prstGeom prst="rect">
            <a:avLst/>
          </a:prstGeom>
        </p:spPr>
        <p:txBody>
          <a:bodyPr vert="horz"/>
          <a:lstStyle>
            <a:lvl1pPr>
              <a:defRPr>
                <a:latin typeface="Arial"/>
              </a:defRPr>
            </a:lvl1pPr>
          </a:lstStyle>
          <a:p>
            <a:endParaRPr lang="en-US" dirty="0"/>
          </a:p>
        </p:txBody>
      </p:sp>
      <p:sp>
        <p:nvSpPr>
          <p:cNvPr id="21" name="Picture Placeholder 6"/>
          <p:cNvSpPr>
            <a:spLocks noGrp="1"/>
          </p:cNvSpPr>
          <p:nvPr>
            <p:ph type="pic" sz="quarter" idx="18"/>
          </p:nvPr>
        </p:nvSpPr>
        <p:spPr>
          <a:xfrm>
            <a:off x="594646" y="3906016"/>
            <a:ext cx="3220455" cy="1655671"/>
          </a:xfrm>
          <a:prstGeom prst="rect">
            <a:avLst/>
          </a:prstGeom>
        </p:spPr>
        <p:txBody>
          <a:bodyPr vert="horz"/>
          <a:lstStyle>
            <a:lvl1pPr>
              <a:defRPr>
                <a:latin typeface="Arial"/>
              </a:defRPr>
            </a:lvl1pPr>
          </a:lstStyle>
          <a:p>
            <a:endParaRPr lang="en-US" dirty="0"/>
          </a:p>
        </p:txBody>
      </p:sp>
      <p:sp>
        <p:nvSpPr>
          <p:cNvPr id="24" name="TextBox 23"/>
          <p:cNvSpPr txBox="1"/>
          <p:nvPr userDrawn="1"/>
        </p:nvSpPr>
        <p:spPr>
          <a:xfrm>
            <a:off x="2434059" y="6570003"/>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pic>
        <p:nvPicPr>
          <p:cNvPr id="25" name="Picture 24" descr="Forest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25708"/>
            <a:ext cx="9144000" cy="432292"/>
          </a:xfrm>
          <a:prstGeom prst="rect">
            <a:avLst/>
          </a:prstGeom>
        </p:spPr>
      </p:pic>
      <p:sp>
        <p:nvSpPr>
          <p:cNvPr id="23" name="TextBox 22"/>
          <p:cNvSpPr txBox="1"/>
          <p:nvPr userDrawn="1"/>
        </p:nvSpPr>
        <p:spPr>
          <a:xfrm>
            <a:off x="2453109" y="6582703"/>
            <a:ext cx="4233145" cy="200055"/>
          </a:xfrm>
          <a:prstGeom prst="rect">
            <a:avLst/>
          </a:prstGeom>
          <a:noFill/>
        </p:spPr>
        <p:txBody>
          <a:bodyPr wrap="square" rtlCol="0">
            <a:spAutoFit/>
          </a:bodyPr>
          <a:lstStyle/>
          <a:p>
            <a:pPr algn="ctr"/>
            <a:r>
              <a:rPr lang="en-US" sz="700" dirty="0">
                <a:solidFill>
                  <a:schemeClr val="bg1"/>
                </a:solidFill>
                <a:latin typeface="Arial"/>
                <a:cs typeface="Arial"/>
              </a:rPr>
              <a:t>© 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spTree>
    <p:extLst>
      <p:ext uri="{BB962C8B-B14F-4D97-AF65-F5344CB8AC3E}">
        <p14:creationId xmlns:p14="http://schemas.microsoft.com/office/powerpoint/2010/main" val="1821580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472140" y="373275"/>
            <a:ext cx="8229600" cy="1143000"/>
          </a:xfrm>
          <a:prstGeom prst="rect">
            <a:avLst/>
          </a:prstGeom>
        </p:spPr>
        <p:txBody>
          <a:bodyPr vert="horz"/>
          <a:lstStyle>
            <a:lvl1pPr algn="l">
              <a:defRPr b="1">
                <a:solidFill>
                  <a:srgbClr val="42683C"/>
                </a:solidFill>
                <a:latin typeface="Times New Roman"/>
                <a:cs typeface="Times New Roman"/>
              </a:defRPr>
            </a:lvl1pPr>
          </a:lstStyle>
          <a:p>
            <a:r>
              <a:rPr lang="en-US" dirty="0"/>
              <a:t>Six Photo Slide Header</a:t>
            </a:r>
          </a:p>
        </p:txBody>
      </p:sp>
      <p:sp>
        <p:nvSpPr>
          <p:cNvPr id="19" name="Picture Placeholder 6"/>
          <p:cNvSpPr>
            <a:spLocks noGrp="1"/>
          </p:cNvSpPr>
          <p:nvPr>
            <p:ph type="pic" sz="quarter" idx="13"/>
          </p:nvPr>
        </p:nvSpPr>
        <p:spPr>
          <a:xfrm>
            <a:off x="5985587" y="1361996"/>
            <a:ext cx="2007116" cy="1655671"/>
          </a:xfrm>
          <a:prstGeom prst="rect">
            <a:avLst/>
          </a:prstGeom>
        </p:spPr>
        <p:txBody>
          <a:bodyPr vert="horz"/>
          <a:lstStyle>
            <a:lvl1pPr>
              <a:defRPr>
                <a:latin typeface="Arial"/>
              </a:defRPr>
            </a:lvl1pPr>
          </a:lstStyle>
          <a:p>
            <a:endParaRPr lang="en-US" dirty="0"/>
          </a:p>
        </p:txBody>
      </p:sp>
      <p:sp>
        <p:nvSpPr>
          <p:cNvPr id="20" name="Picture Placeholder 6"/>
          <p:cNvSpPr>
            <a:spLocks noGrp="1"/>
          </p:cNvSpPr>
          <p:nvPr>
            <p:ph type="pic" sz="quarter" idx="14"/>
          </p:nvPr>
        </p:nvSpPr>
        <p:spPr>
          <a:xfrm>
            <a:off x="5982144" y="3841460"/>
            <a:ext cx="2007116" cy="1655671"/>
          </a:xfrm>
          <a:prstGeom prst="rect">
            <a:avLst/>
          </a:prstGeom>
        </p:spPr>
        <p:txBody>
          <a:bodyPr vert="horz"/>
          <a:lstStyle>
            <a:lvl1pPr>
              <a:defRPr>
                <a:latin typeface="Arial"/>
              </a:defRPr>
            </a:lvl1pPr>
          </a:lstStyle>
          <a:p>
            <a:endParaRPr lang="en-US" dirty="0"/>
          </a:p>
        </p:txBody>
      </p:sp>
      <p:sp>
        <p:nvSpPr>
          <p:cNvPr id="21" name="Picture Placeholder 6"/>
          <p:cNvSpPr>
            <a:spLocks noGrp="1"/>
          </p:cNvSpPr>
          <p:nvPr>
            <p:ph type="pic" sz="quarter" idx="15"/>
          </p:nvPr>
        </p:nvSpPr>
        <p:spPr>
          <a:xfrm>
            <a:off x="3311218" y="1368716"/>
            <a:ext cx="2007116" cy="1655671"/>
          </a:xfrm>
          <a:prstGeom prst="rect">
            <a:avLst/>
          </a:prstGeom>
        </p:spPr>
        <p:txBody>
          <a:bodyPr vert="horz"/>
          <a:lstStyle>
            <a:lvl1pPr>
              <a:defRPr>
                <a:latin typeface="Arial"/>
              </a:defRPr>
            </a:lvl1pPr>
          </a:lstStyle>
          <a:p>
            <a:endParaRPr lang="en-US" dirty="0"/>
          </a:p>
        </p:txBody>
      </p:sp>
      <p:sp>
        <p:nvSpPr>
          <p:cNvPr id="22" name="Picture Placeholder 6"/>
          <p:cNvSpPr>
            <a:spLocks noGrp="1"/>
          </p:cNvSpPr>
          <p:nvPr>
            <p:ph type="pic" sz="quarter" idx="16"/>
          </p:nvPr>
        </p:nvSpPr>
        <p:spPr>
          <a:xfrm>
            <a:off x="3316160" y="3836518"/>
            <a:ext cx="2007116" cy="1655671"/>
          </a:xfrm>
          <a:prstGeom prst="rect">
            <a:avLst/>
          </a:prstGeom>
        </p:spPr>
        <p:txBody>
          <a:bodyPr vert="horz"/>
          <a:lstStyle>
            <a:lvl1pPr>
              <a:defRPr>
                <a:latin typeface="Arial"/>
              </a:defRPr>
            </a:lvl1pPr>
          </a:lstStyle>
          <a:p>
            <a:endParaRPr lang="en-US" dirty="0"/>
          </a:p>
        </p:txBody>
      </p:sp>
      <p:sp>
        <p:nvSpPr>
          <p:cNvPr id="23" name="Picture Placeholder 6"/>
          <p:cNvSpPr>
            <a:spLocks noGrp="1"/>
          </p:cNvSpPr>
          <p:nvPr>
            <p:ph type="pic" sz="quarter" idx="17"/>
          </p:nvPr>
        </p:nvSpPr>
        <p:spPr>
          <a:xfrm>
            <a:off x="560628" y="1377146"/>
            <a:ext cx="2007116" cy="1655671"/>
          </a:xfrm>
          <a:prstGeom prst="rect">
            <a:avLst/>
          </a:prstGeom>
        </p:spPr>
        <p:txBody>
          <a:bodyPr vert="horz"/>
          <a:lstStyle>
            <a:lvl1pPr>
              <a:defRPr>
                <a:latin typeface="Arial"/>
              </a:defRPr>
            </a:lvl1pPr>
          </a:lstStyle>
          <a:p>
            <a:endParaRPr lang="en-US" dirty="0"/>
          </a:p>
        </p:txBody>
      </p:sp>
      <p:sp>
        <p:nvSpPr>
          <p:cNvPr id="24" name="Picture Placeholder 6"/>
          <p:cNvSpPr>
            <a:spLocks noGrp="1"/>
          </p:cNvSpPr>
          <p:nvPr>
            <p:ph type="pic" sz="quarter" idx="18"/>
          </p:nvPr>
        </p:nvSpPr>
        <p:spPr>
          <a:xfrm>
            <a:off x="560629" y="3838262"/>
            <a:ext cx="2007116" cy="1655671"/>
          </a:xfrm>
          <a:prstGeom prst="rect">
            <a:avLst/>
          </a:prstGeom>
        </p:spPr>
        <p:txBody>
          <a:bodyPr vert="horz"/>
          <a:lstStyle>
            <a:lvl1pPr>
              <a:defRPr>
                <a:latin typeface="Arial"/>
              </a:defRPr>
            </a:lvl1pPr>
          </a:lstStyle>
          <a:p>
            <a:endParaRPr lang="en-US" dirty="0"/>
          </a:p>
        </p:txBody>
      </p:sp>
      <p:sp>
        <p:nvSpPr>
          <p:cNvPr id="26" name="Text Placeholder 2"/>
          <p:cNvSpPr>
            <a:spLocks noGrp="1"/>
          </p:cNvSpPr>
          <p:nvPr>
            <p:ph type="body" sz="quarter" idx="19" hasCustomPrompt="1"/>
          </p:nvPr>
        </p:nvSpPr>
        <p:spPr>
          <a:xfrm>
            <a:off x="561966" y="3215326"/>
            <a:ext cx="2034906" cy="43196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radipi.Scing</a:t>
            </a:r>
            <a:r>
              <a:rPr lang="en-US" sz="1050" dirty="0">
                <a:solidFill>
                  <a:srgbClr val="000000"/>
                </a:solidFill>
                <a:latin typeface="Arial"/>
                <a:cs typeface="Arial"/>
              </a:rPr>
              <a:t> </a:t>
            </a:r>
            <a:br>
              <a:rPr lang="en-US" sz="1050" dirty="0">
                <a:solidFill>
                  <a:srgbClr val="000000"/>
                </a:solidFill>
                <a:latin typeface="Arial"/>
                <a:cs typeface="Arial"/>
              </a:rPr>
            </a:br>
            <a:endParaRPr lang="en-US" dirty="0"/>
          </a:p>
        </p:txBody>
      </p:sp>
      <p:sp>
        <p:nvSpPr>
          <p:cNvPr id="27" name="Text Placeholder 2"/>
          <p:cNvSpPr>
            <a:spLocks noGrp="1"/>
          </p:cNvSpPr>
          <p:nvPr>
            <p:ph type="body" sz="quarter" idx="20" hasCustomPrompt="1"/>
          </p:nvPr>
        </p:nvSpPr>
        <p:spPr>
          <a:xfrm>
            <a:off x="3329792" y="3223468"/>
            <a:ext cx="2034906" cy="43196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radipi.Scing</a:t>
            </a:r>
            <a:r>
              <a:rPr lang="en-US" sz="1050" dirty="0">
                <a:solidFill>
                  <a:srgbClr val="000000"/>
                </a:solidFill>
                <a:latin typeface="Arial"/>
                <a:cs typeface="Arial"/>
              </a:rPr>
              <a:t> </a:t>
            </a:r>
            <a:br>
              <a:rPr lang="en-US" sz="1050" dirty="0">
                <a:solidFill>
                  <a:srgbClr val="000000"/>
                </a:solidFill>
                <a:latin typeface="Arial"/>
                <a:cs typeface="Arial"/>
              </a:rPr>
            </a:br>
            <a:endParaRPr lang="en-US" dirty="0"/>
          </a:p>
        </p:txBody>
      </p:sp>
      <p:sp>
        <p:nvSpPr>
          <p:cNvPr id="29" name="Text Placeholder 2"/>
          <p:cNvSpPr>
            <a:spLocks noGrp="1"/>
          </p:cNvSpPr>
          <p:nvPr>
            <p:ph type="body" sz="quarter" idx="21" hasCustomPrompt="1"/>
          </p:nvPr>
        </p:nvSpPr>
        <p:spPr>
          <a:xfrm>
            <a:off x="5967366" y="3231609"/>
            <a:ext cx="2034906" cy="43196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radipi.Scing</a:t>
            </a:r>
            <a:r>
              <a:rPr lang="en-US" sz="1050" dirty="0">
                <a:solidFill>
                  <a:srgbClr val="000000"/>
                </a:solidFill>
                <a:latin typeface="Arial"/>
                <a:cs typeface="Arial"/>
              </a:rPr>
              <a:t> </a:t>
            </a:r>
            <a:br>
              <a:rPr lang="en-US" sz="1050" dirty="0">
                <a:solidFill>
                  <a:srgbClr val="000000"/>
                </a:solidFill>
                <a:latin typeface="Arial"/>
                <a:cs typeface="Arial"/>
              </a:rPr>
            </a:br>
            <a:endParaRPr lang="en-US" dirty="0"/>
          </a:p>
        </p:txBody>
      </p:sp>
      <p:sp>
        <p:nvSpPr>
          <p:cNvPr id="30" name="Text Placeholder 2"/>
          <p:cNvSpPr>
            <a:spLocks noGrp="1"/>
          </p:cNvSpPr>
          <p:nvPr>
            <p:ph type="body" sz="quarter" idx="22" hasCustomPrompt="1"/>
          </p:nvPr>
        </p:nvSpPr>
        <p:spPr>
          <a:xfrm>
            <a:off x="561966" y="5657706"/>
            <a:ext cx="2034906" cy="43196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radipi.Scing</a:t>
            </a:r>
            <a:r>
              <a:rPr lang="en-US" sz="1050" dirty="0">
                <a:solidFill>
                  <a:srgbClr val="000000"/>
                </a:solidFill>
                <a:latin typeface="Arial"/>
                <a:cs typeface="Arial"/>
              </a:rPr>
              <a:t> </a:t>
            </a:r>
            <a:br>
              <a:rPr lang="en-US" sz="1050" dirty="0">
                <a:solidFill>
                  <a:srgbClr val="000000"/>
                </a:solidFill>
                <a:latin typeface="Arial"/>
                <a:cs typeface="Arial"/>
              </a:rPr>
            </a:br>
            <a:endParaRPr lang="en-US" dirty="0"/>
          </a:p>
        </p:txBody>
      </p:sp>
      <p:sp>
        <p:nvSpPr>
          <p:cNvPr id="31" name="Text Placeholder 2"/>
          <p:cNvSpPr>
            <a:spLocks noGrp="1"/>
          </p:cNvSpPr>
          <p:nvPr>
            <p:ph type="body" sz="quarter" idx="23" hasCustomPrompt="1"/>
          </p:nvPr>
        </p:nvSpPr>
        <p:spPr>
          <a:xfrm>
            <a:off x="3305370" y="5633283"/>
            <a:ext cx="2034906" cy="43196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radipi.Scing</a:t>
            </a:r>
            <a:r>
              <a:rPr lang="en-US" sz="1050" dirty="0">
                <a:solidFill>
                  <a:srgbClr val="000000"/>
                </a:solidFill>
                <a:latin typeface="Arial"/>
                <a:cs typeface="Arial"/>
              </a:rPr>
              <a:t> </a:t>
            </a:r>
            <a:br>
              <a:rPr lang="en-US" sz="1050" dirty="0">
                <a:solidFill>
                  <a:srgbClr val="000000"/>
                </a:solidFill>
                <a:latin typeface="Arial"/>
                <a:cs typeface="Arial"/>
              </a:rPr>
            </a:br>
            <a:endParaRPr lang="en-US" dirty="0"/>
          </a:p>
        </p:txBody>
      </p:sp>
      <p:sp>
        <p:nvSpPr>
          <p:cNvPr id="32" name="Text Placeholder 2"/>
          <p:cNvSpPr>
            <a:spLocks noGrp="1"/>
          </p:cNvSpPr>
          <p:nvPr>
            <p:ph type="body" sz="quarter" idx="24" hasCustomPrompt="1"/>
          </p:nvPr>
        </p:nvSpPr>
        <p:spPr>
          <a:xfrm>
            <a:off x="5983648" y="5641424"/>
            <a:ext cx="2034906" cy="43196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radipi.Scing</a:t>
            </a:r>
            <a:r>
              <a:rPr lang="en-US" sz="1050" dirty="0">
                <a:solidFill>
                  <a:srgbClr val="000000"/>
                </a:solidFill>
                <a:latin typeface="Arial"/>
                <a:cs typeface="Arial"/>
              </a:rPr>
              <a:t> </a:t>
            </a:r>
            <a:br>
              <a:rPr lang="en-US" sz="1050" dirty="0">
                <a:solidFill>
                  <a:srgbClr val="000000"/>
                </a:solidFill>
                <a:latin typeface="Arial"/>
                <a:cs typeface="Arial"/>
              </a:rPr>
            </a:br>
            <a:endParaRPr lang="en-US" dirty="0"/>
          </a:p>
        </p:txBody>
      </p:sp>
      <p:sp>
        <p:nvSpPr>
          <p:cNvPr id="28" name="TextBox 27"/>
          <p:cNvSpPr txBox="1"/>
          <p:nvPr userDrawn="1"/>
        </p:nvSpPr>
        <p:spPr>
          <a:xfrm>
            <a:off x="2434059" y="6570003"/>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pic>
        <p:nvPicPr>
          <p:cNvPr id="33" name="Picture 32" descr="Forest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25708"/>
            <a:ext cx="9144000" cy="432292"/>
          </a:xfrm>
          <a:prstGeom prst="rect">
            <a:avLst/>
          </a:prstGeom>
        </p:spPr>
      </p:pic>
      <p:sp>
        <p:nvSpPr>
          <p:cNvPr id="35" name="TextBox 34"/>
          <p:cNvSpPr txBox="1"/>
          <p:nvPr userDrawn="1"/>
        </p:nvSpPr>
        <p:spPr>
          <a:xfrm>
            <a:off x="2453109" y="6582703"/>
            <a:ext cx="4233145" cy="200055"/>
          </a:xfrm>
          <a:prstGeom prst="rect">
            <a:avLst/>
          </a:prstGeom>
          <a:noFill/>
        </p:spPr>
        <p:txBody>
          <a:bodyPr wrap="square" rtlCol="0">
            <a:spAutoFit/>
          </a:bodyPr>
          <a:lstStyle/>
          <a:p>
            <a:pPr algn="ctr"/>
            <a:r>
              <a:rPr lang="en-US" sz="700" dirty="0">
                <a:solidFill>
                  <a:schemeClr val="bg1"/>
                </a:solidFill>
                <a:latin typeface="Arial"/>
                <a:cs typeface="Arial"/>
              </a:rPr>
              <a:t>© 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spTree>
    <p:extLst>
      <p:ext uri="{BB962C8B-B14F-4D97-AF65-F5344CB8AC3E}">
        <p14:creationId xmlns:p14="http://schemas.microsoft.com/office/powerpoint/2010/main" val="9710199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TextBox 5"/>
          <p:cNvSpPr txBox="1"/>
          <p:nvPr userDrawn="1"/>
        </p:nvSpPr>
        <p:spPr>
          <a:xfrm>
            <a:off x="536995" y="384389"/>
            <a:ext cx="8156518" cy="2298849"/>
          </a:xfrm>
          <a:prstGeom prst="rect">
            <a:avLst/>
          </a:prstGeom>
          <a:noFill/>
        </p:spPr>
        <p:txBody>
          <a:bodyPr wrap="square" lIns="82056" tIns="41028" rIns="82056" bIns="41028" rtlCol="0">
            <a:spAutoFit/>
          </a:bodyPr>
          <a:lstStyle/>
          <a:p>
            <a:r>
              <a:rPr lang="en-US" sz="4300" dirty="0">
                <a:solidFill>
                  <a:srgbClr val="34552F"/>
                </a:solidFill>
                <a:latin typeface="Times New Roman"/>
                <a:cs typeface="Times New Roman"/>
              </a:rPr>
              <a:t>Header/Full Bleed Image</a:t>
            </a:r>
            <a:br>
              <a:rPr lang="en-US" sz="4300" dirty="0">
                <a:solidFill>
                  <a:srgbClr val="34552F"/>
                </a:solidFill>
                <a:latin typeface="Times New Roman"/>
                <a:cs typeface="Times New Roman"/>
              </a:rPr>
            </a:br>
            <a:endParaRPr lang="en-US" sz="2900" b="1" dirty="0">
              <a:solidFill>
                <a:srgbClr val="34552F"/>
              </a:solidFill>
              <a:latin typeface="Arial"/>
              <a:cs typeface="Arial"/>
            </a:endParaRPr>
          </a:p>
          <a:p>
            <a:br>
              <a:rPr lang="en-US" sz="4300" dirty="0">
                <a:solidFill>
                  <a:srgbClr val="006949"/>
                </a:solidFill>
                <a:latin typeface="Times New Roman"/>
                <a:cs typeface="Times New Roman"/>
              </a:rPr>
            </a:br>
            <a:endParaRPr lang="en-US" sz="2900" b="1" dirty="0">
              <a:solidFill>
                <a:srgbClr val="000000"/>
              </a:solidFill>
              <a:latin typeface="Arial"/>
              <a:cs typeface="Arial"/>
            </a:endParaRPr>
          </a:p>
        </p:txBody>
      </p:sp>
      <p:sp>
        <p:nvSpPr>
          <p:cNvPr id="7" name="Picture Placeholder 6"/>
          <p:cNvSpPr>
            <a:spLocks noGrp="1"/>
          </p:cNvSpPr>
          <p:nvPr>
            <p:ph type="pic" sz="quarter" idx="13"/>
          </p:nvPr>
        </p:nvSpPr>
        <p:spPr>
          <a:xfrm>
            <a:off x="-1587" y="120946"/>
            <a:ext cx="9144000" cy="6463927"/>
          </a:xfrm>
          <a:prstGeom prst="rect">
            <a:avLst/>
          </a:prstGeom>
        </p:spPr>
        <p:txBody>
          <a:bodyPr vert="horz"/>
          <a:lstStyle>
            <a:lvl1pPr>
              <a:defRPr>
                <a:latin typeface="Arial"/>
              </a:defRPr>
            </a:lvl1pPr>
          </a:lstStyle>
          <a:p>
            <a:endParaRPr lang="en-US" dirty="0"/>
          </a:p>
        </p:txBody>
      </p:sp>
    </p:spTree>
    <p:extLst>
      <p:ext uri="{BB962C8B-B14F-4D97-AF65-F5344CB8AC3E}">
        <p14:creationId xmlns:p14="http://schemas.microsoft.com/office/powerpoint/2010/main" val="22214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6" name="TextBox 5"/>
          <p:cNvSpPr txBox="1"/>
          <p:nvPr userDrawn="1"/>
        </p:nvSpPr>
        <p:spPr>
          <a:xfrm>
            <a:off x="536995" y="5490982"/>
            <a:ext cx="8156518" cy="744577"/>
          </a:xfrm>
          <a:prstGeom prst="rect">
            <a:avLst/>
          </a:prstGeom>
          <a:noFill/>
        </p:spPr>
        <p:txBody>
          <a:bodyPr wrap="square" lIns="82056" tIns="41028" rIns="82056" bIns="41028" rtlCol="0">
            <a:spAutoFit/>
          </a:bodyPr>
          <a:lstStyle/>
          <a:p>
            <a:r>
              <a:rPr lang="en-US" sz="4300" dirty="0">
                <a:solidFill>
                  <a:schemeClr val="bg1"/>
                </a:solidFill>
                <a:latin typeface="Times New Roman"/>
                <a:cs typeface="Times New Roman"/>
              </a:rPr>
              <a:t>Header/Full Bleed Image</a:t>
            </a:r>
            <a:endParaRPr lang="en-US" sz="2900" b="1" dirty="0">
              <a:solidFill>
                <a:schemeClr val="bg1"/>
              </a:solidFill>
              <a:latin typeface="Arial"/>
              <a:cs typeface="Arial"/>
            </a:endParaRPr>
          </a:p>
        </p:txBody>
      </p:sp>
      <p:sp>
        <p:nvSpPr>
          <p:cNvPr id="7" name="Rectangle 6"/>
          <p:cNvSpPr/>
          <p:nvPr userDrawn="1"/>
        </p:nvSpPr>
        <p:spPr>
          <a:xfrm>
            <a:off x="649871" y="4653355"/>
            <a:ext cx="2080971" cy="683022"/>
          </a:xfrm>
          <a:prstGeom prst="rect">
            <a:avLst/>
          </a:prstGeom>
        </p:spPr>
        <p:txBody>
          <a:bodyPr wrap="square" lIns="82056" tIns="41028" rIns="82056" bIns="41028">
            <a:spAutoFit/>
          </a:bodyPr>
          <a:lstStyle/>
          <a:p>
            <a:r>
              <a:rPr lang="en-US" sz="1300" b="1" dirty="0">
                <a:solidFill>
                  <a:srgbClr val="FFFFFF"/>
                </a:solidFill>
                <a:latin typeface="Arial"/>
                <a:cs typeface="Arial"/>
              </a:rPr>
              <a:t>Name/Subject Subhead </a:t>
            </a:r>
            <a:br>
              <a:rPr lang="en-US" sz="1300" b="1" dirty="0">
                <a:solidFill>
                  <a:srgbClr val="FFFFFF"/>
                </a:solidFill>
                <a:latin typeface="Arial"/>
                <a:cs typeface="Arial"/>
              </a:rPr>
            </a:br>
            <a:r>
              <a:rPr lang="en-US" sz="1300" dirty="0">
                <a:solidFill>
                  <a:srgbClr val="FFFFFF"/>
                </a:solidFill>
                <a:latin typeface="Arial"/>
                <a:cs typeface="Arial"/>
              </a:rPr>
              <a:t>Title/caption</a:t>
            </a:r>
            <a:br>
              <a:rPr lang="en-US" sz="1300" dirty="0">
                <a:solidFill>
                  <a:srgbClr val="FFFFFF"/>
                </a:solidFill>
                <a:latin typeface="Arial"/>
                <a:cs typeface="Arial"/>
              </a:rPr>
            </a:br>
            <a:r>
              <a:rPr lang="en-US" sz="1300" dirty="0">
                <a:solidFill>
                  <a:srgbClr val="FFFFFF"/>
                </a:solidFill>
                <a:latin typeface="Arial"/>
                <a:cs typeface="Arial"/>
              </a:rPr>
              <a:t>Title/caption</a:t>
            </a:r>
          </a:p>
        </p:txBody>
      </p:sp>
      <p:sp>
        <p:nvSpPr>
          <p:cNvPr id="9" name="Picture Placeholder 6"/>
          <p:cNvSpPr>
            <a:spLocks noGrp="1"/>
          </p:cNvSpPr>
          <p:nvPr>
            <p:ph type="pic" sz="quarter" idx="13"/>
          </p:nvPr>
        </p:nvSpPr>
        <p:spPr>
          <a:xfrm>
            <a:off x="0" y="-1"/>
            <a:ext cx="9142413" cy="6463927"/>
          </a:xfrm>
          <a:prstGeom prst="rect">
            <a:avLst/>
          </a:prstGeom>
        </p:spPr>
        <p:txBody>
          <a:bodyPr vert="horz"/>
          <a:lstStyle>
            <a:lvl1pPr>
              <a:defRPr>
                <a:latin typeface="Arial"/>
              </a:defRPr>
            </a:lvl1pPr>
          </a:lstStyle>
          <a:p>
            <a:endParaRPr lang="en-US" dirty="0"/>
          </a:p>
        </p:txBody>
      </p:sp>
      <p:sp>
        <p:nvSpPr>
          <p:cNvPr id="11" name="TextBox 10"/>
          <p:cNvSpPr txBox="1"/>
          <p:nvPr userDrawn="1"/>
        </p:nvSpPr>
        <p:spPr>
          <a:xfrm>
            <a:off x="0" y="6591221"/>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3" name="TextBox 12"/>
          <p:cNvSpPr txBox="1"/>
          <p:nvPr userDrawn="1"/>
        </p:nvSpPr>
        <p:spPr>
          <a:xfrm>
            <a:off x="2434059" y="6570003"/>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pic>
        <p:nvPicPr>
          <p:cNvPr id="12" name="Picture 11" descr="Forest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25708"/>
            <a:ext cx="9144000" cy="432292"/>
          </a:xfrm>
          <a:prstGeom prst="rect">
            <a:avLst/>
          </a:prstGeom>
        </p:spPr>
      </p:pic>
      <p:sp>
        <p:nvSpPr>
          <p:cNvPr id="10" name="TextBox 9"/>
          <p:cNvSpPr txBox="1"/>
          <p:nvPr userDrawn="1"/>
        </p:nvSpPr>
        <p:spPr>
          <a:xfrm>
            <a:off x="2453109" y="6582703"/>
            <a:ext cx="4233145" cy="200055"/>
          </a:xfrm>
          <a:prstGeom prst="rect">
            <a:avLst/>
          </a:prstGeom>
          <a:noFill/>
        </p:spPr>
        <p:txBody>
          <a:bodyPr wrap="square" rtlCol="0">
            <a:spAutoFit/>
          </a:bodyPr>
          <a:lstStyle/>
          <a:p>
            <a:pPr algn="ctr"/>
            <a:r>
              <a:rPr lang="en-US" sz="700" dirty="0">
                <a:solidFill>
                  <a:schemeClr val="bg1"/>
                </a:solidFill>
                <a:latin typeface="Arial"/>
                <a:cs typeface="Arial"/>
              </a:rPr>
              <a:t>© 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spTree>
    <p:extLst>
      <p:ext uri="{BB962C8B-B14F-4D97-AF65-F5344CB8AC3E}">
        <p14:creationId xmlns:p14="http://schemas.microsoft.com/office/powerpoint/2010/main" val="1781748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5" name="TextBox 4"/>
          <p:cNvSpPr txBox="1"/>
          <p:nvPr userDrawn="1"/>
        </p:nvSpPr>
        <p:spPr>
          <a:xfrm>
            <a:off x="-1587" y="2190765"/>
            <a:ext cx="9144000" cy="2117260"/>
          </a:xfrm>
          <a:prstGeom prst="rect">
            <a:avLst/>
          </a:prstGeom>
          <a:noFill/>
        </p:spPr>
        <p:txBody>
          <a:bodyPr wrap="square" lIns="82056" tIns="41028" rIns="82056" bIns="41028" rtlCol="0">
            <a:spAutoFit/>
          </a:bodyPr>
          <a:lstStyle/>
          <a:p>
            <a:pPr algn="ctr">
              <a:lnSpc>
                <a:spcPct val="80000"/>
              </a:lnSpc>
            </a:pPr>
            <a:r>
              <a:rPr lang="en-US" sz="4300" b="1" dirty="0">
                <a:solidFill>
                  <a:schemeClr val="tx1"/>
                </a:solidFill>
                <a:latin typeface="Times New Roman"/>
                <a:cs typeface="Times New Roman"/>
              </a:rPr>
              <a:t>Questions?</a:t>
            </a:r>
          </a:p>
          <a:p>
            <a:pPr algn="ctr">
              <a:lnSpc>
                <a:spcPct val="80000"/>
              </a:lnSpc>
            </a:pPr>
            <a:endParaRPr lang="en-US" sz="4300" b="1" dirty="0">
              <a:solidFill>
                <a:schemeClr val="tx1"/>
              </a:solidFill>
              <a:latin typeface="Times New Roman"/>
              <a:cs typeface="Times New Roman"/>
            </a:endParaRPr>
          </a:p>
          <a:p>
            <a:pPr algn="ctr">
              <a:lnSpc>
                <a:spcPct val="80000"/>
              </a:lnSpc>
            </a:pPr>
            <a:r>
              <a:rPr lang="en-US" sz="4300" b="1" dirty="0">
                <a:solidFill>
                  <a:schemeClr val="tx1"/>
                </a:solidFill>
                <a:latin typeface="Times New Roman"/>
                <a:cs typeface="Times New Roman"/>
              </a:rPr>
              <a:t>Thank You!</a:t>
            </a:r>
          </a:p>
          <a:p>
            <a:pPr algn="ctr"/>
            <a:endParaRPr lang="en-US" sz="2900" b="1" dirty="0">
              <a:solidFill>
                <a:srgbClr val="800000"/>
              </a:solidFill>
              <a:latin typeface="Arial"/>
              <a:cs typeface="Arial"/>
            </a:endParaRPr>
          </a:p>
        </p:txBody>
      </p:sp>
      <p:sp>
        <p:nvSpPr>
          <p:cNvPr id="8" name="TextBox 7"/>
          <p:cNvSpPr txBox="1"/>
          <p:nvPr userDrawn="1"/>
        </p:nvSpPr>
        <p:spPr>
          <a:xfrm>
            <a:off x="0" y="6591221"/>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0" name="TextBox 9"/>
          <p:cNvSpPr txBox="1"/>
          <p:nvPr userDrawn="1"/>
        </p:nvSpPr>
        <p:spPr>
          <a:xfrm>
            <a:off x="2434059" y="6570003"/>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pic>
        <p:nvPicPr>
          <p:cNvPr id="9" name="Picture 8" descr="Forest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25708"/>
            <a:ext cx="9144000" cy="432292"/>
          </a:xfrm>
          <a:prstGeom prst="rect">
            <a:avLst/>
          </a:prstGeom>
        </p:spPr>
      </p:pic>
      <p:sp>
        <p:nvSpPr>
          <p:cNvPr id="12" name="TextBox 11"/>
          <p:cNvSpPr txBox="1"/>
          <p:nvPr userDrawn="1"/>
        </p:nvSpPr>
        <p:spPr>
          <a:xfrm>
            <a:off x="2453109" y="6582703"/>
            <a:ext cx="4233145" cy="200055"/>
          </a:xfrm>
          <a:prstGeom prst="rect">
            <a:avLst/>
          </a:prstGeom>
          <a:noFill/>
        </p:spPr>
        <p:txBody>
          <a:bodyPr wrap="square" rtlCol="0">
            <a:spAutoFit/>
          </a:bodyPr>
          <a:lstStyle/>
          <a:p>
            <a:pPr algn="ctr"/>
            <a:r>
              <a:rPr lang="en-US" sz="700" dirty="0">
                <a:solidFill>
                  <a:schemeClr val="bg1"/>
                </a:solidFill>
                <a:latin typeface="Arial"/>
                <a:cs typeface="Arial"/>
              </a:rPr>
              <a:t>© 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spTree>
    <p:extLst>
      <p:ext uri="{BB962C8B-B14F-4D97-AF65-F5344CB8AC3E}">
        <p14:creationId xmlns:p14="http://schemas.microsoft.com/office/powerpoint/2010/main" val="38790396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7" name="Title 1"/>
          <p:cNvSpPr>
            <a:spLocks noGrp="1"/>
          </p:cNvSpPr>
          <p:nvPr>
            <p:ph type="title" hasCustomPrompt="1"/>
          </p:nvPr>
        </p:nvSpPr>
        <p:spPr>
          <a:xfrm>
            <a:off x="472140" y="373275"/>
            <a:ext cx="8229600" cy="1143000"/>
          </a:xfrm>
          <a:prstGeom prst="rect">
            <a:avLst/>
          </a:prstGeom>
        </p:spPr>
        <p:txBody>
          <a:bodyPr vert="horz"/>
          <a:lstStyle>
            <a:lvl1pPr algn="l">
              <a:defRPr b="1">
                <a:solidFill>
                  <a:srgbClr val="42683C"/>
                </a:solidFill>
                <a:latin typeface="Times New Roman"/>
                <a:cs typeface="Times New Roman"/>
              </a:defRPr>
            </a:lvl1pPr>
          </a:lstStyle>
          <a:p>
            <a:r>
              <a:rPr lang="en-US" dirty="0"/>
              <a:t>Contact</a:t>
            </a:r>
          </a:p>
        </p:txBody>
      </p:sp>
      <p:sp>
        <p:nvSpPr>
          <p:cNvPr id="8" name="Text Placeholder 7"/>
          <p:cNvSpPr>
            <a:spLocks noGrp="1"/>
          </p:cNvSpPr>
          <p:nvPr>
            <p:ph type="body" sz="quarter" idx="10" hasCustomPrompt="1"/>
          </p:nvPr>
        </p:nvSpPr>
        <p:spPr>
          <a:xfrm>
            <a:off x="476542" y="1226130"/>
            <a:ext cx="5589668" cy="4096328"/>
          </a:xfrm>
          <a:prstGeom prst="rect">
            <a:avLst/>
          </a:prstGeom>
        </p:spPr>
        <p:txBody>
          <a:bodyPr vert="horz"/>
          <a:lstStyle>
            <a:lvl1pPr marL="0" indent="0">
              <a:lnSpc>
                <a:spcPct val="80000"/>
              </a:lnSpc>
              <a:buNone/>
              <a:defRPr baseline="0">
                <a:latin typeface="Arial"/>
              </a:defRPr>
            </a:lvl1pPr>
          </a:lstStyle>
          <a:p>
            <a:pPr lvl="0"/>
            <a:r>
              <a:rPr lang="en-US" dirty="0"/>
              <a:t>Name</a:t>
            </a:r>
            <a:br>
              <a:rPr lang="en-US" dirty="0"/>
            </a:br>
            <a:r>
              <a:rPr lang="en-US" dirty="0"/>
              <a:t>Title/Position</a:t>
            </a:r>
            <a:br>
              <a:rPr lang="en-US" dirty="0"/>
            </a:br>
            <a:r>
              <a:rPr lang="en-US" dirty="0"/>
              <a:t>Name of Institution</a:t>
            </a:r>
            <a:br>
              <a:rPr lang="en-US" dirty="0"/>
            </a:br>
            <a:r>
              <a:rPr lang="en-US" dirty="0"/>
              <a:t>Address</a:t>
            </a:r>
            <a:br>
              <a:rPr lang="en-US" dirty="0"/>
            </a:br>
            <a:r>
              <a:rPr lang="en-US" dirty="0"/>
              <a:t>City, State 00000</a:t>
            </a:r>
          </a:p>
          <a:p>
            <a:pPr lvl="0"/>
            <a:r>
              <a:rPr lang="en-US" dirty="0"/>
              <a:t>000-000-0000</a:t>
            </a:r>
            <a:br>
              <a:rPr lang="en-US" dirty="0"/>
            </a:br>
            <a:r>
              <a:rPr lang="en-US" dirty="0" err="1"/>
              <a:t>www.jhsph.edu</a:t>
            </a:r>
            <a:endParaRPr lang="en-US" dirty="0"/>
          </a:p>
        </p:txBody>
      </p:sp>
      <p:pic>
        <p:nvPicPr>
          <p:cNvPr id="12" name="Picture 11" descr="Forest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25708"/>
            <a:ext cx="9144000" cy="432292"/>
          </a:xfrm>
          <a:prstGeom prst="rect">
            <a:avLst/>
          </a:prstGeom>
        </p:spPr>
      </p:pic>
      <p:sp>
        <p:nvSpPr>
          <p:cNvPr id="9" name="TextBox 8"/>
          <p:cNvSpPr txBox="1"/>
          <p:nvPr userDrawn="1"/>
        </p:nvSpPr>
        <p:spPr>
          <a:xfrm>
            <a:off x="2453109" y="6582703"/>
            <a:ext cx="4233145" cy="200055"/>
          </a:xfrm>
          <a:prstGeom prst="rect">
            <a:avLst/>
          </a:prstGeom>
          <a:noFill/>
        </p:spPr>
        <p:txBody>
          <a:bodyPr wrap="square" rtlCol="0">
            <a:spAutoFit/>
          </a:bodyPr>
          <a:lstStyle/>
          <a:p>
            <a:pPr algn="ctr"/>
            <a:r>
              <a:rPr lang="en-US" sz="700" dirty="0">
                <a:solidFill>
                  <a:schemeClr val="bg1"/>
                </a:solidFill>
                <a:latin typeface="Arial"/>
                <a:cs typeface="Arial"/>
              </a:rPr>
              <a:t>© 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spTree>
    <p:extLst>
      <p:ext uri="{BB962C8B-B14F-4D97-AF65-F5344CB8AC3E}">
        <p14:creationId xmlns:p14="http://schemas.microsoft.com/office/powerpoint/2010/main" val="2868937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2" name="Picture 1" descr="7743C Forest Template footer.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248480" cy="6936360"/>
          </a:xfrm>
          <a:prstGeom prst="rect">
            <a:avLst/>
          </a:prstGeom>
        </p:spPr>
      </p:pic>
    </p:spTree>
    <p:extLst>
      <p:ext uri="{BB962C8B-B14F-4D97-AF65-F5344CB8AC3E}">
        <p14:creationId xmlns:p14="http://schemas.microsoft.com/office/powerpoint/2010/main" val="3509670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descr="7743C Forest Template footer.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userDrawn="1"/>
        </p:nvSpPr>
        <p:spPr>
          <a:xfrm>
            <a:off x="0" y="5428428"/>
            <a:ext cx="9144000" cy="544522"/>
          </a:xfrm>
          <a:prstGeom prst="rect">
            <a:avLst/>
          </a:prstGeom>
          <a:noFill/>
        </p:spPr>
        <p:txBody>
          <a:bodyPr wrap="square" lIns="82056" tIns="41028" rIns="82056" bIns="41028" rtlCol="0">
            <a:spAutoFit/>
          </a:bodyPr>
          <a:lstStyle/>
          <a:p>
            <a:pPr algn="ctr"/>
            <a:r>
              <a:rPr lang="en-US" sz="3000" b="0" i="0" dirty="0">
                <a:solidFill>
                  <a:srgbClr val="000000"/>
                </a:solidFill>
                <a:latin typeface="Times New Roman"/>
                <a:cs typeface="Times New Roman"/>
              </a:rPr>
              <a:t>Johns</a:t>
            </a:r>
            <a:r>
              <a:rPr lang="en-US" sz="3000" b="0" i="0" baseline="0" dirty="0">
                <a:solidFill>
                  <a:srgbClr val="000000"/>
                </a:solidFill>
                <a:latin typeface="Times New Roman"/>
                <a:cs typeface="Times New Roman"/>
              </a:rPr>
              <a:t> Hopkins Bloomberg School of Public Health</a:t>
            </a:r>
            <a:endParaRPr lang="en-US" sz="3000" b="0" i="0" dirty="0">
              <a:solidFill>
                <a:srgbClr val="000000"/>
              </a:solidFill>
              <a:latin typeface="Times New Roman"/>
              <a:cs typeface="Times New Roman"/>
            </a:endParaRPr>
          </a:p>
        </p:txBody>
      </p:sp>
      <p:sp>
        <p:nvSpPr>
          <p:cNvPr id="13" name="Title 12"/>
          <p:cNvSpPr>
            <a:spLocks noGrp="1"/>
          </p:cNvSpPr>
          <p:nvPr>
            <p:ph type="title" hasCustomPrompt="1"/>
          </p:nvPr>
        </p:nvSpPr>
        <p:spPr>
          <a:xfrm>
            <a:off x="0" y="850517"/>
            <a:ext cx="9144000" cy="952579"/>
          </a:xfrm>
          <a:prstGeom prst="rect">
            <a:avLst/>
          </a:prstGeom>
          <a:ln>
            <a:noFill/>
          </a:ln>
        </p:spPr>
        <p:txBody>
          <a:bodyPr vert="horz"/>
          <a:lstStyle>
            <a:lvl1pPr>
              <a:defRPr sz="5900" b="1">
                <a:solidFill>
                  <a:srgbClr val="42683C"/>
                </a:solidFill>
                <a:latin typeface="Times New Roman"/>
                <a:cs typeface="Times New Roman"/>
              </a:defRPr>
            </a:lvl1pPr>
          </a:lstStyle>
          <a:p>
            <a:r>
              <a:rPr lang="en-US" dirty="0"/>
              <a:t>Presentation Title</a:t>
            </a:r>
          </a:p>
        </p:txBody>
      </p:sp>
      <p:sp>
        <p:nvSpPr>
          <p:cNvPr id="15" name="Text Placeholder 14"/>
          <p:cNvSpPr>
            <a:spLocks noGrp="1"/>
          </p:cNvSpPr>
          <p:nvPr>
            <p:ph type="body" sz="quarter" idx="10" hasCustomPrompt="1"/>
          </p:nvPr>
        </p:nvSpPr>
        <p:spPr>
          <a:xfrm>
            <a:off x="0" y="2155123"/>
            <a:ext cx="9144000" cy="2471737"/>
          </a:xfrm>
          <a:prstGeom prst="rect">
            <a:avLst/>
          </a:prstGeom>
        </p:spPr>
        <p:txBody>
          <a:bodyPr vert="horz"/>
          <a:lstStyle>
            <a:lvl1pPr marL="0" indent="0" algn="ctr">
              <a:buNone/>
              <a:defRPr sz="2700" b="1" i="0" baseline="0">
                <a:latin typeface="Arial"/>
                <a:cs typeface="Arial"/>
              </a:defRPr>
            </a:lvl1pPr>
          </a:lstStyle>
          <a:p>
            <a:pPr lvl="0"/>
            <a:r>
              <a:rPr lang="en-US" dirty="0"/>
              <a:t>Name Name, Degrees</a:t>
            </a:r>
          </a:p>
          <a:p>
            <a:pPr lvl="0"/>
            <a:r>
              <a:rPr lang="en-US" dirty="0"/>
              <a:t>Professional Title</a:t>
            </a:r>
          </a:p>
          <a:p>
            <a:pPr lvl="0"/>
            <a:r>
              <a:rPr lang="en-US" dirty="0"/>
              <a:t>Month Day, Year</a:t>
            </a:r>
          </a:p>
        </p:txBody>
      </p:sp>
    </p:spTree>
    <p:extLst>
      <p:ext uri="{BB962C8B-B14F-4D97-AF65-F5344CB8AC3E}">
        <p14:creationId xmlns:p14="http://schemas.microsoft.com/office/powerpoint/2010/main" val="13831779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971227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91928" y="1820863"/>
            <a:ext cx="644652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E54533-7CE3-4A60-82AD-C8EA4A85441C}" type="datetimeFigureOut">
              <a:rPr lang="en-US" smtClean="0"/>
              <a:t>8/31/2018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C7C740-9C44-45AB-9CDD-433BF7DB8CBE}" type="slidenum">
              <a:rPr lang="en-US" smtClean="0"/>
              <a:t>‹#›</a:t>
            </a:fld>
            <a:endParaRPr lang="en-US" dirty="0"/>
          </a:p>
        </p:txBody>
      </p:sp>
    </p:spTree>
    <p:extLst>
      <p:ext uri="{BB962C8B-B14F-4D97-AF65-F5344CB8AC3E}">
        <p14:creationId xmlns:p14="http://schemas.microsoft.com/office/powerpoint/2010/main" val="40378838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0741" y="228601"/>
            <a:ext cx="7269480" cy="142892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7764" y="1828801"/>
            <a:ext cx="3360420" cy="4351337"/>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39801" y="1828801"/>
            <a:ext cx="3360420" cy="4351337"/>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3E54533-7CE3-4A60-82AD-C8EA4A85441C}" type="datetimeFigureOut">
              <a:rPr lang="en-US" smtClean="0"/>
              <a:t>8/31/2018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C7C740-9C44-45AB-9CDD-433BF7DB8CBE}" type="slidenum">
              <a:rPr lang="en-US" smtClean="0"/>
              <a:t>‹#›</a:t>
            </a:fld>
            <a:endParaRPr lang="en-US" dirty="0"/>
          </a:p>
        </p:txBody>
      </p:sp>
    </p:spTree>
    <p:extLst>
      <p:ext uri="{BB962C8B-B14F-4D97-AF65-F5344CB8AC3E}">
        <p14:creationId xmlns:p14="http://schemas.microsoft.com/office/powerpoint/2010/main" val="2130554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descr="7743C Forest Template footer.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0" y="850515"/>
            <a:ext cx="9144000" cy="1009281"/>
          </a:xfrm>
          <a:prstGeom prst="rect">
            <a:avLst/>
          </a:prstGeom>
          <a:ln>
            <a:noFill/>
          </a:ln>
        </p:spPr>
        <p:txBody>
          <a:bodyPr vert="horz"/>
          <a:lstStyle>
            <a:lvl1pPr>
              <a:defRPr sz="5900" b="1" i="0">
                <a:solidFill>
                  <a:srgbClr val="42683C"/>
                </a:solidFill>
                <a:latin typeface="Times New Roman"/>
                <a:cs typeface="Times New Roman"/>
              </a:defRPr>
            </a:lvl1pPr>
          </a:lstStyle>
          <a:p>
            <a:r>
              <a:rPr lang="en-US" dirty="0"/>
              <a:t>Presentation Title</a:t>
            </a:r>
          </a:p>
        </p:txBody>
      </p:sp>
      <p:sp>
        <p:nvSpPr>
          <p:cNvPr id="11" name="Text Placeholder 10"/>
          <p:cNvSpPr>
            <a:spLocks noGrp="1"/>
          </p:cNvSpPr>
          <p:nvPr>
            <p:ph type="body" sz="quarter" idx="10" hasCustomPrompt="1"/>
          </p:nvPr>
        </p:nvSpPr>
        <p:spPr>
          <a:xfrm>
            <a:off x="0" y="2154644"/>
            <a:ext cx="9144000" cy="2176962"/>
          </a:xfrm>
          <a:prstGeom prst="rect">
            <a:avLst/>
          </a:prstGeom>
        </p:spPr>
        <p:txBody>
          <a:bodyPr vert="horz"/>
          <a:lstStyle>
            <a:lvl1pPr marL="0" indent="0" algn="ctr">
              <a:buNone/>
              <a:defRPr sz="2700" b="1" i="0" baseline="0">
                <a:latin typeface="Arial"/>
                <a:cs typeface="Arial"/>
              </a:defRPr>
            </a:lvl1pPr>
          </a:lstStyle>
          <a:p>
            <a:pPr lvl="0"/>
            <a:r>
              <a:rPr lang="en-US" dirty="0"/>
              <a:t>Name Name, Degrees</a:t>
            </a:r>
          </a:p>
          <a:p>
            <a:pPr lvl="0"/>
            <a:r>
              <a:rPr lang="en-US" dirty="0"/>
              <a:t>Professional Title</a:t>
            </a:r>
          </a:p>
          <a:p>
            <a:pPr lvl="0"/>
            <a:r>
              <a:rPr lang="en-US" dirty="0"/>
              <a:t>Month Day, Year</a:t>
            </a:r>
          </a:p>
        </p:txBody>
      </p:sp>
      <p:pic>
        <p:nvPicPr>
          <p:cNvPr id="6" name="Picture 5" descr="bloomberg.logo.large.vertical.black.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83522" y="4399856"/>
            <a:ext cx="3225800" cy="2159000"/>
          </a:xfrm>
          <a:prstGeom prst="rect">
            <a:avLst/>
          </a:prstGeom>
        </p:spPr>
      </p:pic>
    </p:spTree>
    <p:extLst>
      <p:ext uri="{BB962C8B-B14F-4D97-AF65-F5344CB8AC3E}">
        <p14:creationId xmlns:p14="http://schemas.microsoft.com/office/powerpoint/2010/main" val="4180915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2" name="Picture 1" descr="7743C Forest Template footer.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userDrawn="1"/>
        </p:nvSpPr>
        <p:spPr>
          <a:xfrm>
            <a:off x="0" y="1175128"/>
            <a:ext cx="9144000" cy="4545617"/>
          </a:xfrm>
          <a:prstGeom prst="rect">
            <a:avLst/>
          </a:prstGeom>
          <a:noFill/>
        </p:spPr>
        <p:txBody>
          <a:bodyPr wrap="square" lIns="82056" tIns="41028" rIns="82056" bIns="41028" rtlCol="0">
            <a:spAutoFit/>
          </a:bodyPr>
          <a:lstStyle/>
          <a:p>
            <a:pPr marL="0" marR="0" indent="0" algn="ctr" defTabSz="457134" rtl="0" eaLnBrk="1" fontAlgn="auto" latinLnBrk="0" hangingPunct="1">
              <a:lnSpc>
                <a:spcPct val="100000"/>
              </a:lnSpc>
              <a:spcBef>
                <a:spcPts val="0"/>
              </a:spcBef>
              <a:spcAft>
                <a:spcPts val="0"/>
              </a:spcAft>
              <a:buClrTx/>
              <a:buSzTx/>
              <a:buFontTx/>
              <a:buNone/>
              <a:tabLst/>
              <a:defRPr/>
            </a:pPr>
            <a:r>
              <a:rPr lang="en-US" sz="5800" b="1" i="0" dirty="0">
                <a:solidFill>
                  <a:schemeClr val="bg1"/>
                </a:solidFill>
                <a:latin typeface="Times New Roman"/>
                <a:cs typeface="Times New Roman"/>
              </a:rPr>
              <a:t>What is Public Health?</a:t>
            </a:r>
            <a:br>
              <a:rPr lang="en-US" sz="5800" b="1" i="0" dirty="0">
                <a:solidFill>
                  <a:schemeClr val="bg1"/>
                </a:solidFill>
                <a:latin typeface="Times New Roman"/>
                <a:cs typeface="Times New Roman"/>
              </a:rPr>
            </a:br>
            <a:br>
              <a:rPr lang="en-US" sz="5800" b="1" i="0" dirty="0">
                <a:solidFill>
                  <a:schemeClr val="bg1"/>
                </a:solidFill>
                <a:latin typeface="Times New Roman"/>
                <a:cs typeface="Times New Roman"/>
              </a:rPr>
            </a:br>
            <a:r>
              <a:rPr lang="en-US" sz="5800" b="0" i="0" dirty="0">
                <a:solidFill>
                  <a:schemeClr val="bg1"/>
                </a:solidFill>
                <a:latin typeface="Times New Roman"/>
                <a:cs typeface="Times New Roman"/>
              </a:rPr>
              <a:t>Protecting Health,</a:t>
            </a:r>
            <a:br>
              <a:rPr lang="en-US" sz="5800" b="0" i="0" dirty="0">
                <a:solidFill>
                  <a:schemeClr val="bg1"/>
                </a:solidFill>
                <a:latin typeface="Times New Roman"/>
                <a:cs typeface="Times New Roman"/>
              </a:rPr>
            </a:br>
            <a:r>
              <a:rPr lang="en-US" sz="5800" b="0" i="0" dirty="0">
                <a:solidFill>
                  <a:schemeClr val="bg1"/>
                </a:solidFill>
                <a:latin typeface="Times New Roman"/>
                <a:cs typeface="Times New Roman"/>
              </a:rPr>
              <a:t>Saving Lives—</a:t>
            </a:r>
          </a:p>
          <a:p>
            <a:pPr marL="0" marR="0" indent="0" algn="ctr" defTabSz="457134" rtl="0" eaLnBrk="1" fontAlgn="auto" latinLnBrk="0" hangingPunct="1">
              <a:lnSpc>
                <a:spcPct val="100000"/>
              </a:lnSpc>
              <a:spcBef>
                <a:spcPts val="0"/>
              </a:spcBef>
              <a:spcAft>
                <a:spcPts val="0"/>
              </a:spcAft>
              <a:buClrTx/>
              <a:buSzTx/>
              <a:buFontTx/>
              <a:buNone/>
              <a:tabLst/>
              <a:defRPr/>
            </a:pPr>
            <a:r>
              <a:rPr lang="en-US" sz="5800" b="0" i="1" dirty="0">
                <a:solidFill>
                  <a:schemeClr val="bg1"/>
                </a:solidFill>
                <a:latin typeface="Times New Roman"/>
                <a:cs typeface="Times New Roman"/>
              </a:rPr>
              <a:t>Millions at a Time</a:t>
            </a:r>
          </a:p>
        </p:txBody>
      </p:sp>
    </p:spTree>
    <p:extLst>
      <p:ext uri="{BB962C8B-B14F-4D97-AF65-F5344CB8AC3E}">
        <p14:creationId xmlns:p14="http://schemas.microsoft.com/office/powerpoint/2010/main" val="18335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2140" y="373275"/>
            <a:ext cx="8229600" cy="1143000"/>
          </a:xfrm>
          <a:prstGeom prst="rect">
            <a:avLst/>
          </a:prstGeom>
        </p:spPr>
        <p:txBody>
          <a:bodyPr vert="horz"/>
          <a:lstStyle>
            <a:lvl1pPr algn="l">
              <a:defRPr b="1">
                <a:solidFill>
                  <a:srgbClr val="42683C"/>
                </a:solidFill>
                <a:latin typeface="Times New Roman"/>
                <a:cs typeface="Times New Roman"/>
              </a:defRPr>
            </a:lvl1pPr>
          </a:lstStyle>
          <a:p>
            <a:r>
              <a:rPr lang="en-US" dirty="0"/>
              <a:t>Presentation Outline</a:t>
            </a:r>
          </a:p>
        </p:txBody>
      </p:sp>
      <p:sp>
        <p:nvSpPr>
          <p:cNvPr id="7" name="Text Placeholder 7"/>
          <p:cNvSpPr>
            <a:spLocks noGrp="1"/>
          </p:cNvSpPr>
          <p:nvPr>
            <p:ph type="body" sz="quarter" idx="10" hasCustomPrompt="1"/>
          </p:nvPr>
        </p:nvSpPr>
        <p:spPr>
          <a:xfrm>
            <a:off x="476542" y="1226130"/>
            <a:ext cx="7778458" cy="4096328"/>
          </a:xfrm>
          <a:prstGeom prst="rect">
            <a:avLst/>
          </a:prstGeom>
        </p:spPr>
        <p:txBody>
          <a:bodyPr vert="horz"/>
          <a:lstStyle>
            <a:lvl1pPr marL="0" marR="0" indent="0" algn="l" defTabSz="457200" rtl="0" eaLnBrk="1" fontAlgn="auto" latinLnBrk="0" hangingPunct="1">
              <a:lnSpc>
                <a:spcPct val="80000"/>
              </a:lnSpc>
              <a:spcBef>
                <a:spcPct val="20000"/>
              </a:spcBef>
              <a:spcAft>
                <a:spcPts val="0"/>
              </a:spcAft>
              <a:buClrTx/>
              <a:buSzTx/>
              <a:buFont typeface="Arial"/>
              <a:buNone/>
              <a:tabLst/>
              <a:defRPr sz="2400" baseline="0">
                <a:solidFill>
                  <a:schemeClr val="tx1"/>
                </a:solidFill>
                <a:latin typeface="Arial"/>
                <a:cs typeface="Arial"/>
              </a:defRPr>
            </a:lvl1pPr>
          </a:lstStyle>
          <a:p>
            <a:pPr lvl="0"/>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lvl="0"/>
            <a:endParaRPr lang="en-US" dirty="0"/>
          </a:p>
          <a:p>
            <a:pPr lvl="0"/>
            <a:endParaRPr lang="en-US" dirty="0"/>
          </a:p>
        </p:txBody>
      </p:sp>
      <p:sp>
        <p:nvSpPr>
          <p:cNvPr id="8" name="TextBox 7"/>
          <p:cNvSpPr txBox="1"/>
          <p:nvPr userDrawn="1"/>
        </p:nvSpPr>
        <p:spPr>
          <a:xfrm>
            <a:off x="0" y="6591221"/>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grpSp>
        <p:nvGrpSpPr>
          <p:cNvPr id="6" name="Group 5"/>
          <p:cNvGrpSpPr/>
          <p:nvPr userDrawn="1"/>
        </p:nvGrpSpPr>
        <p:grpSpPr>
          <a:xfrm>
            <a:off x="0" y="6438408"/>
            <a:ext cx="9144000" cy="432292"/>
            <a:chOff x="0" y="6425708"/>
            <a:chExt cx="9144000" cy="432292"/>
          </a:xfrm>
        </p:grpSpPr>
        <p:pic>
          <p:nvPicPr>
            <p:cNvPr id="3" name="Picture 2" descr="Forest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25708"/>
              <a:ext cx="9144000" cy="432292"/>
            </a:xfrm>
            <a:prstGeom prst="rect">
              <a:avLst/>
            </a:prstGeom>
          </p:spPr>
        </p:pic>
        <p:sp>
          <p:nvSpPr>
            <p:cNvPr id="5" name="TextBox 4"/>
            <p:cNvSpPr txBox="1"/>
            <p:nvPr userDrawn="1"/>
          </p:nvSpPr>
          <p:spPr>
            <a:xfrm>
              <a:off x="2453109" y="6570003"/>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spTree>
    <p:extLst>
      <p:ext uri="{BB962C8B-B14F-4D97-AF65-F5344CB8AC3E}">
        <p14:creationId xmlns:p14="http://schemas.microsoft.com/office/powerpoint/2010/main" val="3827244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72140" y="373275"/>
            <a:ext cx="8229600" cy="1143000"/>
          </a:xfrm>
          <a:prstGeom prst="rect">
            <a:avLst/>
          </a:prstGeom>
        </p:spPr>
        <p:txBody>
          <a:bodyPr vert="horz"/>
          <a:lstStyle>
            <a:lvl1pPr algn="l">
              <a:defRPr b="1">
                <a:solidFill>
                  <a:srgbClr val="42683C"/>
                </a:solidFill>
                <a:latin typeface="Times New Roman"/>
                <a:cs typeface="Times New Roman"/>
              </a:defRPr>
            </a:lvl1pPr>
          </a:lstStyle>
          <a:p>
            <a:r>
              <a:rPr lang="en-US" dirty="0"/>
              <a:t>Slide Header</a:t>
            </a:r>
          </a:p>
        </p:txBody>
      </p:sp>
      <p:sp>
        <p:nvSpPr>
          <p:cNvPr id="9" name="Text Placeholder 7"/>
          <p:cNvSpPr>
            <a:spLocks noGrp="1"/>
          </p:cNvSpPr>
          <p:nvPr>
            <p:ph type="body" sz="quarter" idx="10" hasCustomPrompt="1"/>
          </p:nvPr>
        </p:nvSpPr>
        <p:spPr>
          <a:xfrm>
            <a:off x="476542" y="1226130"/>
            <a:ext cx="7778458" cy="4096328"/>
          </a:xfrm>
          <a:prstGeom prst="rect">
            <a:avLst/>
          </a:prstGeom>
        </p:spPr>
        <p:txBody>
          <a:bodyPr vert="horz"/>
          <a:lstStyle>
            <a:lvl1pPr marL="0" marR="0" indent="0" algn="l" defTabSz="457200" rtl="0" eaLnBrk="1" fontAlgn="auto" latinLnBrk="0" hangingPunct="1">
              <a:lnSpc>
                <a:spcPct val="80000"/>
              </a:lnSpc>
              <a:spcBef>
                <a:spcPct val="20000"/>
              </a:spcBef>
              <a:spcAft>
                <a:spcPts val="0"/>
              </a:spcAft>
              <a:buClrTx/>
              <a:buSzTx/>
              <a:buFont typeface="Arial"/>
              <a:buNone/>
              <a:tabLst/>
              <a:defRPr sz="2400" baseline="0">
                <a:solidFill>
                  <a:srgbClr val="000000"/>
                </a:solidFill>
                <a:latin typeface="Arial"/>
                <a:cs typeface="Arial"/>
              </a:defRPr>
            </a:lvl1pPr>
          </a:lstStyle>
          <a:p>
            <a:pPr lvl="0"/>
            <a:r>
              <a:rPr lang="en-US" dirty="0"/>
              <a:t>Subhead</a:t>
            </a:r>
          </a:p>
          <a:p>
            <a:pPr lvl="0"/>
            <a:endParaRPr lang="en-US" dirty="0"/>
          </a:p>
          <a:p>
            <a:pPr lvl="0"/>
            <a:r>
              <a:rPr lang="en-US" dirty="0"/>
              <a:t>Subhead</a:t>
            </a:r>
            <a:br>
              <a:rPr lang="en-US" dirty="0"/>
            </a:b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lvl="0"/>
            <a:endParaRPr lang="en-US" dirty="0"/>
          </a:p>
          <a:p>
            <a:pPr lvl="0"/>
            <a:endParaRPr lang="en-US" dirty="0"/>
          </a:p>
        </p:txBody>
      </p:sp>
      <p:sp>
        <p:nvSpPr>
          <p:cNvPr id="11" name="TextBox 10"/>
          <p:cNvSpPr txBox="1"/>
          <p:nvPr userDrawn="1"/>
        </p:nvSpPr>
        <p:spPr>
          <a:xfrm>
            <a:off x="0" y="6591221"/>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2" name="TextBox 11"/>
          <p:cNvSpPr txBox="1"/>
          <p:nvPr userDrawn="1"/>
        </p:nvSpPr>
        <p:spPr>
          <a:xfrm>
            <a:off x="-7650" y="6575919"/>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3" name="TextBox 12"/>
          <p:cNvSpPr txBox="1"/>
          <p:nvPr userDrawn="1"/>
        </p:nvSpPr>
        <p:spPr>
          <a:xfrm>
            <a:off x="2434059" y="6570003"/>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sp>
        <p:nvSpPr>
          <p:cNvPr id="16" name="TextBox 15"/>
          <p:cNvSpPr txBox="1"/>
          <p:nvPr userDrawn="1"/>
        </p:nvSpPr>
        <p:spPr>
          <a:xfrm>
            <a:off x="2434059" y="6570003"/>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sp>
        <p:nvSpPr>
          <p:cNvPr id="22" name="TextBox 21"/>
          <p:cNvSpPr txBox="1"/>
          <p:nvPr userDrawn="1"/>
        </p:nvSpPr>
        <p:spPr>
          <a:xfrm>
            <a:off x="2467925" y="6567886"/>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©2016,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pic>
        <p:nvPicPr>
          <p:cNvPr id="24" name="Picture 23" descr="Forest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25708"/>
            <a:ext cx="9144000" cy="432292"/>
          </a:xfrm>
          <a:prstGeom prst="rect">
            <a:avLst/>
          </a:prstGeom>
        </p:spPr>
      </p:pic>
      <p:sp>
        <p:nvSpPr>
          <p:cNvPr id="14" name="TextBox 13"/>
          <p:cNvSpPr txBox="1"/>
          <p:nvPr userDrawn="1"/>
        </p:nvSpPr>
        <p:spPr>
          <a:xfrm>
            <a:off x="2453109" y="6582703"/>
            <a:ext cx="4233145" cy="200055"/>
          </a:xfrm>
          <a:prstGeom prst="rect">
            <a:avLst/>
          </a:prstGeom>
          <a:noFill/>
        </p:spPr>
        <p:txBody>
          <a:bodyPr wrap="square" rtlCol="0">
            <a:spAutoFit/>
          </a:bodyPr>
          <a:lstStyle/>
          <a:p>
            <a:pPr algn="ctr"/>
            <a:r>
              <a:rPr lang="en-US" sz="700" dirty="0">
                <a:solidFill>
                  <a:schemeClr val="bg1"/>
                </a:solidFill>
                <a:latin typeface="Arial"/>
                <a:cs typeface="Arial"/>
              </a:rPr>
              <a:t>© 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spTree>
    <p:extLst>
      <p:ext uri="{BB962C8B-B14F-4D97-AF65-F5344CB8AC3E}">
        <p14:creationId xmlns:p14="http://schemas.microsoft.com/office/powerpoint/2010/main" val="3579431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72140" y="373275"/>
            <a:ext cx="8229600" cy="1143000"/>
          </a:xfrm>
          <a:prstGeom prst="rect">
            <a:avLst/>
          </a:prstGeom>
        </p:spPr>
        <p:txBody>
          <a:bodyPr vert="horz"/>
          <a:lstStyle>
            <a:lvl1pPr algn="l">
              <a:defRPr b="1">
                <a:solidFill>
                  <a:srgbClr val="42683C"/>
                </a:solidFill>
                <a:latin typeface="Times New Roman"/>
                <a:cs typeface="Times New Roman"/>
              </a:defRPr>
            </a:lvl1pPr>
          </a:lstStyle>
          <a:p>
            <a:r>
              <a:rPr lang="en-US" dirty="0"/>
              <a:t>Slide Header</a:t>
            </a:r>
          </a:p>
        </p:txBody>
      </p:sp>
      <p:sp>
        <p:nvSpPr>
          <p:cNvPr id="9" name="Text Placeholder 7"/>
          <p:cNvSpPr>
            <a:spLocks noGrp="1"/>
          </p:cNvSpPr>
          <p:nvPr>
            <p:ph type="body" sz="quarter" idx="10" hasCustomPrompt="1"/>
          </p:nvPr>
        </p:nvSpPr>
        <p:spPr>
          <a:xfrm>
            <a:off x="476542" y="1226130"/>
            <a:ext cx="7778458" cy="4096328"/>
          </a:xfrm>
          <a:prstGeom prst="rect">
            <a:avLst/>
          </a:prstGeom>
        </p:spPr>
        <p:txBody>
          <a:bodyPr vert="horz"/>
          <a:lstStyle>
            <a:lvl1pPr marL="0" marR="0" indent="0" algn="l" defTabSz="457200" rtl="0" eaLnBrk="1" fontAlgn="auto" latinLnBrk="0" hangingPunct="1">
              <a:lnSpc>
                <a:spcPct val="80000"/>
              </a:lnSpc>
              <a:spcBef>
                <a:spcPct val="20000"/>
              </a:spcBef>
              <a:spcAft>
                <a:spcPts val="0"/>
              </a:spcAft>
              <a:buClrTx/>
              <a:buSzTx/>
              <a:buFont typeface="Arial"/>
              <a:buNone/>
              <a:tabLst/>
              <a:defRPr sz="2400" b="0" baseline="0">
                <a:solidFill>
                  <a:srgbClr val="000000"/>
                </a:solidFill>
                <a:latin typeface="Arial"/>
                <a:cs typeface="Arial"/>
              </a:defRPr>
            </a:lvl1pPr>
          </a:lstStyle>
          <a:p>
            <a:pPr lvl="0"/>
            <a:r>
              <a:rPr lang="en-US" dirty="0"/>
              <a:t>Subhead</a:t>
            </a:r>
          </a:p>
          <a:p>
            <a:pPr lvl="0"/>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Subhead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lvl="0"/>
            <a:endParaRPr lang="en-US" dirty="0"/>
          </a:p>
          <a:p>
            <a:pPr lvl="0"/>
            <a:endParaRPr lang="en-US" dirty="0"/>
          </a:p>
        </p:txBody>
      </p:sp>
      <p:sp>
        <p:nvSpPr>
          <p:cNvPr id="11" name="TextBox 10"/>
          <p:cNvSpPr txBox="1"/>
          <p:nvPr userDrawn="1"/>
        </p:nvSpPr>
        <p:spPr>
          <a:xfrm>
            <a:off x="0" y="6591221"/>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0" name="TextBox 9"/>
          <p:cNvSpPr txBox="1"/>
          <p:nvPr userDrawn="1"/>
        </p:nvSpPr>
        <p:spPr>
          <a:xfrm>
            <a:off x="2434059" y="6570003"/>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sp>
        <p:nvSpPr>
          <p:cNvPr id="12" name="TextBox 11"/>
          <p:cNvSpPr txBox="1"/>
          <p:nvPr userDrawn="1"/>
        </p:nvSpPr>
        <p:spPr>
          <a:xfrm>
            <a:off x="2434059" y="6570003"/>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pic>
        <p:nvPicPr>
          <p:cNvPr id="14" name="Picture 13" descr="Forest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25708"/>
            <a:ext cx="9144000" cy="432292"/>
          </a:xfrm>
          <a:prstGeom prst="rect">
            <a:avLst/>
          </a:prstGeom>
        </p:spPr>
      </p:pic>
      <p:sp>
        <p:nvSpPr>
          <p:cNvPr id="16" name="TextBox 15"/>
          <p:cNvSpPr txBox="1"/>
          <p:nvPr userDrawn="1"/>
        </p:nvSpPr>
        <p:spPr>
          <a:xfrm>
            <a:off x="2453109" y="6582703"/>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spTree>
    <p:extLst>
      <p:ext uri="{BB962C8B-B14F-4D97-AF65-F5344CB8AC3E}">
        <p14:creationId xmlns:p14="http://schemas.microsoft.com/office/powerpoint/2010/main" val="16767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737075" y="2392008"/>
            <a:ext cx="8405337" cy="2234772"/>
          </a:xfrm>
          <a:prstGeom prst="rect">
            <a:avLst/>
          </a:prstGeom>
        </p:spPr>
        <p:txBody>
          <a:bodyPr vert="horz"/>
          <a:lstStyle>
            <a:lvl1pPr marL="0" indent="0">
              <a:buNone/>
              <a:defRPr sz="3600" b="1" i="0" baseline="0">
                <a:solidFill>
                  <a:srgbClr val="000000"/>
                </a:solidFill>
                <a:latin typeface="Times New Roman"/>
                <a:cs typeface="Times New Roman"/>
              </a:defRPr>
            </a:lvl1pPr>
          </a:lstStyle>
          <a:p>
            <a:pPr lvl="0"/>
            <a:r>
              <a:rPr lang="en-US" dirty="0"/>
              <a:t>Quote about your topic line 1</a:t>
            </a:r>
            <a:br>
              <a:rPr lang="en-US" dirty="0"/>
            </a:br>
            <a:r>
              <a:rPr lang="en-US" dirty="0"/>
              <a:t>Quote about your topic line2</a:t>
            </a:r>
            <a:br>
              <a:rPr lang="en-US" dirty="0"/>
            </a:br>
            <a:r>
              <a:rPr lang="en-US" dirty="0"/>
              <a:t>                                  —author of quote</a:t>
            </a:r>
          </a:p>
        </p:txBody>
      </p:sp>
      <p:sp>
        <p:nvSpPr>
          <p:cNvPr id="9" name="TextBox 8"/>
          <p:cNvSpPr txBox="1"/>
          <p:nvPr userDrawn="1"/>
        </p:nvSpPr>
        <p:spPr>
          <a:xfrm>
            <a:off x="0" y="6591221"/>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7" name="TextBox 6"/>
          <p:cNvSpPr txBox="1"/>
          <p:nvPr userDrawn="1"/>
        </p:nvSpPr>
        <p:spPr>
          <a:xfrm>
            <a:off x="2434059" y="6570003"/>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sp>
        <p:nvSpPr>
          <p:cNvPr id="10" name="TextBox 9"/>
          <p:cNvSpPr txBox="1"/>
          <p:nvPr userDrawn="1"/>
        </p:nvSpPr>
        <p:spPr>
          <a:xfrm>
            <a:off x="2434059" y="6570003"/>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pic>
        <p:nvPicPr>
          <p:cNvPr id="12" name="Picture 11" descr="Forest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25708"/>
            <a:ext cx="9144000" cy="432292"/>
          </a:xfrm>
          <a:prstGeom prst="rect">
            <a:avLst/>
          </a:prstGeom>
        </p:spPr>
      </p:pic>
      <p:sp>
        <p:nvSpPr>
          <p:cNvPr id="14" name="TextBox 13"/>
          <p:cNvSpPr txBox="1"/>
          <p:nvPr userDrawn="1"/>
        </p:nvSpPr>
        <p:spPr>
          <a:xfrm>
            <a:off x="2453109" y="6582703"/>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spTree>
    <p:extLst>
      <p:ext uri="{BB962C8B-B14F-4D97-AF65-F5344CB8AC3E}">
        <p14:creationId xmlns:p14="http://schemas.microsoft.com/office/powerpoint/2010/main" val="972530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087043"/>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651" r:id="rId3"/>
    <p:sldLayoutId id="2147483652" r:id="rId4"/>
    <p:sldLayoutId id="2147483658" r:id="rId5"/>
    <p:sldLayoutId id="2147483682" r:id="rId6"/>
    <p:sldLayoutId id="2147483683" r:id="rId7"/>
    <p:sldLayoutId id="2147483684" r:id="rId8"/>
    <p:sldLayoutId id="2147483685" r:id="rId9"/>
    <p:sldLayoutId id="2147483686"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61" r:id="rId29"/>
    <p:sldLayoutId id="2147483687" r:id="rId30"/>
    <p:sldLayoutId id="2147483689" r:id="rId31"/>
    <p:sldLayoutId id="2147483690" r:id="rId3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fns.usda.gov/wic/cash-value-voucher-report.%20Accessed%20August%2031" TargetMode="Externa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hyperlink" Target="https://doi.org/10.1080/19320248.2015.1112755"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Fruit and Vegetable Redemption Rates after Introduction of Electronic WIC Benefits</a:t>
            </a:r>
          </a:p>
        </p:txBody>
      </p:sp>
      <p:sp>
        <p:nvSpPr>
          <p:cNvPr id="3" name="Text Placeholder 2"/>
          <p:cNvSpPr>
            <a:spLocks noGrp="1"/>
          </p:cNvSpPr>
          <p:nvPr>
            <p:ph type="body" sz="quarter" idx="10"/>
          </p:nvPr>
        </p:nvSpPr>
        <p:spPr>
          <a:xfrm>
            <a:off x="0" y="2154644"/>
            <a:ext cx="9144000" cy="2290034"/>
          </a:xfrm>
        </p:spPr>
        <p:txBody>
          <a:bodyPr/>
          <a:lstStyle/>
          <a:p>
            <a:r>
              <a:rPr lang="en-US" sz="2400" dirty="0"/>
              <a:t>Susan M. Gross, PhD, MPH, RDN, LDN</a:t>
            </a:r>
          </a:p>
          <a:p>
            <a:r>
              <a:rPr lang="en-US" sz="2400" b="0" dirty="0"/>
              <a:t>Assistant Scientist</a:t>
            </a:r>
          </a:p>
          <a:p>
            <a:r>
              <a:rPr lang="en-US" sz="2400" dirty="0"/>
              <a:t>Ilene Cervantes del Toro, MSPH, RDN, LDN</a:t>
            </a:r>
            <a:endParaRPr lang="en-US" sz="2400" b="0" dirty="0"/>
          </a:p>
          <a:p>
            <a:r>
              <a:rPr lang="en-US" sz="2400" b="0" dirty="0"/>
              <a:t>Population Family and Reproductive Health</a:t>
            </a:r>
          </a:p>
          <a:p>
            <a:r>
              <a:rPr lang="en-US" sz="2400" b="0" dirty="0"/>
              <a:t>Maryland WIC Program at Johns Hopkins</a:t>
            </a:r>
          </a:p>
        </p:txBody>
      </p:sp>
      <p:pic>
        <p:nvPicPr>
          <p:cNvPr id="5" name="Picture 4">
            <a:extLst>
              <a:ext uri="{FF2B5EF4-FFF2-40B4-BE49-F238E27FC236}">
                <a16:creationId xmlns:a16="http://schemas.microsoft.com/office/drawing/2014/main" id="{210AD724-A2AE-4B0B-9357-3FF9408579CE}"/>
              </a:ext>
            </a:extLst>
          </p:cNvPr>
          <p:cNvPicPr>
            <a:picLocks noChangeAspect="1"/>
          </p:cNvPicPr>
          <p:nvPr/>
        </p:nvPicPr>
        <p:blipFill>
          <a:blip r:embed="rId2"/>
          <a:stretch>
            <a:fillRect/>
          </a:stretch>
        </p:blipFill>
        <p:spPr>
          <a:xfrm>
            <a:off x="6320935" y="5136845"/>
            <a:ext cx="2011680" cy="1005840"/>
          </a:xfrm>
          <a:prstGeom prst="rect">
            <a:avLst/>
          </a:prstGeom>
        </p:spPr>
      </p:pic>
      <p:pic>
        <p:nvPicPr>
          <p:cNvPr id="7" name="Picture 6">
            <a:extLst>
              <a:ext uri="{FF2B5EF4-FFF2-40B4-BE49-F238E27FC236}">
                <a16:creationId xmlns:a16="http://schemas.microsoft.com/office/drawing/2014/main" id="{3ECFC695-98EF-42AD-B079-2A8B1E46E2AB}"/>
              </a:ext>
            </a:extLst>
          </p:cNvPr>
          <p:cNvPicPr>
            <a:picLocks noChangeAspect="1"/>
          </p:cNvPicPr>
          <p:nvPr/>
        </p:nvPicPr>
        <p:blipFill>
          <a:blip r:embed="rId3"/>
          <a:stretch>
            <a:fillRect/>
          </a:stretch>
        </p:blipFill>
        <p:spPr>
          <a:xfrm>
            <a:off x="428264" y="5343588"/>
            <a:ext cx="2708475" cy="918624"/>
          </a:xfrm>
          <a:prstGeom prst="rect">
            <a:avLst/>
          </a:prstGeom>
        </p:spPr>
      </p:pic>
    </p:spTree>
    <p:extLst>
      <p:ext uri="{BB962C8B-B14F-4D97-AF65-F5344CB8AC3E}">
        <p14:creationId xmlns:p14="http://schemas.microsoft.com/office/powerpoint/2010/main" val="2168790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42" y="407999"/>
            <a:ext cx="8229600" cy="1143000"/>
          </a:xfrm>
        </p:spPr>
        <p:txBody>
          <a:bodyPr>
            <a:normAutofit/>
          </a:bodyPr>
          <a:lstStyle/>
          <a:p>
            <a:r>
              <a:rPr lang="en-US" dirty="0"/>
              <a:t>Methods</a:t>
            </a:r>
          </a:p>
        </p:txBody>
      </p:sp>
      <p:sp>
        <p:nvSpPr>
          <p:cNvPr id="3" name="Content Placeholder 2"/>
          <p:cNvSpPr>
            <a:spLocks noGrp="1"/>
          </p:cNvSpPr>
          <p:nvPr>
            <p:ph type="body" sz="quarter" idx="10"/>
          </p:nvPr>
        </p:nvSpPr>
        <p:spPr/>
        <p:txBody>
          <a:bodyPr>
            <a:normAutofit/>
          </a:bodyPr>
          <a:lstStyle/>
          <a:p>
            <a:pPr marL="342900" indent="-342900">
              <a:spcAft>
                <a:spcPts val="600"/>
              </a:spcAft>
              <a:buFont typeface="Arial" panose="020B0604020202020204" pitchFamily="34" charset="0"/>
              <a:buChar char="•"/>
            </a:pPr>
            <a:r>
              <a:rPr lang="en-US" dirty="0"/>
              <a:t>A volunteer sample of a partner grocery chain’s eight WIC-certified stores in Baltimore City was recruited to participate in the study</a:t>
            </a:r>
          </a:p>
          <a:p>
            <a:pPr marL="342900" indent="-342900">
              <a:buFont typeface="Arial" panose="020B0604020202020204" pitchFamily="34" charset="0"/>
              <a:buChar char="•"/>
            </a:pPr>
            <a:r>
              <a:rPr lang="en-US" dirty="0"/>
              <a:t>25 audio-recorded interviews (with guide) were conducted with 27 grocery store employees – 16 cashiers, 10 managers, and one produce manager</a:t>
            </a:r>
          </a:p>
          <a:p>
            <a:pPr lvl="1"/>
            <a:r>
              <a:rPr lang="en-US" sz="1650" dirty="0"/>
              <a:t>Representative from corporate office sat in on manager interviews</a:t>
            </a:r>
          </a:p>
          <a:p>
            <a:endParaRPr lang="en-US" dirty="0"/>
          </a:p>
        </p:txBody>
      </p:sp>
      <p:pic>
        <p:nvPicPr>
          <p:cNvPr id="4" name="Picture 3">
            <a:extLst>
              <a:ext uri="{FF2B5EF4-FFF2-40B4-BE49-F238E27FC236}">
                <a16:creationId xmlns:a16="http://schemas.microsoft.com/office/drawing/2014/main" id="{55A17C13-0788-49A0-8334-459A75E756C9}"/>
              </a:ext>
            </a:extLst>
          </p:cNvPr>
          <p:cNvPicPr>
            <a:picLocks noChangeAspect="1"/>
          </p:cNvPicPr>
          <p:nvPr/>
        </p:nvPicPr>
        <p:blipFill>
          <a:blip r:embed="rId3"/>
          <a:stretch>
            <a:fillRect/>
          </a:stretch>
        </p:blipFill>
        <p:spPr>
          <a:xfrm>
            <a:off x="5347503" y="3679785"/>
            <a:ext cx="3486873" cy="2324582"/>
          </a:xfrm>
          <a:prstGeom prst="rect">
            <a:avLst/>
          </a:prstGeom>
        </p:spPr>
      </p:pic>
    </p:spTree>
    <p:extLst>
      <p:ext uri="{BB962C8B-B14F-4D97-AF65-F5344CB8AC3E}">
        <p14:creationId xmlns:p14="http://schemas.microsoft.com/office/powerpoint/2010/main" val="3243363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Methods - Analysis</a:t>
            </a:r>
          </a:p>
        </p:txBody>
      </p:sp>
      <p:sp>
        <p:nvSpPr>
          <p:cNvPr id="3" name="Content Placeholder 2"/>
          <p:cNvSpPr>
            <a:spLocks noGrp="1"/>
          </p:cNvSpPr>
          <p:nvPr>
            <p:ph type="body" sz="quarter" idx="10"/>
          </p:nvPr>
        </p:nvSpPr>
        <p:spPr/>
        <p:txBody>
          <a:bodyPr>
            <a:normAutofit/>
          </a:bodyPr>
          <a:lstStyle/>
          <a:p>
            <a:pPr marL="342900" indent="-342900">
              <a:spcAft>
                <a:spcPts val="1200"/>
              </a:spcAft>
              <a:buFont typeface="Arial" panose="020B0604020202020204" pitchFamily="34" charset="0"/>
              <a:buChar char="•"/>
            </a:pPr>
            <a:r>
              <a:rPr lang="en-US" dirty="0"/>
              <a:t>An inductive thematic analysis approach for the analysis based on the interview transcripts</a:t>
            </a:r>
            <a:r>
              <a:rPr lang="en-US" sz="2000" dirty="0"/>
              <a:t>. </a:t>
            </a:r>
          </a:p>
          <a:p>
            <a:pPr lvl="1">
              <a:spcAft>
                <a:spcPts val="1200"/>
              </a:spcAft>
            </a:pPr>
            <a:r>
              <a:rPr lang="en-US" sz="2000" dirty="0"/>
              <a:t>An audit trail of codes, code definitions, and memos was kept throughout the process </a:t>
            </a:r>
          </a:p>
          <a:p>
            <a:pPr marL="342900" indent="-342900">
              <a:buFont typeface="Arial" panose="020B0604020202020204" pitchFamily="34" charset="0"/>
              <a:buChar char="•"/>
            </a:pPr>
            <a:r>
              <a:rPr lang="en-US" dirty="0"/>
              <a:t>The complete codebook contains 240 codes and 17 sub-categories covering perceptions of all aspects of grocery shopping and WIC voucher redemptions from the interviews. </a:t>
            </a:r>
          </a:p>
          <a:p>
            <a:endParaRPr lang="en-US" dirty="0"/>
          </a:p>
        </p:txBody>
      </p:sp>
    </p:spTree>
    <p:extLst>
      <p:ext uri="{BB962C8B-B14F-4D97-AF65-F5344CB8AC3E}">
        <p14:creationId xmlns:p14="http://schemas.microsoft.com/office/powerpoint/2010/main" val="2254703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140" y="373275"/>
            <a:ext cx="8229600" cy="749469"/>
          </a:xfrm>
        </p:spPr>
        <p:txBody>
          <a:bodyPr>
            <a:normAutofit fontScale="90000"/>
          </a:bodyPr>
          <a:lstStyle/>
          <a:p>
            <a:r>
              <a:rPr lang="en-US" dirty="0"/>
              <a:t>Results - Check Redemption</a:t>
            </a:r>
          </a:p>
        </p:txBody>
      </p:sp>
      <p:sp>
        <p:nvSpPr>
          <p:cNvPr id="3" name="Content Placeholder 2"/>
          <p:cNvSpPr>
            <a:spLocks noGrp="1"/>
          </p:cNvSpPr>
          <p:nvPr>
            <p:ph type="body" sz="quarter" idx="10"/>
          </p:nvPr>
        </p:nvSpPr>
        <p:spPr>
          <a:xfrm>
            <a:off x="472140" y="1342663"/>
            <a:ext cx="3719512" cy="4155312"/>
          </a:xfrm>
        </p:spPr>
        <p:txBody>
          <a:bodyPr>
            <a:noAutofit/>
          </a:bodyPr>
          <a:lstStyle/>
          <a:p>
            <a:r>
              <a:rPr lang="en-US" sz="2000" dirty="0"/>
              <a:t>57 reported instances in which customers redeemed WIC CVVs (whether under the amount, the exact amount, or over the amount) </a:t>
            </a:r>
          </a:p>
          <a:p>
            <a:pPr lvl="1"/>
            <a:r>
              <a:rPr lang="en-US" sz="1800" dirty="0"/>
              <a:t>Over the amount 22 times (39%) </a:t>
            </a:r>
          </a:p>
          <a:p>
            <a:pPr lvl="1"/>
            <a:r>
              <a:rPr lang="en-US" sz="1800" dirty="0"/>
              <a:t>Purchase was exactly the CVV value 17 times (30%)</a:t>
            </a:r>
          </a:p>
          <a:p>
            <a:pPr lvl="1"/>
            <a:r>
              <a:rPr lang="en-US" sz="1800" dirty="0"/>
              <a:t>Under CVV amount 18 times (32%). </a:t>
            </a:r>
          </a:p>
        </p:txBody>
      </p:sp>
      <p:sp>
        <p:nvSpPr>
          <p:cNvPr id="4" name="Rectangle 3"/>
          <p:cNvSpPr/>
          <p:nvPr/>
        </p:nvSpPr>
        <p:spPr>
          <a:xfrm>
            <a:off x="4295362" y="1637488"/>
            <a:ext cx="4302668" cy="3416320"/>
          </a:xfrm>
          <a:prstGeom prst="rect">
            <a:avLst/>
          </a:prstGeom>
        </p:spPr>
        <p:txBody>
          <a:bodyPr wrap="square">
            <a:spAutoFit/>
          </a:bodyPr>
          <a:lstStyle/>
          <a:p>
            <a:pPr marL="173831" marR="411480" algn="just">
              <a:spcBef>
                <a:spcPts val="750"/>
              </a:spcBef>
              <a:spcAft>
                <a:spcPts val="600"/>
              </a:spcAft>
            </a:pPr>
            <a:r>
              <a:rPr lang="en-US" sz="1500" i="1"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a:t>
            </a:r>
            <a:r>
              <a:rPr lang="en-US" i="1"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it seemed like they don’t know. They don’t know when they be up there. It seem like they don’t know. Like they don’t know how much is going to be, or if it’s going to total out, if the total amount is going to be over or under. Its like they just be guessing. And then once they see it, then they be like oh no, just take that off, I’ll just use the $11 or you can keep that on, I’ll just pay the remaining balance</a:t>
            </a:r>
            <a:r>
              <a:rPr lang="en-US"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(Male Cashier)</a:t>
            </a:r>
            <a:endParaRPr lang="en-US" sz="1500" i="1" dirty="0">
              <a:solidFill>
                <a:srgbClr val="40404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2985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 Retail Inconsistencies</a:t>
            </a:r>
          </a:p>
        </p:txBody>
      </p:sp>
      <p:sp>
        <p:nvSpPr>
          <p:cNvPr id="3" name="Content Placeholder 2"/>
          <p:cNvSpPr>
            <a:spLocks noGrp="1"/>
          </p:cNvSpPr>
          <p:nvPr>
            <p:ph type="body" sz="quarter" idx="10"/>
          </p:nvPr>
        </p:nvSpPr>
        <p:spPr>
          <a:xfrm>
            <a:off x="151221" y="1216034"/>
            <a:ext cx="3202966" cy="4548158"/>
          </a:xfrm>
        </p:spPr>
        <p:txBody>
          <a:bodyPr>
            <a:normAutofit/>
          </a:bodyPr>
          <a:lstStyle/>
          <a:p>
            <a:r>
              <a:rPr lang="en-US" sz="1800" dirty="0"/>
              <a:t>Employees were unclear about the logistics and reasoning behind the variance in WIC-eligible foods. </a:t>
            </a:r>
          </a:p>
        </p:txBody>
      </p:sp>
      <p:sp>
        <p:nvSpPr>
          <p:cNvPr id="4" name="Rectangle 3"/>
          <p:cNvSpPr/>
          <p:nvPr/>
        </p:nvSpPr>
        <p:spPr>
          <a:xfrm>
            <a:off x="3670462" y="1322973"/>
            <a:ext cx="5031278" cy="4883388"/>
          </a:xfrm>
          <a:prstGeom prst="rect">
            <a:avLst/>
          </a:prstGeom>
        </p:spPr>
        <p:txBody>
          <a:bodyPr wrap="square">
            <a:spAutoFit/>
          </a:bodyPr>
          <a:lstStyle/>
          <a:p>
            <a:pPr marL="173831" marR="411480" algn="just">
              <a:spcBef>
                <a:spcPts val="750"/>
              </a:spcBef>
              <a:spcAft>
                <a:spcPts val="600"/>
              </a:spcAft>
            </a:pPr>
            <a:r>
              <a:rPr lang="en-US" sz="1600" i="1"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…one thing that, uh, I think a lot of us at the store are confused about, is, I know I think the store participates in different WIC items? Like it’ll carry, like for example, in a customer’s WIC book, they'll have, like, "you can get this kind of bread and this kind of, you know, it’ll say you can get Sara Lee bread", but then we don't participate in that here.</a:t>
            </a:r>
          </a:p>
          <a:p>
            <a:pPr marL="173831" marR="411480" algn="just">
              <a:spcBef>
                <a:spcPts val="750"/>
              </a:spcBef>
              <a:spcAft>
                <a:spcPts val="600"/>
              </a:spcAft>
            </a:pPr>
            <a:r>
              <a:rPr lang="en-US" sz="1600" b="1" i="1"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Interviewer: Right you don't have that brand of bread.</a:t>
            </a:r>
            <a:endParaRPr lang="en-US" sz="1600" i="1" dirty="0">
              <a:solidFill>
                <a:srgbClr val="404040"/>
              </a:solidFill>
              <a:latin typeface="Times New Roman" panose="02020603050405020304" pitchFamily="18" charset="0"/>
              <a:ea typeface="Calibri" panose="020F0502020204030204" pitchFamily="34" charset="0"/>
              <a:cs typeface="Times New Roman" panose="02020603050405020304" pitchFamily="18" charset="0"/>
            </a:endParaRPr>
          </a:p>
          <a:p>
            <a:pPr marL="173831" marR="411480" algn="just">
              <a:spcBef>
                <a:spcPts val="750"/>
              </a:spcBef>
              <a:spcAft>
                <a:spcPts val="600"/>
              </a:spcAft>
            </a:pPr>
            <a:r>
              <a:rPr lang="en-US" sz="1600" i="1"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Well we have the brand, but I've been taught that we don't give that bread for WIC we give a certain, like, cause I think we have a list here of the certain items we participate in with WIC…And a lot of customers come in and they're confused about that, they say "Well my book says, I can get Sara Lee," and I’m, I have to say, "Well I have a packet that says 'these are the items that we participate in". </a:t>
            </a:r>
            <a:r>
              <a:rPr lang="en-US" sz="16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(Male Manager)</a:t>
            </a:r>
            <a:endParaRPr lang="en-US" sz="1600" i="1" dirty="0">
              <a:solidFill>
                <a:srgbClr val="40404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8B4759D-F452-4DA1-98AA-7A7EC0709C28}"/>
              </a:ext>
            </a:extLst>
          </p:cNvPr>
          <p:cNvPicPr>
            <a:picLocks noChangeAspect="1"/>
          </p:cNvPicPr>
          <p:nvPr/>
        </p:nvPicPr>
        <p:blipFill>
          <a:blip r:embed="rId3"/>
          <a:stretch>
            <a:fillRect/>
          </a:stretch>
        </p:blipFill>
        <p:spPr>
          <a:xfrm>
            <a:off x="264832" y="3242270"/>
            <a:ext cx="3089355" cy="2521922"/>
          </a:xfrm>
          <a:prstGeom prst="rect">
            <a:avLst/>
          </a:prstGeom>
        </p:spPr>
      </p:pic>
    </p:spTree>
    <p:extLst>
      <p:ext uri="{BB962C8B-B14F-4D97-AF65-F5344CB8AC3E}">
        <p14:creationId xmlns:p14="http://schemas.microsoft.com/office/powerpoint/2010/main" val="487762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and Conclusion</a:t>
            </a:r>
          </a:p>
        </p:txBody>
      </p:sp>
      <p:sp>
        <p:nvSpPr>
          <p:cNvPr id="3" name="Content Placeholder 2"/>
          <p:cNvSpPr>
            <a:spLocks noGrp="1"/>
          </p:cNvSpPr>
          <p:nvPr>
            <p:ph type="body" sz="quarter" idx="10"/>
          </p:nvPr>
        </p:nvSpPr>
        <p:spPr/>
        <p:txBody>
          <a:bodyPr>
            <a:normAutofit lnSpcReduction="10000"/>
          </a:bodyPr>
          <a:lstStyle/>
          <a:p>
            <a:pPr marL="342900" indent="-342900">
              <a:spcAft>
                <a:spcPts val="1200"/>
              </a:spcAft>
              <a:buFont typeface="Arial" panose="020B0604020202020204" pitchFamily="34" charset="0"/>
              <a:buChar char="•"/>
            </a:pPr>
            <a:r>
              <a:rPr lang="en-US" dirty="0"/>
              <a:t>Results highlight the present grocery store environment in which many WIC participants do produce shopping in Baltimore City </a:t>
            </a:r>
          </a:p>
          <a:p>
            <a:pPr marL="342900" indent="-342900">
              <a:spcAft>
                <a:spcPts val="1200"/>
              </a:spcAft>
              <a:buFont typeface="Arial" panose="020B0604020202020204" pitchFamily="34" charset="0"/>
              <a:buChar char="•"/>
            </a:pPr>
            <a:r>
              <a:rPr lang="en-US" dirty="0"/>
              <a:t>Transition to electronic WIC (eWIC) began in July 2017 for Baltimore City</a:t>
            </a:r>
          </a:p>
          <a:p>
            <a:pPr marL="342900" indent="-342900">
              <a:buFont typeface="Arial" panose="020B0604020202020204" pitchFamily="34" charset="0"/>
              <a:buChar char="•"/>
            </a:pPr>
            <a:r>
              <a:rPr lang="en-US" dirty="0"/>
              <a:t>Strengths: fills gap in current literature</a:t>
            </a:r>
          </a:p>
          <a:p>
            <a:pPr lvl="1">
              <a:spcAft>
                <a:spcPts val="1200"/>
              </a:spcAft>
            </a:pPr>
            <a:r>
              <a:rPr lang="en-US" sz="2400" dirty="0"/>
              <a:t>Patterns and gaps related to the employees’ respective roles in the WIC voucher provision and redemption process</a:t>
            </a:r>
          </a:p>
          <a:p>
            <a:pPr marL="342900" indent="-342900">
              <a:buFont typeface="Arial" panose="020B0604020202020204" pitchFamily="34" charset="0"/>
              <a:buChar char="•"/>
            </a:pPr>
            <a:r>
              <a:rPr lang="en-US" dirty="0"/>
              <a:t>Limitations:</a:t>
            </a:r>
          </a:p>
          <a:p>
            <a:pPr lvl="1"/>
            <a:r>
              <a:rPr lang="en-US" sz="2000" dirty="0"/>
              <a:t>Partnership with food retailer and interview involvement</a:t>
            </a:r>
          </a:p>
          <a:p>
            <a:endParaRPr lang="en-US" sz="1650" dirty="0"/>
          </a:p>
        </p:txBody>
      </p:sp>
    </p:spTree>
    <p:extLst>
      <p:ext uri="{BB962C8B-B14F-4D97-AF65-F5344CB8AC3E}">
        <p14:creationId xmlns:p14="http://schemas.microsoft.com/office/powerpoint/2010/main" val="4227671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Manager’s Final Thoughts:</a:t>
            </a:r>
          </a:p>
        </p:txBody>
      </p:sp>
      <p:pic>
        <p:nvPicPr>
          <p:cNvPr id="5" name="Content Placeholder 4"/>
          <p:cNvPicPr>
            <a:picLocks noGrp="1" noChangeAspect="1"/>
          </p:cNvPicPr>
          <p:nvPr>
            <p:ph idx="4294967295"/>
          </p:nvPr>
        </p:nvPicPr>
        <p:blipFill>
          <a:blip r:embed="rId2"/>
          <a:stretch>
            <a:fillRect/>
          </a:stretch>
        </p:blipFill>
        <p:spPr>
          <a:xfrm>
            <a:off x="778266" y="1739258"/>
            <a:ext cx="7253366" cy="2763294"/>
          </a:xfrm>
          <a:prstGeom prst="rect">
            <a:avLst/>
          </a:prstGeom>
        </p:spPr>
      </p:pic>
      <p:pic>
        <p:nvPicPr>
          <p:cNvPr id="3" name="Picture 2">
            <a:extLst>
              <a:ext uri="{FF2B5EF4-FFF2-40B4-BE49-F238E27FC236}">
                <a16:creationId xmlns:a16="http://schemas.microsoft.com/office/drawing/2014/main" id="{0E49DC93-1189-4059-BE54-42746C1D63D4}"/>
              </a:ext>
            </a:extLst>
          </p:cNvPr>
          <p:cNvPicPr>
            <a:picLocks noChangeAspect="1"/>
          </p:cNvPicPr>
          <p:nvPr/>
        </p:nvPicPr>
        <p:blipFill>
          <a:blip r:embed="rId3"/>
          <a:stretch>
            <a:fillRect/>
          </a:stretch>
        </p:blipFill>
        <p:spPr>
          <a:xfrm>
            <a:off x="6921660" y="4123479"/>
            <a:ext cx="1996633" cy="1996633"/>
          </a:xfrm>
          <a:prstGeom prst="rect">
            <a:avLst/>
          </a:prstGeom>
        </p:spPr>
      </p:pic>
    </p:spTree>
    <p:extLst>
      <p:ext uri="{BB962C8B-B14F-4D97-AF65-F5344CB8AC3E}">
        <p14:creationId xmlns:p14="http://schemas.microsoft.com/office/powerpoint/2010/main" val="11274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AE912E5-9AAE-4739-85AB-AD4BB24B0F24}"/>
              </a:ext>
            </a:extLst>
          </p:cNvPr>
          <p:cNvSpPr>
            <a:spLocks noGrp="1"/>
          </p:cNvSpPr>
          <p:nvPr>
            <p:ph type="body" sz="quarter" idx="10"/>
          </p:nvPr>
        </p:nvSpPr>
        <p:spPr/>
        <p:txBody>
          <a:bodyPr/>
          <a:lstStyle/>
          <a:p>
            <a:r>
              <a:rPr lang="en-US" sz="4400" dirty="0"/>
              <a:t>Fruit and Vegetable Redemption among a select group of WIC participants from Baltimore Study</a:t>
            </a:r>
          </a:p>
        </p:txBody>
      </p:sp>
    </p:spTree>
    <p:extLst>
      <p:ext uri="{BB962C8B-B14F-4D97-AF65-F5344CB8AC3E}">
        <p14:creationId xmlns:p14="http://schemas.microsoft.com/office/powerpoint/2010/main" val="1778257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7ECE2B-DD60-4751-B992-625E4B8ECAD0}"/>
              </a:ext>
            </a:extLst>
          </p:cNvPr>
          <p:cNvSpPr>
            <a:spLocks noGrp="1"/>
          </p:cNvSpPr>
          <p:nvPr>
            <p:ph type="title"/>
          </p:nvPr>
        </p:nvSpPr>
        <p:spPr/>
        <p:txBody>
          <a:bodyPr/>
          <a:lstStyle/>
          <a:p>
            <a:r>
              <a:rPr lang="en-US" dirty="0"/>
              <a:t>Objective</a:t>
            </a:r>
          </a:p>
        </p:txBody>
      </p:sp>
      <p:sp>
        <p:nvSpPr>
          <p:cNvPr id="4" name="Text Placeholder 3">
            <a:extLst>
              <a:ext uri="{FF2B5EF4-FFF2-40B4-BE49-F238E27FC236}">
                <a16:creationId xmlns:a16="http://schemas.microsoft.com/office/drawing/2014/main" id="{780F1D41-628B-45A4-856E-69CCDA7A6C2D}"/>
              </a:ext>
            </a:extLst>
          </p:cNvPr>
          <p:cNvSpPr>
            <a:spLocks noGrp="1"/>
          </p:cNvSpPr>
          <p:nvPr>
            <p:ph type="body" sz="quarter" idx="10"/>
          </p:nvPr>
        </p:nvSpPr>
        <p:spPr/>
        <p:txBody>
          <a:bodyPr/>
          <a:lstStyle/>
          <a:p>
            <a:r>
              <a:rPr lang="en-US" sz="2800" dirty="0"/>
              <a:t>To assess WIC participant fruit and vegetable redemption and satisfaction with use of eWIC at a local Maryland WIC agency</a:t>
            </a:r>
          </a:p>
        </p:txBody>
      </p:sp>
    </p:spTree>
    <p:extLst>
      <p:ext uri="{BB962C8B-B14F-4D97-AF65-F5344CB8AC3E}">
        <p14:creationId xmlns:p14="http://schemas.microsoft.com/office/powerpoint/2010/main" val="727966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D15ED-1EA0-43AB-A4CD-FCA8E990B083}"/>
              </a:ext>
            </a:extLst>
          </p:cNvPr>
          <p:cNvSpPr>
            <a:spLocks noGrp="1"/>
          </p:cNvSpPr>
          <p:nvPr>
            <p:ph type="title"/>
          </p:nvPr>
        </p:nvSpPr>
        <p:spPr/>
        <p:txBody>
          <a:bodyPr/>
          <a:lstStyle/>
          <a:p>
            <a:r>
              <a:rPr lang="en-US" dirty="0"/>
              <a:t>Methods</a:t>
            </a:r>
          </a:p>
        </p:txBody>
      </p:sp>
      <p:sp>
        <p:nvSpPr>
          <p:cNvPr id="3" name="Text Placeholder 2">
            <a:extLst>
              <a:ext uri="{FF2B5EF4-FFF2-40B4-BE49-F238E27FC236}">
                <a16:creationId xmlns:a16="http://schemas.microsoft.com/office/drawing/2014/main" id="{0F1776D8-4E71-49C1-83A9-D0A9BB77D0E0}"/>
              </a:ext>
            </a:extLst>
          </p:cNvPr>
          <p:cNvSpPr>
            <a:spLocks noGrp="1"/>
          </p:cNvSpPr>
          <p:nvPr>
            <p:ph type="body" sz="quarter" idx="10"/>
          </p:nvPr>
        </p:nvSpPr>
        <p:spPr>
          <a:xfrm>
            <a:off x="472140" y="1087234"/>
            <a:ext cx="7778458" cy="4096328"/>
          </a:xfrm>
        </p:spPr>
        <p:txBody>
          <a:bodyPr/>
          <a:lstStyle/>
          <a:p>
            <a:pPr marL="342900" indent="-342900">
              <a:buFont typeface="Arial" panose="020B0604020202020204" pitchFamily="34" charset="0"/>
              <a:buChar char="•"/>
            </a:pPr>
            <a:r>
              <a:rPr lang="en-US" sz="2800" dirty="0"/>
              <a:t>Sample</a:t>
            </a:r>
          </a:p>
          <a:p>
            <a:pPr marL="1085850" lvl="1" indent="-342900">
              <a:buFont typeface="Arial" panose="020B0604020202020204" pitchFamily="34" charset="0"/>
              <a:buChar char="•"/>
            </a:pPr>
            <a:r>
              <a:rPr lang="en-US" dirty="0"/>
              <a:t>All local agency WIC Participants attending Benefits Pick Up during three designated weeks during Fall 2017</a:t>
            </a:r>
          </a:p>
          <a:p>
            <a:pPr marL="342900" indent="-342900">
              <a:buFont typeface="Arial" panose="020B0604020202020204" pitchFamily="34" charset="0"/>
              <a:buChar char="•"/>
            </a:pPr>
            <a:r>
              <a:rPr lang="en-US" sz="2800" dirty="0"/>
              <a:t>Data Collection</a:t>
            </a:r>
          </a:p>
          <a:p>
            <a:pPr marL="1085850" lvl="1" indent="-342900">
              <a:buFont typeface="Arial" panose="020B0604020202020204" pitchFamily="34" charset="0"/>
              <a:buChar char="•"/>
            </a:pPr>
            <a:r>
              <a:rPr lang="en-US" dirty="0"/>
              <a:t>Audit of all FV benefit redemption during month before survey administration for all families attending the identified Benefit Pick Up classes.</a:t>
            </a:r>
          </a:p>
          <a:p>
            <a:pPr marL="1085850" lvl="1" indent="-342900">
              <a:buFont typeface="Arial" panose="020B0604020202020204" pitchFamily="34" charset="0"/>
              <a:buChar char="•"/>
            </a:pPr>
            <a:r>
              <a:rPr lang="en-US" i="1" dirty="0"/>
              <a:t>Survey of all Participants during Benefit Pick Up </a:t>
            </a:r>
            <a:r>
              <a:rPr lang="en-US" dirty="0"/>
              <a:t>the during three designated weeks of 2017</a:t>
            </a:r>
          </a:p>
          <a:p>
            <a:endParaRPr lang="en-US" dirty="0"/>
          </a:p>
        </p:txBody>
      </p:sp>
    </p:spTree>
    <p:extLst>
      <p:ext uri="{BB962C8B-B14F-4D97-AF65-F5344CB8AC3E}">
        <p14:creationId xmlns:p14="http://schemas.microsoft.com/office/powerpoint/2010/main" val="3732521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08B88-7C94-402A-BEC6-1D182599E529}"/>
              </a:ext>
            </a:extLst>
          </p:cNvPr>
          <p:cNvSpPr>
            <a:spLocks noGrp="1"/>
          </p:cNvSpPr>
          <p:nvPr>
            <p:ph type="title"/>
          </p:nvPr>
        </p:nvSpPr>
        <p:spPr>
          <a:xfrm>
            <a:off x="564737" y="0"/>
            <a:ext cx="8229600" cy="1143000"/>
          </a:xfrm>
        </p:spPr>
        <p:txBody>
          <a:bodyPr/>
          <a:lstStyle/>
          <a:p>
            <a:r>
              <a:rPr lang="en-US" sz="4000" dirty="0"/>
              <a:t>Methods – Audit Outcomes</a:t>
            </a:r>
          </a:p>
        </p:txBody>
      </p:sp>
      <p:sp useBgFill="1">
        <p:nvSpPr>
          <p:cNvPr id="3" name="Text Placeholder 2">
            <a:extLst>
              <a:ext uri="{FF2B5EF4-FFF2-40B4-BE49-F238E27FC236}">
                <a16:creationId xmlns:a16="http://schemas.microsoft.com/office/drawing/2014/main" id="{66948BFC-0B94-4820-AB39-9AA3FC4966DE}"/>
              </a:ext>
            </a:extLst>
          </p:cNvPr>
          <p:cNvSpPr>
            <a:spLocks noGrp="1"/>
          </p:cNvSpPr>
          <p:nvPr>
            <p:ph type="body" sz="quarter" idx="10"/>
          </p:nvPr>
        </p:nvSpPr>
        <p:spPr>
          <a:xfrm>
            <a:off x="564737" y="571500"/>
            <a:ext cx="8225198" cy="4280736"/>
          </a:xfrm>
        </p:spPr>
        <p:txBody>
          <a:bodyPr/>
          <a:lstStyle/>
          <a:p>
            <a:pPr>
              <a:lnSpc>
                <a:spcPct val="100000"/>
              </a:lnSpc>
              <a:spcBef>
                <a:spcPts val="0"/>
              </a:spcBef>
            </a:pPr>
            <a:r>
              <a:rPr lang="en-US" b="1" dirty="0"/>
              <a:t>% un-redeemed FV benefit </a:t>
            </a:r>
          </a:p>
          <a:p>
            <a:pPr marL="404813" lvl="1" indent="-342900">
              <a:spcBef>
                <a:spcPts val="0"/>
              </a:spcBef>
              <a:buFont typeface="Arial" panose="020B0604020202020204" pitchFamily="34" charset="0"/>
              <a:buChar char="•"/>
            </a:pPr>
            <a:r>
              <a:rPr lang="en-US" sz="2400" dirty="0"/>
              <a:t>un-redeemed FV benefit </a:t>
            </a:r>
          </a:p>
          <a:p>
            <a:pPr marL="862013" lvl="3" indent="-342900">
              <a:spcBef>
                <a:spcPts val="0"/>
              </a:spcBef>
              <a:buFont typeface="Arial" panose="020B0604020202020204" pitchFamily="34" charset="0"/>
              <a:buChar char="•"/>
            </a:pPr>
            <a:r>
              <a:rPr lang="en-US" dirty="0"/>
              <a:t>FV benefit completely expired</a:t>
            </a:r>
          </a:p>
          <a:p>
            <a:pPr marL="404813" lvl="1" indent="-342900">
              <a:spcBef>
                <a:spcPts val="0"/>
              </a:spcBef>
              <a:buFont typeface="Arial" panose="020B0604020202020204" pitchFamily="34" charset="0"/>
              <a:buChar char="•"/>
            </a:pPr>
            <a:r>
              <a:rPr lang="en-US" sz="2400" dirty="0"/>
              <a:t>%un-redeemed FV benefit</a:t>
            </a:r>
          </a:p>
          <a:p>
            <a:pPr marL="862013" lvl="3" indent="-342900">
              <a:spcBef>
                <a:spcPts val="0"/>
              </a:spcBef>
              <a:buFont typeface="Arial" panose="020B0604020202020204" pitchFamily="34" charset="0"/>
              <a:buChar char="•"/>
            </a:pPr>
            <a:r>
              <a:rPr lang="en-US" dirty="0"/>
              <a:t>#households with un-redeemed benefit/Total households</a:t>
            </a:r>
          </a:p>
          <a:p>
            <a:r>
              <a:rPr lang="en-US" b="1" dirty="0"/>
              <a:t>% under-redeemed FV benefit </a:t>
            </a:r>
          </a:p>
          <a:p>
            <a:pPr marL="347663" lvl="1" indent="-342900">
              <a:buFont typeface="Arial" panose="020B0604020202020204" pitchFamily="34" charset="0"/>
              <a:buChar char="•"/>
            </a:pPr>
            <a:r>
              <a:rPr lang="en-US" dirty="0"/>
              <a:t> </a:t>
            </a:r>
            <a:r>
              <a:rPr lang="en-US" sz="2400" dirty="0"/>
              <a:t>under-redeemed FV benefit </a:t>
            </a:r>
          </a:p>
          <a:p>
            <a:pPr marL="804863" lvl="3" indent="-342900">
              <a:buFont typeface="Arial" panose="020B0604020202020204" pitchFamily="34" charset="0"/>
              <a:buChar char="•"/>
            </a:pPr>
            <a:r>
              <a:rPr lang="en-US" dirty="0"/>
              <a:t>≥$0.20 expired benefit</a:t>
            </a:r>
          </a:p>
          <a:p>
            <a:pPr marL="347663" lvl="1" indent="-342900">
              <a:buFont typeface="Arial" panose="020B0604020202020204" pitchFamily="34" charset="0"/>
              <a:buChar char="•"/>
            </a:pPr>
            <a:r>
              <a:rPr lang="en-US" sz="2400" dirty="0"/>
              <a:t>% under-redeemed FV benefit </a:t>
            </a:r>
          </a:p>
          <a:p>
            <a:pPr marL="804863" lvl="3" indent="-342900">
              <a:buFont typeface="Arial" panose="020B0604020202020204" pitchFamily="34" charset="0"/>
              <a:buChar char="•"/>
            </a:pPr>
            <a:r>
              <a:rPr lang="en-US" dirty="0"/>
              <a:t>#households with under-redeemed benefit/Total households</a:t>
            </a:r>
          </a:p>
          <a:p>
            <a:pPr>
              <a:lnSpc>
                <a:spcPct val="100000"/>
              </a:lnSpc>
            </a:pPr>
            <a:r>
              <a:rPr lang="en-US" b="1" dirty="0"/>
              <a:t>% complete redemption of FV benefit</a:t>
            </a:r>
          </a:p>
          <a:p>
            <a:pPr marL="347663" lvl="2" indent="-338138">
              <a:buFont typeface="Arial" panose="020B0604020202020204" pitchFamily="34" charset="0"/>
              <a:buChar char="•"/>
              <a:tabLst>
                <a:tab pos="2233613" algn="l"/>
              </a:tabLst>
            </a:pPr>
            <a:r>
              <a:rPr lang="en-US" dirty="0"/>
              <a:t> complete redeemed FV benefit </a:t>
            </a:r>
          </a:p>
          <a:p>
            <a:pPr marL="804863" lvl="3" indent="-338138">
              <a:buFont typeface="Arial" panose="020B0604020202020204" pitchFamily="34" charset="0"/>
              <a:buChar char="•"/>
              <a:tabLst>
                <a:tab pos="2233613" algn="l"/>
              </a:tabLst>
            </a:pPr>
            <a:r>
              <a:rPr lang="en-US" dirty="0"/>
              <a:t>&lt;$0.20 expired benefit</a:t>
            </a:r>
          </a:p>
          <a:p>
            <a:pPr marL="347663" lvl="1" indent="-342900">
              <a:buFont typeface="Arial" panose="020B0604020202020204" pitchFamily="34" charset="0"/>
              <a:buChar char="•"/>
            </a:pPr>
            <a:r>
              <a:rPr lang="en-US" sz="2400" dirty="0"/>
              <a:t>% complete redemption of FV benefit </a:t>
            </a:r>
          </a:p>
          <a:p>
            <a:pPr marL="804863" lvl="3" indent="-342900">
              <a:buFont typeface="Arial" panose="020B0604020202020204" pitchFamily="34" charset="0"/>
              <a:buChar char="•"/>
            </a:pPr>
            <a:r>
              <a:rPr lang="en-US" dirty="0"/>
              <a:t>#households with completely redeemed benefit/Total households</a:t>
            </a:r>
          </a:p>
          <a:p>
            <a:endParaRPr lang="en-US" dirty="0"/>
          </a:p>
        </p:txBody>
      </p:sp>
    </p:spTree>
    <p:extLst>
      <p:ext uri="{BB962C8B-B14F-4D97-AF65-F5344CB8AC3E}">
        <p14:creationId xmlns:p14="http://schemas.microsoft.com/office/powerpoint/2010/main" val="2609508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7844F-9458-4887-A275-2D957196504F}"/>
              </a:ext>
            </a:extLst>
          </p:cNvPr>
          <p:cNvSpPr>
            <a:spLocks noGrp="1"/>
          </p:cNvSpPr>
          <p:nvPr>
            <p:ph type="title"/>
          </p:nvPr>
        </p:nvSpPr>
        <p:spPr/>
        <p:txBody>
          <a:bodyPr/>
          <a:lstStyle/>
          <a:p>
            <a:r>
              <a:rPr lang="en-US" dirty="0"/>
              <a:t>Presenter Disclosure Statement</a:t>
            </a:r>
          </a:p>
        </p:txBody>
      </p:sp>
      <p:sp>
        <p:nvSpPr>
          <p:cNvPr id="5" name="Text Placeholder 4">
            <a:extLst>
              <a:ext uri="{FF2B5EF4-FFF2-40B4-BE49-F238E27FC236}">
                <a16:creationId xmlns:a16="http://schemas.microsoft.com/office/drawing/2014/main" id="{1B1A9F4D-4DEE-4E1F-B6E9-56B8F143D979}"/>
              </a:ext>
            </a:extLst>
          </p:cNvPr>
          <p:cNvSpPr>
            <a:spLocks noGrp="1"/>
          </p:cNvSpPr>
          <p:nvPr>
            <p:ph type="body" sz="quarter" idx="10"/>
          </p:nvPr>
        </p:nvSpPr>
        <p:spPr/>
        <p:txBody>
          <a:bodyPr/>
          <a:lstStyle/>
          <a:p>
            <a:pPr algn="ctr">
              <a:defRPr/>
            </a:pPr>
            <a:endParaRPr lang="en-US" b="1" dirty="0">
              <a:latin typeface="Arial" charset="0"/>
            </a:endParaRPr>
          </a:p>
          <a:p>
            <a:pPr algn="ctr">
              <a:defRPr/>
            </a:pPr>
            <a:r>
              <a:rPr lang="en-US" b="1" dirty="0">
                <a:latin typeface="Arial" charset="0"/>
              </a:rPr>
              <a:t>Susan Gross</a:t>
            </a:r>
          </a:p>
          <a:p>
            <a:pPr marL="914400" indent="-914400">
              <a:buFontTx/>
              <a:buAutoNum type="arabicParenBoth"/>
              <a:defRPr/>
            </a:pPr>
            <a:endParaRPr lang="en-US" b="1" dirty="0">
              <a:latin typeface="Arial" charset="0"/>
            </a:endParaRPr>
          </a:p>
          <a:p>
            <a:pPr marL="914400" indent="-914400">
              <a:buFontTx/>
              <a:buAutoNum type="arabicParenBoth"/>
              <a:defRPr/>
            </a:pPr>
            <a:r>
              <a:rPr lang="en-US" b="1" dirty="0">
                <a:latin typeface="Arial" charset="0"/>
              </a:rPr>
              <a:t>The following personal financial relationships with commercial interests relevant to this presentation existed during the past 12 months:</a:t>
            </a:r>
          </a:p>
          <a:p>
            <a:pPr marL="914400" indent="-914400">
              <a:defRPr/>
            </a:pPr>
            <a:endParaRPr lang="en-US" b="1" dirty="0">
              <a:latin typeface="Arial" charset="0"/>
            </a:endParaRPr>
          </a:p>
          <a:p>
            <a:pPr marL="914400" indent="-914400" algn="ctr">
              <a:defRPr/>
            </a:pPr>
            <a:r>
              <a:rPr lang="en-US" b="1" dirty="0">
                <a:latin typeface="Arial" charset="0"/>
              </a:rPr>
              <a:t>NO RELATIONSHIPS TO DISCLOSE</a:t>
            </a:r>
            <a:endParaRPr lang="en-US" dirty="0">
              <a:latin typeface="Arial" charset="0"/>
            </a:endParaRPr>
          </a:p>
          <a:p>
            <a:endParaRPr lang="en-US" dirty="0"/>
          </a:p>
        </p:txBody>
      </p:sp>
    </p:spTree>
    <p:extLst>
      <p:ext uri="{BB962C8B-B14F-4D97-AF65-F5344CB8AC3E}">
        <p14:creationId xmlns:p14="http://schemas.microsoft.com/office/powerpoint/2010/main" val="543832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type="body" sz="quarter" idx="10"/>
          </p:nvPr>
        </p:nvSpPr>
        <p:spPr>
          <a:xfrm>
            <a:off x="266219" y="1365813"/>
            <a:ext cx="8623138" cy="4766873"/>
          </a:xfrm>
        </p:spPr>
        <p:txBody>
          <a:bodyPr/>
          <a:lstStyle/>
          <a:p>
            <a:r>
              <a:rPr lang="en-US" dirty="0"/>
              <a:t>Fruit and Vegetable Benefit Redemption Audit</a:t>
            </a:r>
          </a:p>
          <a:p>
            <a:r>
              <a:rPr lang="en-US" dirty="0"/>
              <a:t>Study Population</a:t>
            </a:r>
          </a:p>
          <a:p>
            <a:endParaRPr lang="en-US" sz="1800" dirty="0"/>
          </a:p>
          <a:p>
            <a:pPr lvl="1"/>
            <a:r>
              <a:rPr lang="en-US" sz="2000" dirty="0"/>
              <a:t>N=194 families</a:t>
            </a:r>
          </a:p>
          <a:p>
            <a:pPr marL="457200" lvl="1" indent="0">
              <a:buNone/>
            </a:pPr>
            <a:endParaRPr lang="en-US" sz="2000" dirty="0"/>
          </a:p>
        </p:txBody>
      </p:sp>
      <p:graphicFrame>
        <p:nvGraphicFramePr>
          <p:cNvPr id="5" name="Table 4">
            <a:extLst>
              <a:ext uri="{FF2B5EF4-FFF2-40B4-BE49-F238E27FC236}">
                <a16:creationId xmlns:a16="http://schemas.microsoft.com/office/drawing/2014/main" id="{D23C52E8-2E90-420E-99D4-4A1B87E546ED}"/>
              </a:ext>
            </a:extLst>
          </p:cNvPr>
          <p:cNvGraphicFramePr>
            <a:graphicFrameLocks noGrp="1"/>
          </p:cNvGraphicFramePr>
          <p:nvPr>
            <p:extLst>
              <p:ext uri="{D42A27DB-BD31-4B8C-83A1-F6EECF244321}">
                <p14:modId xmlns:p14="http://schemas.microsoft.com/office/powerpoint/2010/main" val="1384787787"/>
              </p:ext>
            </p:extLst>
          </p:nvPr>
        </p:nvGraphicFramePr>
        <p:xfrm>
          <a:off x="2936112" y="1839860"/>
          <a:ext cx="6096000" cy="41452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52510551"/>
                    </a:ext>
                  </a:extLst>
                </a:gridCol>
                <a:gridCol w="2032000">
                  <a:extLst>
                    <a:ext uri="{9D8B030D-6E8A-4147-A177-3AD203B41FA5}">
                      <a16:colId xmlns:a16="http://schemas.microsoft.com/office/drawing/2014/main" val="3745022621"/>
                    </a:ext>
                  </a:extLst>
                </a:gridCol>
                <a:gridCol w="2032000">
                  <a:extLst>
                    <a:ext uri="{9D8B030D-6E8A-4147-A177-3AD203B41FA5}">
                      <a16:colId xmlns:a16="http://schemas.microsoft.com/office/drawing/2014/main" val="2724812331"/>
                    </a:ext>
                  </a:extLst>
                </a:gridCol>
              </a:tblGrid>
              <a:tr h="370840">
                <a:tc>
                  <a:txBody>
                    <a:bodyPr/>
                    <a:lstStyle/>
                    <a:p>
                      <a:endParaRPr lang="en-US" dirty="0"/>
                    </a:p>
                  </a:txBody>
                  <a:tcPr/>
                </a:tc>
                <a:tc>
                  <a:txBody>
                    <a:bodyPr/>
                    <a:lstStyle/>
                    <a:p>
                      <a:pPr algn="r"/>
                      <a:r>
                        <a:rPr lang="en-US" dirty="0"/>
                        <a:t>Number of Households</a:t>
                      </a:r>
                    </a:p>
                  </a:txBody>
                  <a:tcPr/>
                </a:tc>
                <a:tc>
                  <a:txBody>
                    <a:bodyPr/>
                    <a:lstStyle/>
                    <a:p>
                      <a:pPr algn="r"/>
                      <a:r>
                        <a:rPr lang="en-US" dirty="0"/>
                        <a:t>%</a:t>
                      </a:r>
                    </a:p>
                  </a:txBody>
                  <a:tcPr/>
                </a:tc>
                <a:extLst>
                  <a:ext uri="{0D108BD9-81ED-4DB2-BD59-A6C34878D82A}">
                    <a16:rowId xmlns:a16="http://schemas.microsoft.com/office/drawing/2014/main" val="3926120214"/>
                  </a:ext>
                </a:extLst>
              </a:tr>
              <a:tr h="370840">
                <a:tc>
                  <a:txBody>
                    <a:bodyPr/>
                    <a:lstStyle/>
                    <a:p>
                      <a:r>
                        <a:rPr lang="en-US" dirty="0"/>
                        <a:t>Primary Language</a:t>
                      </a:r>
                    </a:p>
                  </a:txBody>
                  <a:tcPr/>
                </a:tc>
                <a:tc>
                  <a:txBody>
                    <a:bodyPr/>
                    <a:lstStyle/>
                    <a:p>
                      <a:pPr algn="r"/>
                      <a:endParaRPr lang="en-US" dirty="0"/>
                    </a:p>
                  </a:txBody>
                  <a:tcPr/>
                </a:tc>
                <a:tc>
                  <a:txBody>
                    <a:bodyPr/>
                    <a:lstStyle/>
                    <a:p>
                      <a:pPr algn="r"/>
                      <a:endParaRPr lang="en-US" dirty="0"/>
                    </a:p>
                  </a:txBody>
                  <a:tcPr/>
                </a:tc>
                <a:extLst>
                  <a:ext uri="{0D108BD9-81ED-4DB2-BD59-A6C34878D82A}">
                    <a16:rowId xmlns:a16="http://schemas.microsoft.com/office/drawing/2014/main" val="739716274"/>
                  </a:ext>
                </a:extLst>
              </a:tr>
              <a:tr h="370840">
                <a:tc>
                  <a:txBody>
                    <a:bodyPr/>
                    <a:lstStyle/>
                    <a:p>
                      <a:r>
                        <a:rPr lang="en-US" dirty="0"/>
                        <a:t>	Spanish</a:t>
                      </a:r>
                    </a:p>
                  </a:txBody>
                  <a:tcPr/>
                </a:tc>
                <a:tc>
                  <a:txBody>
                    <a:bodyPr/>
                    <a:lstStyle/>
                    <a:p>
                      <a:pPr algn="r"/>
                      <a:r>
                        <a:rPr lang="en-US" dirty="0"/>
                        <a:t>104</a:t>
                      </a:r>
                    </a:p>
                  </a:txBody>
                  <a:tcPr/>
                </a:tc>
                <a:tc>
                  <a:txBody>
                    <a:bodyPr/>
                    <a:lstStyle/>
                    <a:p>
                      <a:pPr algn="r"/>
                      <a:r>
                        <a:rPr lang="en-US" dirty="0"/>
                        <a:t>53.6%</a:t>
                      </a:r>
                    </a:p>
                  </a:txBody>
                  <a:tcPr/>
                </a:tc>
                <a:extLst>
                  <a:ext uri="{0D108BD9-81ED-4DB2-BD59-A6C34878D82A}">
                    <a16:rowId xmlns:a16="http://schemas.microsoft.com/office/drawing/2014/main" val="1956444624"/>
                  </a:ext>
                </a:extLst>
              </a:tr>
              <a:tr h="370840">
                <a:tc>
                  <a:txBody>
                    <a:bodyPr/>
                    <a:lstStyle/>
                    <a:p>
                      <a:r>
                        <a:rPr lang="en-US" dirty="0"/>
                        <a:t>	English</a:t>
                      </a:r>
                    </a:p>
                  </a:txBody>
                  <a:tcPr/>
                </a:tc>
                <a:tc>
                  <a:txBody>
                    <a:bodyPr/>
                    <a:lstStyle/>
                    <a:p>
                      <a:pPr algn="r"/>
                      <a:r>
                        <a:rPr lang="en-US" dirty="0"/>
                        <a:t>83</a:t>
                      </a:r>
                    </a:p>
                  </a:txBody>
                  <a:tcPr/>
                </a:tc>
                <a:tc>
                  <a:txBody>
                    <a:bodyPr/>
                    <a:lstStyle/>
                    <a:p>
                      <a:pPr algn="r"/>
                      <a:r>
                        <a:rPr lang="en-US" dirty="0"/>
                        <a:t>42.8%</a:t>
                      </a:r>
                    </a:p>
                  </a:txBody>
                  <a:tcPr/>
                </a:tc>
                <a:extLst>
                  <a:ext uri="{0D108BD9-81ED-4DB2-BD59-A6C34878D82A}">
                    <a16:rowId xmlns:a16="http://schemas.microsoft.com/office/drawing/2014/main" val="2711599076"/>
                  </a:ext>
                </a:extLst>
              </a:tr>
              <a:tr h="370840">
                <a:tc>
                  <a:txBody>
                    <a:bodyPr/>
                    <a:lstStyle/>
                    <a:p>
                      <a:r>
                        <a:rPr lang="en-US" dirty="0"/>
                        <a:t>	Other</a:t>
                      </a:r>
                    </a:p>
                  </a:txBody>
                  <a:tcPr/>
                </a:tc>
                <a:tc>
                  <a:txBody>
                    <a:bodyPr/>
                    <a:lstStyle/>
                    <a:p>
                      <a:pPr algn="r"/>
                      <a:r>
                        <a:rPr lang="en-US" dirty="0"/>
                        <a:t>7</a:t>
                      </a:r>
                    </a:p>
                  </a:txBody>
                  <a:tcPr/>
                </a:tc>
                <a:tc>
                  <a:txBody>
                    <a:bodyPr/>
                    <a:lstStyle/>
                    <a:p>
                      <a:pPr algn="r"/>
                      <a:r>
                        <a:rPr lang="en-US" dirty="0"/>
                        <a:t>3.6%</a:t>
                      </a:r>
                    </a:p>
                  </a:txBody>
                  <a:tcPr/>
                </a:tc>
                <a:extLst>
                  <a:ext uri="{0D108BD9-81ED-4DB2-BD59-A6C34878D82A}">
                    <a16:rowId xmlns:a16="http://schemas.microsoft.com/office/drawing/2014/main" val="431768061"/>
                  </a:ext>
                </a:extLst>
              </a:tr>
              <a:tr h="370840">
                <a:tc>
                  <a:txBody>
                    <a:bodyPr/>
                    <a:lstStyle/>
                    <a:p>
                      <a:r>
                        <a:rPr lang="en-US" dirty="0"/>
                        <a:t>Number of WIC participants in household</a:t>
                      </a:r>
                    </a:p>
                  </a:txBody>
                  <a:tcPr/>
                </a:tc>
                <a:tc>
                  <a:txBody>
                    <a:bodyPr/>
                    <a:lstStyle/>
                    <a:p>
                      <a:pPr algn="r"/>
                      <a:endParaRPr lang="en-US" dirty="0"/>
                    </a:p>
                  </a:txBody>
                  <a:tcPr/>
                </a:tc>
                <a:tc>
                  <a:txBody>
                    <a:bodyPr/>
                    <a:lstStyle/>
                    <a:p>
                      <a:pPr algn="r"/>
                      <a:endParaRPr lang="en-US" dirty="0"/>
                    </a:p>
                  </a:txBody>
                  <a:tcPr/>
                </a:tc>
                <a:extLst>
                  <a:ext uri="{0D108BD9-81ED-4DB2-BD59-A6C34878D82A}">
                    <a16:rowId xmlns:a16="http://schemas.microsoft.com/office/drawing/2014/main" val="2126916970"/>
                  </a:ext>
                </a:extLst>
              </a:tr>
              <a:tr h="370840">
                <a:tc>
                  <a:txBody>
                    <a:bodyPr/>
                    <a:lstStyle/>
                    <a:p>
                      <a:r>
                        <a:rPr lang="en-US" dirty="0"/>
                        <a:t>	1</a:t>
                      </a:r>
                    </a:p>
                  </a:txBody>
                  <a:tcPr/>
                </a:tc>
                <a:tc>
                  <a:txBody>
                    <a:bodyPr/>
                    <a:lstStyle/>
                    <a:p>
                      <a:pPr algn="r"/>
                      <a:r>
                        <a:rPr lang="en-US" dirty="0"/>
                        <a:t>135</a:t>
                      </a:r>
                    </a:p>
                  </a:txBody>
                  <a:tcPr/>
                </a:tc>
                <a:tc>
                  <a:txBody>
                    <a:bodyPr/>
                    <a:lstStyle/>
                    <a:p>
                      <a:pPr algn="r"/>
                      <a:r>
                        <a:rPr lang="en-US" dirty="0"/>
                        <a:t>69.6%</a:t>
                      </a:r>
                    </a:p>
                  </a:txBody>
                  <a:tcPr/>
                </a:tc>
                <a:extLst>
                  <a:ext uri="{0D108BD9-81ED-4DB2-BD59-A6C34878D82A}">
                    <a16:rowId xmlns:a16="http://schemas.microsoft.com/office/drawing/2014/main" val="3610843337"/>
                  </a:ext>
                </a:extLst>
              </a:tr>
              <a:tr h="0">
                <a:tc>
                  <a:txBody>
                    <a:bodyPr/>
                    <a:lstStyle/>
                    <a:p>
                      <a:r>
                        <a:rPr lang="en-US" dirty="0"/>
                        <a:t>	2</a:t>
                      </a:r>
                    </a:p>
                  </a:txBody>
                  <a:tcPr/>
                </a:tc>
                <a:tc>
                  <a:txBody>
                    <a:bodyPr/>
                    <a:lstStyle/>
                    <a:p>
                      <a:pPr algn="r"/>
                      <a:r>
                        <a:rPr lang="en-US" dirty="0"/>
                        <a:t>45</a:t>
                      </a:r>
                    </a:p>
                  </a:txBody>
                  <a:tcPr/>
                </a:tc>
                <a:tc>
                  <a:txBody>
                    <a:bodyPr/>
                    <a:lstStyle/>
                    <a:p>
                      <a:pPr algn="r"/>
                      <a:r>
                        <a:rPr lang="en-US" dirty="0"/>
                        <a:t>23.2%</a:t>
                      </a:r>
                    </a:p>
                  </a:txBody>
                  <a:tcPr/>
                </a:tc>
                <a:extLst>
                  <a:ext uri="{0D108BD9-81ED-4DB2-BD59-A6C34878D82A}">
                    <a16:rowId xmlns:a16="http://schemas.microsoft.com/office/drawing/2014/main" val="692450006"/>
                  </a:ext>
                </a:extLst>
              </a:tr>
              <a:tr h="370840">
                <a:tc>
                  <a:txBody>
                    <a:bodyPr/>
                    <a:lstStyle/>
                    <a:p>
                      <a:r>
                        <a:rPr lang="en-US" dirty="0"/>
                        <a:t>	3+</a:t>
                      </a:r>
                    </a:p>
                  </a:txBody>
                  <a:tcPr/>
                </a:tc>
                <a:tc>
                  <a:txBody>
                    <a:bodyPr/>
                    <a:lstStyle/>
                    <a:p>
                      <a:pPr algn="r"/>
                      <a:r>
                        <a:rPr lang="en-US" dirty="0"/>
                        <a:t>14</a:t>
                      </a:r>
                    </a:p>
                  </a:txBody>
                  <a:tcPr/>
                </a:tc>
                <a:tc>
                  <a:txBody>
                    <a:bodyPr/>
                    <a:lstStyle/>
                    <a:p>
                      <a:pPr algn="r"/>
                      <a:r>
                        <a:rPr lang="en-US" dirty="0"/>
                        <a:t>7.2%</a:t>
                      </a:r>
                    </a:p>
                  </a:txBody>
                  <a:tcPr/>
                </a:tc>
                <a:extLst>
                  <a:ext uri="{0D108BD9-81ED-4DB2-BD59-A6C34878D82A}">
                    <a16:rowId xmlns:a16="http://schemas.microsoft.com/office/drawing/2014/main" val="2894761506"/>
                  </a:ext>
                </a:extLst>
              </a:tr>
            </a:tbl>
          </a:graphicData>
        </a:graphic>
      </p:graphicFrame>
    </p:spTree>
    <p:extLst>
      <p:ext uri="{BB962C8B-B14F-4D97-AF65-F5344CB8AC3E}">
        <p14:creationId xmlns:p14="http://schemas.microsoft.com/office/powerpoint/2010/main" val="1664679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type="pic" sz="quarter" idx="13"/>
            <p:extLst>
              <p:ext uri="{D42A27DB-BD31-4B8C-83A1-F6EECF244321}">
                <p14:modId xmlns:p14="http://schemas.microsoft.com/office/powerpoint/2010/main" val="687689443"/>
              </p:ext>
            </p:extLst>
          </p:nvPr>
        </p:nvGraphicFramePr>
        <p:xfrm>
          <a:off x="1587" y="0"/>
          <a:ext cx="9142413" cy="64643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5"/>
          <p:cNvSpPr>
            <a:spLocks noGrp="1"/>
          </p:cNvSpPr>
          <p:nvPr>
            <p:ph sz="half" idx="4294967295"/>
          </p:nvPr>
        </p:nvSpPr>
        <p:spPr>
          <a:xfrm>
            <a:off x="6331352" y="3900668"/>
            <a:ext cx="2812648" cy="2129742"/>
          </a:xfrm>
        </p:spPr>
        <p:txBody>
          <a:bodyPr>
            <a:normAutofit/>
          </a:bodyPr>
          <a:lstStyle/>
          <a:p>
            <a:r>
              <a:rPr lang="en-US" sz="1800" dirty="0"/>
              <a:t>In 2015, prior to eWIC, 23% of participants were not redeeming their fruit and vegetable Cash Value Voucher (CVV).  </a:t>
            </a:r>
          </a:p>
        </p:txBody>
      </p:sp>
    </p:spTree>
    <p:extLst>
      <p:ext uri="{BB962C8B-B14F-4D97-AF65-F5344CB8AC3E}">
        <p14:creationId xmlns:p14="http://schemas.microsoft.com/office/powerpoint/2010/main" val="106798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Under-Redemption</a:t>
            </a:r>
          </a:p>
        </p:txBody>
      </p:sp>
      <p:sp>
        <p:nvSpPr>
          <p:cNvPr id="3" name="Content Placeholder 2"/>
          <p:cNvSpPr>
            <a:spLocks noGrp="1"/>
          </p:cNvSpPr>
          <p:nvPr>
            <p:ph type="body" sz="quarter" idx="10"/>
          </p:nvPr>
        </p:nvSpPr>
        <p:spPr>
          <a:xfrm>
            <a:off x="4586940" y="1512915"/>
            <a:ext cx="4173235" cy="4247917"/>
          </a:xfrm>
        </p:spPr>
        <p:txBody>
          <a:bodyPr>
            <a:normAutofit/>
          </a:bodyPr>
          <a:lstStyle/>
          <a:p>
            <a:endParaRPr lang="en-US" sz="1800" dirty="0"/>
          </a:p>
          <a:p>
            <a:pPr marL="285750" indent="-285750">
              <a:spcAft>
                <a:spcPts val="1200"/>
              </a:spcAft>
              <a:buFont typeface="Arial" panose="020B0604020202020204" pitchFamily="34" charset="0"/>
              <a:buChar char="•"/>
            </a:pPr>
            <a:r>
              <a:rPr lang="en-US" sz="2000" dirty="0"/>
              <a:t>25% of participants under-redeemed their FV benefit.</a:t>
            </a:r>
          </a:p>
          <a:p>
            <a:pPr marL="285750" indent="-285750">
              <a:spcAft>
                <a:spcPts val="1200"/>
              </a:spcAft>
              <a:buFont typeface="Arial" panose="020B0604020202020204" pitchFamily="34" charset="0"/>
              <a:buChar char="•"/>
            </a:pPr>
            <a:r>
              <a:rPr lang="en-US" sz="2000" dirty="0"/>
              <a:t>Of the under-redeemers, </a:t>
            </a:r>
            <a:r>
              <a:rPr lang="en-US" sz="2000" b="1" dirty="0"/>
              <a:t>over half</a:t>
            </a:r>
            <a:r>
              <a:rPr lang="en-US" sz="2000" dirty="0"/>
              <a:t> (51.5%) had </a:t>
            </a:r>
            <a:r>
              <a:rPr lang="en-US" sz="2000" b="1" dirty="0"/>
              <a:t>less than $0.75 that had expired.  </a:t>
            </a:r>
          </a:p>
          <a:p>
            <a:pPr marL="285750" indent="-285750">
              <a:spcAft>
                <a:spcPts val="1200"/>
              </a:spcAft>
              <a:buFont typeface="Arial" panose="020B0604020202020204" pitchFamily="34" charset="0"/>
              <a:buChar char="•"/>
            </a:pPr>
            <a:r>
              <a:rPr lang="en-US" sz="2000" dirty="0"/>
              <a:t>The </a:t>
            </a:r>
            <a:r>
              <a:rPr lang="en-US" sz="2000" b="1" dirty="0"/>
              <a:t>average</a:t>
            </a:r>
            <a:r>
              <a:rPr lang="en-US" sz="2000" dirty="0"/>
              <a:t> amount that had expired was </a:t>
            </a:r>
            <a:r>
              <a:rPr lang="en-US" sz="2000" b="1" dirty="0"/>
              <a:t>$2.12</a:t>
            </a:r>
            <a:r>
              <a:rPr lang="en-US" sz="2000" dirty="0"/>
              <a:t>.  </a:t>
            </a:r>
          </a:p>
          <a:p>
            <a:endParaRPr lang="en-US" sz="1800" dirty="0"/>
          </a:p>
        </p:txBody>
      </p:sp>
      <p:pic>
        <p:nvPicPr>
          <p:cNvPr id="5" name="Content Placeholder 4"/>
          <p:cNvPicPr>
            <a:picLocks noGrp="1"/>
          </p:cNvPicPr>
          <p:nvPr>
            <p:ph type="pic" sz="quarter" idx="15"/>
          </p:nvPr>
        </p:nvPicPr>
        <p:blipFill>
          <a:blip r:embed="rId2">
            <a:extLst>
              <a:ext uri="{28A0092B-C50C-407E-A947-70E740481C1C}">
                <a14:useLocalDpi xmlns:a14="http://schemas.microsoft.com/office/drawing/2010/main" val="0"/>
              </a:ext>
            </a:extLst>
          </a:blip>
          <a:srcRect l="17049" r="17049"/>
          <a:stretch>
            <a:fillRect/>
          </a:stretch>
        </p:blipFill>
        <p:spPr bwMode="auto">
          <a:prstGeom prst="rect">
            <a:avLst/>
          </a:prstGeom>
          <a:noFill/>
          <a:ln>
            <a:noFill/>
          </a:ln>
        </p:spPr>
      </p:pic>
    </p:spTree>
    <p:extLst>
      <p:ext uri="{BB962C8B-B14F-4D97-AF65-F5344CB8AC3E}">
        <p14:creationId xmlns:p14="http://schemas.microsoft.com/office/powerpoint/2010/main" val="1815804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131" y="0"/>
            <a:ext cx="8229600" cy="810228"/>
          </a:xfrm>
        </p:spPr>
        <p:txBody>
          <a:bodyPr/>
          <a:lstStyle/>
          <a:p>
            <a:pPr algn="ctr"/>
            <a:r>
              <a:rPr lang="en-US" sz="3600" dirty="0"/>
              <a:t>FV Benefit Redemption by Language </a:t>
            </a:r>
          </a:p>
        </p:txBody>
      </p:sp>
      <p:sp>
        <p:nvSpPr>
          <p:cNvPr id="3" name="Content Placeholder 2"/>
          <p:cNvSpPr>
            <a:spLocks noGrp="1"/>
          </p:cNvSpPr>
          <p:nvPr>
            <p:ph type="body" sz="quarter" idx="10"/>
          </p:nvPr>
        </p:nvSpPr>
        <p:spPr>
          <a:xfrm>
            <a:off x="243069" y="5259990"/>
            <a:ext cx="8650662" cy="1316038"/>
          </a:xfrm>
        </p:spPr>
        <p:txBody>
          <a:bodyPr>
            <a:normAutofit/>
          </a:bodyPr>
          <a:lstStyle/>
          <a:p>
            <a:pPr marL="285750" indent="-285750">
              <a:buFont typeface="Arial" panose="020B0604020202020204" pitchFamily="34" charset="0"/>
              <a:buChar char="•"/>
            </a:pPr>
            <a:r>
              <a:rPr lang="en-US" sz="1800" dirty="0"/>
              <a:t>No significant differences between the redemption of eWIC F/V benefits by language spoken. </a:t>
            </a:r>
          </a:p>
          <a:p>
            <a:pPr marL="285750" indent="-285750">
              <a:buFont typeface="Arial" panose="020B0604020202020204" pitchFamily="34" charset="0"/>
              <a:buChar char="•"/>
            </a:pPr>
            <a:r>
              <a:rPr lang="en-US" sz="1800" dirty="0"/>
              <a:t>But there may be </a:t>
            </a:r>
            <a:r>
              <a:rPr lang="en-US" sz="1800" b="1" dirty="0"/>
              <a:t>some language barriers to address</a:t>
            </a:r>
            <a:r>
              <a:rPr lang="en-US" sz="1800" dirty="0"/>
              <a:t> for those who speak a language other than English or Spanish. </a:t>
            </a:r>
          </a:p>
        </p:txBody>
      </p:sp>
      <p:graphicFrame>
        <p:nvGraphicFramePr>
          <p:cNvPr id="5" name="Content Placeholder 4"/>
          <p:cNvGraphicFramePr>
            <a:graphicFrameLocks noGrp="1"/>
          </p:cNvGraphicFramePr>
          <p:nvPr>
            <p:ph type="chart" sz="quarter" idx="11"/>
            <p:extLst>
              <p:ext uri="{D42A27DB-BD31-4B8C-83A1-F6EECF244321}">
                <p14:modId xmlns:p14="http://schemas.microsoft.com/office/powerpoint/2010/main" val="2138769941"/>
              </p:ext>
            </p:extLst>
          </p:nvPr>
        </p:nvGraphicFramePr>
        <p:xfrm>
          <a:off x="619681" y="810228"/>
          <a:ext cx="8274050" cy="4449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737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type="pic" sz="quarter" idx="13"/>
            <p:extLst/>
          </p:nvPr>
        </p:nvGraphicFramePr>
        <p:xfrm>
          <a:off x="0" y="0"/>
          <a:ext cx="9142413" cy="64643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1" y="228600"/>
            <a:ext cx="8819909" cy="627927"/>
          </a:xfrm>
        </p:spPr>
        <p:txBody>
          <a:bodyPr/>
          <a:lstStyle/>
          <a:p>
            <a:r>
              <a:rPr lang="en-US" sz="2800" dirty="0"/>
              <a:t>Redemption by Number of WIC Participants in Household</a:t>
            </a:r>
          </a:p>
        </p:txBody>
      </p:sp>
    </p:spTree>
    <p:extLst>
      <p:ext uri="{BB962C8B-B14F-4D97-AF65-F5344CB8AC3E}">
        <p14:creationId xmlns:p14="http://schemas.microsoft.com/office/powerpoint/2010/main" val="1767753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FV Benefit Redemption by WIC Category </a:t>
            </a:r>
          </a:p>
        </p:txBody>
      </p:sp>
      <p:graphicFrame>
        <p:nvGraphicFramePr>
          <p:cNvPr id="5" name="Content Placeholder 4"/>
          <p:cNvGraphicFramePr>
            <a:graphicFrameLocks noGrp="1"/>
          </p:cNvGraphicFramePr>
          <p:nvPr>
            <p:ph type="chart" sz="quarter" idx="11"/>
            <p:extLst/>
          </p:nvPr>
        </p:nvGraphicFramePr>
        <p:xfrm>
          <a:off x="530225" y="1751013"/>
          <a:ext cx="8274050" cy="4449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2598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Redemption by Category </a:t>
            </a:r>
          </a:p>
        </p:txBody>
      </p:sp>
      <p:sp>
        <p:nvSpPr>
          <p:cNvPr id="3" name="Content Placeholder 2"/>
          <p:cNvSpPr>
            <a:spLocks noGrp="1"/>
          </p:cNvSpPr>
          <p:nvPr>
            <p:ph type="body" sz="quarter" idx="10"/>
          </p:nvPr>
        </p:nvSpPr>
        <p:spPr>
          <a:xfrm>
            <a:off x="4710440" y="1315467"/>
            <a:ext cx="4173235" cy="4356128"/>
          </a:xfrm>
        </p:spPr>
        <p:txBody>
          <a:bodyPr>
            <a:normAutofit/>
          </a:bodyPr>
          <a:lstStyle/>
          <a:p>
            <a:pPr marL="285750" indent="-285750">
              <a:buFont typeface="Arial" panose="020B0604020202020204" pitchFamily="34" charset="0"/>
              <a:buChar char="•"/>
            </a:pPr>
            <a:r>
              <a:rPr lang="en-US" sz="2000" dirty="0"/>
              <a:t>When compared to other categories, households with </a:t>
            </a:r>
            <a:r>
              <a:rPr lang="en-US" sz="2000" b="1" dirty="0"/>
              <a:t>pregnant women</a:t>
            </a:r>
            <a:r>
              <a:rPr lang="en-US" sz="2000" dirty="0"/>
              <a:t> were </a:t>
            </a:r>
            <a:r>
              <a:rPr lang="en-US" sz="2000" b="1" dirty="0"/>
              <a:t>3.26 times more likely to under-redeem</a:t>
            </a:r>
            <a:r>
              <a:rPr lang="en-US" sz="2000" dirty="0"/>
              <a:t> (p &lt; 0.01).  </a:t>
            </a:r>
          </a:p>
          <a:p>
            <a:endParaRPr lang="en-US" sz="2000" dirty="0"/>
          </a:p>
          <a:p>
            <a:pPr marL="285750" indent="-285750">
              <a:buFont typeface="Arial" panose="020B0604020202020204" pitchFamily="34" charset="0"/>
              <a:buChar char="•"/>
            </a:pPr>
            <a:r>
              <a:rPr lang="en-US" sz="2000" dirty="0"/>
              <a:t>Households with</a:t>
            </a:r>
            <a:r>
              <a:rPr lang="en-US" sz="2000" b="1" dirty="0"/>
              <a:t> partially breastfeeding</a:t>
            </a:r>
            <a:r>
              <a:rPr lang="en-US" sz="2000" dirty="0"/>
              <a:t> moms too were </a:t>
            </a:r>
            <a:r>
              <a:rPr lang="en-US" sz="2000" b="1" dirty="0"/>
              <a:t>less likely to redeem their full benefits</a:t>
            </a:r>
            <a:r>
              <a:rPr lang="en-US" sz="2000" dirty="0"/>
              <a:t> compared to households with this category   (p = 0.05).  </a:t>
            </a:r>
          </a:p>
          <a:p>
            <a:endParaRPr lang="en-US" sz="1800" dirty="0"/>
          </a:p>
        </p:txBody>
      </p:sp>
      <p:pic>
        <p:nvPicPr>
          <p:cNvPr id="7" name="Picture Placeholder 6">
            <a:extLst>
              <a:ext uri="{FF2B5EF4-FFF2-40B4-BE49-F238E27FC236}">
                <a16:creationId xmlns:a16="http://schemas.microsoft.com/office/drawing/2014/main" id="{60ACA6E8-AB7C-425A-800F-2F91C4703E5D}"/>
              </a:ext>
            </a:extLst>
          </p:cNvPr>
          <p:cNvPicPr>
            <a:picLocks noGrp="1" noChangeAspect="1"/>
          </p:cNvPicPr>
          <p:nvPr>
            <p:ph type="pic" sz="quarter" idx="15"/>
          </p:nvPr>
        </p:nvPicPr>
        <p:blipFill>
          <a:blip r:embed="rId2"/>
          <a:srcRect t="2292" b="2292"/>
          <a:stretch>
            <a:fillRect/>
          </a:stretch>
        </p:blipFill>
        <p:spPr>
          <a:prstGeom prst="rect">
            <a:avLst/>
          </a:prstGeom>
        </p:spPr>
      </p:pic>
    </p:spTree>
    <p:extLst>
      <p:ext uri="{BB962C8B-B14F-4D97-AF65-F5344CB8AC3E}">
        <p14:creationId xmlns:p14="http://schemas.microsoft.com/office/powerpoint/2010/main" val="2139276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012" y="1131570"/>
            <a:ext cx="7816873" cy="994172"/>
          </a:xfrm>
        </p:spPr>
        <p:txBody>
          <a:bodyPr>
            <a:normAutofit/>
          </a:bodyPr>
          <a:lstStyle/>
          <a:p>
            <a:r>
              <a:rPr lang="en-US" sz="3000" dirty="0"/>
              <a:t>Frequency of the Number of Transactions</a:t>
            </a:r>
          </a:p>
        </p:txBody>
      </p:sp>
      <p:graphicFrame>
        <p:nvGraphicFramePr>
          <p:cNvPr id="4" name="Content Placeholder 3"/>
          <p:cNvGraphicFramePr>
            <a:graphicFrameLocks noGrp="1"/>
          </p:cNvGraphicFramePr>
          <p:nvPr>
            <p:ph idx="1"/>
            <p:extLst/>
          </p:nvPr>
        </p:nvGraphicFramePr>
        <p:xfrm>
          <a:off x="399011" y="2228850"/>
          <a:ext cx="7631084" cy="3263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437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7AA83-0730-4260-8019-05D07CB20AD2}"/>
              </a:ext>
            </a:extLst>
          </p:cNvPr>
          <p:cNvSpPr>
            <a:spLocks noGrp="1"/>
          </p:cNvSpPr>
          <p:nvPr>
            <p:ph type="title"/>
          </p:nvPr>
        </p:nvSpPr>
        <p:spPr/>
        <p:txBody>
          <a:bodyPr/>
          <a:lstStyle/>
          <a:p>
            <a:r>
              <a:rPr lang="en-US" sz="2800" dirty="0"/>
              <a:t>Characteristics of Survey Sample (N=39)</a:t>
            </a:r>
          </a:p>
        </p:txBody>
      </p:sp>
      <p:graphicFrame>
        <p:nvGraphicFramePr>
          <p:cNvPr id="6" name="Table 5">
            <a:extLst>
              <a:ext uri="{FF2B5EF4-FFF2-40B4-BE49-F238E27FC236}">
                <a16:creationId xmlns:a16="http://schemas.microsoft.com/office/drawing/2014/main" id="{7107D90D-97C8-4F18-AE86-28DBCA048FA9}"/>
              </a:ext>
            </a:extLst>
          </p:cNvPr>
          <p:cNvGraphicFramePr>
            <a:graphicFrameLocks noGrp="1"/>
          </p:cNvGraphicFramePr>
          <p:nvPr>
            <p:extLst>
              <p:ext uri="{D42A27DB-BD31-4B8C-83A1-F6EECF244321}">
                <p14:modId xmlns:p14="http://schemas.microsoft.com/office/powerpoint/2010/main" val="897649572"/>
              </p:ext>
            </p:extLst>
          </p:nvPr>
        </p:nvGraphicFramePr>
        <p:xfrm>
          <a:off x="1731268" y="944775"/>
          <a:ext cx="5394960" cy="4998720"/>
        </p:xfrm>
        <a:graphic>
          <a:graphicData uri="http://schemas.openxmlformats.org/drawingml/2006/table">
            <a:tbl>
              <a:tblPr firstRow="1" firstCol="1" bandRow="1">
                <a:tableStyleId>{5C22544A-7EE6-4342-B048-85BDC9FD1C3A}</a:tableStyleId>
              </a:tblPr>
              <a:tblGrid>
                <a:gridCol w="2702189">
                  <a:extLst>
                    <a:ext uri="{9D8B030D-6E8A-4147-A177-3AD203B41FA5}">
                      <a16:colId xmlns:a16="http://schemas.microsoft.com/office/drawing/2014/main" val="3204642425"/>
                    </a:ext>
                  </a:extLst>
                </a:gridCol>
                <a:gridCol w="2692771">
                  <a:extLst>
                    <a:ext uri="{9D8B030D-6E8A-4147-A177-3AD203B41FA5}">
                      <a16:colId xmlns:a16="http://schemas.microsoft.com/office/drawing/2014/main" val="2328741179"/>
                    </a:ext>
                  </a:extLst>
                </a:gridCol>
              </a:tblGrid>
              <a:tr h="457200">
                <a:tc>
                  <a:txBody>
                    <a:bodyPr/>
                    <a:lstStyle/>
                    <a:p>
                      <a:pPr marL="0" marR="0" algn="l">
                        <a:lnSpc>
                          <a:spcPct val="200000"/>
                        </a:lnSpc>
                        <a:spcBef>
                          <a:spcPts val="0"/>
                        </a:spcBef>
                        <a:spcAft>
                          <a:spcPts val="0"/>
                        </a:spcAft>
                      </a:pPr>
                      <a:r>
                        <a:rPr lang="en-US" sz="1400" dirty="0">
                          <a:effectLst/>
                        </a:rPr>
                        <a:t>Characteristics of Survey Sample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092" marR="38092" marT="0" marB="0"/>
                </a:tc>
                <a:tc>
                  <a:txBody>
                    <a:bodyPr/>
                    <a:lstStyle/>
                    <a:p>
                      <a:pPr marL="0" marR="0" algn="r">
                        <a:lnSpc>
                          <a:spcPct val="200000"/>
                        </a:lnSpc>
                        <a:spcBef>
                          <a:spcPts val="0"/>
                        </a:spcBef>
                        <a:spcAft>
                          <a:spcPts val="0"/>
                        </a:spcAft>
                      </a:pPr>
                      <a:r>
                        <a:rPr lang="en-US" sz="1400" dirty="0">
                          <a:effectLst/>
                        </a:rPr>
                        <a:t>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092" marR="38092" marT="0" marB="0"/>
                </a:tc>
                <a:extLst>
                  <a:ext uri="{0D108BD9-81ED-4DB2-BD59-A6C34878D82A}">
                    <a16:rowId xmlns:a16="http://schemas.microsoft.com/office/drawing/2014/main" val="2047504153"/>
                  </a:ext>
                </a:extLst>
              </a:tr>
              <a:tr h="457200">
                <a:tc>
                  <a:txBody>
                    <a:bodyPr/>
                    <a:lstStyle/>
                    <a:p>
                      <a:pPr marL="0" marR="0">
                        <a:lnSpc>
                          <a:spcPct val="200000"/>
                        </a:lnSpc>
                        <a:spcBef>
                          <a:spcPts val="0"/>
                        </a:spcBef>
                        <a:spcAft>
                          <a:spcPts val="0"/>
                        </a:spcAft>
                      </a:pPr>
                      <a:r>
                        <a:rPr lang="en-US" sz="1400" dirty="0">
                          <a:effectLst/>
                        </a:rPr>
                        <a:t>Language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092" marR="38092" marT="0" marB="0"/>
                </a:tc>
                <a:tc>
                  <a:txBody>
                    <a:bodyPr/>
                    <a:lstStyle/>
                    <a:p>
                      <a:pPr marL="0" marR="0" algn="r">
                        <a:lnSpc>
                          <a:spcPct val="200000"/>
                        </a:lnSpc>
                        <a:spcBef>
                          <a:spcPts val="0"/>
                        </a:spcBef>
                        <a:spcAft>
                          <a:spcPts val="0"/>
                        </a:spcAft>
                      </a:pPr>
                      <a:r>
                        <a:rPr lang="en-US" sz="1400" dirty="0">
                          <a:effectLst/>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092" marR="38092" marT="0" marB="0"/>
                </a:tc>
                <a:extLst>
                  <a:ext uri="{0D108BD9-81ED-4DB2-BD59-A6C34878D82A}">
                    <a16:rowId xmlns:a16="http://schemas.microsoft.com/office/drawing/2014/main" val="1257973692"/>
                  </a:ext>
                </a:extLst>
              </a:tr>
              <a:tr h="457200">
                <a:tc>
                  <a:txBody>
                    <a:bodyPr/>
                    <a:lstStyle/>
                    <a:p>
                      <a:pPr marL="233363" marR="0" indent="0">
                        <a:lnSpc>
                          <a:spcPct val="200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English</a:t>
                      </a:r>
                    </a:p>
                  </a:txBody>
                  <a:tcPr marL="38092" marR="38092" marT="0" marB="0"/>
                </a:tc>
                <a:tc>
                  <a:txBody>
                    <a:bodyPr/>
                    <a:lstStyle/>
                    <a:p>
                      <a:pPr marL="0" marR="0" algn="r">
                        <a:lnSpc>
                          <a:spcPct val="200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13 (33%)</a:t>
                      </a:r>
                    </a:p>
                  </a:txBody>
                  <a:tcPr marL="38092" marR="38092" marT="0" marB="0"/>
                </a:tc>
                <a:extLst>
                  <a:ext uri="{0D108BD9-81ED-4DB2-BD59-A6C34878D82A}">
                    <a16:rowId xmlns:a16="http://schemas.microsoft.com/office/drawing/2014/main" val="1209701352"/>
                  </a:ext>
                </a:extLst>
              </a:tr>
              <a:tr h="457200">
                <a:tc>
                  <a:txBody>
                    <a:bodyPr/>
                    <a:lstStyle/>
                    <a:p>
                      <a:pPr marL="0" marR="0">
                        <a:lnSpc>
                          <a:spcPct val="200000"/>
                        </a:lnSpc>
                        <a:spcBef>
                          <a:spcPts val="0"/>
                        </a:spcBef>
                        <a:spcAft>
                          <a:spcPts val="0"/>
                        </a:spcAft>
                      </a:pPr>
                      <a:r>
                        <a:rPr lang="en-US" sz="1400" dirty="0">
                          <a:effectLst/>
                        </a:rPr>
                        <a:t>     Spanish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092" marR="38092" marT="0" marB="0"/>
                </a:tc>
                <a:tc>
                  <a:txBody>
                    <a:bodyPr/>
                    <a:lstStyle/>
                    <a:p>
                      <a:pPr marL="0" marR="0" algn="r">
                        <a:lnSpc>
                          <a:spcPct val="200000"/>
                        </a:lnSpc>
                        <a:spcBef>
                          <a:spcPts val="0"/>
                        </a:spcBef>
                        <a:spcAft>
                          <a:spcPts val="0"/>
                        </a:spcAft>
                      </a:pPr>
                      <a:r>
                        <a:rPr lang="en-US" sz="1400" dirty="0">
                          <a:effectLst/>
                        </a:rPr>
                        <a:t>25 (64.1%)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092" marR="38092" marT="0" marB="0"/>
                </a:tc>
                <a:extLst>
                  <a:ext uri="{0D108BD9-81ED-4DB2-BD59-A6C34878D82A}">
                    <a16:rowId xmlns:a16="http://schemas.microsoft.com/office/drawing/2014/main" val="2258138913"/>
                  </a:ext>
                </a:extLst>
              </a:tr>
              <a:tr h="457200">
                <a:tc>
                  <a:txBody>
                    <a:bodyPr/>
                    <a:lstStyle/>
                    <a:p>
                      <a:pPr marL="0" marR="0">
                        <a:spcBef>
                          <a:spcPts val="0"/>
                        </a:spcBef>
                        <a:spcAft>
                          <a:spcPts val="0"/>
                        </a:spcAft>
                      </a:pPr>
                      <a:r>
                        <a:rPr lang="en-US" sz="1400" dirty="0">
                          <a:effectLst/>
                        </a:rPr>
                        <a:t>     Other</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092" marR="38092" marT="0" marB="0"/>
                </a:tc>
                <a:tc>
                  <a:txBody>
                    <a:bodyPr/>
                    <a:lstStyle/>
                    <a:p>
                      <a:pPr marL="0" marR="0" algn="r">
                        <a:lnSpc>
                          <a:spcPct val="200000"/>
                        </a:lnSpc>
                        <a:spcBef>
                          <a:spcPts val="0"/>
                        </a:spcBef>
                        <a:spcAft>
                          <a:spcPts val="0"/>
                        </a:spcAft>
                      </a:pPr>
                      <a:r>
                        <a:rPr lang="en-US" sz="1400" dirty="0">
                          <a:effectLst/>
                        </a:rPr>
                        <a:t>0 (0%)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092" marR="38092" marT="0" marB="0"/>
                </a:tc>
                <a:extLst>
                  <a:ext uri="{0D108BD9-81ED-4DB2-BD59-A6C34878D82A}">
                    <a16:rowId xmlns:a16="http://schemas.microsoft.com/office/drawing/2014/main" val="1359177626"/>
                  </a:ext>
                </a:extLst>
              </a:tr>
              <a:tr h="457200">
                <a:tc>
                  <a:txBody>
                    <a:bodyPr/>
                    <a:lstStyle/>
                    <a:p>
                      <a:pPr marL="0" marR="0">
                        <a:spcBef>
                          <a:spcPts val="0"/>
                        </a:spcBef>
                        <a:spcAft>
                          <a:spcPts val="0"/>
                        </a:spcAft>
                      </a:pPr>
                      <a:r>
                        <a:rPr lang="en-US" sz="1400" dirty="0">
                          <a:effectLst/>
                        </a:rPr>
                        <a:t>     Unknown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092" marR="38092" marT="0" marB="0"/>
                </a:tc>
                <a:tc>
                  <a:txBody>
                    <a:bodyPr/>
                    <a:lstStyle/>
                    <a:p>
                      <a:pPr marL="0" marR="0" algn="r">
                        <a:lnSpc>
                          <a:spcPct val="200000"/>
                        </a:lnSpc>
                        <a:spcBef>
                          <a:spcPts val="0"/>
                        </a:spcBef>
                        <a:spcAft>
                          <a:spcPts val="0"/>
                        </a:spcAft>
                      </a:pPr>
                      <a:r>
                        <a:rPr lang="en-US" sz="1400" dirty="0">
                          <a:effectLst/>
                        </a:rPr>
                        <a:t>1 (2.6%)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092" marR="38092" marT="0" marB="0"/>
                </a:tc>
                <a:extLst>
                  <a:ext uri="{0D108BD9-81ED-4DB2-BD59-A6C34878D82A}">
                    <a16:rowId xmlns:a16="http://schemas.microsoft.com/office/drawing/2014/main" val="974749335"/>
                  </a:ext>
                </a:extLst>
              </a:tr>
              <a:tr h="457200">
                <a:tc>
                  <a:txBody>
                    <a:bodyPr/>
                    <a:lstStyle/>
                    <a:p>
                      <a:pPr marL="0" marR="0">
                        <a:spcBef>
                          <a:spcPts val="0"/>
                        </a:spcBef>
                        <a:spcAft>
                          <a:spcPts val="0"/>
                        </a:spcAft>
                      </a:pPr>
                      <a:r>
                        <a:rPr lang="en-US" sz="1400" dirty="0">
                          <a:effectLst/>
                        </a:rPr>
                        <a:t>Number of Participants in Household</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092" marR="38092" marT="0" marB="0"/>
                </a:tc>
                <a:tc>
                  <a:txBody>
                    <a:bodyPr/>
                    <a:lstStyle/>
                    <a:p>
                      <a:pPr marL="0" marR="0" algn="r">
                        <a:lnSpc>
                          <a:spcPct val="200000"/>
                        </a:lnSpc>
                        <a:spcBef>
                          <a:spcPts val="0"/>
                        </a:spcBef>
                        <a:spcAft>
                          <a:spcPts val="0"/>
                        </a:spcAft>
                      </a:pPr>
                      <a:r>
                        <a:rPr lang="en-US" sz="1400" dirty="0">
                          <a:effectLst/>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092" marR="38092" marT="0" marB="0"/>
                </a:tc>
                <a:extLst>
                  <a:ext uri="{0D108BD9-81ED-4DB2-BD59-A6C34878D82A}">
                    <a16:rowId xmlns:a16="http://schemas.microsoft.com/office/drawing/2014/main" val="2776333850"/>
                  </a:ext>
                </a:extLst>
              </a:tr>
              <a:tr h="457200">
                <a:tc>
                  <a:txBody>
                    <a:bodyPr/>
                    <a:lstStyle/>
                    <a:p>
                      <a:pPr marL="0" marR="0">
                        <a:spcBef>
                          <a:spcPts val="0"/>
                        </a:spcBef>
                        <a:spcAft>
                          <a:spcPts val="0"/>
                        </a:spcAft>
                      </a:pPr>
                      <a:r>
                        <a:rPr lang="en-US" sz="1400" dirty="0">
                          <a:effectLst/>
                        </a:rPr>
                        <a:t>     1 WIC Participant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092" marR="38092" marT="0" marB="0"/>
                </a:tc>
                <a:tc>
                  <a:txBody>
                    <a:bodyPr/>
                    <a:lstStyle/>
                    <a:p>
                      <a:pPr marL="0" marR="0" algn="r">
                        <a:lnSpc>
                          <a:spcPct val="200000"/>
                        </a:lnSpc>
                        <a:spcBef>
                          <a:spcPts val="0"/>
                        </a:spcBef>
                        <a:spcAft>
                          <a:spcPts val="0"/>
                        </a:spcAft>
                      </a:pPr>
                      <a:r>
                        <a:rPr lang="en-US" sz="1400" dirty="0">
                          <a:effectLst/>
                        </a:rPr>
                        <a:t>26 (66.7%)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092" marR="38092" marT="0" marB="0"/>
                </a:tc>
                <a:extLst>
                  <a:ext uri="{0D108BD9-81ED-4DB2-BD59-A6C34878D82A}">
                    <a16:rowId xmlns:a16="http://schemas.microsoft.com/office/drawing/2014/main" val="2892032368"/>
                  </a:ext>
                </a:extLst>
              </a:tr>
              <a:tr h="457200">
                <a:tc>
                  <a:txBody>
                    <a:bodyPr/>
                    <a:lstStyle/>
                    <a:p>
                      <a:pPr marL="0" marR="0">
                        <a:spcBef>
                          <a:spcPts val="0"/>
                        </a:spcBef>
                        <a:spcAft>
                          <a:spcPts val="0"/>
                        </a:spcAft>
                      </a:pPr>
                      <a:r>
                        <a:rPr lang="en-US" sz="1400" dirty="0">
                          <a:effectLst/>
                        </a:rPr>
                        <a:t>     2 WIC Participants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092" marR="38092" marT="0" marB="0">
                    <a:lnB w="12700" cmpd="sng">
                      <a:noFill/>
                    </a:lnB>
                  </a:tcPr>
                </a:tc>
                <a:tc>
                  <a:txBody>
                    <a:bodyPr/>
                    <a:lstStyle/>
                    <a:p>
                      <a:pPr marL="0" marR="0" algn="r">
                        <a:lnSpc>
                          <a:spcPct val="200000"/>
                        </a:lnSpc>
                        <a:spcBef>
                          <a:spcPts val="0"/>
                        </a:spcBef>
                        <a:spcAft>
                          <a:spcPts val="0"/>
                        </a:spcAft>
                      </a:pPr>
                      <a:r>
                        <a:rPr lang="en-US" sz="1400" dirty="0">
                          <a:effectLst/>
                        </a:rPr>
                        <a:t>6 (15.4%)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092" marR="38092" marT="0" marB="0">
                    <a:lnB w="12700" cmpd="sng">
                      <a:noFill/>
                    </a:lnB>
                  </a:tcPr>
                </a:tc>
                <a:extLst>
                  <a:ext uri="{0D108BD9-81ED-4DB2-BD59-A6C34878D82A}">
                    <a16:rowId xmlns:a16="http://schemas.microsoft.com/office/drawing/2014/main" val="1621138519"/>
                  </a:ext>
                </a:extLst>
              </a:tr>
              <a:tr h="457200">
                <a:tc>
                  <a:txBody>
                    <a:bodyPr/>
                    <a:lstStyle/>
                    <a:p>
                      <a:pPr marL="233363" marR="0" indent="0">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3+ WIC Participants</a:t>
                      </a:r>
                    </a:p>
                  </a:txBody>
                  <a:tcPr marL="38092" marR="38092" marT="0" marB="0">
                    <a:lnT w="12700" cmpd="sng">
                      <a:noFill/>
                    </a:lnT>
                    <a:lnB w="12700" cmpd="sng">
                      <a:noFill/>
                    </a:lnB>
                  </a:tcPr>
                </a:tc>
                <a:tc>
                  <a:txBody>
                    <a:bodyPr/>
                    <a:lstStyle/>
                    <a:p>
                      <a:pPr marL="0" marR="0" algn="r">
                        <a:lnSpc>
                          <a:spcPct val="200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1 (2.6%)</a:t>
                      </a:r>
                    </a:p>
                  </a:txBody>
                  <a:tcPr marL="38092" marR="38092" marT="0" marB="0">
                    <a:lnT w="12700" cmpd="sng">
                      <a:noFill/>
                    </a:lnT>
                    <a:lnB w="12700" cmpd="sng">
                      <a:noFill/>
                    </a:lnB>
                  </a:tcPr>
                </a:tc>
                <a:extLst>
                  <a:ext uri="{0D108BD9-81ED-4DB2-BD59-A6C34878D82A}">
                    <a16:rowId xmlns:a16="http://schemas.microsoft.com/office/drawing/2014/main" val="772604552"/>
                  </a:ext>
                </a:extLst>
              </a:tr>
              <a:tr h="337624">
                <a:tc>
                  <a:txBody>
                    <a:bodyPr/>
                    <a:lstStyle/>
                    <a:p>
                      <a:pPr marL="0" marR="0">
                        <a:spcBef>
                          <a:spcPts val="0"/>
                        </a:spcBef>
                        <a:spcAft>
                          <a:spcPts val="0"/>
                        </a:spcAft>
                      </a:pPr>
                      <a:r>
                        <a:rPr lang="en-US" sz="1400" dirty="0">
                          <a:effectLst/>
                        </a:rPr>
                        <a:t>     Unknown # of Participants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092" marR="38092" marT="0" marB="0">
                    <a:lnT w="12700" cmpd="sng">
                      <a:noFill/>
                    </a:lnT>
                  </a:tcPr>
                </a:tc>
                <a:tc>
                  <a:txBody>
                    <a:bodyPr/>
                    <a:lstStyle/>
                    <a:p>
                      <a:pPr marL="0" marR="0" algn="r">
                        <a:lnSpc>
                          <a:spcPct val="200000"/>
                        </a:lnSpc>
                        <a:spcBef>
                          <a:spcPts val="0"/>
                        </a:spcBef>
                        <a:spcAft>
                          <a:spcPts val="0"/>
                        </a:spcAft>
                      </a:pPr>
                      <a:r>
                        <a:rPr lang="en-US" sz="1400" dirty="0">
                          <a:effectLst/>
                        </a:rPr>
                        <a:t>6 (15.4%)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092" marR="38092" marT="0" marB="0">
                    <a:lnT w="12700" cmpd="sng">
                      <a:noFill/>
                    </a:lnT>
                  </a:tcPr>
                </a:tc>
                <a:extLst>
                  <a:ext uri="{0D108BD9-81ED-4DB2-BD59-A6C34878D82A}">
                    <a16:rowId xmlns:a16="http://schemas.microsoft.com/office/drawing/2014/main" val="509233474"/>
                  </a:ext>
                </a:extLst>
              </a:tr>
            </a:tbl>
          </a:graphicData>
        </a:graphic>
      </p:graphicFrame>
    </p:spTree>
    <p:extLst>
      <p:ext uri="{BB962C8B-B14F-4D97-AF65-F5344CB8AC3E}">
        <p14:creationId xmlns:p14="http://schemas.microsoft.com/office/powerpoint/2010/main" val="3600180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b="1" dirty="0"/>
              <a:t>Statement:  It is difficult to use all of my Fruit and Vegetable Benefit during the month.</a:t>
            </a:r>
            <a:endParaRPr lang="en-US" sz="2400" dirty="0"/>
          </a:p>
        </p:txBody>
      </p:sp>
      <p:pic>
        <p:nvPicPr>
          <p:cNvPr id="4" name="Content Placeholder 3"/>
          <p:cNvPicPr>
            <a:picLocks noGrp="1"/>
          </p:cNvPicPr>
          <p:nvPr>
            <p:ph type="chart" sz="quarter" idx="11"/>
          </p:nvPr>
        </p:nvPicPr>
        <p:blipFill rotWithShape="1">
          <a:blip r:embed="rId2">
            <a:extLst>
              <a:ext uri="{28A0092B-C50C-407E-A947-70E740481C1C}">
                <a14:useLocalDpi xmlns:a14="http://schemas.microsoft.com/office/drawing/2010/main" val="0"/>
              </a:ext>
            </a:extLst>
          </a:blip>
          <a:stretch/>
        </p:blipFill>
        <p:spPr bwMode="auto">
          <a:xfrm>
            <a:off x="903768" y="1389506"/>
            <a:ext cx="7223296" cy="47880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6813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21598-603B-4F75-9D8B-CD7F4C85F196}"/>
              </a:ext>
            </a:extLst>
          </p:cNvPr>
          <p:cNvSpPr>
            <a:spLocks noGrp="1"/>
          </p:cNvSpPr>
          <p:nvPr>
            <p:ph type="title"/>
          </p:nvPr>
        </p:nvSpPr>
        <p:spPr/>
        <p:txBody>
          <a:bodyPr/>
          <a:lstStyle/>
          <a:p>
            <a:r>
              <a:rPr lang="en-US" dirty="0"/>
              <a:t>Learning Objectives</a:t>
            </a:r>
          </a:p>
        </p:txBody>
      </p:sp>
      <p:sp>
        <p:nvSpPr>
          <p:cNvPr id="3" name="Text Placeholder 2">
            <a:extLst>
              <a:ext uri="{FF2B5EF4-FFF2-40B4-BE49-F238E27FC236}">
                <a16:creationId xmlns:a16="http://schemas.microsoft.com/office/drawing/2014/main" id="{C93187F7-74B5-41FA-85D1-65927F06522C}"/>
              </a:ext>
            </a:extLst>
          </p:cNvPr>
          <p:cNvSpPr>
            <a:spLocks noGrp="1"/>
          </p:cNvSpPr>
          <p:nvPr>
            <p:ph type="body" sz="quarter" idx="10"/>
          </p:nvPr>
        </p:nvSpPr>
        <p:spPr/>
        <p:txBody>
          <a:bodyPr/>
          <a:lstStyle/>
          <a:p>
            <a:r>
              <a:rPr lang="en-US" dirty="0"/>
              <a:t>At the end of the session attendees will be able to:</a:t>
            </a:r>
          </a:p>
          <a:p>
            <a:endParaRPr lang="en-US" dirty="0"/>
          </a:p>
          <a:p>
            <a:pPr marL="457200" indent="-457200">
              <a:buFont typeface="+mj-lt"/>
              <a:buAutoNum type="arabicPeriod"/>
            </a:pPr>
            <a:r>
              <a:rPr lang="en-US" dirty="0"/>
              <a:t>Describe the perceived benefits and challenges of using eWIC benefits for a select group of WIC participants from Baltimore.</a:t>
            </a:r>
          </a:p>
          <a:p>
            <a:pPr marL="457200" indent="-457200">
              <a:buFont typeface="+mj-lt"/>
              <a:buAutoNum type="arabicPeriod"/>
            </a:pPr>
            <a:endParaRPr lang="en-US" dirty="0"/>
          </a:p>
          <a:p>
            <a:pPr marL="457200" indent="-457200">
              <a:buFont typeface="+mj-lt"/>
              <a:buAutoNum type="arabicPeriod"/>
            </a:pPr>
            <a:r>
              <a:rPr lang="en-US" dirty="0"/>
              <a:t>Examine group differences in fruit and vegetable redemption rates by WIC participant category, number of WIC participants in the household and language.</a:t>
            </a:r>
          </a:p>
          <a:p>
            <a:endParaRPr lang="en-US" dirty="0"/>
          </a:p>
        </p:txBody>
      </p:sp>
    </p:spTree>
    <p:extLst>
      <p:ext uri="{BB962C8B-B14F-4D97-AF65-F5344CB8AC3E}">
        <p14:creationId xmlns:p14="http://schemas.microsoft.com/office/powerpoint/2010/main" val="3676908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b="1" dirty="0"/>
              <a:t>Statement:  I find it hard to figure out how much an item costs when it’s priced per pound.</a:t>
            </a:r>
            <a:br>
              <a:rPr lang="en-US" sz="2400" dirty="0"/>
            </a:br>
            <a:endParaRPr lang="en-US" sz="2400" dirty="0"/>
          </a:p>
        </p:txBody>
      </p:sp>
      <p:pic>
        <p:nvPicPr>
          <p:cNvPr id="4" name="Picture 3"/>
          <p:cNvPicPr/>
          <p:nvPr/>
        </p:nvPicPr>
        <p:blipFill rotWithShape="1">
          <a:blip r:embed="rId2">
            <a:extLst>
              <a:ext uri="{28A0092B-C50C-407E-A947-70E740481C1C}">
                <a14:useLocalDpi xmlns:a14="http://schemas.microsoft.com/office/drawing/2010/main" val="0"/>
              </a:ext>
            </a:extLst>
          </a:blip>
          <a:srcRect l="7025" t="3699" r="5087"/>
          <a:stretch/>
        </p:blipFill>
        <p:spPr bwMode="auto">
          <a:xfrm>
            <a:off x="1350336" y="1339703"/>
            <a:ext cx="6251944" cy="48909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54467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Suggestions from WIC Participants</a:t>
            </a:r>
          </a:p>
        </p:txBody>
      </p:sp>
      <p:sp>
        <p:nvSpPr>
          <p:cNvPr id="3" name="Content Placeholder 2"/>
          <p:cNvSpPr>
            <a:spLocks noGrp="1"/>
          </p:cNvSpPr>
          <p:nvPr>
            <p:ph type="body" sz="quarter" idx="10"/>
          </p:nvPr>
        </p:nvSpPr>
        <p:spPr>
          <a:xfrm>
            <a:off x="472140" y="2119265"/>
            <a:ext cx="7778458" cy="4096328"/>
          </a:xfrm>
        </p:spPr>
        <p:txBody>
          <a:bodyPr>
            <a:normAutofit/>
          </a:bodyPr>
          <a:lstStyle/>
          <a:p>
            <a:pPr marL="285750" lvl="0" indent="-285750">
              <a:buFont typeface="Arial" panose="020B0604020202020204" pitchFamily="34" charset="0"/>
              <a:buChar char="•"/>
            </a:pPr>
            <a:r>
              <a:rPr lang="en-US" sz="2800" dirty="0"/>
              <a:t>“Specified list of items online for easier access”</a:t>
            </a:r>
          </a:p>
          <a:p>
            <a:pPr marL="285750" lvl="0" indent="-285750">
              <a:buFont typeface="Arial" panose="020B0604020202020204" pitchFamily="34" charset="0"/>
              <a:buChar char="•"/>
            </a:pPr>
            <a:r>
              <a:rPr lang="en-US" sz="2800" dirty="0"/>
              <a:t>Informed store employees (confusion about the qualified foods)</a:t>
            </a:r>
          </a:p>
          <a:p>
            <a:pPr marL="285750" lvl="0" indent="-285750">
              <a:buFont typeface="Arial" panose="020B0604020202020204" pitchFamily="34" charset="0"/>
              <a:buChar char="•"/>
            </a:pPr>
            <a:r>
              <a:rPr lang="en-US" sz="2800" dirty="0"/>
              <a:t>“Easier when you remember how much money is remaining, challenging when you don’t”</a:t>
            </a:r>
          </a:p>
          <a:p>
            <a:pPr marL="285750" lvl="0" indent="-285750">
              <a:buFont typeface="Arial" panose="020B0604020202020204" pitchFamily="34" charset="0"/>
              <a:buChar char="•"/>
            </a:pPr>
            <a:r>
              <a:rPr lang="en-US" sz="2800" dirty="0"/>
              <a:t>Ability to buy f/v in any store </a:t>
            </a:r>
          </a:p>
        </p:txBody>
      </p:sp>
    </p:spTree>
    <p:extLst>
      <p:ext uri="{BB962C8B-B14F-4D97-AF65-F5344CB8AC3E}">
        <p14:creationId xmlns:p14="http://schemas.microsoft.com/office/powerpoint/2010/main" val="1651759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Groups to Target and </a:t>
            </a:r>
            <a:br>
              <a:rPr lang="en-US" dirty="0"/>
            </a:br>
            <a:r>
              <a:rPr lang="en-US" dirty="0"/>
              <a:t>How We Can Help </a:t>
            </a:r>
          </a:p>
        </p:txBody>
      </p:sp>
      <p:sp>
        <p:nvSpPr>
          <p:cNvPr id="3" name="Content Placeholder 2"/>
          <p:cNvSpPr>
            <a:spLocks noGrp="1"/>
          </p:cNvSpPr>
          <p:nvPr>
            <p:ph type="body" sz="quarter" idx="10"/>
          </p:nvPr>
        </p:nvSpPr>
        <p:spPr>
          <a:xfrm>
            <a:off x="659601" y="2140948"/>
            <a:ext cx="3719512" cy="726415"/>
          </a:xfrm>
        </p:spPr>
        <p:txBody>
          <a:bodyPr/>
          <a:lstStyle/>
          <a:p>
            <a:r>
              <a:rPr lang="en-US" sz="1800" b="1" dirty="0"/>
              <a:t>Potential Groups to Target:  </a:t>
            </a:r>
            <a:endParaRPr lang="en-US" sz="1800" dirty="0"/>
          </a:p>
          <a:p>
            <a:pPr lvl="1"/>
            <a:r>
              <a:rPr lang="en-US" sz="1800" dirty="0"/>
              <a:t>Larger families </a:t>
            </a:r>
          </a:p>
          <a:p>
            <a:pPr lvl="1"/>
            <a:r>
              <a:rPr lang="en-US" sz="1800" dirty="0"/>
              <a:t>Pregnant and partially breastfeeding moms </a:t>
            </a:r>
          </a:p>
          <a:p>
            <a:r>
              <a:rPr lang="en-US" sz="1800" b="1" dirty="0"/>
              <a:t>Ways we can help:</a:t>
            </a:r>
            <a:endParaRPr lang="en-US" sz="1800" dirty="0"/>
          </a:p>
          <a:p>
            <a:pPr lvl="1"/>
            <a:r>
              <a:rPr lang="en-US" sz="1800" dirty="0"/>
              <a:t>Help participants set up and use the phone application </a:t>
            </a:r>
          </a:p>
          <a:p>
            <a:pPr lvl="1"/>
            <a:r>
              <a:rPr lang="en-US" sz="1800" dirty="0"/>
              <a:t>Provide food suggestions that will help them use up their remaining money </a:t>
            </a:r>
          </a:p>
          <a:p>
            <a:endParaRPr lang="en-US" dirty="0"/>
          </a:p>
        </p:txBody>
      </p:sp>
      <p:pic>
        <p:nvPicPr>
          <p:cNvPr id="4" name="Picture 3"/>
          <p:cNvPicPr>
            <a:picLocks noChangeAspect="1"/>
          </p:cNvPicPr>
          <p:nvPr/>
        </p:nvPicPr>
        <p:blipFill>
          <a:blip r:embed="rId2"/>
          <a:stretch>
            <a:fillRect/>
          </a:stretch>
        </p:blipFill>
        <p:spPr>
          <a:xfrm>
            <a:off x="5869949" y="1516275"/>
            <a:ext cx="2593567" cy="4620722"/>
          </a:xfrm>
          <a:prstGeom prst="rect">
            <a:avLst/>
          </a:prstGeom>
        </p:spPr>
      </p:pic>
    </p:spTree>
    <p:extLst>
      <p:ext uri="{BB962C8B-B14F-4D97-AF65-F5344CB8AC3E}">
        <p14:creationId xmlns:p14="http://schemas.microsoft.com/office/powerpoint/2010/main" val="2042037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9000F3-1EF5-4943-8ACF-9C29FB6FEFA6}"/>
              </a:ext>
            </a:extLst>
          </p:cNvPr>
          <p:cNvSpPr>
            <a:spLocks noGrp="1"/>
          </p:cNvSpPr>
          <p:nvPr>
            <p:ph type="title"/>
          </p:nvPr>
        </p:nvSpPr>
        <p:spPr/>
        <p:txBody>
          <a:bodyPr/>
          <a:lstStyle/>
          <a:p>
            <a:r>
              <a:rPr lang="en-US" dirty="0"/>
              <a:t>Lessons Learned</a:t>
            </a:r>
          </a:p>
        </p:txBody>
      </p:sp>
      <p:sp>
        <p:nvSpPr>
          <p:cNvPr id="8" name="Text Placeholder 7">
            <a:extLst>
              <a:ext uri="{FF2B5EF4-FFF2-40B4-BE49-F238E27FC236}">
                <a16:creationId xmlns:a16="http://schemas.microsoft.com/office/drawing/2014/main" id="{1CEEA6F7-AF48-4208-9285-289F2DBAAA33}"/>
              </a:ext>
            </a:extLst>
          </p:cNvPr>
          <p:cNvSpPr>
            <a:spLocks noGrp="1"/>
          </p:cNvSpPr>
          <p:nvPr>
            <p:ph type="body" sz="quarter" idx="10"/>
          </p:nvPr>
        </p:nvSpPr>
        <p:spPr>
          <a:xfrm>
            <a:off x="472140" y="1516275"/>
            <a:ext cx="7778458" cy="4096328"/>
          </a:xfrm>
        </p:spPr>
        <p:txBody>
          <a:bodyPr/>
          <a:lstStyle/>
          <a:p>
            <a:pPr marL="342900" indent="-342900">
              <a:buFont typeface="Arial" panose="020B0604020202020204" pitchFamily="34" charset="0"/>
              <a:buChar char="•"/>
            </a:pPr>
            <a:r>
              <a:rPr lang="en-US" sz="2800" dirty="0"/>
              <a:t>Education for participants and vendors about the check-out experience </a:t>
            </a:r>
          </a:p>
          <a:p>
            <a:pPr marL="1200150" lvl="1" indent="-457200">
              <a:buFont typeface="Arial" panose="020B0604020202020204" pitchFamily="34" charset="0"/>
              <a:buChar char="•"/>
            </a:pPr>
            <a:r>
              <a:rPr lang="en-US" sz="3200" dirty="0"/>
              <a:t>mock shopping scenarios</a:t>
            </a:r>
          </a:p>
          <a:p>
            <a:pPr marL="342900" indent="-342900">
              <a:buFont typeface="Arial" panose="020B0604020202020204" pitchFamily="34" charset="0"/>
              <a:buChar char="•"/>
            </a:pPr>
            <a:r>
              <a:rPr lang="en-US" sz="2800" dirty="0"/>
              <a:t>Use of new technologies </a:t>
            </a:r>
          </a:p>
          <a:p>
            <a:pPr marL="1085850" lvl="1" indent="-342900">
              <a:buFont typeface="Arial" panose="020B0604020202020204" pitchFamily="34" charset="0"/>
              <a:buChar char="•"/>
            </a:pPr>
            <a:r>
              <a:rPr lang="en-US" sz="3200" dirty="0"/>
              <a:t>create “push notifications” </a:t>
            </a:r>
          </a:p>
          <a:p>
            <a:pPr marL="1485900" lvl="2" indent="-342900">
              <a:buFont typeface="Arial" panose="020B0604020202020204" pitchFamily="34" charset="0"/>
              <a:buChar char="•"/>
            </a:pPr>
            <a:r>
              <a:rPr lang="en-US" sz="2800" dirty="0"/>
              <a:t>remaining benefits</a:t>
            </a:r>
          </a:p>
          <a:p>
            <a:pPr marL="1485900" lvl="2" indent="-342900">
              <a:buFont typeface="Arial" panose="020B0604020202020204" pitchFamily="34" charset="0"/>
              <a:buChar char="•"/>
            </a:pPr>
            <a:r>
              <a:rPr lang="en-US" sz="2800" dirty="0"/>
              <a:t>easy recipes that use F&amp;Vs.</a:t>
            </a:r>
          </a:p>
          <a:p>
            <a:pPr marL="342900" indent="-342900">
              <a:buFont typeface="Arial" panose="020B0604020202020204" pitchFamily="34" charset="0"/>
              <a:buChar char="•"/>
            </a:pPr>
            <a:r>
              <a:rPr lang="en-US" sz="2800" dirty="0"/>
              <a:t>Track redemption patterns through the use of eWIC</a:t>
            </a:r>
          </a:p>
        </p:txBody>
      </p:sp>
    </p:spTree>
    <p:extLst>
      <p:ext uri="{BB962C8B-B14F-4D97-AF65-F5344CB8AC3E}">
        <p14:creationId xmlns:p14="http://schemas.microsoft.com/office/powerpoint/2010/main" val="647377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92AEC-DACA-43AD-B3E4-C867DB337162}"/>
              </a:ext>
            </a:extLst>
          </p:cNvPr>
          <p:cNvSpPr>
            <a:spLocks noGrp="1"/>
          </p:cNvSpPr>
          <p:nvPr>
            <p:ph type="title" idx="4294967295"/>
          </p:nvPr>
        </p:nvSpPr>
        <p:spPr>
          <a:xfrm>
            <a:off x="285750" y="71438"/>
            <a:ext cx="8858250" cy="1143000"/>
          </a:xfrm>
          <a:prstGeom prst="rect">
            <a:avLst/>
          </a:prstGeom>
        </p:spPr>
        <p:txBody>
          <a:bodyPr>
            <a:normAutofit fontScale="90000"/>
          </a:bodyPr>
          <a:lstStyle/>
          <a:p>
            <a:r>
              <a:rPr lang="en-US" dirty="0"/>
              <a:t>Acknowledgments</a:t>
            </a:r>
            <a:br>
              <a:rPr lang="en-US" dirty="0"/>
            </a:br>
            <a:r>
              <a:rPr lang="en-US" dirty="0"/>
              <a:t>BFHI Evaluation Team</a:t>
            </a:r>
          </a:p>
        </p:txBody>
      </p:sp>
      <p:sp>
        <p:nvSpPr>
          <p:cNvPr id="5" name="Content Placeholder 4">
            <a:extLst>
              <a:ext uri="{FF2B5EF4-FFF2-40B4-BE49-F238E27FC236}">
                <a16:creationId xmlns:a16="http://schemas.microsoft.com/office/drawing/2014/main" id="{459C0274-617A-4278-81C5-025A8FA3401C}"/>
              </a:ext>
            </a:extLst>
          </p:cNvPr>
          <p:cNvSpPr>
            <a:spLocks noGrp="1"/>
          </p:cNvSpPr>
          <p:nvPr>
            <p:ph idx="4294967295"/>
          </p:nvPr>
        </p:nvSpPr>
        <p:spPr>
          <a:xfrm>
            <a:off x="0" y="1955800"/>
            <a:ext cx="4000500" cy="4243834"/>
          </a:xfrm>
          <a:prstGeom prst="rect">
            <a:avLst/>
          </a:prstGeom>
        </p:spPr>
        <p:txBody>
          <a:bodyPr>
            <a:normAutofit/>
          </a:bodyPr>
          <a:lstStyle/>
          <a:p>
            <a:r>
              <a:rPr lang="en-US" sz="3000" dirty="0"/>
              <a:t>Johns Hopkins </a:t>
            </a:r>
          </a:p>
          <a:p>
            <a:pPr marL="685800" lvl="2" indent="-393700"/>
            <a:r>
              <a:rPr lang="en-US" sz="2200" dirty="0"/>
              <a:t>Marycatherine Augustyn</a:t>
            </a:r>
          </a:p>
          <a:p>
            <a:pPr marL="685800" lvl="2" indent="-393700"/>
            <a:r>
              <a:rPr lang="en-US" sz="2200" dirty="0"/>
              <a:t>Patricia Bell-Waddy</a:t>
            </a:r>
          </a:p>
          <a:p>
            <a:pPr marL="685800" lvl="2" indent="-393700"/>
            <a:r>
              <a:rPr lang="en-US" sz="2200" dirty="0"/>
              <a:t>David Paige</a:t>
            </a:r>
          </a:p>
          <a:p>
            <a:pPr marL="685800" lvl="2" indent="-393700"/>
            <a:r>
              <a:rPr lang="en-US" sz="2200" dirty="0"/>
              <a:t>Johns Hopkins WIC staff</a:t>
            </a:r>
          </a:p>
          <a:p>
            <a:pPr marL="685800" lvl="2" indent="-393700"/>
            <a:r>
              <a:rPr lang="en-US" sz="2200" dirty="0"/>
              <a:t>WIC Participants</a:t>
            </a:r>
          </a:p>
          <a:p>
            <a:pPr marL="292100" lvl="1" indent="0">
              <a:buNone/>
            </a:pPr>
            <a:r>
              <a:rPr lang="en-US" sz="2600" u="sng" dirty="0"/>
              <a:t>Students</a:t>
            </a:r>
          </a:p>
          <a:p>
            <a:pPr marL="685800" lvl="2" indent="-393700"/>
            <a:r>
              <a:rPr lang="en-US" sz="2200" dirty="0"/>
              <a:t>Elizabeth Brown</a:t>
            </a:r>
          </a:p>
          <a:p>
            <a:pPr marL="685800" lvl="2" indent="-393700"/>
            <a:r>
              <a:rPr lang="en-US" sz="2200" dirty="0"/>
              <a:t>Emily Payne</a:t>
            </a:r>
          </a:p>
          <a:p>
            <a:pPr marL="685800" lvl="2" indent="-393700"/>
            <a:r>
              <a:rPr lang="en-US" sz="2200" dirty="0"/>
              <a:t>Dana Stretchberry</a:t>
            </a:r>
          </a:p>
          <a:p>
            <a:pPr marL="573074" lvl="2" indent="0">
              <a:buNone/>
            </a:pPr>
            <a:endParaRPr lang="en-US" sz="1500" dirty="0"/>
          </a:p>
          <a:p>
            <a:endParaRPr lang="en-US" dirty="0"/>
          </a:p>
        </p:txBody>
      </p:sp>
      <p:sp>
        <p:nvSpPr>
          <p:cNvPr id="4" name="Content Placeholder 3">
            <a:extLst>
              <a:ext uri="{FF2B5EF4-FFF2-40B4-BE49-F238E27FC236}">
                <a16:creationId xmlns:a16="http://schemas.microsoft.com/office/drawing/2014/main" id="{290009B5-22FC-49E6-9B07-207BA9F970D8}"/>
              </a:ext>
            </a:extLst>
          </p:cNvPr>
          <p:cNvSpPr>
            <a:spLocks noGrp="1"/>
          </p:cNvSpPr>
          <p:nvPr>
            <p:ph idx="4294967295"/>
          </p:nvPr>
        </p:nvSpPr>
        <p:spPr>
          <a:xfrm>
            <a:off x="4132263" y="1955800"/>
            <a:ext cx="5011737" cy="2811463"/>
          </a:xfrm>
          <a:prstGeom prst="rect">
            <a:avLst/>
          </a:prstGeom>
          <a:ln>
            <a:noFill/>
          </a:ln>
        </p:spPr>
        <p:txBody>
          <a:bodyPr anchor="t">
            <a:normAutofit fontScale="92500" lnSpcReduction="10000"/>
          </a:bodyPr>
          <a:lstStyle/>
          <a:p>
            <a:r>
              <a:rPr lang="en-US" dirty="0"/>
              <a:t>Baltimore Food Policy Initiative</a:t>
            </a:r>
          </a:p>
          <a:p>
            <a:pPr marL="571500" lvl="2" indent="-228600"/>
            <a:r>
              <a:rPr lang="en-US" dirty="0"/>
              <a:t>Alice Huang</a:t>
            </a:r>
          </a:p>
          <a:p>
            <a:pPr marL="571500" lvl="2" indent="-228600"/>
            <a:r>
              <a:rPr lang="en-US" dirty="0"/>
              <a:t> Kristin Dawson, and the rest of the Baltimore Food Policy Initiative</a:t>
            </a:r>
          </a:p>
          <a:p>
            <a:pPr marL="571500" lvl="2" indent="-228600"/>
            <a:r>
              <a:rPr lang="en-US" dirty="0"/>
              <a:t>Chon Tomlin and the participating grocery store employees </a:t>
            </a:r>
          </a:p>
        </p:txBody>
      </p:sp>
      <p:sp>
        <p:nvSpPr>
          <p:cNvPr id="3" name="Rectangle 2">
            <a:extLst>
              <a:ext uri="{FF2B5EF4-FFF2-40B4-BE49-F238E27FC236}">
                <a16:creationId xmlns:a16="http://schemas.microsoft.com/office/drawing/2014/main" id="{117BDCBF-6DB9-4850-ACAB-B38D672987FA}"/>
              </a:ext>
            </a:extLst>
          </p:cNvPr>
          <p:cNvSpPr/>
          <p:nvPr/>
        </p:nvSpPr>
        <p:spPr>
          <a:xfrm>
            <a:off x="4348920" y="4906714"/>
            <a:ext cx="4572000" cy="1384995"/>
          </a:xfrm>
          <a:prstGeom prst="rect">
            <a:avLst/>
          </a:prstGeom>
        </p:spPr>
        <p:txBody>
          <a:bodyPr>
            <a:spAutoFit/>
          </a:bodyPr>
          <a:lstStyle/>
          <a:p>
            <a:r>
              <a:rPr lang="en-US" sz="1400" dirty="0"/>
              <a:t>This study was supported by the Maryland State Department of Health and Mental Hygiene, the Maryland WIC Program, and the Johns Hopkins WIC Program in collaboration with the Office of Sustainability, Department of Planning, Baltimore City Health Department, and Baltimore Development Corporation. </a:t>
            </a:r>
          </a:p>
        </p:txBody>
      </p:sp>
    </p:spTree>
    <p:extLst>
      <p:ext uri="{BB962C8B-B14F-4D97-AF65-F5344CB8AC3E}">
        <p14:creationId xmlns:p14="http://schemas.microsoft.com/office/powerpoint/2010/main" val="825446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110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1EF48-508B-4CD6-B1C4-FDC3154DA8F8}"/>
              </a:ext>
            </a:extLst>
          </p:cNvPr>
          <p:cNvSpPr>
            <a:spLocks noGrp="1"/>
          </p:cNvSpPr>
          <p:nvPr>
            <p:ph type="title"/>
          </p:nvPr>
        </p:nvSpPr>
        <p:spPr/>
        <p:txBody>
          <a:bodyPr/>
          <a:lstStyle/>
          <a:p>
            <a:r>
              <a:rPr lang="en-US" sz="4000" dirty="0"/>
              <a:t>WIC Fruit and Vegetable Benefits</a:t>
            </a:r>
          </a:p>
        </p:txBody>
      </p:sp>
      <p:sp>
        <p:nvSpPr>
          <p:cNvPr id="3" name="Text Placeholder 2">
            <a:extLst>
              <a:ext uri="{FF2B5EF4-FFF2-40B4-BE49-F238E27FC236}">
                <a16:creationId xmlns:a16="http://schemas.microsoft.com/office/drawing/2014/main" id="{A66726AC-AAFD-4EDC-9A5A-2E8565ADE1EB}"/>
              </a:ext>
            </a:extLst>
          </p:cNvPr>
          <p:cNvSpPr>
            <a:spLocks noGrp="1"/>
          </p:cNvSpPr>
          <p:nvPr>
            <p:ph type="body" sz="quarter" idx="10"/>
          </p:nvPr>
        </p:nvSpPr>
        <p:spPr/>
        <p:txBody>
          <a:bodyPr/>
          <a:lstStyle/>
          <a:p>
            <a:pPr marL="342900" indent="-342900">
              <a:buFont typeface="Arial" panose="020B0604020202020204" pitchFamily="34" charset="0"/>
              <a:buChar char="•"/>
            </a:pPr>
            <a:r>
              <a:rPr lang="en-US" dirty="0"/>
              <a:t>In 2009, the fruit and vegetable benefit was added to WIC food packages.</a:t>
            </a:r>
            <a:r>
              <a:rPr lang="en-US" baseline="30000" dirty="0"/>
              <a:t>1</a:t>
            </a:r>
            <a:endParaRPr lang="en-US" dirty="0"/>
          </a:p>
          <a:p>
            <a:pPr marL="1085850" lvl="1" indent="-342900">
              <a:buFont typeface="Arial" panose="020B0604020202020204" pitchFamily="34" charset="0"/>
              <a:buChar char="•"/>
            </a:pPr>
            <a:r>
              <a:rPr lang="en-US" dirty="0"/>
              <a:t>Cash value vouchers</a:t>
            </a:r>
          </a:p>
          <a:p>
            <a:pPr marL="1085850" lvl="1" indent="-342900">
              <a:buFont typeface="Arial" panose="020B0604020202020204" pitchFamily="34" charset="0"/>
              <a:buChar char="•"/>
            </a:pPr>
            <a:r>
              <a:rPr lang="en-US" dirty="0"/>
              <a:t>Electronic Benefit</a:t>
            </a:r>
          </a:p>
          <a:p>
            <a:pPr marL="342900" indent="-342900">
              <a:buFont typeface="Arial" panose="020B0604020202020204" pitchFamily="34" charset="0"/>
              <a:buChar char="•"/>
            </a:pPr>
            <a:r>
              <a:rPr lang="en-US" dirty="0"/>
              <a:t>Increases fruit and vegetable consumption</a:t>
            </a:r>
            <a:r>
              <a:rPr lang="en-US" baseline="30000" dirty="0"/>
              <a:t>2</a:t>
            </a:r>
            <a:endParaRPr lang="en-US" dirty="0"/>
          </a:p>
          <a:p>
            <a:pPr marL="342900" indent="-342900">
              <a:buFont typeface="Arial" panose="020B0604020202020204" pitchFamily="34" charset="0"/>
              <a:buChar char="•"/>
            </a:pPr>
            <a:r>
              <a:rPr lang="en-US" dirty="0"/>
              <a:t>Improves access to healthy foods in urban areas</a:t>
            </a:r>
            <a:r>
              <a:rPr lang="en-US" baseline="30000" dirty="0"/>
              <a:t>3</a:t>
            </a:r>
            <a:endParaRPr lang="en-US" dirty="0"/>
          </a:p>
        </p:txBody>
      </p:sp>
      <p:sp>
        <p:nvSpPr>
          <p:cNvPr id="4" name="TextBox 3">
            <a:extLst>
              <a:ext uri="{FF2B5EF4-FFF2-40B4-BE49-F238E27FC236}">
                <a16:creationId xmlns:a16="http://schemas.microsoft.com/office/drawing/2014/main" id="{4538E3DD-62AD-494B-B1E3-A4BF074D5893}"/>
              </a:ext>
            </a:extLst>
          </p:cNvPr>
          <p:cNvSpPr txBox="1"/>
          <p:nvPr/>
        </p:nvSpPr>
        <p:spPr>
          <a:xfrm>
            <a:off x="110982" y="5551058"/>
            <a:ext cx="8695561" cy="830997"/>
          </a:xfrm>
          <a:prstGeom prst="rect">
            <a:avLst/>
          </a:prstGeom>
          <a:noFill/>
        </p:spPr>
        <p:txBody>
          <a:bodyPr wrap="square" rtlCol="0">
            <a:spAutoFit/>
          </a:bodyPr>
          <a:lstStyle/>
          <a:p>
            <a:r>
              <a:rPr lang="en-US" sz="1200" dirty="0"/>
              <a:t>Source: </a:t>
            </a:r>
            <a:r>
              <a:rPr lang="en-US" sz="1200" baseline="30000" dirty="0"/>
              <a:t>1</a:t>
            </a:r>
            <a:r>
              <a:rPr lang="en-US" sz="1200" dirty="0"/>
              <a:t>McBride E, et al. (2007) Cash Value Voucher Report. Available at: </a:t>
            </a:r>
            <a:r>
              <a:rPr lang="en-US" sz="1200" dirty="0">
                <a:hlinkClick r:id="rId2"/>
              </a:rPr>
              <a:t>http://www.fns.usda.gov/wic/cash-value-voucher-report. Accessed August 31</a:t>
            </a:r>
            <a:r>
              <a:rPr lang="en-US" sz="1200" dirty="0"/>
              <a:t>, 2018.</a:t>
            </a:r>
          </a:p>
          <a:p>
            <a:r>
              <a:rPr lang="en-US" sz="1200" baseline="30000" dirty="0"/>
              <a:t>2</a:t>
            </a:r>
            <a:r>
              <a:rPr lang="en-US" sz="1200" dirty="0"/>
              <a:t>Herman DR, et al. (2008). Am J Public Health. 2008;98:98–105.</a:t>
            </a:r>
          </a:p>
          <a:p>
            <a:r>
              <a:rPr lang="en-US" sz="1200" baseline="30000" dirty="0"/>
              <a:t>3</a:t>
            </a:r>
            <a:r>
              <a:rPr lang="en-US" sz="1200" dirty="0"/>
              <a:t>Andreyeva T, et al. (2012). J Acad Nutr Diet. 2012;112:850–858.</a:t>
            </a:r>
            <a:endParaRPr lang="en-US" dirty="0"/>
          </a:p>
        </p:txBody>
      </p:sp>
      <p:pic>
        <p:nvPicPr>
          <p:cNvPr id="5" name="Picture 4">
            <a:extLst>
              <a:ext uri="{FF2B5EF4-FFF2-40B4-BE49-F238E27FC236}">
                <a16:creationId xmlns:a16="http://schemas.microsoft.com/office/drawing/2014/main" id="{B6EAC57F-1E91-4B03-A3AB-3CCB5B5AC708}"/>
              </a:ext>
            </a:extLst>
          </p:cNvPr>
          <p:cNvPicPr>
            <a:picLocks noChangeAspect="1"/>
          </p:cNvPicPr>
          <p:nvPr/>
        </p:nvPicPr>
        <p:blipFill>
          <a:blip r:embed="rId3"/>
          <a:stretch>
            <a:fillRect/>
          </a:stretch>
        </p:blipFill>
        <p:spPr>
          <a:xfrm>
            <a:off x="1235075" y="3865132"/>
            <a:ext cx="2905125" cy="1571625"/>
          </a:xfrm>
          <a:prstGeom prst="rect">
            <a:avLst/>
          </a:prstGeom>
        </p:spPr>
      </p:pic>
      <p:pic>
        <p:nvPicPr>
          <p:cNvPr id="6" name="Picture 5">
            <a:extLst>
              <a:ext uri="{FF2B5EF4-FFF2-40B4-BE49-F238E27FC236}">
                <a16:creationId xmlns:a16="http://schemas.microsoft.com/office/drawing/2014/main" id="{7AC4323F-B240-4887-87B2-168A93218193}"/>
              </a:ext>
            </a:extLst>
          </p:cNvPr>
          <p:cNvPicPr>
            <a:picLocks noChangeAspect="1"/>
          </p:cNvPicPr>
          <p:nvPr/>
        </p:nvPicPr>
        <p:blipFill>
          <a:blip r:embed="rId4"/>
          <a:stretch>
            <a:fillRect/>
          </a:stretch>
        </p:blipFill>
        <p:spPr>
          <a:xfrm>
            <a:off x="4586940" y="3619145"/>
            <a:ext cx="2620519" cy="2063600"/>
          </a:xfrm>
          <a:prstGeom prst="rect">
            <a:avLst/>
          </a:prstGeom>
        </p:spPr>
      </p:pic>
    </p:spTree>
    <p:extLst>
      <p:ext uri="{BB962C8B-B14F-4D97-AF65-F5344CB8AC3E}">
        <p14:creationId xmlns:p14="http://schemas.microsoft.com/office/powerpoint/2010/main" val="3009597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C1660-258F-45DA-BDC8-0FFEB12E09E1}"/>
              </a:ext>
            </a:extLst>
          </p:cNvPr>
          <p:cNvSpPr>
            <a:spLocks noGrp="1"/>
          </p:cNvSpPr>
          <p:nvPr>
            <p:ph type="title"/>
          </p:nvPr>
        </p:nvSpPr>
        <p:spPr>
          <a:xfrm>
            <a:off x="476542" y="211230"/>
            <a:ext cx="8229600" cy="1143000"/>
          </a:xfrm>
        </p:spPr>
        <p:txBody>
          <a:bodyPr/>
          <a:lstStyle/>
          <a:p>
            <a:r>
              <a:rPr lang="en-US" sz="3200" dirty="0"/>
              <a:t>Fruit and Vegetable Benefit Redemption in the WIC Population</a:t>
            </a:r>
          </a:p>
        </p:txBody>
      </p:sp>
      <p:sp>
        <p:nvSpPr>
          <p:cNvPr id="3" name="Text Placeholder 2">
            <a:extLst>
              <a:ext uri="{FF2B5EF4-FFF2-40B4-BE49-F238E27FC236}">
                <a16:creationId xmlns:a16="http://schemas.microsoft.com/office/drawing/2014/main" id="{C64D4989-31C6-4406-92BA-59DF7A65AD3D}"/>
              </a:ext>
            </a:extLst>
          </p:cNvPr>
          <p:cNvSpPr>
            <a:spLocks noGrp="1"/>
          </p:cNvSpPr>
          <p:nvPr>
            <p:ph type="body" sz="quarter" idx="10"/>
          </p:nvPr>
        </p:nvSpPr>
        <p:spPr>
          <a:xfrm>
            <a:off x="476542" y="1354230"/>
            <a:ext cx="7778458" cy="3968228"/>
          </a:xfrm>
        </p:spPr>
        <p:txBody>
          <a:bodyPr/>
          <a:lstStyle/>
          <a:p>
            <a:r>
              <a:rPr lang="en-US" dirty="0"/>
              <a:t>Redemption rates are lower than expected</a:t>
            </a:r>
          </a:p>
          <a:p>
            <a:pPr marL="457200" indent="-457200">
              <a:buFont typeface="Arial" panose="020B0604020202020204" pitchFamily="34" charset="0"/>
              <a:buChar char="•"/>
            </a:pPr>
            <a:r>
              <a:rPr lang="en-US" dirty="0"/>
              <a:t>In 2015, Baltimore, only about 67% of WIC CVVs are redeemed for their full value</a:t>
            </a:r>
            <a:r>
              <a:rPr lang="en-US" baseline="30000" dirty="0"/>
              <a:t>1</a:t>
            </a:r>
          </a:p>
          <a:p>
            <a:pPr marL="457200" indent="-457200">
              <a:buFont typeface="Arial" panose="020B0604020202020204" pitchFamily="34" charset="0"/>
              <a:buChar char="•"/>
            </a:pPr>
            <a:r>
              <a:rPr lang="en-US" dirty="0"/>
              <a:t>In 2015, in Virginia, 72% of WIC CVVs were redeemed. Black and SNAP participants with lower redemption rates</a:t>
            </a:r>
            <a:r>
              <a:rPr lang="en-US" baseline="30000" dirty="0"/>
              <a:t>2</a:t>
            </a:r>
          </a:p>
          <a:p>
            <a:pPr marL="463550" indent="-463550">
              <a:buFont typeface="Arial" panose="020B0604020202020204" pitchFamily="34" charset="0"/>
              <a:buChar char="•"/>
            </a:pPr>
            <a:r>
              <a:rPr lang="en-US" dirty="0"/>
              <a:t>In 2011, American Indian and Alaskan Native participants had the highest non-redemption and the lowest full redemption of FV benefits  among all racial and ethnic groups in Wisconsin.</a:t>
            </a:r>
            <a:r>
              <a:rPr lang="en-US" baseline="30000" dirty="0"/>
              <a:t>3</a:t>
            </a:r>
            <a:endParaRPr lang="en-US" dirty="0"/>
          </a:p>
          <a:p>
            <a:pPr marL="463550" indent="-463550">
              <a:buFont typeface="Arial" panose="020B0604020202020204" pitchFamily="34" charset="0"/>
              <a:buChar char="•"/>
            </a:pPr>
            <a:r>
              <a:rPr lang="en-US" dirty="0"/>
              <a:t>In 2011, disparities in CVV redemption in Washington State for tribal reservation WIC clinics compared to non-tribal clinics</a:t>
            </a:r>
            <a:r>
              <a:rPr lang="en-US" baseline="30000" dirty="0"/>
              <a:t>4</a:t>
            </a:r>
            <a:endParaRPr lang="en-US" dirty="0"/>
          </a:p>
          <a:p>
            <a:endParaRPr lang="en-US" dirty="0"/>
          </a:p>
        </p:txBody>
      </p:sp>
      <p:sp>
        <p:nvSpPr>
          <p:cNvPr id="4" name="Rectangle 3">
            <a:extLst>
              <a:ext uri="{FF2B5EF4-FFF2-40B4-BE49-F238E27FC236}">
                <a16:creationId xmlns:a16="http://schemas.microsoft.com/office/drawing/2014/main" id="{DEAC0098-1564-47F2-89FD-2B2D2124EC7E}"/>
              </a:ext>
            </a:extLst>
          </p:cNvPr>
          <p:cNvSpPr/>
          <p:nvPr/>
        </p:nvSpPr>
        <p:spPr>
          <a:xfrm>
            <a:off x="38684" y="5447755"/>
            <a:ext cx="8667458" cy="1287532"/>
          </a:xfrm>
          <a:prstGeom prst="rect">
            <a:avLst/>
          </a:prstGeom>
        </p:spPr>
        <p:txBody>
          <a:bodyPr wrap="square">
            <a:spAutoFit/>
          </a:bodyPr>
          <a:lstStyle/>
          <a:p>
            <a:r>
              <a:rPr lang="en-US" sz="900" dirty="0"/>
              <a:t>Source:</a:t>
            </a:r>
            <a:r>
              <a:rPr lang="en-US" sz="900" baseline="30000" dirty="0"/>
              <a:t>1</a:t>
            </a:r>
            <a:r>
              <a:rPr lang="en-US" sz="900" dirty="0"/>
              <a:t>Paige, D. M., Gross, S.M, &amp; Bondy, A. (2015). Baltimore City Needs Assessment May 15, 2015 (Rep.). Baltimore, MD.</a:t>
            </a:r>
          </a:p>
          <a:p>
            <a:r>
              <a:rPr lang="en-US" sz="900" baseline="30000" dirty="0"/>
              <a:t>2</a:t>
            </a:r>
            <a:r>
              <a:rPr lang="en-US" sz="900" b="1" dirty="0"/>
              <a:t>Zhang</a:t>
            </a:r>
            <a:r>
              <a:rPr lang="en-US" sz="900" dirty="0"/>
              <a:t>,Q. and </a:t>
            </a:r>
            <a:r>
              <a:rPr lang="en-US" sz="900" b="1" dirty="0"/>
              <a:t>Tang</a:t>
            </a:r>
            <a:r>
              <a:rPr lang="en-US" sz="900" dirty="0"/>
              <a:t>,C. (2016). Understanding WIC Fruits and Vegetables Redemption in Virginia  http://www.nationalacademies.org/hmd/Activities/Nutrition/ReviewWICFoodPackages/2016-JUNE-29/Videos/Primary%20Session/6-Tang-Zhang-Video.aspx (Last accessed 08/31/18)</a:t>
            </a:r>
          </a:p>
          <a:p>
            <a:r>
              <a:rPr lang="en-US" sz="900" baseline="30000" dirty="0"/>
              <a:t>3</a:t>
            </a:r>
            <a:r>
              <a:rPr lang="en-US" sz="900" dirty="0"/>
              <a:t>Najjar S. Barriers to WIC Benefits Redemption Among Participants in Washington State [Masters Thesis]. Seattle, WA: University of Washingon; 201</a:t>
            </a:r>
            <a:r>
              <a:rPr lang="en-US" sz="1100" dirty="0"/>
              <a:t>3.</a:t>
            </a:r>
          </a:p>
          <a:p>
            <a:r>
              <a:rPr lang="en-US" sz="1100" baseline="30000" dirty="0"/>
              <a:t>4</a:t>
            </a:r>
            <a:r>
              <a:rPr lang="en-US" sz="800" dirty="0"/>
              <a:t>McLaury KC, et al (2016) </a:t>
            </a:r>
            <a:r>
              <a:rPr lang="en-US" sz="800" dirty="0">
                <a:hlinkClick r:id="rId3"/>
              </a:rPr>
              <a:t>https://doi.org/10.1080/19320248.2015.1112755</a:t>
            </a:r>
            <a:r>
              <a:rPr lang="en-US" sz="800" dirty="0"/>
              <a:t> Blue Bird Jernigan V, Salvatore AL, Styne DM, Winkleby M. Addressing food insecurity</a:t>
            </a:r>
          </a:p>
          <a:p>
            <a:r>
              <a:rPr lang="en-US" sz="800" dirty="0"/>
              <a:t>in a Native American reservation using community-based participatory research. Health Educ Res. 2012;27:645–655.</a:t>
            </a:r>
          </a:p>
          <a:p>
            <a:endParaRPr lang="en-US" sz="800" baseline="30000" dirty="0"/>
          </a:p>
          <a:p>
            <a:endParaRPr lang="en-US" sz="1100" baseline="30000" dirty="0"/>
          </a:p>
          <a:p>
            <a:endParaRPr lang="en-US" sz="1100" dirty="0"/>
          </a:p>
        </p:txBody>
      </p:sp>
    </p:spTree>
    <p:extLst>
      <p:ext uri="{BB962C8B-B14F-4D97-AF65-F5344CB8AC3E}">
        <p14:creationId xmlns:p14="http://schemas.microsoft.com/office/powerpoint/2010/main" val="291222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F9F3-0ADF-4D5F-AE4E-2900ACDDEAEB}"/>
              </a:ext>
            </a:extLst>
          </p:cNvPr>
          <p:cNvSpPr>
            <a:spLocks noGrp="1"/>
          </p:cNvSpPr>
          <p:nvPr>
            <p:ph type="title"/>
          </p:nvPr>
        </p:nvSpPr>
        <p:spPr/>
        <p:txBody>
          <a:bodyPr/>
          <a:lstStyle/>
          <a:p>
            <a:pPr algn="ctr"/>
            <a:r>
              <a:rPr lang="en-US" sz="3600" dirty="0"/>
              <a:t>Barriers to Fruit and Vegetable Benefit Redemption</a:t>
            </a:r>
          </a:p>
        </p:txBody>
      </p:sp>
      <p:sp>
        <p:nvSpPr>
          <p:cNvPr id="3" name="Text Placeholder 2">
            <a:extLst>
              <a:ext uri="{FF2B5EF4-FFF2-40B4-BE49-F238E27FC236}">
                <a16:creationId xmlns:a16="http://schemas.microsoft.com/office/drawing/2014/main" id="{1C2198A2-579E-4F6B-838B-CF43999F8170}"/>
              </a:ext>
            </a:extLst>
          </p:cNvPr>
          <p:cNvSpPr>
            <a:spLocks noGrp="1"/>
          </p:cNvSpPr>
          <p:nvPr>
            <p:ph type="body" sz="quarter" idx="10"/>
          </p:nvPr>
        </p:nvSpPr>
        <p:spPr>
          <a:xfrm>
            <a:off x="599461" y="1752770"/>
            <a:ext cx="7778458" cy="4096328"/>
          </a:xfrm>
        </p:spPr>
        <p:txBody>
          <a:bodyPr/>
          <a:lstStyle/>
          <a:p>
            <a:r>
              <a:rPr lang="en-US" dirty="0"/>
              <a:t>Individual-level barriers:</a:t>
            </a:r>
          </a:p>
          <a:p>
            <a:pPr marL="342900" indent="-342900">
              <a:lnSpc>
                <a:spcPct val="150000"/>
              </a:lnSpc>
              <a:buFont typeface="Arial" panose="020B0604020202020204" pitchFamily="34" charset="0"/>
              <a:buChar char="•"/>
            </a:pPr>
            <a:r>
              <a:rPr lang="en-US" dirty="0"/>
              <a:t>Urban WIC participants difficulty with calculating benefit and unfamiliarity with fruits and vegetables</a:t>
            </a:r>
          </a:p>
          <a:p>
            <a:pPr marL="342900" indent="-342900">
              <a:lnSpc>
                <a:spcPct val="150000"/>
              </a:lnSpc>
              <a:buFont typeface="Arial" panose="020B0604020202020204" pitchFamily="34" charset="0"/>
              <a:buChar char="•"/>
            </a:pPr>
            <a:r>
              <a:rPr lang="en-US" dirty="0"/>
              <a:t>Time constraints</a:t>
            </a:r>
          </a:p>
          <a:p>
            <a:pPr marL="342900" indent="-342900">
              <a:lnSpc>
                <a:spcPct val="150000"/>
              </a:lnSpc>
              <a:buFont typeface="Arial" panose="020B0604020202020204" pitchFamily="34" charset="0"/>
              <a:buChar char="•"/>
            </a:pPr>
            <a:r>
              <a:rPr lang="en-US" dirty="0"/>
              <a:t>Food preferences</a:t>
            </a:r>
          </a:p>
        </p:txBody>
      </p:sp>
      <p:sp>
        <p:nvSpPr>
          <p:cNvPr id="4" name="Rectangle 1">
            <a:extLst>
              <a:ext uri="{FF2B5EF4-FFF2-40B4-BE49-F238E27FC236}">
                <a16:creationId xmlns:a16="http://schemas.microsoft.com/office/drawing/2014/main" id="{483D13E1-15B6-4135-A7EC-CF196C0D5131}"/>
              </a:ext>
            </a:extLst>
          </p:cNvPr>
          <p:cNvSpPr>
            <a:spLocks noChangeArrowheads="1"/>
          </p:cNvSpPr>
          <p:nvPr/>
        </p:nvSpPr>
        <p:spPr bwMode="auto">
          <a:xfrm>
            <a:off x="277792" y="5905692"/>
            <a:ext cx="82411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Unicode MS" panose="020B0604020202020204" pitchFamily="34" charset="-128"/>
              </a:rPr>
              <a:t>Zhang Q, Tang C, McLaughlin PW, Diggs L. Individual and Store Characteristics Associated with Brand Choices in Select Food Category Redemptions among WIC Participants in Virginia. Int J Environ Res Public Health. 2017 Mar 31;14(4).</a:t>
            </a:r>
            <a:r>
              <a:rPr kumimoji="0" lang="en-US" altLang="en-US" sz="6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F1A7A188-454E-4143-9929-1BF8C0E0D875}"/>
              </a:ext>
            </a:extLst>
          </p:cNvPr>
          <p:cNvPicPr>
            <a:picLocks noChangeAspect="1"/>
          </p:cNvPicPr>
          <p:nvPr/>
        </p:nvPicPr>
        <p:blipFill>
          <a:blip r:embed="rId2"/>
          <a:stretch>
            <a:fillRect/>
          </a:stretch>
        </p:blipFill>
        <p:spPr>
          <a:xfrm>
            <a:off x="7103538" y="3293988"/>
            <a:ext cx="1719927" cy="2421012"/>
          </a:xfrm>
          <a:prstGeom prst="rect">
            <a:avLst/>
          </a:prstGeom>
        </p:spPr>
      </p:pic>
      <p:pic>
        <p:nvPicPr>
          <p:cNvPr id="6" name="Picture 5">
            <a:extLst>
              <a:ext uri="{FF2B5EF4-FFF2-40B4-BE49-F238E27FC236}">
                <a16:creationId xmlns:a16="http://schemas.microsoft.com/office/drawing/2014/main" id="{A5F22F44-B712-4E43-B3D8-C3ADC8812F12}"/>
              </a:ext>
            </a:extLst>
          </p:cNvPr>
          <p:cNvPicPr>
            <a:picLocks noChangeAspect="1"/>
          </p:cNvPicPr>
          <p:nvPr/>
        </p:nvPicPr>
        <p:blipFill>
          <a:blip r:embed="rId3"/>
          <a:stretch>
            <a:fillRect/>
          </a:stretch>
        </p:blipFill>
        <p:spPr>
          <a:xfrm>
            <a:off x="4436986" y="3293986"/>
            <a:ext cx="2421013" cy="2421013"/>
          </a:xfrm>
          <a:prstGeom prst="rect">
            <a:avLst/>
          </a:prstGeom>
        </p:spPr>
      </p:pic>
    </p:spTree>
    <p:extLst>
      <p:ext uri="{BB962C8B-B14F-4D97-AF65-F5344CB8AC3E}">
        <p14:creationId xmlns:p14="http://schemas.microsoft.com/office/powerpoint/2010/main" val="3676569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D9863-5287-4090-A781-30133FC091CB}"/>
              </a:ext>
            </a:extLst>
          </p:cNvPr>
          <p:cNvSpPr>
            <a:spLocks noGrp="1"/>
          </p:cNvSpPr>
          <p:nvPr>
            <p:ph type="title"/>
          </p:nvPr>
        </p:nvSpPr>
        <p:spPr/>
        <p:txBody>
          <a:bodyPr/>
          <a:lstStyle/>
          <a:p>
            <a:r>
              <a:rPr lang="en-US" dirty="0"/>
              <a:t>Role of the Retail Environment on Benefit Redemption</a:t>
            </a:r>
          </a:p>
        </p:txBody>
      </p:sp>
      <p:sp>
        <p:nvSpPr>
          <p:cNvPr id="3" name="Text Placeholder 2">
            <a:extLst>
              <a:ext uri="{FF2B5EF4-FFF2-40B4-BE49-F238E27FC236}">
                <a16:creationId xmlns:a16="http://schemas.microsoft.com/office/drawing/2014/main" id="{591FD107-1C0E-471F-9726-7B1A2AAB3A27}"/>
              </a:ext>
            </a:extLst>
          </p:cNvPr>
          <p:cNvSpPr>
            <a:spLocks noGrp="1"/>
          </p:cNvSpPr>
          <p:nvPr>
            <p:ph type="body" sz="quarter" idx="10"/>
          </p:nvPr>
        </p:nvSpPr>
        <p:spPr>
          <a:xfrm>
            <a:off x="472140" y="1955335"/>
            <a:ext cx="7778458" cy="4096328"/>
          </a:xfrm>
        </p:spPr>
        <p:txBody>
          <a:bodyPr/>
          <a:lstStyle/>
          <a:p>
            <a:r>
              <a:rPr lang="en-US" dirty="0"/>
              <a:t>Environmental barriers:</a:t>
            </a:r>
          </a:p>
          <a:p>
            <a:pPr marL="342900" indent="-342900">
              <a:lnSpc>
                <a:spcPct val="150000"/>
              </a:lnSpc>
              <a:buFont typeface="Arial" panose="020B0604020202020204" pitchFamily="34" charset="0"/>
              <a:buChar char="•"/>
            </a:pPr>
            <a:r>
              <a:rPr lang="en-US" dirty="0"/>
              <a:t>Absence of produce </a:t>
            </a:r>
          </a:p>
          <a:p>
            <a:pPr marL="342900" indent="-342900">
              <a:lnSpc>
                <a:spcPct val="150000"/>
              </a:lnSpc>
              <a:buFont typeface="Arial" panose="020B0604020202020204" pitchFamily="34" charset="0"/>
              <a:buChar char="•"/>
            </a:pPr>
            <a:r>
              <a:rPr lang="en-US" dirty="0"/>
              <a:t>Poor quality produce in stock in the stores accessed by participants</a:t>
            </a:r>
          </a:p>
          <a:p>
            <a:pPr marL="342900" indent="-342900">
              <a:lnSpc>
                <a:spcPct val="150000"/>
              </a:lnSpc>
              <a:buFont typeface="Arial" panose="020B0604020202020204" pitchFamily="34" charset="0"/>
              <a:buChar char="•"/>
            </a:pPr>
            <a:r>
              <a:rPr lang="en-US" dirty="0"/>
              <a:t>Price</a:t>
            </a:r>
          </a:p>
          <a:p>
            <a:pPr marL="342900" indent="-342900">
              <a:lnSpc>
                <a:spcPct val="150000"/>
              </a:lnSpc>
              <a:buFont typeface="Arial" panose="020B0604020202020204" pitchFamily="34" charset="0"/>
              <a:buChar char="•"/>
            </a:pPr>
            <a:r>
              <a:rPr lang="en-US" dirty="0"/>
              <a:t>Training of cashiers at store</a:t>
            </a:r>
          </a:p>
        </p:txBody>
      </p:sp>
      <p:sp>
        <p:nvSpPr>
          <p:cNvPr id="4" name="Rectangle 1">
            <a:extLst>
              <a:ext uri="{FF2B5EF4-FFF2-40B4-BE49-F238E27FC236}">
                <a16:creationId xmlns:a16="http://schemas.microsoft.com/office/drawing/2014/main" id="{F68C06E4-60EC-4E52-A7AE-4D599690ED28}"/>
              </a:ext>
            </a:extLst>
          </p:cNvPr>
          <p:cNvSpPr>
            <a:spLocks noChangeArrowheads="1"/>
          </p:cNvSpPr>
          <p:nvPr/>
        </p:nvSpPr>
        <p:spPr bwMode="auto">
          <a:xfrm>
            <a:off x="138896" y="5557639"/>
            <a:ext cx="864628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Unicode MS" panose="020B0604020202020204" pitchFamily="34" charset="-128"/>
              </a:rPr>
              <a:t>Okeke JO, Ekanayake RM, Santorelli ML. Effects of a 2014 Statewide Policy Change on Cash-Value Voucher Redemptions for Fruits/Vegetables Among Participants in the Supplemental Nutrition Program for Women, Infants, and Children (WIC). Matern Child Health J. 2017 Oct;21(10):1874-1879.</a:t>
            </a:r>
            <a:r>
              <a:rPr kumimoji="0" lang="en-US" altLang="en-US" sz="6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1071BA07-580E-4877-AEE9-E5C17B9A5044}"/>
              </a:ext>
            </a:extLst>
          </p:cNvPr>
          <p:cNvPicPr>
            <a:picLocks noChangeAspect="1"/>
          </p:cNvPicPr>
          <p:nvPr/>
        </p:nvPicPr>
        <p:blipFill>
          <a:blip r:embed="rId2"/>
          <a:stretch>
            <a:fillRect/>
          </a:stretch>
        </p:blipFill>
        <p:spPr>
          <a:xfrm>
            <a:off x="6534531" y="3640473"/>
            <a:ext cx="1716067" cy="1667434"/>
          </a:xfrm>
          <a:prstGeom prst="rect">
            <a:avLst/>
          </a:prstGeom>
        </p:spPr>
      </p:pic>
    </p:spTree>
    <p:extLst>
      <p:ext uri="{BB962C8B-B14F-4D97-AF65-F5344CB8AC3E}">
        <p14:creationId xmlns:p14="http://schemas.microsoft.com/office/powerpoint/2010/main" val="250222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DA6D2E3-DBD0-486E-84A1-4354E82758AE}"/>
              </a:ext>
            </a:extLst>
          </p:cNvPr>
          <p:cNvSpPr>
            <a:spLocks noGrp="1"/>
          </p:cNvSpPr>
          <p:nvPr>
            <p:ph type="body" sz="quarter" idx="10"/>
          </p:nvPr>
        </p:nvSpPr>
        <p:spPr/>
        <p:txBody>
          <a:bodyPr/>
          <a:lstStyle/>
          <a:p>
            <a:r>
              <a:rPr lang="en-US" sz="4800" dirty="0"/>
              <a:t>Grocery Store Employee Perceptions: Challenges with WIC Voucher Redemption Study</a:t>
            </a:r>
          </a:p>
          <a:p>
            <a:r>
              <a:rPr lang="en-US" sz="3200" dirty="0"/>
              <a:t>Brown, E., Gross, S.M., and Payne, E.</a:t>
            </a:r>
          </a:p>
        </p:txBody>
      </p:sp>
    </p:spTree>
    <p:extLst>
      <p:ext uri="{BB962C8B-B14F-4D97-AF65-F5344CB8AC3E}">
        <p14:creationId xmlns:p14="http://schemas.microsoft.com/office/powerpoint/2010/main" val="1438195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Objectives of Study</a:t>
            </a:r>
          </a:p>
        </p:txBody>
      </p:sp>
      <p:sp>
        <p:nvSpPr>
          <p:cNvPr id="3" name="Content Placeholder 2"/>
          <p:cNvSpPr>
            <a:spLocks noGrp="1"/>
          </p:cNvSpPr>
          <p:nvPr>
            <p:ph sz="half" idx="4294967295"/>
          </p:nvPr>
        </p:nvSpPr>
        <p:spPr>
          <a:xfrm>
            <a:off x="266217" y="1411164"/>
            <a:ext cx="3738624" cy="4479389"/>
          </a:xfrm>
        </p:spPr>
        <p:txBody>
          <a:bodyPr/>
          <a:lstStyle/>
          <a:p>
            <a:r>
              <a:rPr lang="en-US" sz="2800" b="1" dirty="0"/>
              <a:t>The purpose of the study was to assess the perceptions of grocery store employees about experiences with Women, Infants, and Children (WIC) program voucher redemption.</a:t>
            </a:r>
          </a:p>
          <a:p>
            <a:pPr marL="0" indent="0">
              <a:buNone/>
            </a:pPr>
            <a:endParaRPr lang="en-US" dirty="0"/>
          </a:p>
        </p:txBody>
      </p:sp>
      <p:pic>
        <p:nvPicPr>
          <p:cNvPr id="6" name="Picture 5"/>
          <p:cNvPicPr>
            <a:picLocks noChangeAspect="1"/>
          </p:cNvPicPr>
          <p:nvPr/>
        </p:nvPicPr>
        <p:blipFill rotWithShape="1">
          <a:blip r:embed="rId3"/>
          <a:srcRect r="9926"/>
          <a:stretch/>
        </p:blipFill>
        <p:spPr>
          <a:xfrm>
            <a:off x="3831219" y="1411164"/>
            <a:ext cx="5162309" cy="4248856"/>
          </a:xfrm>
          <a:prstGeom prst="rect">
            <a:avLst/>
          </a:prstGeom>
        </p:spPr>
      </p:pic>
    </p:spTree>
    <p:extLst>
      <p:ext uri="{BB962C8B-B14F-4D97-AF65-F5344CB8AC3E}">
        <p14:creationId xmlns:p14="http://schemas.microsoft.com/office/powerpoint/2010/main" val="3162791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4A145F7D1E0524D97A27BF7B928F430" ma:contentTypeVersion="2" ma:contentTypeDescription="Create a new document." ma:contentTypeScope="" ma:versionID="c0f5cb3601bf4d168a2cdbd75a58d6c5">
  <xsd:schema xmlns:xsd="http://www.w3.org/2001/XMLSchema" xmlns:xs="http://www.w3.org/2001/XMLSchema" xmlns:p="http://schemas.microsoft.com/office/2006/metadata/properties" xmlns:ns1="http://schemas.microsoft.com/sharepoint/v3" xmlns:ns2="a212b231-883a-42ea-ae65-c17fd70f328a" targetNamespace="http://schemas.microsoft.com/office/2006/metadata/properties" ma:root="true" ma:fieldsID="da57459a448040cea103fb02815c9e2c" ns1:_="" ns2:_="">
    <xsd:import namespace="http://schemas.microsoft.com/sharepoint/v3"/>
    <xsd:import namespace="a212b231-883a-42ea-ae65-c17fd70f328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212b231-883a-42ea-ae65-c17fd70f328a"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54E581-592E-4B75-8F81-011AE8DD64E6}">
  <ds:schemaRefs>
    <ds:schemaRef ds:uri="http://schemas.microsoft.com/office/2006/metadata/properties"/>
    <ds:schemaRef ds:uri="http://schemas.microsoft.com/sharepoint/v3"/>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infopath/2007/PartnerControls"/>
    <ds:schemaRef ds:uri="a212b231-883a-42ea-ae65-c17fd70f328a"/>
    <ds:schemaRef ds:uri="http://www.w3.org/XML/1998/namespace"/>
  </ds:schemaRefs>
</ds:datastoreItem>
</file>

<file path=customXml/itemProps2.xml><?xml version="1.0" encoding="utf-8"?>
<ds:datastoreItem xmlns:ds="http://schemas.openxmlformats.org/officeDocument/2006/customXml" ds:itemID="{84AEA5B0-B582-4AD7-8F4F-C828CBA6E877}">
  <ds:schemaRefs>
    <ds:schemaRef ds:uri="http://schemas.microsoft.com/sharepoint/v3/contenttype/forms"/>
  </ds:schemaRefs>
</ds:datastoreItem>
</file>

<file path=customXml/itemProps3.xml><?xml version="1.0" encoding="utf-8"?>
<ds:datastoreItem xmlns:ds="http://schemas.openxmlformats.org/officeDocument/2006/customXml" ds:itemID="{90780EAE-10FA-436D-B4D5-68324B2351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212b231-883a-42ea-ae65-c17fd70f32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1571</TotalTime>
  <Words>2261</Words>
  <Application>Microsoft Office PowerPoint</Application>
  <PresentationFormat>On-screen Show (4:3)</PresentationFormat>
  <Paragraphs>236</Paragraphs>
  <Slides>35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 Unicode MS</vt:lpstr>
      <vt:lpstr>Arial</vt:lpstr>
      <vt:lpstr>Calibri</vt:lpstr>
      <vt:lpstr>Gentona Book</vt:lpstr>
      <vt:lpstr>Times New Roman</vt:lpstr>
      <vt:lpstr>Office Theme</vt:lpstr>
      <vt:lpstr>Fruit and Vegetable Redemption Rates after Introduction of Electronic WIC Benefits</vt:lpstr>
      <vt:lpstr>Presenter Disclosure Statement</vt:lpstr>
      <vt:lpstr>Learning Objectives</vt:lpstr>
      <vt:lpstr>WIC Fruit and Vegetable Benefits</vt:lpstr>
      <vt:lpstr>Fruit and Vegetable Benefit Redemption in the WIC Population</vt:lpstr>
      <vt:lpstr>Barriers to Fruit and Vegetable Benefit Redemption</vt:lpstr>
      <vt:lpstr>Role of the Retail Environment on Benefit Redemption</vt:lpstr>
      <vt:lpstr>PowerPoint Presentation</vt:lpstr>
      <vt:lpstr>Objectives of Study</vt:lpstr>
      <vt:lpstr>Methods</vt:lpstr>
      <vt:lpstr>Methods - Analysis</vt:lpstr>
      <vt:lpstr>Results - Check Redemption</vt:lpstr>
      <vt:lpstr>Results - Retail Inconsistencies</vt:lpstr>
      <vt:lpstr>Summary and Conclusion</vt:lpstr>
      <vt:lpstr>One Manager’s Final Thoughts:</vt:lpstr>
      <vt:lpstr>PowerPoint Presentation</vt:lpstr>
      <vt:lpstr>Objective</vt:lpstr>
      <vt:lpstr>Methods</vt:lpstr>
      <vt:lpstr>Methods – Audit Outcomes</vt:lpstr>
      <vt:lpstr>Results</vt:lpstr>
      <vt:lpstr>PowerPoint Presentation</vt:lpstr>
      <vt:lpstr>Under-Redemption</vt:lpstr>
      <vt:lpstr>FV Benefit Redemption by Language </vt:lpstr>
      <vt:lpstr>Redemption by Number of WIC Participants in Household</vt:lpstr>
      <vt:lpstr>FV Benefit Redemption by WIC Category </vt:lpstr>
      <vt:lpstr>Redemption by Category </vt:lpstr>
      <vt:lpstr>Frequency of the Number of Transactions</vt:lpstr>
      <vt:lpstr>Characteristics of Survey Sample (N=39)</vt:lpstr>
      <vt:lpstr>Statement:  It is difficult to use all of my Fruit and Vegetable Benefit during the month.</vt:lpstr>
      <vt:lpstr>Statement:  I find it hard to figure out how much an item costs when it’s priced per pound. </vt:lpstr>
      <vt:lpstr>Suggestions from WIC Participants</vt:lpstr>
      <vt:lpstr>Potential Groups to Target and  How We Can Help </vt:lpstr>
      <vt:lpstr>Lessons Learned</vt:lpstr>
      <vt:lpstr>Acknowledgments BFHI Evaluation Team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Konrad Crispino</dc:creator>
  <cp:lastModifiedBy>Susan Gross</cp:lastModifiedBy>
  <cp:revision>129</cp:revision>
  <dcterms:created xsi:type="dcterms:W3CDTF">2013-12-10T16:45:53Z</dcterms:created>
  <dcterms:modified xsi:type="dcterms:W3CDTF">2018-08-31T20:08:00Z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0x01010074A145F7D1E0524D97A27BF7B928F430</vt:lpwstr>
  </property>
</Properties>
</file>