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2" r:id="rId4"/>
    <p:sldId id="269" r:id="rId5"/>
    <p:sldId id="270" r:id="rId6"/>
    <p:sldId id="278" r:id="rId7"/>
    <p:sldId id="304" r:id="rId8"/>
    <p:sldId id="268" r:id="rId9"/>
    <p:sldId id="305" r:id="rId10"/>
    <p:sldId id="275" r:id="rId11"/>
    <p:sldId id="276" r:id="rId12"/>
    <p:sldId id="281" r:id="rId13"/>
    <p:sldId id="306" r:id="rId14"/>
    <p:sldId id="307" r:id="rId15"/>
    <p:sldId id="308" r:id="rId16"/>
    <p:sldId id="301" r:id="rId17"/>
    <p:sldId id="309" r:id="rId18"/>
    <p:sldId id="265" r:id="rId19"/>
    <p:sldId id="294" r:id="rId20"/>
    <p:sldId id="295" r:id="rId21"/>
    <p:sldId id="296" r:id="rId22"/>
    <p:sldId id="293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952"/>
    <a:srgbClr val="E92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539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georgiamachell:Downloads:graphic1-download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'Macintosh HD:Users:georgiamachell:Downloads:[wisummary (1).xls]Annual Participation and costs'!$B$4:$B$6</c:f>
              <c:strCache>
                <c:ptCount val="1"/>
                <c:pt idx="0">
                  <c:v>Total  Participation* (Thousands)</c:v>
                </c:pt>
              </c:strCache>
            </c:strRef>
          </c:tx>
          <c:marker>
            <c:symbol val="none"/>
          </c:marker>
          <c:cat>
            <c:strRef>
              <c:f>'Macintosh HD:Users:georgiamachell:Downloads:[wisummary (1).xls]Annual Participation and costs'!$A$7:$A$49</c:f>
              <c:strCache>
                <c:ptCount val="43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</c:strCache>
            </c:strRef>
          </c:cat>
          <c:val>
            <c:numRef>
              <c:f>'Macintosh HD:Users:georgiamachell:Downloads:[wisummary (1).xls]Annual Participation and costs'!$B$7:$B$49</c:f>
              <c:numCache>
                <c:formatCode>#,##0</c:formatCode>
                <c:ptCount val="43"/>
                <c:pt idx="0">
                  <c:v>88</c:v>
                </c:pt>
                <c:pt idx="1">
                  <c:v>344</c:v>
                </c:pt>
                <c:pt idx="2">
                  <c:v>520</c:v>
                </c:pt>
                <c:pt idx="3">
                  <c:v>848</c:v>
                </c:pt>
                <c:pt idx="4">
                  <c:v>1181</c:v>
                </c:pt>
                <c:pt idx="5">
                  <c:v>1483</c:v>
                </c:pt>
                <c:pt idx="6">
                  <c:v>1914</c:v>
                </c:pt>
                <c:pt idx="7">
                  <c:v>2119</c:v>
                </c:pt>
                <c:pt idx="8">
                  <c:v>2189</c:v>
                </c:pt>
                <c:pt idx="9">
                  <c:v>2537</c:v>
                </c:pt>
                <c:pt idx="10">
                  <c:v>3045</c:v>
                </c:pt>
                <c:pt idx="11">
                  <c:v>3138</c:v>
                </c:pt>
                <c:pt idx="12">
                  <c:v>3312</c:v>
                </c:pt>
                <c:pt idx="13">
                  <c:v>3429</c:v>
                </c:pt>
                <c:pt idx="14">
                  <c:v>3593</c:v>
                </c:pt>
                <c:pt idx="15">
                  <c:v>4119</c:v>
                </c:pt>
                <c:pt idx="16">
                  <c:v>4517</c:v>
                </c:pt>
                <c:pt idx="17">
                  <c:v>4893</c:v>
                </c:pt>
                <c:pt idx="18">
                  <c:v>5403</c:v>
                </c:pt>
                <c:pt idx="19">
                  <c:v>5921</c:v>
                </c:pt>
                <c:pt idx="20">
                  <c:v>6477</c:v>
                </c:pt>
                <c:pt idx="21">
                  <c:v>6894</c:v>
                </c:pt>
                <c:pt idx="22">
                  <c:v>7186</c:v>
                </c:pt>
                <c:pt idx="23">
                  <c:v>7407</c:v>
                </c:pt>
                <c:pt idx="24">
                  <c:v>7367</c:v>
                </c:pt>
                <c:pt idx="25">
                  <c:v>7311</c:v>
                </c:pt>
                <c:pt idx="26">
                  <c:v>7192</c:v>
                </c:pt>
                <c:pt idx="27">
                  <c:v>7306</c:v>
                </c:pt>
                <c:pt idx="28">
                  <c:v>7491</c:v>
                </c:pt>
                <c:pt idx="29">
                  <c:v>7631</c:v>
                </c:pt>
                <c:pt idx="30">
                  <c:v>7904</c:v>
                </c:pt>
                <c:pt idx="31">
                  <c:v>8023</c:v>
                </c:pt>
                <c:pt idx="32">
                  <c:v>8088</c:v>
                </c:pt>
                <c:pt idx="33">
                  <c:v>8285</c:v>
                </c:pt>
                <c:pt idx="34">
                  <c:v>8705</c:v>
                </c:pt>
                <c:pt idx="35">
                  <c:v>9122</c:v>
                </c:pt>
                <c:pt idx="36">
                  <c:v>9175</c:v>
                </c:pt>
                <c:pt idx="37">
                  <c:v>8961</c:v>
                </c:pt>
                <c:pt idx="38">
                  <c:v>8908</c:v>
                </c:pt>
                <c:pt idx="39">
                  <c:v>8663</c:v>
                </c:pt>
                <c:pt idx="40">
                  <c:v>8258</c:v>
                </c:pt>
                <c:pt idx="41">
                  <c:v>8024</c:v>
                </c:pt>
                <c:pt idx="42">
                  <c:v>7696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B-4C44-8DD1-31F55265A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9620872"/>
        <c:axId val="372333032"/>
      </c:lineChart>
      <c:catAx>
        <c:axId val="309620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2333032"/>
        <c:crosses val="autoZero"/>
        <c:auto val="1"/>
        <c:lblAlgn val="ctr"/>
        <c:lblOffset val="100"/>
        <c:noMultiLvlLbl val="0"/>
      </c:catAx>
      <c:valAx>
        <c:axId val="3723330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3096208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0.80645</cdr:x>
      <cdr:y>0.04448</cdr:y>
    </cdr:from>
    <cdr:to>
      <cdr:x>0.87097</cdr:x>
      <cdr:y>0.78494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084465" y="88256"/>
          <a:ext cx="326778" cy="14691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68000"/>
          </a:schemeClr>
        </a:solidFill>
        <a:ln xmlns:a="http://schemas.openxmlformats.org/drawingml/2006/main">
          <a:solidFill>
            <a:schemeClr val="bg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EAF3-9C9B-42B1-A011-A1E8C0B79686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617F1-7D79-48C0-9924-E7B7994AD2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0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0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1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25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7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BRIEF</a:t>
            </a:r>
            <a:r>
              <a:rPr lang="en-US" b="1" baseline="0" dirty="0" smtClean="0"/>
              <a:t> SUMMARY OF RECOMMENDATIONS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CVV amount should be increased across all food packages, specifically to: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$15 for postpartum women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$25 for partially bf women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$35 for fully bf women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juice and allow CVV option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offering participants the option to choose an additional $3 CVV in place of 64 oz. of juice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Juice is eliminated from FP VI (post partum women)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milk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that the amount of dairy be reduced in most food packages since current amounts provide more than a supplemental amount of dairy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Allow substitution of infant fruits and vegetables with CVV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Participants are allowed to substitute half, or all, jarred infant fruits and vegetables with a CVV of comparable value.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Caregivers of infants ages 6 – 11 months should have the option to choose a $10 CVV plus 64 ounces of jarred infant fruits &amp; vegetables or $20 CVV in place of all jarred infant fruits &amp; vegetables.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the amount of formula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the individual tailoring of infant food packages to best meet the needs of the mother-infant dyad. The opportunity for assessing baby’s formula needs helps reduce the amount that is given to participants. </a:t>
            </a:r>
          </a:p>
          <a:p>
            <a:pPr marL="174708" indent="-174708" defTabSz="931774">
              <a:buFontTx/>
              <a:buChar char="-"/>
            </a:pPr>
            <a:r>
              <a:rPr lang="en-US" dirty="0" smtClean="0"/>
              <a:t>Expand options to meet increasing number of diverse populations in WIC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that USDA-FNS require states to offer additional options in food categories that support the culture food preferences of WIC participants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For example: additional forms of fruits and vegetables and a range of options and sizes for grains and yogurt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0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BRIEF</a:t>
            </a:r>
            <a:r>
              <a:rPr lang="en-US" b="1" baseline="0" dirty="0" smtClean="0"/>
              <a:t> SUMMARY OF RECOMMENDATIONS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CVV amount should be increased across all food packages, specifically to: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$15 for postpartum women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$25 for partially bf women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$35 for fully bf women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juice and allow CVV option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offering participants the option to choose an additional $3 CVV in place of 64 oz. of juice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Juice is eliminated from FP VI (post partum women)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milk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that the amount of dairy be reduced in most food packages since current amounts provide more than a supplemental amount of dairy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Allow substitution of infant fruits and vegetables with CVV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Participants are allowed to substitute half, or all, jarred infant fruits and vegetables with a CVV of comparable value.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Caregivers of infants ages 6 – 11 months should have the option to choose a $10 CVV plus 64 ounces of jarred infant fruits &amp; vegetables or $20 CVV in place of all jarred infant fruits &amp; vegetables.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Reduce the amount of formula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the individual tailoring of infant food packages to best meet the needs of the mother-infant dyad. The opportunity for assessing baby’s formula needs helps reduce the amount that is given to participants. </a:t>
            </a:r>
          </a:p>
          <a:p>
            <a:pPr marL="174708" indent="-174708" defTabSz="931774">
              <a:buFontTx/>
              <a:buChar char="-"/>
            </a:pPr>
            <a:r>
              <a:rPr lang="en-US" dirty="0" smtClean="0"/>
              <a:t>Expand options to meet increasing number of diverse populations in WIC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NASEM recommends that USDA-FNS require states to offer additional options in food categories that support the culture food preferences of WIC participants 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For example: additional forms of fruits and vegetables and a range of options and sizes for grains and yogurt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5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72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57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9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6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Discretionary spending refers to the funds allocated each year in the annual appropriations bills that are set by Congress </a:t>
            </a:r>
          </a:p>
          <a:p>
            <a:pPr lvl="1"/>
            <a:r>
              <a:rPr lang="en-US" dirty="0" smtClean="0"/>
              <a:t>Accounts for about 1/3 of the federal government’s total spending </a:t>
            </a:r>
          </a:p>
          <a:p>
            <a:pPr lvl="1"/>
            <a:r>
              <a:rPr lang="en-US" dirty="0" smtClean="0"/>
              <a:t>WIC is a discretionary program, along</a:t>
            </a:r>
            <a:r>
              <a:rPr lang="en-US" baseline="0" dirty="0" smtClean="0"/>
              <a:t> with Head Start, CDC, and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 defense, education, and transportation programs</a:t>
            </a:r>
            <a:endParaRPr lang="en-US" dirty="0" smtClean="0"/>
          </a:p>
          <a:p>
            <a:r>
              <a:rPr lang="en-US" dirty="0" smtClean="0"/>
              <a:t>Mandatory spending is enacted by law and does not depend on any annual appropriations bill. </a:t>
            </a:r>
          </a:p>
          <a:p>
            <a:pPr lvl="1"/>
            <a:r>
              <a:rPr lang="en-US" dirty="0" smtClean="0"/>
              <a:t>Accounts for the remaining 2/3 of government spending </a:t>
            </a:r>
          </a:p>
          <a:p>
            <a:pPr lvl="1"/>
            <a:r>
              <a:rPr lang="en-US" dirty="0" smtClean="0"/>
              <a:t>The government must by law pay out benefits to all eligible recipients of mandatory programs </a:t>
            </a:r>
          </a:p>
          <a:p>
            <a:pPr lvl="1"/>
            <a:r>
              <a:rPr lang="en-US" dirty="0" smtClean="0"/>
              <a:t>Medicaid, Medicare, Social Security, and SNAP are examples of mandatory programs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2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62261"/>
                </a:solidFill>
              </a:rPr>
              <a:t>Although this is how the federal appropriations process is supposed to work, rarely is work finished on all appropriations bills by October 1.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CRs have become the norm - the last time not a single CR was needed was in 1996 because Congress had enacted every one of the regular spending bills by the start of the new fiscal year on Oct.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62261"/>
                </a:solidFill>
              </a:rPr>
              <a:t>Although this is how the federal appropriations process is supposed to work, rarely is work finished on all appropriations bills by October 1.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CRs have become the norm - the last time not a single CR was needed was in 1996 because Congress had enacted every one of the regular spending bills by the start of the new fiscal year on Oct.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9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0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617F1-7D79-48C0-9924-E7B7994AD2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25867" r="27422" b="25733"/>
          <a:stretch/>
        </p:blipFill>
        <p:spPr>
          <a:xfrm>
            <a:off x="44069" y="5099211"/>
            <a:ext cx="1554480" cy="1659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3" y="5863590"/>
            <a:ext cx="2592324" cy="74066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350669" y="5995131"/>
            <a:ext cx="642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#NWAWLC19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" y="0"/>
            <a:ext cx="12191999" cy="0"/>
          </a:xfrm>
          <a:prstGeom prst="line">
            <a:avLst/>
          </a:prstGeom>
          <a:ln w="101600">
            <a:solidFill>
              <a:srgbClr val="19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0169"/>
            <a:ext cx="12192000" cy="0"/>
          </a:xfrm>
          <a:prstGeom prst="line">
            <a:avLst/>
          </a:prstGeom>
          <a:ln w="25400">
            <a:solidFill>
              <a:srgbClr val="E92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6858000"/>
            <a:ext cx="12191999" cy="0"/>
          </a:xfrm>
          <a:prstGeom prst="line">
            <a:avLst/>
          </a:prstGeom>
          <a:ln w="101600">
            <a:solidFill>
              <a:srgbClr val="192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768028"/>
            <a:ext cx="12192000" cy="0"/>
          </a:xfrm>
          <a:prstGeom prst="line">
            <a:avLst/>
          </a:prstGeom>
          <a:ln w="25400">
            <a:solidFill>
              <a:srgbClr val="E92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4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1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2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9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8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6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0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B519-7760-41B7-8417-771305D0877A}" type="datetimeFigureOut">
              <a:rPr lang="en-US" smtClean="0"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35D0-32AD-4D22-B930-7B230088F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bcnews.com/politics/elections/first-photo-see-incoming-congress-history-making-new-members-n93620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https://www.congress.gov/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2179075"/>
            <a:ext cx="1219200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Policy </a:t>
            </a:r>
            <a:r>
              <a:rPr lang="en-US" sz="4800" b="1" dirty="0" smtClean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sz="4800" b="1" dirty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4800" b="1" dirty="0" smtClean="0">
                <a:solidFill>
                  <a:srgbClr val="E921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Diving Deeper</a:t>
            </a:r>
            <a:endParaRPr lang="en-US" sz="4800" b="1" dirty="0">
              <a:solidFill>
                <a:srgbClr val="E9212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388385" y="1685581"/>
            <a:ext cx="3415229" cy="3150824"/>
          </a:xfrm>
          <a:prstGeom prst="star5">
            <a:avLst/>
          </a:prstGeom>
          <a:solidFill>
            <a:srgbClr val="19295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9295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2304" y="3614437"/>
            <a:ext cx="10807390" cy="22197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Brian Dittmeier,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Public Policy Counsel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WIC Association </a:t>
            </a:r>
          </a:p>
          <a:p>
            <a:pPr algn="ctr"/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3, 2019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53400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Ahead to 2020: </a:t>
            </a:r>
            <a:b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NWA’s FY 2020 Appropriations Asks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070" y="1526181"/>
            <a:ext cx="6038041" cy="450217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69146" y="2698962"/>
            <a:ext cx="6655182" cy="7160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8024328" y="1739446"/>
            <a:ext cx="3862872" cy="4120178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WIC-adjacent initiatives 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FMNP - $18.5 million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 funding for DGAs P-24 months</a:t>
            </a:r>
          </a:p>
          <a:p>
            <a:pPr marL="457200" lvl="1" indent="0">
              <a:buNone/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waiting for President’s 2020 Budget – expected March 11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 is currently working on Budget Resolution for next 2 years; must raise budget caps set in Budget Control Act of 2011  </a:t>
            </a:r>
          </a:p>
        </p:txBody>
      </p:sp>
      <p:sp>
        <p:nvSpPr>
          <p:cNvPr id="9" name="Oval 8"/>
          <p:cNvSpPr/>
          <p:nvPr/>
        </p:nvSpPr>
        <p:spPr>
          <a:xfrm>
            <a:off x="1369147" y="5438334"/>
            <a:ext cx="6655181" cy="421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4846" y="8442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 Nutrition Reauthorization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25806" y="1328328"/>
            <a:ext cx="10909941" cy="48083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Chairman Roberts has indicated interest in moving CNR through this year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same challenges remain from the 2015-16 reauthorization attempt; some dynamics have changed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is consulting with the membership to develop a distinct CNR agenda – including later today!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CNR is a crucial process to improving WIC’s authorizing statute and implementing innovative ideas. Past examples of CNR successes include: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to review and update the food package every 10 years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establishment of the Breastfeeding Peer Counselor Program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Mandate to get all states to EBT by 2020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establishment of the use of adjunctive eligibility in WIC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that establishes funding levels for set asides like the Breastfeeding Peer Counselor Program, MIS/EBT,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5595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812" y="219885"/>
            <a:ext cx="11102808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CNR: Potential WIC Provisions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6985" y="1280907"/>
            <a:ext cx="7965908" cy="37076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flexibility: expanding definition of food costs to include EBT costs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Eligibility and certification: 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 eligibility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 six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 postpartum eligibility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two years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 certifications for infants to two years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Adjunctive eligibility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package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987004" y="2556588"/>
            <a:ext cx="654343" cy="1365172"/>
          </a:xfrm>
          <a:prstGeom prst="rightBrace">
            <a:avLst>
              <a:gd name="adj1" fmla="val 8333"/>
              <a:gd name="adj2" fmla="val 482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37134" y="2639009"/>
            <a:ext cx="265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WIC Act to be introduced in House and Senate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5806" y="8442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Immigrant Access to WIC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25806" y="1328328"/>
            <a:ext cx="10909941" cy="4259672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Charge: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WIC was not explicitly listed in the rule but, depending on the final rule, could still be affected. DHS is still drafting the final rule after over 266,000 comments.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Census: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Supreme Court is currently reviewing whether a citizenship question can be included on the Census. Census data affects WIC’s funding formula.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State-level actions: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few state legislatures are taking steps to limit immigrant access to WIC and other prenatal medical services</a:t>
            </a:r>
            <a:endParaRPr lang="en-US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406" y="15554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Dietary Guidelines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625806" y="1328328"/>
            <a:ext cx="10909941" cy="45136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and HHS are in the process of developing the 2020-2025 Dietary Guidelines for Americans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first time, the DGAs will offer guidelines for pregnancy and children up to age 2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 has been delayed, even before the shutdown. NWA continues to work with nutrition partners to actively monitor and comment on the process</a:t>
            </a:r>
          </a:p>
          <a:p>
            <a:pPr lvl="1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2018: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NWA initial comment on list of topics submitted</a:t>
            </a:r>
          </a:p>
          <a:p>
            <a:pPr lvl="1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2018: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USDA released refined list of topics and call for nominations</a:t>
            </a:r>
          </a:p>
          <a:p>
            <a:pPr lvl="1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2018: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NWA submitted nomination for Advisory Committee</a:t>
            </a:r>
          </a:p>
          <a:p>
            <a:pPr lvl="1"/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2019: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DGA Advisory Committee members announced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5806" y="8442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Food Package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720080" y="1328328"/>
            <a:ext cx="5856307" cy="42596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NASEM issued its report and recommendations in January 2017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USDA has signaled that it will not review the WIC food package until after completion of 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DGAs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delay could leave the food package open to threats from Congress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 b="4358"/>
          <a:stretch/>
        </p:blipFill>
        <p:spPr>
          <a:xfrm>
            <a:off x="368377" y="1328328"/>
            <a:ext cx="5217695" cy="35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1532" y="472979"/>
            <a:ext cx="11574379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 Summary of NASEM Recommendations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1804" y="1835118"/>
            <a:ext cx="6885992" cy="37819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NWA is very excited about, and supports,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recommendations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Highlights: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CVB amount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increased across all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packages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Substitute infants fruits and vegetables with CVV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juice and allow CVV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milk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 and flexibility around package sizes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of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40" y="2202543"/>
            <a:ext cx="3783410" cy="27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1212" y="0"/>
            <a:ext cx="11574379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 Reorganization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1212" y="1062958"/>
            <a:ext cx="11365668" cy="49212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August 2018, USDA took steps to reorganize and relocate the Economic Research Service: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Reorganize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ERS under the Office of the Chief Economist, within the Office of the Secretary.</a:t>
            </a:r>
          </a:p>
          <a:p>
            <a:pPr lvl="1">
              <a:lnSpc>
                <a:spcPct val="120000"/>
              </a:lnSpc>
            </a:pPr>
            <a:r>
              <a:rPr lang="en-US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Relocate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 outside of the National Capital Region</a:t>
            </a:r>
            <a:endParaRPr lang="en-US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steps would undermine the independence, credibility, and expertise of ERS.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Bipartisan opposition in Congress – Feb. 15</a:t>
            </a:r>
            <a:r>
              <a:rPr lang="en-US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report language calling for an “indefinite hold” on these actions</a:t>
            </a:r>
          </a:p>
          <a:p>
            <a:pPr lvl="3">
              <a:lnSpc>
                <a:spcPct val="120000"/>
              </a:lnSpc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Rep.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Pingree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(D-ME) – Agricultural Research Integrity Act of 2019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766" y="347967"/>
            <a:ext cx="782731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2019: An Important Year for WIC Advocacy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405" y="1669413"/>
            <a:ext cx="5033316" cy="33902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year, there is potential to move key WIC priorities in both appropriations and reauthorization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cannot do this alone!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must speak up on behalf of the program and the participants that we all serve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Krista Berger with Sen. Bernie Sander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85" y="3364546"/>
            <a:ext cx="3549345" cy="22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sanW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80" y="347967"/>
            <a:ext cx="4031177" cy="289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81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0" t="19762" r="10647"/>
          <a:stretch/>
        </p:blipFill>
        <p:spPr bwMode="auto">
          <a:xfrm>
            <a:off x="9780410" y="3364546"/>
            <a:ext cx="2167750" cy="238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Advocate (with Policymakers) without Lobbying!</a:t>
            </a:r>
            <a:endParaRPr lang="en-US" sz="4000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50" y="1600200"/>
            <a:ext cx="11601450" cy="11049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 refers to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 on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supporting a proposal or cause (our cause is WIC!) 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751" y="2438400"/>
            <a:ext cx="11601449" cy="314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one type of advocacy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legally defined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Internal Revenue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(IRS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 communication: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Refers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specific legislation or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measures in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piece of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legislation,</a:t>
            </a:r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Reflects a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on that legislation,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</a:p>
          <a:p>
            <a:pPr lvl="1">
              <a:lnSpc>
                <a:spcPct val="120000"/>
              </a:lnSpc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nvolves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communication with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member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employee of a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legislative body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any other government official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employee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may participate in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formulation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legislation (</a:t>
            </a:r>
            <a:r>
              <a:rPr lang="en-US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lobbying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OR encourages the recipient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contact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legislator, employee of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legislative body,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or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other </a:t>
            </a:r>
            <a:r>
              <a:rPr lang="en-US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 official 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employee (</a:t>
            </a:r>
            <a:r>
              <a:rPr 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grassroots lobbying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40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201893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Outline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8686" y="1374674"/>
            <a:ext cx="11636298" cy="41287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Snapshot of WIC in 2019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Appropriations and Funding Trends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Reauthorization: Opportunities and Threats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Immigration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Dietary Guidelines &amp; Food Package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Priorities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Advocacy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vs.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Lobbying</a:t>
            </a:r>
            <a:r>
              <a:rPr lang="en-US" sz="2800" dirty="0" smtClean="0">
                <a:latin typeface="Gisha" panose="020B0502040204020203" pitchFamily="34" charset="-79"/>
                <a:cs typeface="Gisha" panose="020B0502040204020203" pitchFamily="34" charset="-79"/>
              </a:rPr>
              <a:t/>
            </a:r>
            <a:br>
              <a:rPr lang="en-US" sz="2800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21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44321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Activity: Lobbying vs. Advocacy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3406" y="1615998"/>
            <a:ext cx="11261394" cy="3143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is voting on a budget bill that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harm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WIC, so you call your Congressman and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 him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vote against the bill.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an NWA action alert to sign a letter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stating the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of WIC, so you click to email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member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Congress.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an interview with the local radio station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how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shortfalls are influencing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 services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78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44321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Activity: Lobbying vs. Advocacy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7406" y="1524558"/>
            <a:ext cx="11261394" cy="3451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</a:rPr>
              <a:t>You host your district’s member of Congress at the clinic, explaining all the wonderful aspects of WIC. The Congresswoman ends up talking with a WIC client who is aware of a bill to cut funding for WIC. The client expresses her disapproval. </a:t>
            </a:r>
          </a:p>
          <a:p>
            <a:pPr>
              <a:lnSpc>
                <a:spcPct val="120000"/>
              </a:lnSpc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There’s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</a:rPr>
              <a:t>a bill to restore funding to WIC, so you tell your friends to call their 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members of Congress </a:t>
            </a:r>
            <a:r>
              <a:rPr lang="en-US" sz="2100" dirty="0">
                <a:latin typeface="Verdana" panose="020B0604030504040204" pitchFamily="34" charset="0"/>
                <a:ea typeface="Verdana" panose="020B0604030504040204" pitchFamily="34" charset="0"/>
              </a:rPr>
              <a:t>and request support of the bill</a:t>
            </a: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100" dirty="0" smtClean="0">
                <a:latin typeface="Verdana" panose="020B0604030504040204" pitchFamily="34" charset="0"/>
                <a:ea typeface="Verdana" panose="020B0604030504040204" pitchFamily="34" charset="0"/>
              </a:rPr>
              <a:t>USDA puts out a request for public comment on the Dietary Guidelines. You submit a comment with a specific view on how USDA should approach complementary foods.</a:t>
            </a:r>
          </a:p>
        </p:txBody>
      </p:sp>
    </p:spTree>
    <p:extLst>
      <p:ext uri="{BB962C8B-B14F-4D97-AF65-F5344CB8AC3E}">
        <p14:creationId xmlns:p14="http://schemas.microsoft.com/office/powerpoint/2010/main" val="29656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028" y="227317"/>
            <a:ext cx="11413794" cy="1557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 Tuned </a:t>
            </a:r>
            <a:r>
              <a:rPr lang="en-US" sz="4000" b="1" dirty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</a:t>
            </a:r>
            <a:r>
              <a:rPr lang="en-US" sz="40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Presentations at Washington Leadership Conference</a:t>
            </a:r>
            <a:endParaRPr lang="en-US" sz="4000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2050" y="2019300"/>
            <a:ext cx="9429750" cy="39433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 Today: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Protecting Immigrants’ Access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WIC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Grassroots Efforts by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Agencies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WIC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Advocates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101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Tomorrow: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WIC Agenda for the New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Update on National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Immigration Policy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Public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Nailing your Hill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Ready to Charge 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Hill—Hands-on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Hill Visit Practice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Making it Easier to Shop for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Foods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4789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7499" y="2817887"/>
            <a:ext cx="10807390" cy="22197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 </a:t>
            </a:r>
            <a:endParaRPr lang="en-US" sz="4800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347" y="101003"/>
            <a:ext cx="8783716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Snapshot: WIC in 2019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7058" y="1192504"/>
            <a:ext cx="6482702" cy="50254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Serves about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7.3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participants across 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US, with caseload continuing to decline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covers 52.7% of eligibles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Ongoing concerns from immigrant participants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deadline for EBT transition approaches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 state agencies are online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states in rollout, with several piloting this spring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other public benefit programs, WIC has not been the target of hostile legislative or regulatory efforts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remained open during the government shutdown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participation associated with positive health outcomes: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 likelihood of adverse birth outcomes including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VLBW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babies and pre-term births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Increases breastfeeding initiation and duration rates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Leads to healthier diets and lower food insecurity </a:t>
            </a:r>
          </a:p>
          <a:p>
            <a:pPr lvl="2">
              <a:lnSpc>
                <a:spcPct val="12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Leads to better dental health, higher immunization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children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93600789"/>
              </p:ext>
            </p:extLst>
          </p:nvPr>
        </p:nvGraphicFramePr>
        <p:xfrm>
          <a:off x="6731013" y="1429587"/>
          <a:ext cx="5064747" cy="198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"/>
          <p:cNvSpPr txBox="1"/>
          <p:nvPr/>
        </p:nvSpPr>
        <p:spPr>
          <a:xfrm>
            <a:off x="7283450" y="1273784"/>
            <a:ext cx="3543300" cy="172085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 Participation (in thousands), 1974-2016</a:t>
            </a:r>
            <a:endParaRPr lang="en-US" sz="1200" b="1" dirty="0">
              <a:solidFill>
                <a:srgbClr val="5B9BD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250" t="38074" r="49083" b="35852"/>
          <a:stretch/>
        </p:blipFill>
        <p:spPr>
          <a:xfrm>
            <a:off x="7782559" y="3569563"/>
            <a:ext cx="3639589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406" y="309867"/>
            <a:ext cx="11413794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2019: New Congress, </a:t>
            </a:r>
          </a:p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Opportunities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01392" y="1644645"/>
            <a:ext cx="5785808" cy="47657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elections results: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of Representatives has changed control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 number of women in Congress, including the first pediatrician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Chairman Roberts announced retirement in 2020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s://media3.s-nbcnews.com/j/newscms/2018_46/2646106/181114-house-class-picture-mn-1130_95d86b048e1367601e643e20652f9c9c.fit-76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9" y="1635197"/>
            <a:ext cx="5409463" cy="32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5200" y="4886918"/>
            <a:ext cx="1838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Source: </a:t>
            </a:r>
            <a:r>
              <a:rPr lang="en-US" sz="1100" i="1" dirty="0" smtClean="0">
                <a:hlinkClick r:id="rId4"/>
              </a:rPr>
              <a:t>NBC News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1185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1" y="-114736"/>
            <a:ext cx="5249779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09" y="968796"/>
            <a:ext cx="5608721" cy="3266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 Committee 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Rep. Nita        Ranking Member: Rep.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Lowey (D-NY)	           Kay Granger (R-TX)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76473" y="-176893"/>
            <a:ext cx="60278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mage result for Jeff Fortenber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99" y="4165304"/>
            <a:ext cx="1329114" cy="16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nford bish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5" y="4206877"/>
            <a:ext cx="1261086" cy="15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4268" y="3636683"/>
            <a:ext cx="562220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Agriculture Subcommittee 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Rep.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San-         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Ranking Member: Rep.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Ford Bishop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(D-GA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Jeff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Fortenberry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(R-NE)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Nita M. Low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5" y="1412815"/>
            <a:ext cx="1261088" cy="15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y Gran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19" y="1420097"/>
            <a:ext cx="1329114" cy="14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201894" y="920670"/>
            <a:ext cx="5702402" cy="3266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 Committee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Sen. Richard      Ranking Member: Sen.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Shelby (R-AL)             Pat Leahy (D-VT)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4" name="Picture 10" descr="Image result for richard shelby congress.g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38" y="1388752"/>
            <a:ext cx="133381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at leahy congress.go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27" y="1361750"/>
            <a:ext cx="1333817" cy="16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201895" y="3680565"/>
            <a:ext cx="5726464" cy="283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Agriculture Subcommittee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Sen. John           Ranking Member: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Hoeven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(R-ND)       Sen. Jeff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Merkley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(D-OR)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8" name="Picture 14" descr="Image result for john hoeven congress.go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74" y="4162928"/>
            <a:ext cx="1298881" cy="162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jeff merkley congress.gov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54" y="4177649"/>
            <a:ext cx="1272802" cy="16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731" y="6501978"/>
            <a:ext cx="2735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11"/>
              </a:rPr>
              <a:t>https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www.congress.gov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24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07" y="183936"/>
            <a:ext cx="5249779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09" y="1210826"/>
            <a:ext cx="5608721" cy="4999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 on Education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</a:t>
            </a:r>
          </a:p>
          <a:p>
            <a:pPr marL="0" indent="0" algn="ctr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Rep. Bobby 	Ranking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Member: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Scott (D-VA)		Virginia Foxx (R-NC)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2688" y="120279"/>
            <a:ext cx="60278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78618" y="1210826"/>
            <a:ext cx="5591893" cy="529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Senate Committee on Agriculture, Nutrition, &amp; Forestry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Chair: Sen. Pat         Ranking Member: Sen.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Roberts (R-KS)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Debbie Stabenow (D-MI)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731" y="6501978"/>
            <a:ext cx="2735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www.congress.gov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6" name="Picture 4" descr="Image result for bobby scott congress.g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6" y="2642362"/>
            <a:ext cx="1835416" cy="22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virginia foxx congress.go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91" y="2600046"/>
            <a:ext cx="1904660" cy="232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at roberts congress.g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33" y="2600046"/>
            <a:ext cx="1828482" cy="22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debbie stabenow congress.g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68" y="2600046"/>
            <a:ext cx="1828482" cy="22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347" y="101003"/>
            <a:ext cx="8783716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Appropriations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7058" y="1192504"/>
            <a:ext cx="11278222" cy="5025416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Feb. 15, Congress passed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appropriations bills, including funding for USDA/WIC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 three-week continuing resolution that ended a five-week shutdown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was funded at a slightly lower level than last year: $6.075 billion compared to $6.175 billion in FY 2018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still be adequate to meet current caseload need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$500 million rescission of unspent funds 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Flat funded peer counselors at $60 million 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$5 million set-aside for telehealth projects that support nutrition education or breastfeeding support </a:t>
            </a:r>
          </a:p>
          <a:p>
            <a:pPr>
              <a:lnSpc>
                <a:spcPct val="12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8580" y="309867"/>
            <a:ext cx="1158862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 of the Shutdown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9180" y="1375740"/>
            <a:ext cx="7745860" cy="45780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was one of several programs affected by the government shutdown, rooted in a funding dispute over the border wall.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 clinics remained operational in all states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Conflicting stories and misinformation fueled participant concerns, including some unfortunate reports of moms diluting or making homemade formula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SNAP is still recovering from its early issuance of benefits, which also led to confusion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Continuing resolutions and the threat of shutdowns have become more frequent in recent years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1625600"/>
            <a:ext cx="3444240" cy="32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0020" y="129959"/>
            <a:ext cx="11588620" cy="117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19295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Steps: Appropriations</a:t>
            </a:r>
            <a:endParaRPr lang="en-US" b="1" dirty="0">
              <a:solidFill>
                <a:srgbClr val="19295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1620" y="1302740"/>
            <a:ext cx="11385420" cy="47029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Congress must first consider the budget resolution, which must lift the caps on non-defense discretionary spending to avoid sequestration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Debt ceiling was hit yesterday – increased pressure for budget deal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 budget deal, the next step is to define the 302(b) allocations between the different subcommittees</a:t>
            </a:r>
          </a:p>
          <a:p>
            <a:pPr>
              <a:lnSpc>
                <a:spcPct val="120000"/>
              </a:lnSpc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2339</Words>
  <Application>Microsoft Office PowerPoint</Application>
  <PresentationFormat>Widescreen</PresentationFormat>
  <Paragraphs>262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Gisha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House</vt:lpstr>
      <vt:lpstr>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Padre</dc:creator>
  <cp:lastModifiedBy>Brian Dittmeier</cp:lastModifiedBy>
  <cp:revision>90</cp:revision>
  <dcterms:created xsi:type="dcterms:W3CDTF">2019-02-26T16:10:39Z</dcterms:created>
  <dcterms:modified xsi:type="dcterms:W3CDTF">2019-03-03T00:17:10Z</dcterms:modified>
</cp:coreProperties>
</file>