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2" r:id="rId4"/>
    <p:sldId id="261" r:id="rId5"/>
    <p:sldId id="263" r:id="rId6"/>
    <p:sldId id="264" r:id="rId7"/>
    <p:sldId id="269" r:id="rId8"/>
    <p:sldId id="270" r:id="rId9"/>
    <p:sldId id="272" r:id="rId10"/>
    <p:sldId id="271" r:id="rId11"/>
    <p:sldId id="268" r:id="rId12"/>
    <p:sldId id="274" r:id="rId13"/>
    <p:sldId id="275" r:id="rId14"/>
    <p:sldId id="277" r:id="rId15"/>
    <p:sldId id="276" r:id="rId16"/>
    <p:sldId id="278" r:id="rId17"/>
    <p:sldId id="267" r:id="rId18"/>
    <p:sldId id="280" r:id="rId19"/>
    <p:sldId id="281" r:id="rId20"/>
    <p:sldId id="298" r:id="rId21"/>
    <p:sldId id="299" r:id="rId22"/>
    <p:sldId id="300" r:id="rId23"/>
    <p:sldId id="301" r:id="rId24"/>
    <p:sldId id="284" r:id="rId25"/>
    <p:sldId id="302" r:id="rId26"/>
    <p:sldId id="303" r:id="rId27"/>
    <p:sldId id="265" r:id="rId28"/>
    <p:sldId id="294" r:id="rId29"/>
    <p:sldId id="295" r:id="rId30"/>
    <p:sldId id="296" r:id="rId31"/>
    <p:sldId id="297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952"/>
    <a:srgbClr val="E9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322" autoAdjust="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EAF3-9C9B-42B1-A011-A1E8C0B7968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17F1-7D79-48C0-9924-E7B7994A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FOOD PACKAGE REVIEW PROCESS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As mandated by the Healthy Hunger-Free Kids Act 2010, the WIC food package is reviewed every 10 years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Central</a:t>
            </a:r>
            <a:r>
              <a:rPr lang="en-US" baseline="0" dirty="0" smtClean="0"/>
              <a:t> to the review is that recommendations are “grounded in the most recently available science.”</a:t>
            </a:r>
            <a:r>
              <a:rPr lang="en-US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Based</a:t>
            </a:r>
            <a:r>
              <a:rPr lang="en-US" baseline="0" dirty="0" smtClean="0"/>
              <a:t> on the National Academy of Sciences, Engineering and Medicine (NASEM) expert committee’s review and subsequent recommendations, the USDA-FNS considers policy options that result in federal regulation. 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 review process is scientifically based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regulations specify the types and minimum nutritional requirements of foods to be included in the WIC food package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States are provided certain levels of flexibility on how they implement the regulations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Throughout the food package review process, NWA submitted comments on behalf of the WIC community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FOOD PACKAGE REVIEW PROCESS: WHERE ARE WE NOW?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NASEM recommendations are just that – RECOMMENDATIONS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NWA is excited about, and supports, the recommendations made by NASEM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In your folders, you received a copy of the side-by-side comparison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There are also copies of NASEM’s infographic available 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However, this does not mean that they will be implemented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It’s up to FNS to determine which recommendations will be implemented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We don’t know how long this process will take </a:t>
            </a: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7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BRIEF</a:t>
            </a:r>
            <a:r>
              <a:rPr lang="en-US" b="1" baseline="0" dirty="0" smtClean="0"/>
              <a:t> SUMMARY OF RECOMMENDATIONS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CVV amount should be increased across all food packages, specifically to: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$15 for postpartum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$25 for partially bf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$35 for fully bf women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juice and allow CVV option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offering participants the option to choose an additional $3 CVV in place of 64 oz. of juice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Juice is eliminated from FP VI (post partum women)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milk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the amount of dairy be reduced in most food packages since current amounts provide more than a supplemental amount of dairy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Allow substitution of infant fruits and vegetables with CVV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Participants are allowed to substitute half, or all, jarred infant fruits and vegetables with a CVV of comparable value.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Caregivers of infants ages 6 – 11 months should have the option to choose a $10 CVV plus 64 ounces of jarred infant fruits &amp; vegetables or $20 CVV in place of all jarred infant fruits &amp; vegetables.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the amount of formula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the individual tailoring of infant food packages to best meet the needs of the mother-infant dyad. The opportunity for assessing baby’s formula needs helps reduce the amount that is given to participants. </a:t>
            </a:r>
          </a:p>
          <a:p>
            <a:pPr marL="174708" indent="-174708" defTabSz="931774">
              <a:buFontTx/>
              <a:buChar char="-"/>
            </a:pPr>
            <a:r>
              <a:rPr lang="en-US" dirty="0" smtClean="0"/>
              <a:t>Expand options to meet increasing number of diverse populations in WIC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USDA-FNS require states to offer additional options in food categories that support the culture food preferences of WIC participants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For example: additional forms of fruits and vegetables and a range of options and sizes for grains and yogurt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STEPS STILL LEFT IN THE USDA RULE-MAKING PROCESS</a:t>
            </a:r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USDA will publish interim rule and accept public comments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USDA will responds to all public comments and make any changes  to food packages rule, considering comments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USDA will publish interim final rule and accept public comment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USDA will respond to all public comments and makes any changes to food packages rule, considering comments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USDA will publish final rule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P/B-24</a:t>
            </a:r>
            <a:r>
              <a:rPr lang="en-US" b="1" baseline="0" dirty="0" smtClean="0"/>
              <a:t> DIETARY GUIDELINES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2020 – 2025 Dietary Guidelines for Americans</a:t>
            </a:r>
          </a:p>
          <a:p>
            <a:pPr marL="628650" lvl="1" indent="-171450"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be the 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irst to provide recommendations for pregnancy and birth through 24 months of age</a:t>
            </a:r>
          </a:p>
          <a:p>
            <a:pPr marL="171450" lvl="0" indent="-171450"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Timeline</a:t>
            </a:r>
          </a:p>
          <a:p>
            <a:pPr marL="628650" lvl="1" indent="-171450">
              <a:buFontTx/>
              <a:buChar char="-"/>
            </a:pP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March, 2018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NWA submitted a comment regarding the topics and questions addressed in the DGAs</a:t>
            </a:r>
          </a:p>
          <a:p>
            <a:pPr marL="628650" lvl="1" indent="-171450">
              <a:buFontTx/>
              <a:buChar char="-"/>
            </a:pP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September,</a:t>
            </a:r>
            <a:r>
              <a:rPr lang="en-US" u="sng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Refined list of topics &amp; questions along with the Call for Nominations for the DGA Committee were released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October, 2018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NWA submitted a nomination to the DGA committee</a:t>
            </a:r>
          </a:p>
          <a:p>
            <a:pPr marL="628650" lvl="1" indent="-171450">
              <a:buFontTx/>
              <a:buChar char="-"/>
            </a:pPr>
            <a:r>
              <a:rPr lang="en-US" u="sng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February, 2019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DGA committee members announced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P/B-24</a:t>
            </a:r>
            <a:r>
              <a:rPr lang="en-US" b="1" baseline="0" dirty="0" smtClean="0"/>
              <a:t> DIETARY GUIDELINES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Moving Forward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NWA turned to its NSS Section for feedback regarding legislative and advocacy efforts surrounding the DGAs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NSS selected 1 – 3 topics per life stage that it felt was highly relevant to WIC per life stage &amp; provided a couple talking points/recommendations for the DGA committee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This document will be used moving forward in NWA’s legislative and advocacy work to ensure that the voice of the WIC community is represented throughout the process.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NWA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continue to meet with partners and will remain engaged throughout the DGA process.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3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7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9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8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Advocacy Toolkit section on this.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7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5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2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2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1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Discretionary spending refers to the funds allocated each year in the annual appropriations bills that are set by Congress </a:t>
            </a:r>
          </a:p>
          <a:p>
            <a:pPr lvl="1"/>
            <a:r>
              <a:rPr lang="en-US" dirty="0" smtClean="0"/>
              <a:t>Accounts for about 1/3 of the federal government’s total spending </a:t>
            </a:r>
          </a:p>
          <a:p>
            <a:pPr lvl="1"/>
            <a:r>
              <a:rPr lang="en-US" dirty="0" smtClean="0"/>
              <a:t>WIC is a discretionary program, along</a:t>
            </a:r>
            <a:r>
              <a:rPr lang="en-US" baseline="0" dirty="0" smtClean="0"/>
              <a:t> with Head Start, CDC, and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 defense, education, and transportation programs</a:t>
            </a:r>
            <a:endParaRPr lang="en-US" dirty="0" smtClean="0"/>
          </a:p>
          <a:p>
            <a:r>
              <a:rPr lang="en-US" dirty="0" smtClean="0"/>
              <a:t>Mandatory spending is enacted by law and does not depend on any annual appropriations bill. </a:t>
            </a:r>
          </a:p>
          <a:p>
            <a:pPr lvl="1"/>
            <a:r>
              <a:rPr lang="en-US" dirty="0" smtClean="0"/>
              <a:t>Accounts for the remaining 2/3 of government spending </a:t>
            </a:r>
          </a:p>
          <a:p>
            <a:pPr lvl="1"/>
            <a:r>
              <a:rPr lang="en-US" dirty="0" smtClean="0"/>
              <a:t>The government must by law pay out benefits to all eligible recipients of mandatory programs </a:t>
            </a:r>
          </a:p>
          <a:p>
            <a:pPr lvl="1"/>
            <a:r>
              <a:rPr lang="en-US" dirty="0" smtClean="0"/>
              <a:t>Medicaid, Medicare, Social Security, and SNAP are examples of mandatory programs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President’s budget request sent to Congress each February (by the first Monday of the month) for the coming fiscal year, which begins on Oct. 1.</a:t>
            </a:r>
          </a:p>
          <a:p>
            <a:pPr lvl="1"/>
            <a:r>
              <a:rPr lang="en-US" dirty="0" smtClean="0"/>
              <a:t>Typically delayed during presidential transitions like the one in 2017</a:t>
            </a:r>
          </a:p>
          <a:p>
            <a:r>
              <a:rPr lang="en-US" dirty="0" smtClean="0"/>
              <a:t>Includes detailed spending levels for all programs</a:t>
            </a:r>
          </a:p>
          <a:p>
            <a:pPr lvl="1"/>
            <a:r>
              <a:rPr lang="en-US" dirty="0" smtClean="0"/>
              <a:t>Reveals president’s belief of how much the federal government should be spending and taxing</a:t>
            </a:r>
          </a:p>
          <a:p>
            <a:pPr lvl="1"/>
            <a:r>
              <a:rPr lang="en-US" dirty="0" smtClean="0"/>
              <a:t>Sets the president’s priorities for issues including education, defense, and health</a:t>
            </a:r>
          </a:p>
          <a:p>
            <a:r>
              <a:rPr lang="en-US" dirty="0" smtClean="0"/>
              <a:t>Formally written up by the White House’s Office of Management and Budget (OMB)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Congressional Budget Act of 1974 directs that, after the president submits his or her budget request, the House and Senate Budget Committees (with help of Congressional Budget Office [CBO]) each write and vote on their own budget resolutions.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Resolutions serve as the general framework within which Congress makes its decisions about specific spending and taxing levels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not have the force of law and do not require president’s 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Establish the structure of the budget – not specific programs, but rather targets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Based on input from administration officials and congressional committees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Sets what is called the 302(a) allocation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Appropriations Committees in both the House and the Senate are responsible for determining the precise levels of budget authority, or allowed spending, for all discretionary programs.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302(b) sub-allocations – how Appropriations Committees divide up the 302(a) allocation between the 12 subcommittees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Subcommittees hold public hearings – consider last year’s spending and president’s request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bills pass out of subcommittee, they are considered by full committee in both chambers – for debate, amendments, and a vote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bills have passed out of Appropriations committees, the full House and Senate debate, offer amendments, and vote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Typically, consideration begins in the House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House-passed bills then head to Senate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passed in Senate, conference committee must be formed to reconcile differences between Senate and House bills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report then sent back to the full chambers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president must sign each appropriations bill after it has passed Congress for the bill to become law.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president has signed all 12 appropriations bills, the budget process is complete.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62261"/>
                </a:solidFill>
              </a:rPr>
              <a:t>Although this is how the federal appropriations process is supposed to work, rarely is work finished on all appropriations bills by October 1.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CRs have become the norm - the last time not a single CR was needed was in 1996 because Congress had enacted every one of the regular spending bills by the start of the new fiscal year on Oct.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0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25867" r="27422" b="25733"/>
          <a:stretch/>
        </p:blipFill>
        <p:spPr>
          <a:xfrm>
            <a:off x="44069" y="5099211"/>
            <a:ext cx="1554480" cy="165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3" y="5863590"/>
            <a:ext cx="2592324" cy="7406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50669" y="5995131"/>
            <a:ext cx="642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#NWAWLC19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0169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685800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768028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B519-7760-41B7-8417-771305D0877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amawhitehouse.archives.gov/blog/2014/09/19/what-s-continuing-resolution-and-why-does-it-mat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icworks.fns.usda.gov/resources/wic-image-galler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ica.org/advocac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ica.org/new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mailto:bdittmeier@nwica.or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ica.org/advocac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nrcs.usda.gov/wps/portal/nrcs/mt/newsroom/logos+and+design+guidelin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www.congress.gov/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2179075"/>
            <a:ext cx="1219200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Policy 101: Overview and</a:t>
            </a: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</a:t>
            </a:r>
            <a:r>
              <a:rPr lang="en-US" sz="4800" b="1" dirty="0" smtClean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</a:t>
            </a:r>
            <a:endParaRPr lang="en-US" sz="4800" b="1" dirty="0">
              <a:solidFill>
                <a:srgbClr val="E921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8385" y="1685581"/>
            <a:ext cx="3415229" cy="3150824"/>
          </a:xfrm>
          <a:prstGeom prst="star5">
            <a:avLst/>
          </a:prstGeom>
          <a:solidFill>
            <a:srgbClr val="19295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295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304" y="3614437"/>
            <a:ext cx="10807390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Elisabet Eppes, Program Innovation Manager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Darlena Birch, Senior Public Health Nutritionist </a:t>
            </a:r>
            <a:b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WIC Association </a:t>
            </a:r>
          </a:p>
          <a:p>
            <a:pPr algn="ctr"/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3,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580" y="309867"/>
            <a:ext cx="1158862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Continuing Resolutions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5820" y="1517980"/>
            <a:ext cx="6885992" cy="45780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budget process is not complete by October 1, Congress may enact one or more continuing resolutions (CRs)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Short-term funding to avoid a government shutdown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CRs provide funding at the same level as the previous fiscal year and can last varying lengths of time (from a few weeks to a full year).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CRs make program planning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CRs are not ideal, they are better than letting the government shutdown!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3193" y="4504991"/>
            <a:ext cx="3897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obamawhitehouse.archives.gov/blog/2014/09/19/what-s-continuing-resolution-and-why-does-it-matter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Picture 2" descr="Image result for continuing re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93" y="1517980"/>
            <a:ext cx="3771186" cy="29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56194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Appropriations: </a:t>
            </a:r>
          </a:p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We Now?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5038" y="1949450"/>
            <a:ext cx="11256962" cy="38168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Feb. 15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Congress passed the remaining FY 2019 appropriations bills, including funding 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USDA/WIC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three-week continuing resolution that ended a five-week shutdown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funded at a slightly lower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than last year: $6.075 billion compared to $6.175 billion in FY 2018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still be adequate to meet current caseload need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$500 million rescission of unspent funds 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 funded peer counselors at $60 million 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$5 million set-aside for telehealth projects that support nutrition education or breastfeeding support </a:t>
            </a:r>
          </a:p>
        </p:txBody>
      </p:sp>
    </p:spTree>
    <p:extLst>
      <p:ext uri="{BB962C8B-B14F-4D97-AF65-F5344CB8AC3E}">
        <p14:creationId xmlns:p14="http://schemas.microsoft.com/office/powerpoint/2010/main" val="239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53400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 to 2020: </a:t>
            </a:r>
            <a:b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FY 2020 Appropriations Asks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70" y="1526181"/>
            <a:ext cx="6038041" cy="45021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69146" y="2698962"/>
            <a:ext cx="6655182" cy="7160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024328" y="1739446"/>
            <a:ext cx="3862872" cy="412017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WIC-adjacent initiatives 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FMNP - $18.5 million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funding for DGAs P-24 months</a:t>
            </a:r>
          </a:p>
          <a:p>
            <a:pPr marL="457200" lvl="1" indent="0">
              <a:buNone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waiting for President’s 2020 Budget – expected March 11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 is currently working on Budget Resolution for next 2 years; must raise budget caps set in Budget Control Act of 2011  </a:t>
            </a:r>
          </a:p>
        </p:txBody>
      </p:sp>
    </p:spTree>
    <p:extLst>
      <p:ext uri="{BB962C8B-B14F-4D97-AF65-F5344CB8AC3E}">
        <p14:creationId xmlns:p14="http://schemas.microsoft.com/office/powerpoint/2010/main" val="29721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172" y="3970749"/>
            <a:ext cx="11413794" cy="203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Reauthorization </a:t>
            </a:r>
            <a:endParaRPr lang="en-US" sz="48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39" y="1388867"/>
            <a:ext cx="38100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56194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Reauthorization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73406" y="1734728"/>
            <a:ext cx="10909941" cy="36770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known as Child Nutrition Reauthorization (or “CNR”) – part of Child Nutrition Act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1966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Nutrition Act also authorizes the National School Lunch Program, CACFP, Summer Meals, etc.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Occurs every 5 years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WIC Policy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Committees of Jurisdiction: House Committee on Education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Labor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Senate Committee on Agriculture, Nutrition, &amp; Forestry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Again, these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Chairs, and Ranking Members are *very* important when it comes to WIC advocacy! 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7" y="183936"/>
            <a:ext cx="5249779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09" y="1210826"/>
            <a:ext cx="5608721" cy="4999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 on Education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</a:t>
            </a: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Rep. Bobby 	Ranking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Scott (D-VA)		Virginia Foxx (R-NC)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2688" y="120279"/>
            <a:ext cx="6027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78618" y="1210826"/>
            <a:ext cx="5591893" cy="529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Committee on Agriculture, Nutrition, &amp; Forestry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Pat         Ranking Member: Sen.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Roberts (R-KS)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Debbie Stabenow (D-MI)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31" y="6501978"/>
            <a:ext cx="2735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www.congress.gov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6" name="Picture 4" descr="Image result for bobby scott congress.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6" y="2642362"/>
            <a:ext cx="1835416" cy="22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virginia foxx congress.go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91" y="2600046"/>
            <a:ext cx="1904660" cy="23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at roberts congress.g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33" y="2600046"/>
            <a:ext cx="1828482" cy="22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ebbie stabenow congress.g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68" y="2600046"/>
            <a:ext cx="1828482" cy="22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3892" y="477035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of Past Reauthorization Changes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91" y="1857375"/>
            <a:ext cx="7218033" cy="38529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to review and update the food package every 10 years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establishment of the Breastfeeding Peer Counselor Program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Mandate to get all states to EBT by 2020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establishment of the use of adjunctive eligibility in WIC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that establishes funding levels for set asides like the Breastfeeding Peer Counselor Program, MIS/EBT, and Infrastructure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25" y="1857375"/>
            <a:ext cx="38100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3892" y="477035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Status of Reauthorization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92" y="1649413"/>
            <a:ext cx="11013390" cy="41542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operating under 2010 Healthy, Hunger Free Kids Act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Process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Senate Committees missed original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 (September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30, 2015)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Committee passed bipartisan bill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January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several positive WIC provisions including WIC to Six,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year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infant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certifications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Education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Workforce Committee passed partisan bill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April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WIC and other child nutrition programs; no positive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provisions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 passed in the full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chamber. Nothing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happened in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or 2018.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 will likely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taken up in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as Senate Agriculture Committee completed work on Farm Bill in 2018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to come about this later today!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3892" y="477035"/>
            <a:ext cx="11102808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Policy Opportunities and Threats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92" y="1789113"/>
            <a:ext cx="7965908" cy="48228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Opportunities: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Expanding definition of food costs to include EBT costs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eligibility to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six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post-partum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eligibility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two years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certifications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all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members to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years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Threats: 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Immigrants’ access to WIC – on the national and state levels</a:t>
            </a:r>
          </a:p>
          <a:p>
            <a:pPr lvl="2">
              <a:lnSpc>
                <a:spcPct val="120000"/>
              </a:lnSpc>
            </a:pP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charge – Department of Homeland Security proposed a rule to make it harder for immigrants to obtain public benefits, accepted comments last fall. Now must review comments before publishing final rule</a:t>
            </a:r>
          </a:p>
          <a:p>
            <a:pPr lvl="2">
              <a:lnSpc>
                <a:spcPct val="120000"/>
              </a:lnSpc>
            </a:pP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was not included in proposed rule </a:t>
            </a:r>
          </a:p>
          <a:p>
            <a:pPr lvl="2">
              <a:lnSpc>
                <a:spcPct val="120000"/>
              </a:lnSpc>
            </a:pP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hear more about this later today and tomorrow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987004" y="2556588"/>
            <a:ext cx="654343" cy="988534"/>
          </a:xfrm>
          <a:prstGeom prst="rightBrace">
            <a:avLst>
              <a:gd name="adj1" fmla="val 8333"/>
              <a:gd name="adj2" fmla="val 482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6494" y="2081359"/>
            <a:ext cx="2654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WIC Act to be introduced in House and Senate – Will hear more about this later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3" y="4224956"/>
            <a:ext cx="2287229" cy="15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201893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Outline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406" y="1613647"/>
            <a:ext cx="11636298" cy="4128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WIC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Main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Areas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Appropriations Overview and Update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Reauthorization Overview and Update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Food Packages Overview and Update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P-24 Dietary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Advocacy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vs.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Ways to Advocate </a:t>
            </a:r>
            <a: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171" y="4133788"/>
            <a:ext cx="11413794" cy="203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Food Packages </a:t>
            </a:r>
            <a:endParaRPr lang="en-US" sz="48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 b="4358"/>
          <a:stretch/>
        </p:blipFill>
        <p:spPr>
          <a:xfrm>
            <a:off x="3314777" y="1130969"/>
            <a:ext cx="5217695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Package Review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482648"/>
            <a:ext cx="11004550" cy="46688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review process is scientifically based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commissions National Academies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Sciences, Engineering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 (NASEM, formerly the IOM)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types and minimum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nutritional requirements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foods in the WIC food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10 years as mandated by the Healthy Hunger-Free Kids Act 2010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2" y="583829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Package Review Process: 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532" y="1910489"/>
            <a:ext cx="7745390" cy="33892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NASEM released its report in Jan. 2017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still reviewing recommendations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requirement to act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Danger in action under this administration – could roll back progress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Congressional threats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86" y="1756610"/>
            <a:ext cx="2994615" cy="386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0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2" y="472979"/>
            <a:ext cx="1157437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Summary of Recommendations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1804" y="1835118"/>
            <a:ext cx="6885992" cy="37819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is very excited about, and supports,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recommendations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Highlights: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CVB amount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increased across all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packages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Substitute infants fruits and vegetables with CVV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juice and allow CVV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 and flexibility around package sizes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2202543"/>
            <a:ext cx="4038654" cy="2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1" y="502372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 Still Left in the USDA </a:t>
            </a:r>
            <a:b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Rule-Making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531" y="1872440"/>
            <a:ext cx="11197718" cy="32967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will publish interim rule and accept public comments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will responds to all public comments and make any changes  to food packages rule, considering comments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will publish interim final rule and accept public comment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will respond to all public comments and makes any changes to food packages rule, considering comments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will publish final rule</a:t>
            </a:r>
          </a:p>
        </p:txBody>
      </p:sp>
    </p:spTree>
    <p:extLst>
      <p:ext uri="{BB962C8B-B14F-4D97-AF65-F5344CB8AC3E}">
        <p14:creationId xmlns:p14="http://schemas.microsoft.com/office/powerpoint/2010/main" val="8569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1" y="502372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P/B-24 Dietary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531" y="1872440"/>
            <a:ext cx="11197718" cy="3296719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2020 – 2025 Dietary Guidelines for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Americans</a:t>
            </a:r>
          </a:p>
          <a:p>
            <a:pPr lvl="1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provide recommendations for pregnancy and birth through 24 months of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age. </a:t>
            </a:r>
          </a:p>
          <a:p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Timeline</a:t>
            </a:r>
          </a:p>
          <a:p>
            <a:pPr lvl="1"/>
            <a:r>
              <a:rPr lang="en-US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2018: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NWA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submitted</a:t>
            </a:r>
          </a:p>
          <a:p>
            <a:pPr lvl="1"/>
            <a:r>
              <a:rPr lang="en-US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2018: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Refined list of topics &amp; questions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call for nominations were released</a:t>
            </a:r>
          </a:p>
          <a:p>
            <a:pPr lvl="1"/>
            <a:r>
              <a:rPr lang="en-US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2018: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submitted nomination</a:t>
            </a:r>
          </a:p>
          <a:p>
            <a:pPr lvl="1"/>
            <a:r>
              <a:rPr lang="en-US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2019: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DGA committee members announced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1" y="502372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P/B-24 Dietary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531" y="1872440"/>
            <a:ext cx="11197718" cy="32967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Moving Forward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Nutrition Services Section (NSS) provided feedback for NWA legislative &amp; advocacy efforts.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NSS selected 1 – 3 topics/life stage of particular relevance to WIC.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staff continue to meet with partners and will remain engaged throughout the DGA process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Lifting Up Your WIC Voice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3863973"/>
            <a:ext cx="11189859" cy="13611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essential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all work together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protect and strengthen WIC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Policymakers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learn about the value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WIC from their constituents – much more powerful than hearing from us in D.C.!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14" y="1520748"/>
            <a:ext cx="3138441" cy="20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Advocate (with Policymakers) without Lobbying!</a:t>
            </a:r>
            <a:endParaRPr lang="en-US" sz="40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11601450" cy="11049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refers to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 on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supporting a proposal or cause (our cause is WIC!) 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751" y="2438400"/>
            <a:ext cx="11601449" cy="31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one type of advocacy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legally defined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Internal Revenue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(IRS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communication: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specific legislation or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measures in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piece of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legislation,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Reflects a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on that legislation,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nvolves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communication with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member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of a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legislative body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any other government official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may participate in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formulation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legislation (</a:t>
            </a:r>
            <a:r>
              <a:rPr lang="en-US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lobbying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OR encourages the recipient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contact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legislator, employee of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legislative body,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or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other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official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(</a:t>
            </a: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grassroots lobbying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4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4321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Activity: Lobbying vs. Advocacy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406" y="1615998"/>
            <a:ext cx="11261394" cy="31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is voting on a budget bill that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harm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WIC, so you call your Congressman and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him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vote against the bill.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an NWA action alert to sign a letter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stating the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of WIC, so you click to email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member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Congress.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an interview with the local radio station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how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shortfalls are influencing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 services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8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know why WIC is important…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725" y="1731962"/>
            <a:ext cx="7680325" cy="4127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outcomes—Participation in WIC: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likelihood of adverse birth outcomes including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VLBW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 and pre-term births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 breastfeeding initiation and duration rates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Leads to healthier diets and lower food insecurity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Leads to better dental health, higher immunization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children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 reach: 7.3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participants across the US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~50% of infants born in the US are enrolled in WIC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10,000 WIC clinics nationwide 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www.nal.usda.gov/nal_web/wicworks/resources/WICImages/Image28-93DP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334" y="2239463"/>
            <a:ext cx="3396582" cy="228497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274050" y="4524436"/>
            <a:ext cx="3613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USDA WIC Image Gallery. </a:t>
            </a: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wicworks.fns.usda.gov/resources/wic-image-gallery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08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4321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Activity: Lobbying vs. Advocacy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406" y="1615998"/>
            <a:ext cx="11261394" cy="3451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You host your district’s member of Congress at the clinic, explaining all the wonderful aspects of WIC. The Congresswoman ends up talking with a WIC client who is aware of a bill to cut funding for WIC. The client expresses her disapproval.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There’s </a:t>
            </a:r>
            <a:r>
              <a:rPr lang="en-US" dirty="0"/>
              <a:t>a bill to restore funding to WIC, so you tell your friends to call their </a:t>
            </a:r>
            <a:r>
              <a:rPr lang="en-US" dirty="0" smtClean="0"/>
              <a:t>members of Congress </a:t>
            </a:r>
            <a:r>
              <a:rPr lang="en-US" dirty="0"/>
              <a:t>and request support of the bill.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4321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Permitted </a:t>
            </a:r>
            <a:r>
              <a:rPr lang="en-US" sz="40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Encouraged </a:t>
            </a:r>
            <a:r>
              <a:rPr lang="en-US" sz="4000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Lobby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406" y="1790700"/>
            <a:ext cx="11413794" cy="3981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your democratic right</a:t>
            </a: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has specific laws for state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about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efforts while on the job</a:t>
            </a: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money can be used on lobbying,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funds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confused…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efforts to coffee breaks, lunch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breaks, after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 and other times not considered “work time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time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educating about the value of WIC 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Leadership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 you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educating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doing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non-lobbying advocacy.</a:t>
            </a:r>
          </a:p>
        </p:txBody>
      </p:sp>
    </p:spTree>
    <p:extLst>
      <p:ext uri="{BB962C8B-B14F-4D97-AF65-F5344CB8AC3E}">
        <p14:creationId xmlns:p14="http://schemas.microsoft.com/office/powerpoint/2010/main" val="34948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3914" y="2286327"/>
            <a:ext cx="11413794" cy="203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Can Come in Many Different Forms </a:t>
            </a:r>
            <a:endParaRPr lang="en-US" sz="48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Federal Level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642188"/>
            <a:ext cx="5719432" cy="36762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Educating federal legislators about WIC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Calling or visiting their Washington, DC or local office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Engaging with them on social media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in NWA legislative actions!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www.nwica.org/advocacy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7" y="1716833"/>
            <a:ext cx="5291826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6663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Aspect of Being a Good Federal Advocate: Staying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959429"/>
            <a:ext cx="11414125" cy="20886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Weekly Legislative Updates in NWA’s Monday Morning Report and Washington Updates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blog: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www.nwica.org/news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Government Affairs counsel – Brian Dittmeier 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bdittmeier@nwica.org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31112" r="31333" b="31187"/>
          <a:stretch/>
        </p:blipFill>
        <p:spPr>
          <a:xfrm>
            <a:off x="1680202" y="4048125"/>
            <a:ext cx="2904861" cy="2346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051" y="3693560"/>
            <a:ext cx="4786910" cy="222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0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State Level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728" y="1588085"/>
            <a:ext cx="6192838" cy="37051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Educating state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policymakers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state senators, representatives, and governors about WIC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Advocating for WIC with state health officials and other state-level stakeholders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in state-level coalitions such as breastfeeding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coalitions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66" y="1777257"/>
            <a:ext cx="476631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Local Level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59199" y="1465722"/>
            <a:ext cx="8278711" cy="43565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Attending town hall meetings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Educating local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policymakers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mayors and city councilmembers about WIC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on community coalitions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Hosting events that promote, celebrate, or inform about WIC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with other departments at your agency to make sure WIC is at the table in decision-making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Educating community residents about WIC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Highlighting WIC achievements in local newspapers, radio, and TV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3" y="3492635"/>
            <a:ext cx="2568374" cy="171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7" y="1482648"/>
            <a:ext cx="2437602" cy="16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Engaging with NWA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653155"/>
            <a:ext cx="6804474" cy="34795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in NWA activities such as committees and task forces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to NWA conferences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Attending NWA webinars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Utilizing NWA as a way to communicate issues and needs to USDA/FNS headquarters staff </a:t>
            </a:r>
          </a:p>
        </p:txBody>
      </p:sp>
      <p:pic>
        <p:nvPicPr>
          <p:cNvPr id="7" name="Picture 6" descr="Image may contain: one or more people, people sitting and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37" y="1823662"/>
            <a:ext cx="4184650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Advocacy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653155"/>
            <a:ext cx="8521304" cy="34795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Advocacy Toolkit includes resources on advocacy basics, building partnerships at the local level, forming arguments, and engaging with the media: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www.nwica.org/advocacy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Includes information on: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build strong advocacy messages and tell powerful stories 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build support for WIC in your community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contact elected officials and how to advocate without lobbying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engage the media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use data in your advocacy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important advocacy skills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2" t="16667" r="7334" b="5555"/>
          <a:stretch/>
        </p:blipFill>
        <p:spPr>
          <a:xfrm>
            <a:off x="8994710" y="1653155"/>
            <a:ext cx="2682940" cy="39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28917"/>
            <a:ext cx="11413794" cy="155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 Tuned </a:t>
            </a: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</a:t>
            </a:r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Presentations and Workshops </a:t>
            </a: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a </a:t>
            </a:r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</a:t>
            </a: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</a:t>
            </a:r>
          </a:p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Advocate 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2050" y="2019300"/>
            <a:ext cx="9429750" cy="39433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 Today: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Immigrants’ Access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Grassroots Efforts by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Agencies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WIC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Advocates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101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Tomorrow: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WIC Agenda for the New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Update on National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Immigration Policy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Public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Nailing your Hill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Ready to Charge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Hill—Hands-on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Hill Visit Practice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it Easier to Shop 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Foods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4789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894" y="2168140"/>
            <a:ext cx="11413794" cy="203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to WIC policy can help or hinder your ability to help clients achieve their goals. </a:t>
            </a:r>
          </a:p>
        </p:txBody>
      </p:sp>
    </p:spTree>
    <p:extLst>
      <p:ext uri="{BB962C8B-B14F-4D97-AF65-F5344CB8AC3E}">
        <p14:creationId xmlns:p14="http://schemas.microsoft.com/office/powerpoint/2010/main" val="35105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499" y="2817887"/>
            <a:ext cx="10807390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  <a:endParaRPr lang="en-US" sz="4800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</a:t>
            </a: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Policy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6" y="1631950"/>
            <a:ext cx="11718594" cy="52260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(legislative)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3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Food Package (regulatory)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Reauthorization (legislative)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22" y="2970203"/>
            <a:ext cx="3593070" cy="2398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7856" y="4897217"/>
            <a:ext cx="34904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USDA. </a:t>
            </a: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://www.nrcs.usda.gov/wps/portal/nrcs/mt/newsroom/logos+and+design+guidelines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6" descr="USDA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57" y="2535622"/>
            <a:ext cx="3490423" cy="23909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87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9024" y="4179625"/>
            <a:ext cx="11413794" cy="203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Appropriations</a:t>
            </a:r>
            <a:endParaRPr lang="en-US" sz="48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10" y="968257"/>
            <a:ext cx="5674423" cy="37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Appropriations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5" y="1482649"/>
            <a:ext cx="11245843" cy="394776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is a discretionary program (unlike mandatory programs), meaning Congress must fund WIC each year and funding is not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guaranteed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and House Appropriations Committees are responsible for setting funding – for WIC, it is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Subcommittees on Agriculture, Rural Development, FDA, and Related Agencies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Committee and Subcommittee members, Chairs, and Ranking Members are *very* important when it comes to WIC advocacy!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1" y="-114736"/>
            <a:ext cx="5249779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09" y="968796"/>
            <a:ext cx="5608721" cy="3266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Committee 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Rep. Nita        Ranking Member: Rep.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Lowey (D-NY)	           Kay Granger (R-TX)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6473" y="-176893"/>
            <a:ext cx="6027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 result for Jeff Fortenb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99" y="4165304"/>
            <a:ext cx="1329114" cy="16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nford bish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5" y="4206877"/>
            <a:ext cx="1261086" cy="15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268" y="3636683"/>
            <a:ext cx="562220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Subcommittee 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Rep.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San-        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Ranking Member: Rep.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 Bishop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(D-GA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Jeff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Fortenberry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(R-NE)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Nita M. Low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5" y="1412815"/>
            <a:ext cx="1261088" cy="15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y Gran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19" y="1420097"/>
            <a:ext cx="1329114" cy="14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01894" y="920670"/>
            <a:ext cx="5702402" cy="326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Committee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Richard      Ranking Member: Sen.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Shelby (R-AL)             Pat Leahy (D-VT)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4" name="Picture 10" descr="Image result for richard shelby congress.g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8" y="1388752"/>
            <a:ext cx="133381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at leahy congress.go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27" y="1361750"/>
            <a:ext cx="133381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201895" y="3680565"/>
            <a:ext cx="5726464" cy="283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Subcommittee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John           Ranking Member: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(R-ND)       Sen. Jeff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Merkley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(D-OR)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john hoeven congress.g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74" y="4162928"/>
            <a:ext cx="1298881" cy="16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eff merkley congress.go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54" y="4177649"/>
            <a:ext cx="1272802" cy="16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731" y="6501978"/>
            <a:ext cx="2735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11"/>
              </a:rPr>
              <a:t>https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www.congress.gov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5279" y="2608209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 in the Appropriations Process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3456</Words>
  <Application>Microsoft Office PowerPoint</Application>
  <PresentationFormat>Widescreen</PresentationFormat>
  <Paragraphs>387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Gisha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Padre</dc:creator>
  <cp:lastModifiedBy>Stephen Padre</cp:lastModifiedBy>
  <cp:revision>82</cp:revision>
  <dcterms:created xsi:type="dcterms:W3CDTF">2019-02-26T16:10:39Z</dcterms:created>
  <dcterms:modified xsi:type="dcterms:W3CDTF">2019-03-14T19:02:46Z</dcterms:modified>
</cp:coreProperties>
</file>